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9" r:id="rId5"/>
    <p:sldId id="257" r:id="rId6"/>
    <p:sldId id="258" r:id="rId7"/>
  </p:sldIdLst>
  <p:sldSz cx="12192000" cy="6858000"/>
  <p:notesSz cx="6858000" cy="9144000"/>
  <p:custDataLst>
    <p:tags r:id="rId9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95" autoAdjust="0"/>
  </p:normalViewPr>
  <p:slideViewPr>
    <p:cSldViewPr>
      <p:cViewPr varScale="1">
        <p:scale>
          <a:sx n="70" d="100"/>
          <a:sy n="70" d="100"/>
        </p:scale>
        <p:origin x="51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8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16CF3-8537-4774-A9FC-A2A5296655A0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6EFD9-045A-467D-A5FA-40A98A1C090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27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Garamond" pitchFamily="18" charset="0"/>
              </a:rPr>
              <a:t>Algunos Casos de Estudio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Métodos Cuantitativos para el Modelado y Análisis de la Complejidad</a:t>
            </a:r>
            <a:endParaRPr lang="es-E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NetLogo</a:t>
            </a:r>
            <a:r>
              <a:rPr lang="es-ES" dirty="0" smtClean="0"/>
              <a:t> 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/>
          <a:lstStyle/>
          <a:p>
            <a:r>
              <a:rPr lang="es-ES" dirty="0"/>
              <a:t>NO ES UNA HERRAMIENTA DE ML. </a:t>
            </a:r>
            <a:endParaRPr lang="es-ES" dirty="0" smtClean="0"/>
          </a:p>
          <a:p>
            <a:r>
              <a:rPr lang="es-ES" dirty="0" smtClean="0"/>
              <a:t>Solo un juguete para extraer ideas básicas del comportamiento de los modelos y cómo funcionan en casos reducidos.</a:t>
            </a:r>
          </a:p>
          <a:p>
            <a:endParaRPr lang="es-ES" dirty="0"/>
          </a:p>
        </p:txBody>
      </p:sp>
      <p:pic>
        <p:nvPicPr>
          <p:cNvPr id="3074" name="Picture 2" descr="Resultado de imagen de ne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12" y="37170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95" y="38646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3284984"/>
            <a:ext cx="2637804" cy="26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ás 5"/>
          <p:cNvSpPr/>
          <p:nvPr/>
        </p:nvSpPr>
        <p:spPr>
          <a:xfrm>
            <a:off x="3695784" y="4216151"/>
            <a:ext cx="1584176" cy="144016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Igual que 6"/>
          <p:cNvSpPr/>
          <p:nvPr/>
        </p:nvSpPr>
        <p:spPr>
          <a:xfrm>
            <a:off x="7176120" y="4468179"/>
            <a:ext cx="1800200" cy="93610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4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NetLogo</a:t>
            </a:r>
            <a:r>
              <a:rPr lang="es-ES" dirty="0" smtClean="0"/>
              <a:t> 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/>
          <a:lstStyle/>
          <a:p>
            <a:r>
              <a:rPr lang="es-ES" dirty="0" smtClean="0"/>
              <a:t>Pero veremos al final del curso que puede haber aproximaciones interesantes si combinamos las cosas adecuadamente…</a:t>
            </a:r>
          </a:p>
          <a:p>
            <a:endParaRPr lang="es-ES" dirty="0"/>
          </a:p>
        </p:txBody>
      </p:sp>
      <p:pic>
        <p:nvPicPr>
          <p:cNvPr id="3074" name="Picture 2" descr="Resultado de imagen de ne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12" y="37170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95" y="38646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3284984"/>
            <a:ext cx="2637804" cy="26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ás 5"/>
          <p:cNvSpPr/>
          <p:nvPr/>
        </p:nvSpPr>
        <p:spPr>
          <a:xfrm>
            <a:off x="3695784" y="4216151"/>
            <a:ext cx="1584176" cy="144016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Igual que 6"/>
          <p:cNvSpPr/>
          <p:nvPr/>
        </p:nvSpPr>
        <p:spPr>
          <a:xfrm>
            <a:off x="7176120" y="4468179"/>
            <a:ext cx="1800200" cy="93610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9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Orange Data </a:t>
            </a:r>
            <a:r>
              <a:rPr lang="es-ES" dirty="0" err="1" smtClean="0"/>
              <a:t>Mining</a:t>
            </a:r>
            <a:endParaRPr lang="es-ES" dirty="0"/>
          </a:p>
        </p:txBody>
      </p:sp>
      <p:pic>
        <p:nvPicPr>
          <p:cNvPr id="1026" name="Picture 2" descr="Resultado de imagen de orange data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1"/>
            <a:ext cx="76200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2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Orange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Orange1</a:t>
            </a:r>
            <a:r>
              <a:rPr lang="es-ES" dirty="0"/>
              <a:t>: Introducción a los controles/widgets. </a:t>
            </a:r>
          </a:p>
          <a:p>
            <a:r>
              <a:rPr lang="es-ES" b="1" dirty="0"/>
              <a:t>Orange2</a:t>
            </a:r>
            <a:r>
              <a:rPr lang="es-ES" dirty="0"/>
              <a:t>: Visualización. </a:t>
            </a:r>
          </a:p>
          <a:p>
            <a:r>
              <a:rPr lang="es-ES" b="1" dirty="0"/>
              <a:t>Orange3</a:t>
            </a:r>
            <a:r>
              <a:rPr lang="es-ES" dirty="0"/>
              <a:t>: Construcción de un árbol de clasificación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b="1" dirty="0"/>
              <a:t>Orange4</a:t>
            </a:r>
            <a:r>
              <a:rPr lang="es-ES" dirty="0"/>
              <a:t>: PCA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b="1" dirty="0"/>
              <a:t>Orange5</a:t>
            </a:r>
            <a:r>
              <a:rPr lang="es-ES" dirty="0"/>
              <a:t>: </a:t>
            </a:r>
            <a:r>
              <a:rPr lang="es-ES" dirty="0" smtClean="0"/>
              <a:t>Validación </a:t>
            </a:r>
            <a:r>
              <a:rPr lang="es-ES" dirty="0"/>
              <a:t>cruzada y </a:t>
            </a:r>
            <a:r>
              <a:rPr lang="es-ES" dirty="0" smtClean="0"/>
              <a:t>Matriz </a:t>
            </a:r>
            <a:r>
              <a:rPr lang="es-ES" dirty="0"/>
              <a:t>de confusión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Orange6</a:t>
            </a:r>
            <a:r>
              <a:rPr lang="es-ES" dirty="0" smtClean="0"/>
              <a:t>: Predicción</a:t>
            </a:r>
          </a:p>
        </p:txBody>
      </p:sp>
      <p:pic>
        <p:nvPicPr>
          <p:cNvPr id="2050" name="Picture 2" descr="Resultado de imagen de orange data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33986"/>
            <a:ext cx="1905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7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Orange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Orange7</a:t>
            </a:r>
            <a:r>
              <a:rPr lang="es-ES" dirty="0"/>
              <a:t>: </a:t>
            </a:r>
            <a:r>
              <a:rPr lang="es-ES" dirty="0" smtClean="0"/>
              <a:t>K-medias.</a:t>
            </a:r>
            <a:endParaRPr lang="es-ES" dirty="0"/>
          </a:p>
          <a:p>
            <a:r>
              <a:rPr lang="es-ES" b="1" dirty="0"/>
              <a:t>Orange8</a:t>
            </a:r>
            <a:r>
              <a:rPr lang="es-ES" dirty="0"/>
              <a:t>: Comparativa de ANN y Regresión Logística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b="1" dirty="0"/>
              <a:t>Orange9</a:t>
            </a:r>
            <a:r>
              <a:rPr lang="es-ES" dirty="0"/>
              <a:t>: </a:t>
            </a:r>
            <a:r>
              <a:rPr lang="es-ES" dirty="0" smtClean="0"/>
              <a:t>Capacidad </a:t>
            </a:r>
            <a:r>
              <a:rPr lang="es-ES" dirty="0"/>
              <a:t>predictiva de </a:t>
            </a:r>
            <a:r>
              <a:rPr lang="es-ES" dirty="0" smtClean="0"/>
              <a:t>ANN.</a:t>
            </a:r>
            <a:endParaRPr lang="es-ES" dirty="0"/>
          </a:p>
          <a:p>
            <a:r>
              <a:rPr lang="es-ES" b="1" dirty="0"/>
              <a:t>Orange10</a:t>
            </a:r>
            <a:r>
              <a:rPr lang="es-ES" dirty="0"/>
              <a:t>: </a:t>
            </a:r>
            <a:r>
              <a:rPr lang="es-ES" dirty="0" smtClean="0"/>
              <a:t>Conjuntos de entrenamiento </a:t>
            </a:r>
            <a:r>
              <a:rPr lang="es-ES" dirty="0"/>
              <a:t>y test.</a:t>
            </a:r>
          </a:p>
          <a:p>
            <a:r>
              <a:rPr lang="es-ES" b="1" dirty="0"/>
              <a:t>Orange11</a:t>
            </a:r>
            <a:r>
              <a:rPr lang="es-ES" dirty="0"/>
              <a:t>: </a:t>
            </a:r>
            <a:r>
              <a:rPr lang="es-ES" dirty="0" smtClean="0"/>
              <a:t>t-SNE</a:t>
            </a:r>
            <a:r>
              <a:rPr lang="es-ES" dirty="0"/>
              <a:t>, MDS, ...</a:t>
            </a:r>
          </a:p>
          <a:p>
            <a:r>
              <a:rPr lang="es-ES" b="1" dirty="0"/>
              <a:t>Orange12</a:t>
            </a:r>
            <a:r>
              <a:rPr lang="es-ES" dirty="0"/>
              <a:t>: </a:t>
            </a:r>
            <a:r>
              <a:rPr lang="es-ES" dirty="0" smtClean="0"/>
              <a:t>Selección </a:t>
            </a:r>
            <a:r>
              <a:rPr lang="es-ES" dirty="0"/>
              <a:t>de </a:t>
            </a:r>
            <a:r>
              <a:rPr lang="es-ES" dirty="0" err="1"/>
              <a:t>features</a:t>
            </a:r>
            <a:r>
              <a:rPr lang="es-ES" dirty="0"/>
              <a:t> en el aprendizaje de </a:t>
            </a:r>
            <a:r>
              <a:rPr lang="es-ES" dirty="0" smtClean="0"/>
              <a:t>ANN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Orange13</a:t>
            </a:r>
            <a:r>
              <a:rPr lang="es-ES" dirty="0" smtClean="0"/>
              <a:t>: Regresión Polinómica interactiva.</a:t>
            </a:r>
            <a:endParaRPr lang="es-ES" dirty="0"/>
          </a:p>
        </p:txBody>
      </p:sp>
      <p:pic>
        <p:nvPicPr>
          <p:cNvPr id="4" name="Picture 2" descr="Resultado de imagen de orange data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33986"/>
            <a:ext cx="1905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202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da Artificial &amp;quot;&quot;/&gt;&lt;property id=&quot;20307&quot; value=&quot;256&quot;/&gt;&lt;/object&gt;&lt;object type=&quot;3&quot; unique_id=&quot;10005&quot;&gt;&lt;property id=&quot;20148&quot; value=&quot;5&quot;/&gt;&lt;property id=&quot;20300&quot; value=&quot;Slide 22 - &amp;quot;Sistemas Dinámicos: Primera Formalización para la Complejidad&amp;quot;&quot;/&gt;&lt;property id=&quot;20307&quot; value=&quot;257&quot;/&gt;&lt;/object&gt;&lt;object type=&quot;3&quot; unique_id=&quot;15271&quot;&gt;&lt;property id=&quot;20148&quot; value=&quot;5&quot;/&gt;&lt;property id=&quot;20300&quot; value=&quot;Slide 23 - &amp;quot;Sistemas Dinámicos: Primera Formalización para la Complejidad&amp;quot;&quot;/&gt;&lt;property id=&quot;20307&quot; value=&quot;259&quot;/&gt;&lt;/object&gt;&lt;object type=&quot;3&quot; unique_id=&quot;15272&quot;&gt;&lt;property id=&quot;20148&quot; value=&quot;5&quot;/&gt;&lt;property id=&quot;20300&quot; value=&quot;Slide 24 - &amp;quot;Expresiones habituales de SSDD&amp;quot;&quot;/&gt;&lt;property id=&quot;20307&quot; value=&quot;260&quot;/&gt;&lt;/object&gt;&lt;object type=&quot;3&quot; unique_id=&quot;15273&quot;&gt;&lt;property id=&quot;20148&quot; value=&quot;5&quot;/&gt;&lt;property id=&quot;20300&quot; value=&quot;Slide 25 - &amp;quot;Ejemplo de flujo 2D&amp;quot;&quot;/&gt;&lt;property id=&quot;20307&quot; value=&quot;261&quot;/&gt;&lt;/object&gt;&lt;object type=&quot;3&quot; unique_id=&quot;15274&quot;&gt;&lt;property id=&quot;20148&quot; value=&quot;5&quot;/&gt;&lt;property id=&quot;20300&quot; value=&quot;Slide 26 - &amp;quot;Atractores y Puntos Fijos&amp;quot;&quot;/&gt;&lt;property id=&quot;20307&quot; value=&quot;262&quot;/&gt;&lt;/object&gt;&lt;object type=&quot;3&quot; unique_id=&quot;15467&quot;&gt;&lt;property id=&quot;20148&quot; value=&quot;5&quot;/&gt;&lt;property id=&quot;20300&quot; value=&quot;Slide 27 - &amp;quot;Puntos fijos en 1D&amp;quot;&quot;/&gt;&lt;property id=&quot;20307&quot; value=&quot;263&quot;/&gt;&lt;/object&gt;&lt;object type=&quot;3&quot; unique_id=&quot;15549&quot;&gt;&lt;property id=&quot;20148&quot; value=&quot;5&quot;/&gt;&lt;property id=&quot;20300&quot; value=&quot;Slide 28 - &amp;quot;Puntos fijos en 2D&amp;quot;&quot;/&gt;&lt;property id=&quot;20307&quot; value=&quot;264&quot;/&gt;&lt;/object&gt;&lt;object type=&quot;3&quot; unique_id=&quot;15550&quot;&gt;&lt;property id=&quot;20148&quot; value=&quot;5&quot;/&gt;&lt;property id=&quot;20300&quot; value=&quot;Slide 29 - &amp;quot;2D: Más complicado todavía…&amp;quot;&quot;/&gt;&lt;property id=&quot;20307&quot; value=&quot;265&quot;/&gt;&lt;/object&gt;&lt;object type=&quot;3&quot; unique_id=&quot;15551&quot;&gt;&lt;property id=&quot;20148&quot; value=&quot;5&quot;/&gt;&lt;property id=&quot;20300&quot; value=&quot;Slide 30 - &amp;quot;… ¿y qué ocurre en dimensiones superiores?&amp;quot;&quot;/&gt;&lt;property id=&quot;20307&quot; value=&quot;266&quot;/&gt;&lt;/object&gt;&lt;object type=&quot;3&quot; unique_id=&quot;15552&quot;&gt;&lt;property id=&quot;20148&quot; value=&quot;5&quot;/&gt;&lt;property id=&quot;20300&quot; value=&quot;Slide 31 - &amp;quot;Determinismo Débil y Fuerte&amp;quot;&quot;/&gt;&lt;property id=&quot;20307&quot; value=&quot;267&quot;/&gt;&lt;/object&gt;&lt;object type=&quot;3&quot; unique_id=&quot;15553&quot;&gt;&lt;property id=&quot;20148&quot; value=&quot;5&quot;/&gt;&lt;property id=&quot;20300&quot; value=&quot;Slide 32 - &amp;quot;Determinismo Débil y Fuerte: Representación Geométrica&amp;quot;&quot;/&gt;&lt;property id=&quot;20307&quot; value=&quot;268&quot;/&gt;&lt;/object&gt;&lt;object type=&quot;3&quot; unique_id=&quot;15554&quot;&gt;&lt;property id=&quot;20148&quot; value=&quot;5&quot;/&gt;&lt;property id=&quot;20300&quot; value=&quot;Slide 33 - &amp;quot;Un ejemplo: Curva de Lorenz&amp;quot;&quot;/&gt;&lt;property id=&quot;20307&quot; value=&quot;269&quot;/&gt;&lt;/object&gt;&lt;object type=&quot;3&quot; unique_id=&quot;15555&quot;&gt;&lt;property id=&quot;20148&quot; value=&quot;5&quot;/&gt;&lt;property id=&quot;20300&quot; value=&quot;Slide 34 - &amp;quot;Atractor de Lorenz: efecto mariposa&amp;quot;&quot;/&gt;&lt;property id=&quot;20307&quot; value=&quot;270&quot;/&gt;&lt;/object&gt;&lt;object type=&quot;3&quot; unique_id=&quot;16896&quot;&gt;&lt;property id=&quot;20148&quot; value=&quot;5&quot;/&gt;&lt;property id=&quot;20300&quot; value=&quot;Slide 2 - &amp;quot;  ¿Qué es un sistema complejo?&amp;quot;&quot;/&gt;&lt;property id=&quot;20307&quot; value=&quot;273&quot;/&gt;&lt;/object&gt;&lt;object type=&quot;3&quot; unique_id=&quot;16897&quot;&gt;&lt;property id=&quot;20148&quot; value=&quot;5&quot;/&gt;&lt;property id=&quot;20300&quot; value=&quot;Slide 3 - &amp;quot;  ¿Qué es un sistema complejo?&amp;quot;&quot;/&gt;&lt;property id=&quot;20307&quot; value=&quot;328&quot;/&gt;&lt;/object&gt;&lt;object type=&quot;3&quot; unique_id=&quot;16898&quot;&gt;&lt;property id=&quot;20148&quot; value=&quot;5&quot;/&gt;&lt;property id=&quot;20300&quot; value=&quot;Slide 4 - &amp;quot;More is different!&amp;quot;&quot;/&gt;&lt;property id=&quot;20307&quot; value=&quot;278&quot;/&gt;&lt;/object&gt;&lt;object type=&quot;3&quot; unique_id=&quot;16899&quot;&gt;&lt;property id=&quot;20148&quot; value=&quot;5&quot;/&gt;&lt;property id=&quot;20300&quot; value=&quot;Slide 5 - &amp;quot;Ejemplos de Sistemas Complejos&amp;quot;&quot;/&gt;&lt;property id=&quot;20307&quot; value=&quot;279&quot;/&gt;&lt;/object&gt;&lt;object type=&quot;3&quot; unique_id=&quot;16900&quot;&gt;&lt;property id=&quot;20148&quot; value=&quot;5&quot;/&gt;&lt;property id=&quot;20300&quot; value=&quot;Slide 6 - &amp;quot;Colonias de insectos&amp;quot;&quot;/&gt;&lt;property id=&quot;20307&quot; value=&quot;329&quot;/&gt;&lt;/object&gt;&lt;object type=&quot;3&quot; unique_id=&quot;16901&quot;&gt;&lt;property id=&quot;20148&quot; value=&quot;5&quot;/&gt;&lt;property id=&quot;20300&quot; value=&quot;Slide 7 - &amp;quot;Colonias de insectos&amp;quot;&quot;/&gt;&lt;property id=&quot;20307&quot; value=&quot;330&quot;/&gt;&lt;/object&gt;&lt;object type=&quot;3&quot; unique_id=&quot;16902&quot;&gt;&lt;property id=&quot;20148&quot; value=&quot;5&quot;/&gt;&lt;property id=&quot;20300&quot; value=&quot;Slide 8 - &amp;quot;Movimientos en grupo&amp;quot;&quot;/&gt;&lt;property id=&quot;20307&quot; value=&quot;331&quot;/&gt;&lt;/object&gt;&lt;object type=&quot;3&quot; unique_id=&quot;16903&quot;&gt;&lt;property id=&quot;20148&quot; value=&quot;5&quot;/&gt;&lt;property id=&quot;20300&quot; value=&quot;Slide 9 - &amp;quot;Movimientos en grupo&amp;quot;&quot;/&gt;&lt;property id=&quot;20307&quot; value=&quot;332&quot;/&gt;&lt;/object&gt;&lt;object type=&quot;3&quot; unique_id=&quot;16904&quot;&gt;&lt;property id=&quot;20148&quot; value=&quot;5&quot;/&gt;&lt;property id=&quot;20300&quot; value=&quot;Slide 10 - &amp;quot;Sincronización&amp;quot;&quot;/&gt;&lt;property id=&quot;20307&quot; value=&quot;287&quot;/&gt;&lt;/object&gt;&lt;object type=&quot;3&quot; unique_id=&quot;16905&quot;&gt;&lt;property id=&quot;20148&quot; value=&quot;5&quot;/&gt;&lt;property id=&quot;20300&quot; value=&quot;Slide 11 - &amp;quot;Sincronización&amp;quot;&quot;/&gt;&lt;property id=&quot;20307&quot; value=&quot;333&quot;/&gt;&lt;/object&gt;&lt;object type=&quot;3&quot; unique_id=&quot;16906&quot;&gt;&lt;property id=&quot;20148&quot; value=&quot;5&quot;/&gt;&lt;property id=&quot;20300&quot; value=&quot;Slide 12 - &amp;quot;Modelos de tráfico&amp;quot;&quot;/&gt;&lt;property id=&quot;20307&quot; value=&quot;290&quot;/&gt;&lt;/object&gt;&lt;object type=&quot;3&quot; unique_id=&quot;16907&quot;&gt;&lt;property id=&quot;20148&quot; value=&quot;5&quot;/&gt;&lt;property id=&quot;20300&quot; value=&quot;Slide 13 - &amp;quot;Modelos de tráfico&amp;quot;&quot;/&gt;&lt;property id=&quot;20307&quot; value=&quot;292&quot;/&gt;&lt;/object&gt;&lt;object type=&quot;3&quot; unique_id=&quot;16908&quot;&gt;&lt;property id=&quot;20148&quot; value=&quot;5&quot;/&gt;&lt;property id=&quot;20300&quot; value=&quot;Slide 14 - &amp;quot;Modelos de tráfico&amp;quot;&quot;/&gt;&lt;property id=&quot;20307&quot; value=&quot;334&quot;/&gt;&lt;/object&gt;&lt;object type=&quot;3&quot; unique_id=&quot;16909&quot;&gt;&lt;property id=&quot;20148&quot; value=&quot;5&quot;/&gt;&lt;property id=&quot;20300&quot; value=&quot;Slide 15 - &amp;quot;Modelos de tráfico&amp;quot;&quot;/&gt;&lt;property id=&quot;20307&quot; value=&quot;335&quot;/&gt;&lt;/object&gt;&lt;object type=&quot;3&quot; unique_id=&quot;16913&quot;&gt;&lt;property id=&quot;20148&quot; value=&quot;5&quot;/&gt;&lt;property id=&quot;20300&quot; value=&quot;Slide 17 - &amp;quot;   Emergencia de propiedades&amp;quot;&quot;/&gt;&lt;property id=&quot;20307&quot; value=&quot;303&quot;/&gt;&lt;/object&gt;&lt;object type=&quot;3&quot; unique_id=&quot;16917&quot;&gt;&lt;property id=&quot;20148&quot; value=&quot;5&quot;/&gt;&lt;property id=&quot;20300&quot; value=&quot;Slide 19 - &amp;quot;Transiciones de fase&amp;quot;&quot;/&gt;&lt;property id=&quot;20307&quot; value=&quot;307&quot;/&gt;&lt;/object&gt;&lt;object type=&quot;3&quot; unique_id=&quot;16925&quot;&gt;&lt;property id=&quot;20148&quot; value=&quot;5&quot;/&gt;&lt;property id=&quot;20300&quot; value=&quot;Slide 20 - &amp;quot;Robustez&amp;quot;&quot;/&gt;&lt;property id=&quot;20307&quot; value=&quot;315&quot;/&gt;&lt;/object&gt;&lt;object type=&quot;3&quot; unique_id=&quot;17238&quot;&gt;&lt;property id=&quot;20148&quot; value=&quot;5&quot;/&gt;&lt;property id=&quot;20300&quot; value=&quot;Slide 16 - &amp;quot;Modelos de tráfico&amp;quot;&quot;/&gt;&lt;property id=&quot;20307&quot; value=&quot;336&quot;/&gt;&lt;/object&gt;&lt;object type=&quot;3&quot; unique_id=&quot;17239&quot;&gt;&lt;property id=&quot;20148&quot; value=&quot;5&quot;/&gt;&lt;property id=&quot;20300&quot; value=&quot;Slide 18 - &amp;quot;   Emergencia de propiedades&amp;quot;&quot;/&gt;&lt;property id=&quot;20307&quot; value=&quot;337&quot;/&gt;&lt;/object&gt;&lt;object type=&quot;3&quot; unique_id=&quot;17470&quot;&gt;&lt;property id=&quot;20148&quot; value=&quot;5&quot;/&gt;&lt;property id=&quot;20300&quot; value=&quot;Slide 21 - &amp;quot;Robustez&amp;quot;&quot;/&gt;&lt;property id=&quot;20307&quot; value=&quot;338&quot;/&gt;&lt;/object&gt;&lt;object type=&quot;3&quot; unique_id=&quot;17471&quot;&gt;&lt;property id=&quot;20148&quot; value=&quot;5&quot;/&gt;&lt;property id=&quot;20300&quot; value=&quot;Slide 35 - &amp;quot;Redes Complejas: Segunda Formalización para la Complejidad&amp;quot;&quot;/&gt;&lt;property id=&quot;20307&quot; value=&quot;339&quot;/&gt;&lt;/object&gt;&lt;object type=&quot;3&quot; unique_id=&quot;21313&quot;&gt;&lt;property id=&quot;20148&quot; value=&quot;5&quot;/&gt;&lt;property id=&quot;20300&quot; value=&quot;Slide 36 - &amp;quot;Redes: antecedentes&amp;quot;&quot;/&gt;&lt;property id=&quot;20307&quot; value=&quot;350&quot;/&gt;&lt;/object&gt;&lt;object type=&quot;3&quot; unique_id=&quot;21314&quot;&gt;&lt;property id=&quot;20148&quot; value=&quot;5&quot;/&gt;&lt;property id=&quot;20300&quot; value=&quot;Slide 37 - &amp;quot;Redes: nueva visión&amp;quot;&quot;/&gt;&lt;property id=&quot;20307&quot; value=&quot;351&quot;/&gt;&lt;/object&gt;&lt;object type=&quot;3&quot; unique_id=&quot;21315&quot;&gt;&lt;property id=&quot;20148&quot; value=&quot;5&quot;/&gt;&lt;property id=&quot;20300&quot; value=&quot;Slide 38 - &amp;quot;Redes: nueva visión&amp;quot;&quot;/&gt;&lt;property id=&quot;20307&quot; value=&quot;352&quot;/&gt;&lt;/object&gt;&lt;object type=&quot;3&quot; unique_id=&quot;21316&quot;&gt;&lt;property id=&quot;20148&quot; value=&quot;5&quot;/&gt;&lt;property id=&quot;20300&quot; value=&quot;Slide 39 - &amp;quot;Redes en el mundo real&amp;quot;&quot;/&gt;&lt;property id=&quot;20307&quot; value=&quot;345&quot;/&gt;&lt;/object&gt;&lt;object type=&quot;3&quot; unique_id=&quot;21317&quot;&gt;&lt;property id=&quot;20148&quot; value=&quot;5&quot;/&gt;&lt;property id=&quot;20300&quot; value=&quot;Slide 40 - &amp;quot;Redes en el mundo real&amp;quot;&quot;/&gt;&lt;property id=&quot;20307&quot; value=&quot;346&quot;/&gt;&lt;/object&gt;&lt;object type=&quot;3&quot; unique_id=&quot;23992&quot;&gt;&lt;property id=&quot;20148&quot; value=&quot;5&quot;/&gt;&lt;property id=&quot;20300&quot; value=&quot;Slide 41 - &amp;quot;Modelo de Representación unificado: Teoría de Grafos&amp;quot;&quot;/&gt;&lt;property id=&quot;20307&quot; value=&quot;354&quot;/&gt;&lt;/object&gt;&lt;object type=&quot;3&quot; unique_id=&quot;23993&quot;&gt;&lt;property id=&quot;20148&quot; value=&quot;5&quot;/&gt;&lt;property id=&quot;20300&quot; value=&quot;Slide 42 - &amp;quot;Fundamentos de Teoría de Grafos&amp;quot;&quot;/&gt;&lt;property id=&quot;20307&quot; value=&quot;355&quot;/&gt;&lt;/object&gt;&lt;object type=&quot;3&quot; unique_id=&quot;23994&quot;&gt;&lt;property id=&quot;20148&quot; value=&quot;5&quot;/&gt;&lt;property id=&quot;20300&quot; value=&quot;Slide 43 - &amp;quot;Medidas usuales en Teoría de Grafos&amp;quot;&quot;/&gt;&lt;property id=&quot;20307&quot; value=&quot;356&quot;/&gt;&lt;/object&gt;&lt;object type=&quot;3&quot; unique_id=&quot;23995&quot;&gt;&lt;property id=&quot;20148&quot; value=&quot;5&quot;/&gt;&lt;property id=&quot;20300&quot; value=&quot;Slide 44 - &amp;quot;Medidas: Grado y Distribuciones de Grados&amp;quot;&quot;/&gt;&lt;property id=&quot;20307&quot; value=&quot;357&quot;/&gt;&lt;/object&gt;&lt;object type=&quot;3&quot; unique_id=&quot;23996&quot;&gt;&lt;property id=&quot;20148&quot; value=&quot;5&quot;/&gt;&lt;property id=&quot;20300&quot; value=&quot;Slide 45 - &amp;quot;Medidas: Grado y Distribuciones de Grados&amp;quot;&quot;/&gt;&lt;property id=&quot;20307&quot; value=&quot;358&quot;/&gt;&lt;/object&gt;&lt;object type=&quot;3&quot; unique_id=&quot;23997&quot;&gt;&lt;property id=&quot;20148&quot; value=&quot;5&quot;/&gt;&lt;property id=&quot;20300&quot; value=&quot;Slide 46 - &amp;quot;Medidas: Grado y Distribuciones de Grados&amp;quot;&quot;/&gt;&lt;property id=&quot;20307&quot; value=&quot;359&quot;/&gt;&lt;/object&gt;&lt;object type=&quot;3&quot; unique_id=&quot;23998&quot;&gt;&lt;property id=&quot;20148&quot; value=&quot;5&quot;/&gt;&lt;property id=&quot;20300&quot; value=&quot;Slide 47 - &amp;quot;Medidas: Coeficiente de Clustering o de Transitividad&amp;quot;&quot;/&gt;&lt;property id=&quot;20307&quot; value=&quot;360&quot;/&gt;&lt;/object&gt;&lt;object type=&quot;3&quot; unique_id=&quot;23999&quot;&gt;&lt;property id=&quot;20148&quot; value=&quot;5&quot;/&gt;&lt;property id=&quot;20300&quot; value=&quot;Slide 48 - &amp;quot;Medidas: Conectividad&amp;quot;&quot;/&gt;&lt;property id=&quot;20307&quot; value=&quot;361&quot;/&gt;&lt;/object&gt;&lt;object type=&quot;3&quot; unique_id=&quot;24000&quot;&gt;&lt;property id=&quot;20148&quot; value=&quot;5&quot;/&gt;&lt;property id=&quot;20300&quot; value=&quot;Slide 49 - &amp;quot;Medidas: distancia&amp;quot;&quot;/&gt;&lt;property id=&quot;20307&quot; value=&quot;362&quot;/&gt;&lt;/object&gt;&lt;object type=&quot;3&quot; unique_id=&quot;24001&quot;&gt;&lt;property id=&quot;20148&quot; value=&quot;5&quot;/&gt;&lt;property id=&quot;20300&quot; value=&quot;Slide 50 - &amp;quot;Medidas: Betweenness o Carga&amp;quot;&quot;/&gt;&lt;property id=&quot;20307&quot; value=&quot;363&quot;/&gt;&lt;/object&gt;&lt;object type=&quot;3&quot; unique_id=&quot;24002&quot;&gt;&lt;property id=&quot;20148&quot; value=&quot;5&quot;/&gt;&lt;property id=&quot;20300&quot; value=&quot;Slide 51 - &amp;quot;Modelos de Redes&amp;quot;&quot;/&gt;&lt;property id=&quot;20307&quot; value=&quot;364&quot;/&gt;&lt;/object&gt;&lt;object type=&quot;3&quot; unique_id=&quot;24003&quot;&gt;&lt;property id=&quot;20148&quot; value=&quot;5&quot;/&gt;&lt;property id=&quot;20300&quot; value=&quot;Slide 52 - &amp;quot;Topología de Poisson&amp;quot;&quot;/&gt;&lt;property id=&quot;20307&quot; value=&quot;365&quot;/&gt;&lt;/object&gt;&lt;object type=&quot;3&quot; unique_id=&quot;24004&quot;&gt;&lt;property id=&quot;20148&quot; value=&quot;5&quot;/&gt;&lt;property id=&quot;20300&quot; value=&quot;Slide 53 - &amp;quot;Topología Libre de Escala&amp;quot;&quot;/&gt;&lt;property id=&quot;20307&quot; value=&quot;366&quot;/&gt;&lt;/object&gt;&lt;object type=&quot;3&quot; unique_id=&quot;24005&quot;&gt;&lt;property id=&quot;20148&quot; value=&quot;5&quot;/&gt;&lt;property id=&quot;20300&quot; value=&quot;Slide 54 - &amp;quot;Robustez de las topologías Libres de Escala&amp;quot;&quot;/&gt;&lt;property id=&quot;20307&quot; value=&quot;367&quot;/&gt;&lt;/object&gt;&lt;object type=&quot;3&quot; unique_id=&quot;24006&quot;&gt;&lt;property id=&quot;20148&quot; value=&quot;5&quot;/&gt;&lt;property id=&quot;20300&quot; value=&quot;Slide 55 - &amp;quot;Modelos de construcción de Redes&amp;quot;&quot;/&gt;&lt;property id=&quot;20307&quot; value=&quot;368&quot;/&gt;&lt;/object&gt;&lt;object type=&quot;3&quot; unique_id=&quot;24007&quot;&gt;&lt;property id=&quot;20148&quot; value=&quot;5&quot;/&gt;&lt;property id=&quot;20300&quot; value=&quot;Slide 56 - &amp;quot;Modelo de Grafos Aleatorios&amp;quot;&quot;/&gt;&lt;property id=&quot;20307&quot; value=&quot;369&quot;/&gt;&lt;/object&gt;&lt;object type=&quot;3&quot; unique_id=&quot;24008&quot;&gt;&lt;property id=&quot;20148&quot; value=&quot;5&quot;/&gt;&lt;property id=&quot;20300&quot; value=&quot;Slide 57 - &amp;quot;Modelo de Wattz-Strogatz&amp;quot;&quot;/&gt;&lt;property id=&quot;20307&quot; value=&quot;370&quot;/&gt;&lt;/object&gt;&lt;object type=&quot;3&quot; unique_id=&quot;24009&quot;&gt;&lt;property id=&quot;20148&quot; value=&quot;5&quot;/&gt;&lt;property id=&quot;20300&quot; value=&quot;Slide 58 - &amp;quot;Características de los Mod. Est.&amp;quot;&quot;/&gt;&lt;property id=&quot;20307&quot; value=&quot;371&quot;/&gt;&lt;/object&gt;&lt;object type=&quot;3&quot; unique_id=&quot;24010&quot;&gt;&lt;property id=&quot;20148&quot; value=&quot;5&quot;/&gt;&lt;property id=&quot;20300&quot; value=&quot;Slide 59 - &amp;quot;Modelos Dinámicos&amp;quot;&quot;/&gt;&lt;property id=&quot;20307&quot; value=&quot;372&quot;/&gt;&lt;/object&gt;&lt;object type=&quot;3&quot; unique_id=&quot;24011&quot;&gt;&lt;property id=&quot;20148&quot; value=&quot;5&quot;/&gt;&lt;property id=&quot;20300&quot; value=&quot;Slide 60 - &amp;quot;Modelo de Enlace Preferencial&amp;quot;&quot;/&gt;&lt;property id=&quot;20307&quot; value=&quot;373&quot;/&gt;&lt;/object&gt;&lt;object type=&quot;3&quot; unique_id=&quot;24012&quot;&gt;&lt;property id=&quot;20148&quot; value=&quot;5&quot;/&gt;&lt;property id=&quot;20300&quot; value=&quot;Slide 61 - &amp;quot;Modelo de Duplicación&amp;quot;&quot;/&gt;&lt;property id=&quot;20307&quot; value=&quot;374&quot;/&gt;&lt;/object&gt;&lt;object type=&quot;3&quot; unique_id=&quot;24013&quot;&gt;&lt;property id=&quot;20148&quot; value=&quot;5&quot;/&gt;&lt;property id=&quot;20300&quot; value=&quot;Slide 62 - &amp;quot;Redes Naturales vs. Redes Artificiales&amp;quot;&quot;/&gt;&lt;property id=&quot;20307&quot; value=&quot;375&quot;/&gt;&lt;/object&gt;&lt;object type=&quot;3&quot; unique_id=&quot;24014&quot;&gt;&lt;property id=&quot;20148&quot; value=&quot;5&quot;/&gt;&lt;property id=&quot;20300&quot; value=&quot;Slide 63 - &amp;quot;Comparativa de algunas redes&amp;quot;&quot;/&gt;&lt;property id=&quot;20307&quot; value=&quot;37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pi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154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Tema de Office</vt:lpstr>
      <vt:lpstr>Algunos Casos de Estudio</vt:lpstr>
      <vt:lpstr>NetLogo ML</vt:lpstr>
      <vt:lpstr>NetLogo ML</vt:lpstr>
      <vt:lpstr>Orange Data Mining</vt:lpstr>
      <vt:lpstr>Orange</vt:lpstr>
      <vt:lpstr>Orange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Fernando Sancho Caparrini</cp:lastModifiedBy>
  <cp:revision>180</cp:revision>
  <dcterms:created xsi:type="dcterms:W3CDTF">2010-10-30T10:49:03Z</dcterms:created>
  <dcterms:modified xsi:type="dcterms:W3CDTF">2018-06-21T23:06:14Z</dcterms:modified>
</cp:coreProperties>
</file>