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328" r:id="rId3"/>
    <p:sldId id="325" r:id="rId4"/>
    <p:sldId id="327" r:id="rId5"/>
    <p:sldId id="329" r:id="rId6"/>
    <p:sldId id="330" r:id="rId7"/>
    <p:sldId id="346" r:id="rId8"/>
    <p:sldId id="340" r:id="rId9"/>
    <p:sldId id="347" r:id="rId10"/>
    <p:sldId id="342" r:id="rId11"/>
    <p:sldId id="343" r:id="rId12"/>
    <p:sldId id="344" r:id="rId13"/>
    <p:sldId id="314" r:id="rId14"/>
    <p:sldId id="324" r:id="rId15"/>
    <p:sldId id="301" r:id="rId16"/>
    <p:sldId id="302" r:id="rId17"/>
    <p:sldId id="303" r:id="rId18"/>
    <p:sldId id="304" r:id="rId19"/>
    <p:sldId id="306" r:id="rId20"/>
    <p:sldId id="307" r:id="rId21"/>
    <p:sldId id="308" r:id="rId22"/>
    <p:sldId id="351" r:id="rId23"/>
    <p:sldId id="353" r:id="rId24"/>
    <p:sldId id="354" r:id="rId25"/>
  </p:sldIdLst>
  <p:sldSz cx="12192000" cy="6858000"/>
  <p:notesSz cx="6858000" cy="9144000"/>
  <p:custDataLst>
    <p:tags r:id="rId27"/>
  </p:custDataLst>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4595" autoAdjust="0"/>
  </p:normalViewPr>
  <p:slideViewPr>
    <p:cSldViewPr>
      <p:cViewPr varScale="1">
        <p:scale>
          <a:sx n="70" d="100"/>
          <a:sy n="70" d="100"/>
        </p:scale>
        <p:origin x="516" y="56"/>
      </p:cViewPr>
      <p:guideLst>
        <p:guide orient="horz" pos="2160"/>
        <p:guide pos="3840"/>
      </p:guideLst>
    </p:cSldViewPr>
  </p:slideViewPr>
  <p:outlineViewPr>
    <p:cViewPr>
      <p:scale>
        <a:sx n="33" d="100"/>
        <a:sy n="33" d="100"/>
      </p:scale>
      <p:origin x="0" y="3687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A5BA79-EA5C-49D5-9755-7DBA77E2DB76}" type="doc">
      <dgm:prSet loTypeId="urn:microsoft.com/office/officeart/2005/8/layout/cycle3" loCatId="cycle" qsTypeId="urn:microsoft.com/office/officeart/2005/8/quickstyle/simple3" qsCatId="simple" csTypeId="urn:microsoft.com/office/officeart/2005/8/colors/accent1_5" csCatId="accent1" phldr="1"/>
      <dgm:spPr/>
      <dgm:t>
        <a:bodyPr/>
        <a:lstStyle/>
        <a:p>
          <a:endParaRPr lang="es-ES"/>
        </a:p>
      </dgm:t>
    </dgm:pt>
    <dgm:pt modelId="{99E395B1-3C02-4630-9429-36C670F8AF6A}">
      <dgm:prSet phldrT="[Texto]" custT="1"/>
      <dgm:spPr/>
      <dgm:t>
        <a:bodyPr/>
        <a:lstStyle/>
        <a:p>
          <a:r>
            <a:rPr lang="es-ES" sz="2800" b="1" dirty="0" smtClean="0">
              <a:latin typeface="Garamond" pitchFamily="18" charset="0"/>
            </a:rPr>
            <a:t>Fenómeno Real</a:t>
          </a:r>
          <a:endParaRPr lang="es-ES" sz="2800" b="1" dirty="0">
            <a:latin typeface="Garamond" pitchFamily="18" charset="0"/>
          </a:endParaRPr>
        </a:p>
      </dgm:t>
    </dgm:pt>
    <dgm:pt modelId="{B1EE292D-B236-4FC9-A905-5F3CD1955EDC}" type="parTrans" cxnId="{6DCE0CBE-D650-4152-A2C1-898BDD03EA5A}">
      <dgm:prSet/>
      <dgm:spPr/>
      <dgm:t>
        <a:bodyPr/>
        <a:lstStyle/>
        <a:p>
          <a:endParaRPr lang="es-ES" sz="2800">
            <a:latin typeface="Garamond" pitchFamily="18" charset="0"/>
          </a:endParaRPr>
        </a:p>
      </dgm:t>
    </dgm:pt>
    <dgm:pt modelId="{7EAFE5B8-19E9-481D-A4E3-0E6941E40B3E}" type="sibTrans" cxnId="{6DCE0CBE-D650-4152-A2C1-898BDD03EA5A}">
      <dgm:prSet custT="1"/>
      <dgm:spPr/>
      <dgm:t>
        <a:bodyPr/>
        <a:lstStyle/>
        <a:p>
          <a:endParaRPr lang="es-ES" sz="2800" dirty="0">
            <a:latin typeface="Garamond" pitchFamily="18" charset="0"/>
          </a:endParaRPr>
        </a:p>
      </dgm:t>
    </dgm:pt>
    <dgm:pt modelId="{FAB48265-F8FC-4A70-9C81-59E05793A86F}">
      <dgm:prSet phldrT="[Texto]" custT="1"/>
      <dgm:spPr/>
      <dgm:t>
        <a:bodyPr/>
        <a:lstStyle/>
        <a:p>
          <a:r>
            <a:rPr lang="es-ES" sz="2800" b="1" dirty="0" smtClean="0">
              <a:latin typeface="Garamond" pitchFamily="18" charset="0"/>
            </a:rPr>
            <a:t>Formalización</a:t>
          </a:r>
          <a:endParaRPr lang="es-ES" sz="2800" b="1" dirty="0">
            <a:latin typeface="Garamond" pitchFamily="18" charset="0"/>
          </a:endParaRPr>
        </a:p>
      </dgm:t>
    </dgm:pt>
    <dgm:pt modelId="{6143EA23-9439-479B-868E-22F2A3BC8A20}" type="parTrans" cxnId="{2B4D2662-9254-4C6C-8702-AF6FD5E06265}">
      <dgm:prSet/>
      <dgm:spPr/>
      <dgm:t>
        <a:bodyPr/>
        <a:lstStyle/>
        <a:p>
          <a:endParaRPr lang="es-ES" sz="2800">
            <a:latin typeface="Garamond" pitchFamily="18" charset="0"/>
          </a:endParaRPr>
        </a:p>
      </dgm:t>
    </dgm:pt>
    <dgm:pt modelId="{56B3D526-3412-4284-B595-26242CE0051B}" type="sibTrans" cxnId="{2B4D2662-9254-4C6C-8702-AF6FD5E06265}">
      <dgm:prSet custT="1"/>
      <dgm:spPr/>
      <dgm:t>
        <a:bodyPr/>
        <a:lstStyle/>
        <a:p>
          <a:endParaRPr lang="es-ES" sz="2800">
            <a:latin typeface="Garamond" pitchFamily="18" charset="0"/>
          </a:endParaRPr>
        </a:p>
      </dgm:t>
    </dgm:pt>
    <dgm:pt modelId="{354F938A-783E-4C39-8AE8-4FC7BC1D362C}">
      <dgm:prSet phldrT="[Texto]" custT="1"/>
      <dgm:spPr/>
      <dgm:t>
        <a:bodyPr/>
        <a:lstStyle/>
        <a:p>
          <a:r>
            <a:rPr lang="es-ES" sz="2800" b="1" dirty="0" smtClean="0">
              <a:latin typeface="Garamond" pitchFamily="18" charset="0"/>
            </a:rPr>
            <a:t>Modelo</a:t>
          </a:r>
          <a:endParaRPr lang="es-ES" sz="2800" b="1" dirty="0">
            <a:latin typeface="Garamond" pitchFamily="18" charset="0"/>
          </a:endParaRPr>
        </a:p>
      </dgm:t>
    </dgm:pt>
    <dgm:pt modelId="{ED77C09F-F957-4DDB-B362-90E5A1736782}" type="parTrans" cxnId="{53271D0D-723D-4DA1-8217-43DF1692DD78}">
      <dgm:prSet/>
      <dgm:spPr/>
      <dgm:t>
        <a:bodyPr/>
        <a:lstStyle/>
        <a:p>
          <a:endParaRPr lang="es-ES" sz="2800">
            <a:latin typeface="Garamond" pitchFamily="18" charset="0"/>
          </a:endParaRPr>
        </a:p>
      </dgm:t>
    </dgm:pt>
    <dgm:pt modelId="{07EC56C5-8B34-4056-934A-1582A44B4D57}" type="sibTrans" cxnId="{53271D0D-723D-4DA1-8217-43DF1692DD78}">
      <dgm:prSet custT="1"/>
      <dgm:spPr/>
      <dgm:t>
        <a:bodyPr/>
        <a:lstStyle/>
        <a:p>
          <a:endParaRPr lang="es-ES" sz="2800">
            <a:latin typeface="Garamond" pitchFamily="18" charset="0"/>
          </a:endParaRPr>
        </a:p>
      </dgm:t>
    </dgm:pt>
    <dgm:pt modelId="{010A1B24-F1FB-403C-87DE-F9BBCB566EDA}" type="pres">
      <dgm:prSet presAssocID="{A0A5BA79-EA5C-49D5-9755-7DBA77E2DB76}" presName="Name0" presStyleCnt="0">
        <dgm:presLayoutVars>
          <dgm:dir/>
          <dgm:resizeHandles val="exact"/>
        </dgm:presLayoutVars>
      </dgm:prSet>
      <dgm:spPr/>
      <dgm:t>
        <a:bodyPr/>
        <a:lstStyle/>
        <a:p>
          <a:endParaRPr lang="es-ES"/>
        </a:p>
      </dgm:t>
    </dgm:pt>
    <dgm:pt modelId="{F5D88C74-5C96-4C2E-B5F9-6046B427E56B}" type="pres">
      <dgm:prSet presAssocID="{A0A5BA79-EA5C-49D5-9755-7DBA77E2DB76}" presName="cycle" presStyleCnt="0"/>
      <dgm:spPr/>
    </dgm:pt>
    <dgm:pt modelId="{B7D78900-85BE-46E1-AD66-CED0EB14AC99}" type="pres">
      <dgm:prSet presAssocID="{99E395B1-3C02-4630-9429-36C670F8AF6A}" presName="nodeFirstNode" presStyleLbl="node1" presStyleIdx="0" presStyleCnt="3">
        <dgm:presLayoutVars>
          <dgm:bulletEnabled val="1"/>
        </dgm:presLayoutVars>
      </dgm:prSet>
      <dgm:spPr/>
      <dgm:t>
        <a:bodyPr/>
        <a:lstStyle/>
        <a:p>
          <a:endParaRPr lang="es-ES"/>
        </a:p>
      </dgm:t>
    </dgm:pt>
    <dgm:pt modelId="{6D3F425B-63FA-4320-AFF9-11B504CAA88C}" type="pres">
      <dgm:prSet presAssocID="{7EAFE5B8-19E9-481D-A4E3-0E6941E40B3E}" presName="sibTransFirstNode" presStyleLbl="bgShp" presStyleIdx="0" presStyleCnt="1"/>
      <dgm:spPr/>
      <dgm:t>
        <a:bodyPr/>
        <a:lstStyle/>
        <a:p>
          <a:endParaRPr lang="es-ES"/>
        </a:p>
      </dgm:t>
    </dgm:pt>
    <dgm:pt modelId="{B6DC8CAD-F12B-448C-B3B3-F12DCDAF72BC}" type="pres">
      <dgm:prSet presAssocID="{FAB48265-F8FC-4A70-9C81-59E05793A86F}" presName="nodeFollowingNodes" presStyleLbl="node1" presStyleIdx="1" presStyleCnt="3" custRadScaleRad="137919" custRadScaleInc="-9716">
        <dgm:presLayoutVars>
          <dgm:bulletEnabled val="1"/>
        </dgm:presLayoutVars>
      </dgm:prSet>
      <dgm:spPr/>
      <dgm:t>
        <a:bodyPr/>
        <a:lstStyle/>
        <a:p>
          <a:endParaRPr lang="es-ES"/>
        </a:p>
      </dgm:t>
    </dgm:pt>
    <dgm:pt modelId="{5B0B16F3-DF9A-45B7-A1EA-10AD300D5B1F}" type="pres">
      <dgm:prSet presAssocID="{354F938A-783E-4C39-8AE8-4FC7BC1D362C}" presName="nodeFollowingNodes" presStyleLbl="node1" presStyleIdx="2" presStyleCnt="3" custRadScaleRad="136668" custRadScaleInc="9489">
        <dgm:presLayoutVars>
          <dgm:bulletEnabled val="1"/>
        </dgm:presLayoutVars>
      </dgm:prSet>
      <dgm:spPr/>
      <dgm:t>
        <a:bodyPr/>
        <a:lstStyle/>
        <a:p>
          <a:endParaRPr lang="es-ES"/>
        </a:p>
      </dgm:t>
    </dgm:pt>
  </dgm:ptLst>
  <dgm:cxnLst>
    <dgm:cxn modelId="{73C17291-2E0F-4AC3-9E55-0350A4AA2D99}" type="presOf" srcId="{A0A5BA79-EA5C-49D5-9755-7DBA77E2DB76}" destId="{010A1B24-F1FB-403C-87DE-F9BBCB566EDA}" srcOrd="0" destOrd="0" presId="urn:microsoft.com/office/officeart/2005/8/layout/cycle3"/>
    <dgm:cxn modelId="{65B0B4A8-AE2F-4B59-9C13-9C0E8BBC5675}" type="presOf" srcId="{354F938A-783E-4C39-8AE8-4FC7BC1D362C}" destId="{5B0B16F3-DF9A-45B7-A1EA-10AD300D5B1F}" srcOrd="0" destOrd="0" presId="urn:microsoft.com/office/officeart/2005/8/layout/cycle3"/>
    <dgm:cxn modelId="{75B416CE-AC87-4C65-A116-61BD103ADEAB}" type="presOf" srcId="{99E395B1-3C02-4630-9429-36C670F8AF6A}" destId="{B7D78900-85BE-46E1-AD66-CED0EB14AC99}" srcOrd="0" destOrd="0" presId="urn:microsoft.com/office/officeart/2005/8/layout/cycle3"/>
    <dgm:cxn modelId="{6DCE0CBE-D650-4152-A2C1-898BDD03EA5A}" srcId="{A0A5BA79-EA5C-49D5-9755-7DBA77E2DB76}" destId="{99E395B1-3C02-4630-9429-36C670F8AF6A}" srcOrd="0" destOrd="0" parTransId="{B1EE292D-B236-4FC9-A905-5F3CD1955EDC}" sibTransId="{7EAFE5B8-19E9-481D-A4E3-0E6941E40B3E}"/>
    <dgm:cxn modelId="{53271D0D-723D-4DA1-8217-43DF1692DD78}" srcId="{A0A5BA79-EA5C-49D5-9755-7DBA77E2DB76}" destId="{354F938A-783E-4C39-8AE8-4FC7BC1D362C}" srcOrd="2" destOrd="0" parTransId="{ED77C09F-F957-4DDB-B362-90E5A1736782}" sibTransId="{07EC56C5-8B34-4056-934A-1582A44B4D57}"/>
    <dgm:cxn modelId="{76993C6A-97CC-40FC-BDB4-D354784EA653}" type="presOf" srcId="{FAB48265-F8FC-4A70-9C81-59E05793A86F}" destId="{B6DC8CAD-F12B-448C-B3B3-F12DCDAF72BC}" srcOrd="0" destOrd="0" presId="urn:microsoft.com/office/officeart/2005/8/layout/cycle3"/>
    <dgm:cxn modelId="{2B4D2662-9254-4C6C-8702-AF6FD5E06265}" srcId="{A0A5BA79-EA5C-49D5-9755-7DBA77E2DB76}" destId="{FAB48265-F8FC-4A70-9C81-59E05793A86F}" srcOrd="1" destOrd="0" parTransId="{6143EA23-9439-479B-868E-22F2A3BC8A20}" sibTransId="{56B3D526-3412-4284-B595-26242CE0051B}"/>
    <dgm:cxn modelId="{48CD9CF5-7DF6-42E2-B2BE-171DFAA66EA9}" type="presOf" srcId="{7EAFE5B8-19E9-481D-A4E3-0E6941E40B3E}" destId="{6D3F425B-63FA-4320-AFF9-11B504CAA88C}" srcOrd="0" destOrd="0" presId="urn:microsoft.com/office/officeart/2005/8/layout/cycle3"/>
    <dgm:cxn modelId="{1834B4BA-863B-45DD-8039-B5BD4EB20369}" type="presParOf" srcId="{010A1B24-F1FB-403C-87DE-F9BBCB566EDA}" destId="{F5D88C74-5C96-4C2E-B5F9-6046B427E56B}" srcOrd="0" destOrd="0" presId="urn:microsoft.com/office/officeart/2005/8/layout/cycle3"/>
    <dgm:cxn modelId="{67495EB7-8766-4EEC-BC34-89D32352F6BD}" type="presParOf" srcId="{F5D88C74-5C96-4C2E-B5F9-6046B427E56B}" destId="{B7D78900-85BE-46E1-AD66-CED0EB14AC99}" srcOrd="0" destOrd="0" presId="urn:microsoft.com/office/officeart/2005/8/layout/cycle3"/>
    <dgm:cxn modelId="{523DBCB4-D9FE-44B9-8EF3-A678F3C32D19}" type="presParOf" srcId="{F5D88C74-5C96-4C2E-B5F9-6046B427E56B}" destId="{6D3F425B-63FA-4320-AFF9-11B504CAA88C}" srcOrd="1" destOrd="0" presId="urn:microsoft.com/office/officeart/2005/8/layout/cycle3"/>
    <dgm:cxn modelId="{2781A4AF-175B-4A7D-94CA-A5583100EC12}" type="presParOf" srcId="{F5D88C74-5C96-4C2E-B5F9-6046B427E56B}" destId="{B6DC8CAD-F12B-448C-B3B3-F12DCDAF72BC}" srcOrd="2" destOrd="0" presId="urn:microsoft.com/office/officeart/2005/8/layout/cycle3"/>
    <dgm:cxn modelId="{1FBE387A-2E64-4D4D-961F-24BF4620E847}" type="presParOf" srcId="{F5D88C74-5C96-4C2E-B5F9-6046B427E56B}" destId="{5B0B16F3-DF9A-45B7-A1EA-10AD300D5B1F}" srcOrd="3"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A5BA79-EA5C-49D5-9755-7DBA77E2DB76}" type="doc">
      <dgm:prSet loTypeId="urn:microsoft.com/office/officeart/2005/8/layout/cycle3" loCatId="cycle" qsTypeId="urn:microsoft.com/office/officeart/2005/8/quickstyle/simple3" qsCatId="simple" csTypeId="urn:microsoft.com/office/officeart/2005/8/colors/accent1_5" csCatId="accent1" phldr="1"/>
      <dgm:spPr/>
      <dgm:t>
        <a:bodyPr/>
        <a:lstStyle/>
        <a:p>
          <a:endParaRPr lang="es-ES"/>
        </a:p>
      </dgm:t>
    </dgm:pt>
    <dgm:pt modelId="{99E395B1-3C02-4630-9429-36C670F8AF6A}">
      <dgm:prSet phldrT="[Texto]" custT="1"/>
      <dgm:spPr/>
      <dgm:t>
        <a:bodyPr/>
        <a:lstStyle/>
        <a:p>
          <a:r>
            <a:rPr lang="es-ES" sz="2800" b="1" dirty="0" smtClean="0">
              <a:latin typeface="Garamond" pitchFamily="18" charset="0"/>
            </a:rPr>
            <a:t>Fenómeno Real</a:t>
          </a:r>
          <a:endParaRPr lang="es-ES" sz="2800" b="1" dirty="0">
            <a:latin typeface="Garamond" pitchFamily="18" charset="0"/>
          </a:endParaRPr>
        </a:p>
      </dgm:t>
    </dgm:pt>
    <dgm:pt modelId="{B1EE292D-B236-4FC9-A905-5F3CD1955EDC}" type="parTrans" cxnId="{6DCE0CBE-D650-4152-A2C1-898BDD03EA5A}">
      <dgm:prSet/>
      <dgm:spPr/>
      <dgm:t>
        <a:bodyPr/>
        <a:lstStyle/>
        <a:p>
          <a:endParaRPr lang="es-ES" sz="2800">
            <a:latin typeface="Garamond" pitchFamily="18" charset="0"/>
          </a:endParaRPr>
        </a:p>
      </dgm:t>
    </dgm:pt>
    <dgm:pt modelId="{7EAFE5B8-19E9-481D-A4E3-0E6941E40B3E}" type="sibTrans" cxnId="{6DCE0CBE-D650-4152-A2C1-898BDD03EA5A}">
      <dgm:prSet custT="1"/>
      <dgm:spPr/>
      <dgm:t>
        <a:bodyPr/>
        <a:lstStyle/>
        <a:p>
          <a:endParaRPr lang="es-ES" sz="2800" dirty="0">
            <a:latin typeface="Garamond" pitchFamily="18" charset="0"/>
          </a:endParaRPr>
        </a:p>
      </dgm:t>
    </dgm:pt>
    <dgm:pt modelId="{FAB48265-F8FC-4A70-9C81-59E05793A86F}">
      <dgm:prSet phldrT="[Texto]" custT="1"/>
      <dgm:spPr/>
      <dgm:t>
        <a:bodyPr/>
        <a:lstStyle/>
        <a:p>
          <a:r>
            <a:rPr lang="es-ES" sz="2800" b="1" dirty="0" smtClean="0">
              <a:latin typeface="Garamond" pitchFamily="18" charset="0"/>
            </a:rPr>
            <a:t>Formalización</a:t>
          </a:r>
          <a:endParaRPr lang="es-ES" sz="2800" b="1" dirty="0">
            <a:latin typeface="Garamond" pitchFamily="18" charset="0"/>
          </a:endParaRPr>
        </a:p>
      </dgm:t>
    </dgm:pt>
    <dgm:pt modelId="{6143EA23-9439-479B-868E-22F2A3BC8A20}" type="parTrans" cxnId="{2B4D2662-9254-4C6C-8702-AF6FD5E06265}">
      <dgm:prSet/>
      <dgm:spPr/>
      <dgm:t>
        <a:bodyPr/>
        <a:lstStyle/>
        <a:p>
          <a:endParaRPr lang="es-ES" sz="2800">
            <a:latin typeface="Garamond" pitchFamily="18" charset="0"/>
          </a:endParaRPr>
        </a:p>
      </dgm:t>
    </dgm:pt>
    <dgm:pt modelId="{56B3D526-3412-4284-B595-26242CE0051B}" type="sibTrans" cxnId="{2B4D2662-9254-4C6C-8702-AF6FD5E06265}">
      <dgm:prSet custT="1"/>
      <dgm:spPr/>
      <dgm:t>
        <a:bodyPr/>
        <a:lstStyle/>
        <a:p>
          <a:endParaRPr lang="es-ES" sz="2800">
            <a:latin typeface="Garamond" pitchFamily="18" charset="0"/>
          </a:endParaRPr>
        </a:p>
      </dgm:t>
    </dgm:pt>
    <dgm:pt modelId="{354F938A-783E-4C39-8AE8-4FC7BC1D362C}">
      <dgm:prSet phldrT="[Texto]" custT="1"/>
      <dgm:spPr/>
      <dgm:t>
        <a:bodyPr/>
        <a:lstStyle/>
        <a:p>
          <a:r>
            <a:rPr lang="es-ES" sz="2800" b="1" dirty="0" smtClean="0">
              <a:latin typeface="Garamond" pitchFamily="18" charset="0"/>
            </a:rPr>
            <a:t>Modelo</a:t>
          </a:r>
          <a:endParaRPr lang="es-ES" sz="2800" b="1" dirty="0">
            <a:latin typeface="Garamond" pitchFamily="18" charset="0"/>
          </a:endParaRPr>
        </a:p>
      </dgm:t>
    </dgm:pt>
    <dgm:pt modelId="{ED77C09F-F957-4DDB-B362-90E5A1736782}" type="parTrans" cxnId="{53271D0D-723D-4DA1-8217-43DF1692DD78}">
      <dgm:prSet/>
      <dgm:spPr/>
      <dgm:t>
        <a:bodyPr/>
        <a:lstStyle/>
        <a:p>
          <a:endParaRPr lang="es-ES" sz="2800">
            <a:latin typeface="Garamond" pitchFamily="18" charset="0"/>
          </a:endParaRPr>
        </a:p>
      </dgm:t>
    </dgm:pt>
    <dgm:pt modelId="{07EC56C5-8B34-4056-934A-1582A44B4D57}" type="sibTrans" cxnId="{53271D0D-723D-4DA1-8217-43DF1692DD78}">
      <dgm:prSet custT="1"/>
      <dgm:spPr/>
      <dgm:t>
        <a:bodyPr/>
        <a:lstStyle/>
        <a:p>
          <a:endParaRPr lang="es-ES" sz="2800">
            <a:latin typeface="Garamond" pitchFamily="18" charset="0"/>
          </a:endParaRPr>
        </a:p>
      </dgm:t>
    </dgm:pt>
    <dgm:pt modelId="{010A1B24-F1FB-403C-87DE-F9BBCB566EDA}" type="pres">
      <dgm:prSet presAssocID="{A0A5BA79-EA5C-49D5-9755-7DBA77E2DB76}" presName="Name0" presStyleCnt="0">
        <dgm:presLayoutVars>
          <dgm:dir/>
          <dgm:resizeHandles val="exact"/>
        </dgm:presLayoutVars>
      </dgm:prSet>
      <dgm:spPr/>
      <dgm:t>
        <a:bodyPr/>
        <a:lstStyle/>
        <a:p>
          <a:endParaRPr lang="es-ES"/>
        </a:p>
      </dgm:t>
    </dgm:pt>
    <dgm:pt modelId="{F5D88C74-5C96-4C2E-B5F9-6046B427E56B}" type="pres">
      <dgm:prSet presAssocID="{A0A5BA79-EA5C-49D5-9755-7DBA77E2DB76}" presName="cycle" presStyleCnt="0"/>
      <dgm:spPr/>
    </dgm:pt>
    <dgm:pt modelId="{B7D78900-85BE-46E1-AD66-CED0EB14AC99}" type="pres">
      <dgm:prSet presAssocID="{99E395B1-3C02-4630-9429-36C670F8AF6A}" presName="nodeFirstNode" presStyleLbl="node1" presStyleIdx="0" presStyleCnt="3">
        <dgm:presLayoutVars>
          <dgm:bulletEnabled val="1"/>
        </dgm:presLayoutVars>
      </dgm:prSet>
      <dgm:spPr/>
      <dgm:t>
        <a:bodyPr/>
        <a:lstStyle/>
        <a:p>
          <a:endParaRPr lang="es-ES"/>
        </a:p>
      </dgm:t>
    </dgm:pt>
    <dgm:pt modelId="{6D3F425B-63FA-4320-AFF9-11B504CAA88C}" type="pres">
      <dgm:prSet presAssocID="{7EAFE5B8-19E9-481D-A4E3-0E6941E40B3E}" presName="sibTransFirstNode" presStyleLbl="bgShp" presStyleIdx="0" presStyleCnt="1"/>
      <dgm:spPr/>
      <dgm:t>
        <a:bodyPr/>
        <a:lstStyle/>
        <a:p>
          <a:endParaRPr lang="es-ES"/>
        </a:p>
      </dgm:t>
    </dgm:pt>
    <dgm:pt modelId="{B6DC8CAD-F12B-448C-B3B3-F12DCDAF72BC}" type="pres">
      <dgm:prSet presAssocID="{FAB48265-F8FC-4A70-9C81-59E05793A86F}" presName="nodeFollowingNodes" presStyleLbl="node1" presStyleIdx="1" presStyleCnt="3" custRadScaleRad="137919" custRadScaleInc="-9716">
        <dgm:presLayoutVars>
          <dgm:bulletEnabled val="1"/>
        </dgm:presLayoutVars>
      </dgm:prSet>
      <dgm:spPr/>
      <dgm:t>
        <a:bodyPr/>
        <a:lstStyle/>
        <a:p>
          <a:endParaRPr lang="es-ES"/>
        </a:p>
      </dgm:t>
    </dgm:pt>
    <dgm:pt modelId="{5B0B16F3-DF9A-45B7-A1EA-10AD300D5B1F}" type="pres">
      <dgm:prSet presAssocID="{354F938A-783E-4C39-8AE8-4FC7BC1D362C}" presName="nodeFollowingNodes" presStyleLbl="node1" presStyleIdx="2" presStyleCnt="3" custRadScaleRad="136668" custRadScaleInc="9489">
        <dgm:presLayoutVars>
          <dgm:bulletEnabled val="1"/>
        </dgm:presLayoutVars>
      </dgm:prSet>
      <dgm:spPr/>
      <dgm:t>
        <a:bodyPr/>
        <a:lstStyle/>
        <a:p>
          <a:endParaRPr lang="es-ES"/>
        </a:p>
      </dgm:t>
    </dgm:pt>
  </dgm:ptLst>
  <dgm:cxnLst>
    <dgm:cxn modelId="{23443F05-1F5D-4E2E-A9DD-000CD280A2F0}" type="presOf" srcId="{99E395B1-3C02-4630-9429-36C670F8AF6A}" destId="{B7D78900-85BE-46E1-AD66-CED0EB14AC99}" srcOrd="0" destOrd="0" presId="urn:microsoft.com/office/officeart/2005/8/layout/cycle3"/>
    <dgm:cxn modelId="{C86CC097-5B1D-4867-859A-47AA51AD33B7}" type="presOf" srcId="{A0A5BA79-EA5C-49D5-9755-7DBA77E2DB76}" destId="{010A1B24-F1FB-403C-87DE-F9BBCB566EDA}" srcOrd="0" destOrd="0" presId="urn:microsoft.com/office/officeart/2005/8/layout/cycle3"/>
    <dgm:cxn modelId="{6DCE0CBE-D650-4152-A2C1-898BDD03EA5A}" srcId="{A0A5BA79-EA5C-49D5-9755-7DBA77E2DB76}" destId="{99E395B1-3C02-4630-9429-36C670F8AF6A}" srcOrd="0" destOrd="0" parTransId="{B1EE292D-B236-4FC9-A905-5F3CD1955EDC}" sibTransId="{7EAFE5B8-19E9-481D-A4E3-0E6941E40B3E}"/>
    <dgm:cxn modelId="{53271D0D-723D-4DA1-8217-43DF1692DD78}" srcId="{A0A5BA79-EA5C-49D5-9755-7DBA77E2DB76}" destId="{354F938A-783E-4C39-8AE8-4FC7BC1D362C}" srcOrd="2" destOrd="0" parTransId="{ED77C09F-F957-4DDB-B362-90E5A1736782}" sibTransId="{07EC56C5-8B34-4056-934A-1582A44B4D57}"/>
    <dgm:cxn modelId="{DADA65A0-1FDD-451D-A2BF-E0EF3F895856}" type="presOf" srcId="{FAB48265-F8FC-4A70-9C81-59E05793A86F}" destId="{B6DC8CAD-F12B-448C-B3B3-F12DCDAF72BC}" srcOrd="0" destOrd="0" presId="urn:microsoft.com/office/officeart/2005/8/layout/cycle3"/>
    <dgm:cxn modelId="{BA5348EA-1C87-469D-BDAE-3819D40E3B36}" type="presOf" srcId="{7EAFE5B8-19E9-481D-A4E3-0E6941E40B3E}" destId="{6D3F425B-63FA-4320-AFF9-11B504CAA88C}" srcOrd="0" destOrd="0" presId="urn:microsoft.com/office/officeart/2005/8/layout/cycle3"/>
    <dgm:cxn modelId="{E95F3C2A-A86B-4E30-981C-3A27A54369B0}" type="presOf" srcId="{354F938A-783E-4C39-8AE8-4FC7BC1D362C}" destId="{5B0B16F3-DF9A-45B7-A1EA-10AD300D5B1F}" srcOrd="0" destOrd="0" presId="urn:microsoft.com/office/officeart/2005/8/layout/cycle3"/>
    <dgm:cxn modelId="{2B4D2662-9254-4C6C-8702-AF6FD5E06265}" srcId="{A0A5BA79-EA5C-49D5-9755-7DBA77E2DB76}" destId="{FAB48265-F8FC-4A70-9C81-59E05793A86F}" srcOrd="1" destOrd="0" parTransId="{6143EA23-9439-479B-868E-22F2A3BC8A20}" sibTransId="{56B3D526-3412-4284-B595-26242CE0051B}"/>
    <dgm:cxn modelId="{EE79E569-A098-46F2-800B-84D3F2EBFEDF}" type="presParOf" srcId="{010A1B24-F1FB-403C-87DE-F9BBCB566EDA}" destId="{F5D88C74-5C96-4C2E-B5F9-6046B427E56B}" srcOrd="0" destOrd="0" presId="urn:microsoft.com/office/officeart/2005/8/layout/cycle3"/>
    <dgm:cxn modelId="{58024199-8FF0-4393-896F-D78D91F3F257}" type="presParOf" srcId="{F5D88C74-5C96-4C2E-B5F9-6046B427E56B}" destId="{B7D78900-85BE-46E1-AD66-CED0EB14AC99}" srcOrd="0" destOrd="0" presId="urn:microsoft.com/office/officeart/2005/8/layout/cycle3"/>
    <dgm:cxn modelId="{CAB75FF8-317A-41D3-8330-7024A6D460A7}" type="presParOf" srcId="{F5D88C74-5C96-4C2E-B5F9-6046B427E56B}" destId="{6D3F425B-63FA-4320-AFF9-11B504CAA88C}" srcOrd="1" destOrd="0" presId="urn:microsoft.com/office/officeart/2005/8/layout/cycle3"/>
    <dgm:cxn modelId="{05E04223-C3A1-45DE-A78F-1CF36A8D87DE}" type="presParOf" srcId="{F5D88C74-5C96-4C2E-B5F9-6046B427E56B}" destId="{B6DC8CAD-F12B-448C-B3B3-F12DCDAF72BC}" srcOrd="2" destOrd="0" presId="urn:microsoft.com/office/officeart/2005/8/layout/cycle3"/>
    <dgm:cxn modelId="{F1F45B38-4711-4272-BA81-E7FE84F815FA}" type="presParOf" srcId="{F5D88C74-5C96-4C2E-B5F9-6046B427E56B}" destId="{5B0B16F3-DF9A-45B7-A1EA-10AD300D5B1F}" srcOrd="3"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3F425B-63FA-4320-AFF9-11B504CAA88C}">
      <dsp:nvSpPr>
        <dsp:cNvPr id="0" name=""/>
        <dsp:cNvSpPr/>
      </dsp:nvSpPr>
      <dsp:spPr>
        <a:xfrm>
          <a:off x="2014775" y="-290630"/>
          <a:ext cx="4812625" cy="4812625"/>
        </a:xfrm>
        <a:prstGeom prst="circularArrow">
          <a:avLst>
            <a:gd name="adj1" fmla="val 5689"/>
            <a:gd name="adj2" fmla="val 340510"/>
            <a:gd name="adj3" fmla="val 12355258"/>
            <a:gd name="adj4" fmla="val 18317499"/>
            <a:gd name="adj5" fmla="val 5908"/>
          </a:avLst>
        </a:prstGeom>
        <a:solidFill>
          <a:schemeClr val="accent1">
            <a:tint val="40000"/>
            <a:hueOff val="0"/>
            <a:satOff val="0"/>
            <a:lumOff val="0"/>
            <a:alphaOff val="0"/>
          </a:schemeClr>
        </a:solidFill>
        <a:ln>
          <a:noFill/>
        </a:ln>
        <a:effectLst>
          <a:outerShdw blurRad="38100" dist="25400" dir="5400000" algn="t" rotWithShape="0">
            <a:srgbClr val="000000">
              <a:alpha val="50000"/>
            </a:srgbClr>
          </a:outerShdw>
        </a:effectLst>
      </dsp:spPr>
      <dsp:style>
        <a:lnRef idx="0">
          <a:scrgbClr r="0" g="0" b="0"/>
        </a:lnRef>
        <a:fillRef idx="1">
          <a:scrgbClr r="0" g="0" b="0"/>
        </a:fillRef>
        <a:effectRef idx="1">
          <a:scrgbClr r="0" g="0" b="0"/>
        </a:effectRef>
        <a:fontRef idx="minor"/>
      </dsp:style>
    </dsp:sp>
    <dsp:sp modelId="{B7D78900-85BE-46E1-AD66-CED0EB14AC99}">
      <dsp:nvSpPr>
        <dsp:cNvPr id="0" name=""/>
        <dsp:cNvSpPr/>
      </dsp:nvSpPr>
      <dsp:spPr>
        <a:xfrm>
          <a:off x="2704894" y="666"/>
          <a:ext cx="3432387" cy="1716193"/>
        </a:xfrm>
        <a:prstGeom prst="roundRect">
          <a:avLst/>
        </a:prstGeom>
        <a:blipFill rotWithShape="0">
          <a:blip xmlns:r="http://schemas.openxmlformats.org/officeDocument/2006/relationships" r:embed="rId1">
            <a:duotone>
              <a:schemeClr val="accent1">
                <a:alpha val="90000"/>
                <a:hueOff val="0"/>
                <a:satOff val="0"/>
                <a:lumOff val="0"/>
                <a:alphaOff val="0"/>
                <a:tint val="30000"/>
                <a:satMod val="300000"/>
              </a:schemeClr>
              <a:schemeClr val="accent1">
                <a:alpha val="90000"/>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ES" sz="2800" b="1" kern="1200" dirty="0" smtClean="0">
              <a:latin typeface="Garamond" pitchFamily="18" charset="0"/>
            </a:rPr>
            <a:t>Fenómeno Real</a:t>
          </a:r>
          <a:endParaRPr lang="es-ES" sz="2800" b="1" kern="1200" dirty="0">
            <a:latin typeface="Garamond" pitchFamily="18" charset="0"/>
          </a:endParaRPr>
        </a:p>
      </dsp:txBody>
      <dsp:txXfrm>
        <a:off x="2788672" y="84444"/>
        <a:ext cx="3264831" cy="1548637"/>
      </dsp:txXfrm>
    </dsp:sp>
    <dsp:sp modelId="{B6DC8CAD-F12B-448C-B3B3-F12DCDAF72BC}">
      <dsp:nvSpPr>
        <dsp:cNvPr id="0" name=""/>
        <dsp:cNvSpPr/>
      </dsp:nvSpPr>
      <dsp:spPr>
        <a:xfrm>
          <a:off x="5409788" y="3159932"/>
          <a:ext cx="3432387" cy="1716193"/>
        </a:xfrm>
        <a:prstGeom prst="roundRect">
          <a:avLst/>
        </a:prstGeom>
        <a:blipFill rotWithShape="0">
          <a:blip xmlns:r="http://schemas.openxmlformats.org/officeDocument/2006/relationships" r:embed="rId1">
            <a:duotone>
              <a:schemeClr val="accent1">
                <a:alpha val="90000"/>
                <a:hueOff val="0"/>
                <a:satOff val="0"/>
                <a:lumOff val="0"/>
                <a:alphaOff val="-20000"/>
                <a:tint val="30000"/>
                <a:satMod val="300000"/>
              </a:schemeClr>
              <a:schemeClr val="accent1">
                <a:alpha val="90000"/>
                <a:hueOff val="0"/>
                <a:satOff val="0"/>
                <a:lumOff val="0"/>
                <a:alphaOff val="-2000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ES" sz="2800" b="1" kern="1200" dirty="0" smtClean="0">
              <a:latin typeface="Garamond" pitchFamily="18" charset="0"/>
            </a:rPr>
            <a:t>Formalización</a:t>
          </a:r>
          <a:endParaRPr lang="es-ES" sz="2800" b="1" kern="1200" dirty="0">
            <a:latin typeface="Garamond" pitchFamily="18" charset="0"/>
          </a:endParaRPr>
        </a:p>
      </dsp:txBody>
      <dsp:txXfrm>
        <a:off x="5493566" y="3243710"/>
        <a:ext cx="3264831" cy="1548637"/>
      </dsp:txXfrm>
    </dsp:sp>
    <dsp:sp modelId="{5B0B16F3-DF9A-45B7-A1EA-10AD300D5B1F}">
      <dsp:nvSpPr>
        <dsp:cNvPr id="0" name=""/>
        <dsp:cNvSpPr/>
      </dsp:nvSpPr>
      <dsp:spPr>
        <a:xfrm>
          <a:off x="25971" y="3159939"/>
          <a:ext cx="3432387" cy="1716193"/>
        </a:xfrm>
        <a:prstGeom prst="roundRect">
          <a:avLst/>
        </a:prstGeom>
        <a:blipFill rotWithShape="0">
          <a:blip xmlns:r="http://schemas.openxmlformats.org/officeDocument/2006/relationships" r:embed="rId1">
            <a:duotone>
              <a:schemeClr val="accent1">
                <a:alpha val="90000"/>
                <a:hueOff val="0"/>
                <a:satOff val="0"/>
                <a:lumOff val="0"/>
                <a:alphaOff val="-40000"/>
                <a:tint val="30000"/>
                <a:satMod val="300000"/>
              </a:schemeClr>
              <a:schemeClr val="accent1">
                <a:alpha val="90000"/>
                <a:hueOff val="0"/>
                <a:satOff val="0"/>
                <a:lumOff val="0"/>
                <a:alphaOff val="-4000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ES" sz="2800" b="1" kern="1200" dirty="0" smtClean="0">
              <a:latin typeface="Garamond" pitchFamily="18" charset="0"/>
            </a:rPr>
            <a:t>Modelo</a:t>
          </a:r>
          <a:endParaRPr lang="es-ES" sz="2800" b="1" kern="1200" dirty="0">
            <a:latin typeface="Garamond" pitchFamily="18" charset="0"/>
          </a:endParaRPr>
        </a:p>
      </dsp:txBody>
      <dsp:txXfrm>
        <a:off x="109749" y="3243717"/>
        <a:ext cx="3264831" cy="15486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3F425B-63FA-4320-AFF9-11B504CAA88C}">
      <dsp:nvSpPr>
        <dsp:cNvPr id="0" name=""/>
        <dsp:cNvSpPr/>
      </dsp:nvSpPr>
      <dsp:spPr>
        <a:xfrm>
          <a:off x="2014775" y="-290630"/>
          <a:ext cx="4812625" cy="4812625"/>
        </a:xfrm>
        <a:prstGeom prst="circularArrow">
          <a:avLst>
            <a:gd name="adj1" fmla="val 5689"/>
            <a:gd name="adj2" fmla="val 340510"/>
            <a:gd name="adj3" fmla="val 12355258"/>
            <a:gd name="adj4" fmla="val 18317499"/>
            <a:gd name="adj5" fmla="val 5908"/>
          </a:avLst>
        </a:prstGeom>
        <a:solidFill>
          <a:schemeClr val="accent1">
            <a:tint val="40000"/>
            <a:hueOff val="0"/>
            <a:satOff val="0"/>
            <a:lumOff val="0"/>
            <a:alphaOff val="0"/>
          </a:schemeClr>
        </a:solidFill>
        <a:ln>
          <a:noFill/>
        </a:ln>
        <a:effectLst>
          <a:outerShdw blurRad="38100" dist="25400" dir="5400000" algn="t" rotWithShape="0">
            <a:srgbClr val="000000">
              <a:alpha val="50000"/>
            </a:srgbClr>
          </a:outerShdw>
        </a:effectLst>
      </dsp:spPr>
      <dsp:style>
        <a:lnRef idx="0">
          <a:scrgbClr r="0" g="0" b="0"/>
        </a:lnRef>
        <a:fillRef idx="1">
          <a:scrgbClr r="0" g="0" b="0"/>
        </a:fillRef>
        <a:effectRef idx="1">
          <a:scrgbClr r="0" g="0" b="0"/>
        </a:effectRef>
        <a:fontRef idx="minor"/>
      </dsp:style>
    </dsp:sp>
    <dsp:sp modelId="{B7D78900-85BE-46E1-AD66-CED0EB14AC99}">
      <dsp:nvSpPr>
        <dsp:cNvPr id="0" name=""/>
        <dsp:cNvSpPr/>
      </dsp:nvSpPr>
      <dsp:spPr>
        <a:xfrm>
          <a:off x="2704894" y="666"/>
          <a:ext cx="3432387" cy="1716193"/>
        </a:xfrm>
        <a:prstGeom prst="roundRect">
          <a:avLst/>
        </a:prstGeom>
        <a:blipFill rotWithShape="0">
          <a:blip xmlns:r="http://schemas.openxmlformats.org/officeDocument/2006/relationships" r:embed="rId1">
            <a:duotone>
              <a:schemeClr val="accent1">
                <a:alpha val="90000"/>
                <a:hueOff val="0"/>
                <a:satOff val="0"/>
                <a:lumOff val="0"/>
                <a:alphaOff val="0"/>
                <a:tint val="30000"/>
                <a:satMod val="300000"/>
              </a:schemeClr>
              <a:schemeClr val="accent1">
                <a:alpha val="90000"/>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ES" sz="2800" b="1" kern="1200" dirty="0" smtClean="0">
              <a:latin typeface="Garamond" pitchFamily="18" charset="0"/>
            </a:rPr>
            <a:t>Fenómeno Real</a:t>
          </a:r>
          <a:endParaRPr lang="es-ES" sz="2800" b="1" kern="1200" dirty="0">
            <a:latin typeface="Garamond" pitchFamily="18" charset="0"/>
          </a:endParaRPr>
        </a:p>
      </dsp:txBody>
      <dsp:txXfrm>
        <a:off x="2788672" y="84444"/>
        <a:ext cx="3264831" cy="1548637"/>
      </dsp:txXfrm>
    </dsp:sp>
    <dsp:sp modelId="{B6DC8CAD-F12B-448C-B3B3-F12DCDAF72BC}">
      <dsp:nvSpPr>
        <dsp:cNvPr id="0" name=""/>
        <dsp:cNvSpPr/>
      </dsp:nvSpPr>
      <dsp:spPr>
        <a:xfrm>
          <a:off x="5409788" y="3159932"/>
          <a:ext cx="3432387" cy="1716193"/>
        </a:xfrm>
        <a:prstGeom prst="roundRect">
          <a:avLst/>
        </a:prstGeom>
        <a:blipFill rotWithShape="0">
          <a:blip xmlns:r="http://schemas.openxmlformats.org/officeDocument/2006/relationships" r:embed="rId1">
            <a:duotone>
              <a:schemeClr val="accent1">
                <a:alpha val="90000"/>
                <a:hueOff val="0"/>
                <a:satOff val="0"/>
                <a:lumOff val="0"/>
                <a:alphaOff val="-20000"/>
                <a:tint val="30000"/>
                <a:satMod val="300000"/>
              </a:schemeClr>
              <a:schemeClr val="accent1">
                <a:alpha val="90000"/>
                <a:hueOff val="0"/>
                <a:satOff val="0"/>
                <a:lumOff val="0"/>
                <a:alphaOff val="-2000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ES" sz="2800" b="1" kern="1200" dirty="0" smtClean="0">
              <a:latin typeface="Garamond" pitchFamily="18" charset="0"/>
            </a:rPr>
            <a:t>Formalización</a:t>
          </a:r>
          <a:endParaRPr lang="es-ES" sz="2800" b="1" kern="1200" dirty="0">
            <a:latin typeface="Garamond" pitchFamily="18" charset="0"/>
          </a:endParaRPr>
        </a:p>
      </dsp:txBody>
      <dsp:txXfrm>
        <a:off x="5493566" y="3243710"/>
        <a:ext cx="3264831" cy="1548637"/>
      </dsp:txXfrm>
    </dsp:sp>
    <dsp:sp modelId="{5B0B16F3-DF9A-45B7-A1EA-10AD300D5B1F}">
      <dsp:nvSpPr>
        <dsp:cNvPr id="0" name=""/>
        <dsp:cNvSpPr/>
      </dsp:nvSpPr>
      <dsp:spPr>
        <a:xfrm>
          <a:off x="25971" y="3159939"/>
          <a:ext cx="3432387" cy="1716193"/>
        </a:xfrm>
        <a:prstGeom prst="roundRect">
          <a:avLst/>
        </a:prstGeom>
        <a:blipFill rotWithShape="0">
          <a:blip xmlns:r="http://schemas.openxmlformats.org/officeDocument/2006/relationships" r:embed="rId1">
            <a:duotone>
              <a:schemeClr val="accent1">
                <a:alpha val="90000"/>
                <a:hueOff val="0"/>
                <a:satOff val="0"/>
                <a:lumOff val="0"/>
                <a:alphaOff val="-40000"/>
                <a:tint val="30000"/>
                <a:satMod val="300000"/>
              </a:schemeClr>
              <a:schemeClr val="accent1">
                <a:alpha val="90000"/>
                <a:hueOff val="0"/>
                <a:satOff val="0"/>
                <a:lumOff val="0"/>
                <a:alphaOff val="-4000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ES" sz="2800" b="1" kern="1200" dirty="0" smtClean="0">
              <a:latin typeface="Garamond" pitchFamily="18" charset="0"/>
            </a:rPr>
            <a:t>Modelo</a:t>
          </a:r>
          <a:endParaRPr lang="es-ES" sz="2800" b="1" kern="1200" dirty="0">
            <a:latin typeface="Garamond" pitchFamily="18" charset="0"/>
          </a:endParaRPr>
        </a:p>
      </dsp:txBody>
      <dsp:txXfrm>
        <a:off x="109749" y="3243717"/>
        <a:ext cx="3264831" cy="1548637"/>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E16CF3-8537-4774-A9FC-A2A5296655A0}" type="datetimeFigureOut">
              <a:rPr lang="es-ES" smtClean="0"/>
              <a:pPr/>
              <a:t>25/06/2018</a:t>
            </a:fld>
            <a:endParaRPr lang="es-E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76EFD9-045A-467D-A5FA-40A98A1C0904}" type="slidenum">
              <a:rPr lang="es-ES" smtClean="0"/>
              <a:pPr/>
              <a:t>‹Nº›</a:t>
            </a:fld>
            <a:endParaRPr lang="es-ES"/>
          </a:p>
        </p:txBody>
      </p:sp>
    </p:spTree>
    <p:extLst>
      <p:ext uri="{BB962C8B-B14F-4D97-AF65-F5344CB8AC3E}">
        <p14:creationId xmlns:p14="http://schemas.microsoft.com/office/powerpoint/2010/main" val="978811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ES" dirty="0" smtClean="0"/>
              <a:t>Habitualmente, el proceso de modelado tie</a:t>
            </a:r>
            <a:r>
              <a:rPr lang="es-ES" baseline="0" dirty="0" smtClean="0"/>
              <a:t>ne un ciclo de vida en el que destacan 3 fases bien diferenciadas:</a:t>
            </a:r>
          </a:p>
          <a:p>
            <a:endParaRPr lang="es-ES" baseline="0" dirty="0" smtClean="0"/>
          </a:p>
          <a:p>
            <a:r>
              <a:rPr lang="es-ES" baseline="0" dirty="0" err="1" smtClean="0"/>
              <a:t>Click</a:t>
            </a:r>
            <a:r>
              <a:rPr lang="es-ES" baseline="0" dirty="0" smtClean="0"/>
              <a:t> </a:t>
            </a:r>
          </a:p>
          <a:p>
            <a:endParaRPr lang="es-ES" baseline="0" dirty="0" smtClean="0"/>
          </a:p>
          <a:p>
            <a:pPr marL="228600" indent="-228600">
              <a:buAutoNum type="arabicPeriod"/>
            </a:pPr>
            <a:r>
              <a:rPr lang="es-ES" baseline="0" dirty="0" smtClean="0"/>
              <a:t>A partir del fenómeno real, y por un procedimiento de interpretación de las observaciones sobre el mismo, procedemos a una fase de formalización haciendo uso de algún lenguaje formal.</a:t>
            </a:r>
          </a:p>
          <a:p>
            <a:pPr marL="228600" indent="-228600">
              <a:buAutoNum type="arabicPeriod"/>
            </a:pPr>
            <a:endParaRPr lang="es-ES" baseline="0" dirty="0" smtClean="0"/>
          </a:p>
          <a:p>
            <a:pPr marL="228600" indent="-228600">
              <a:buAutoNum type="arabicPeriod"/>
            </a:pPr>
            <a:r>
              <a:rPr lang="es-ES" baseline="0" dirty="0" err="1" smtClean="0"/>
              <a:t>Clisk</a:t>
            </a:r>
            <a:endParaRPr lang="es-ES" baseline="0" dirty="0" smtClean="0"/>
          </a:p>
          <a:p>
            <a:pPr marL="228600" indent="-228600">
              <a:buAutoNum type="arabicPeriod"/>
            </a:pPr>
            <a:endParaRPr lang="es-ES" baseline="0" dirty="0" smtClean="0"/>
          </a:p>
          <a:p>
            <a:pPr marL="228600" indent="-228600">
              <a:buAutoNum type="arabicPeriod"/>
            </a:pPr>
            <a:r>
              <a:rPr lang="es-ES" baseline="0" dirty="0" smtClean="0"/>
              <a:t>Si el modelo que queremos conseguir tiene propiedades dinámicas, es decir, admite simulaciones que ayuden a comprender la realidad, procedemos a implementar dicha formalización en un sistema que lo permita.</a:t>
            </a:r>
          </a:p>
          <a:p>
            <a:pPr marL="228600" indent="-228600">
              <a:buAutoNum type="arabicPeriod"/>
            </a:pPr>
            <a:endParaRPr lang="es-ES" baseline="0" dirty="0" smtClean="0"/>
          </a:p>
          <a:p>
            <a:pPr marL="228600" indent="-228600">
              <a:buAutoNum type="arabicPeriod"/>
            </a:pPr>
            <a:r>
              <a:rPr lang="es-ES" baseline="0" dirty="0" err="1" smtClean="0"/>
              <a:t>Click</a:t>
            </a:r>
            <a:endParaRPr lang="es-ES" baseline="0" dirty="0" smtClean="0"/>
          </a:p>
          <a:p>
            <a:pPr marL="228600" indent="-228600">
              <a:buAutoNum type="arabicPeriod"/>
            </a:pPr>
            <a:endParaRPr lang="es-ES" baseline="0" dirty="0" smtClean="0"/>
          </a:p>
          <a:p>
            <a:pPr marL="228600" indent="-228600">
              <a:buAutoNum type="arabicPeriod"/>
            </a:pPr>
            <a:r>
              <a:rPr lang="es-ES" baseline="0" dirty="0" smtClean="0"/>
              <a:t>Por último, y tras haber ejecutado simulaciones en el modelo, evaluamos los resultados obtenidos con los que se pueden observar en el mundo real</a:t>
            </a:r>
          </a:p>
          <a:p>
            <a:pPr marL="228600" indent="-228600">
              <a:buAutoNum type="arabicPeriod"/>
            </a:pPr>
            <a:endParaRPr lang="es-ES" baseline="0" dirty="0" smtClean="0"/>
          </a:p>
          <a:p>
            <a:pPr marL="228600" indent="-228600">
              <a:buNone/>
            </a:pPr>
            <a:r>
              <a:rPr lang="es-ES" baseline="0" dirty="0" smtClean="0"/>
              <a:t>Debe tenerse en cuenta que lo normal no es realizar un proceso lineal, sino que se forma un ciclo de vida en el que, por aproximaciones sucesivas, obtenemos una colección de modelos cada vez más fieles al fenómeno real (al menos en las características que son el foco de nuestra hipótesis).</a:t>
            </a:r>
          </a:p>
          <a:p>
            <a:pPr marL="228600" indent="-228600">
              <a:buAutoNum type="arabicPeriod"/>
            </a:pPr>
            <a:endParaRPr lang="es-ES" dirty="0"/>
          </a:p>
        </p:txBody>
      </p:sp>
      <p:sp>
        <p:nvSpPr>
          <p:cNvPr id="4" name="3 Marcador de número de diapositiva"/>
          <p:cNvSpPr>
            <a:spLocks noGrp="1"/>
          </p:cNvSpPr>
          <p:nvPr>
            <p:ph type="sldNum" sz="quarter" idx="10"/>
          </p:nvPr>
        </p:nvSpPr>
        <p:spPr/>
        <p:txBody>
          <a:bodyPr/>
          <a:lstStyle/>
          <a:p>
            <a:fld id="{56C78784-CA71-4394-A1EC-DE9F81C7AEF4}" type="slidenum">
              <a:rPr lang="es-ES" smtClean="0"/>
              <a:pPr/>
              <a:t>23</a:t>
            </a:fld>
            <a:endParaRPr lang="es-ES"/>
          </a:p>
        </p:txBody>
      </p:sp>
    </p:spTree>
    <p:extLst>
      <p:ext uri="{BB962C8B-B14F-4D97-AF65-F5344CB8AC3E}">
        <p14:creationId xmlns:p14="http://schemas.microsoft.com/office/powerpoint/2010/main" val="2811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smtClean="0"/>
              <a:t>Una de las grandes ventajas de </a:t>
            </a:r>
            <a:r>
              <a:rPr lang="es-ES" dirty="0" err="1" smtClean="0"/>
              <a:t>NetLogo</a:t>
            </a:r>
            <a:r>
              <a:rPr lang="es-ES" dirty="0" smtClean="0"/>
              <a:t> es</a:t>
            </a:r>
            <a:r>
              <a:rPr lang="es-ES" baseline="0" dirty="0" smtClean="0"/>
              <a:t> que nos permite, en una sola herramienta, abordar prácticamente todo el proceso de modelado.</a:t>
            </a:r>
          </a:p>
          <a:p>
            <a:endParaRPr lang="es-ES" baseline="0" dirty="0" smtClean="0"/>
          </a:p>
          <a:p>
            <a:r>
              <a:rPr lang="es-ES" baseline="0" dirty="0" smtClean="0"/>
              <a:t>Por supuesto, al ser un lenguaje de programación, el proceso de implementación es natural en </a:t>
            </a:r>
            <a:r>
              <a:rPr lang="es-ES" baseline="0" dirty="0" err="1" smtClean="0"/>
              <a:t>NetLogo</a:t>
            </a:r>
            <a:r>
              <a:rPr lang="es-ES" baseline="0" dirty="0" smtClean="0"/>
              <a:t>, pero gracias al tipo de elementos con los que trabaja influirá también en el proceso de interpretación y formalización del fenómeno real.</a:t>
            </a:r>
          </a:p>
          <a:p>
            <a:endParaRPr lang="es-ES" baseline="0" dirty="0" smtClean="0"/>
          </a:p>
          <a:p>
            <a:r>
              <a:rPr lang="es-ES" baseline="0" dirty="0" smtClean="0"/>
              <a:t>Las buenas propiedades de la plataforma hace q esta primera parte del proceso se simplifique considerablemente, </a:t>
            </a:r>
          </a:p>
          <a:p>
            <a:endParaRPr lang="es-ES" baseline="0" dirty="0" smtClean="0"/>
          </a:p>
          <a:p>
            <a:r>
              <a:rPr lang="es-ES" baseline="0" dirty="0" smtClean="0"/>
              <a:t>pero va más allá y nos permite evaluar los resultados de su ejecución para poder compararlos con el mundo real.</a:t>
            </a:r>
            <a:endParaRPr lang="es-ES" dirty="0"/>
          </a:p>
        </p:txBody>
      </p:sp>
      <p:sp>
        <p:nvSpPr>
          <p:cNvPr id="4" name="3 Marcador de número de diapositiva"/>
          <p:cNvSpPr>
            <a:spLocks noGrp="1"/>
          </p:cNvSpPr>
          <p:nvPr>
            <p:ph type="sldNum" sz="quarter" idx="10"/>
          </p:nvPr>
        </p:nvSpPr>
        <p:spPr/>
        <p:txBody>
          <a:bodyPr/>
          <a:lstStyle/>
          <a:p>
            <a:fld id="{56C78784-CA71-4394-A1EC-DE9F81C7AEF4}" type="slidenum">
              <a:rPr lang="es-ES" smtClean="0"/>
              <a:pPr/>
              <a:t>24</a:t>
            </a:fld>
            <a:endParaRPr lang="es-ES"/>
          </a:p>
        </p:txBody>
      </p:sp>
    </p:spTree>
    <p:extLst>
      <p:ext uri="{BB962C8B-B14F-4D97-AF65-F5344CB8AC3E}">
        <p14:creationId xmlns:p14="http://schemas.microsoft.com/office/powerpoint/2010/main" val="2931880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6"/>
            <a:ext cx="103632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25/06/2018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25/06/2018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39"/>
            <a:ext cx="27432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09600" y="274639"/>
            <a:ext cx="80264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25/06/2018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25/06/2018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1"/>
            <a:ext cx="103632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25/06/2018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pPr/>
              <a:t>25/06/2018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pPr/>
              <a:t>25/06/2018</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pPr/>
              <a:t>25/06/2018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25/06/2018</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25/06/2018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25/06/2018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25/06/2018</a:t>
            </a:fld>
            <a:endParaRPr lang="es-ES"/>
          </a:p>
        </p:txBody>
      </p:sp>
      <p:sp>
        <p:nvSpPr>
          <p:cNvPr id="5" name="4 Marcador de pie de página"/>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5" Type="http://schemas.openxmlformats.org/officeDocument/2006/relationships/image" Target="../media/image29.gif"/><Relationship Id="rId4" Type="http://schemas.openxmlformats.org/officeDocument/2006/relationships/image" Target="../media/image28.jpeg"/></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6legs2many.files.wordpress.com/2011/06/fire_ant_curved_raft_float_bridge.jpg"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latin typeface="Garamond" pitchFamily="18" charset="0"/>
              </a:rPr>
              <a:t>Sistemas </a:t>
            </a:r>
            <a:r>
              <a:rPr lang="es-ES" dirty="0" err="1" smtClean="0">
                <a:latin typeface="Garamond" pitchFamily="18" charset="0"/>
              </a:rPr>
              <a:t>Multiagente</a:t>
            </a:r>
            <a:endParaRPr lang="es-ES" dirty="0">
              <a:latin typeface="Garamond" pitchFamily="18" charset="0"/>
            </a:endParaRPr>
          </a:p>
        </p:txBody>
      </p:sp>
      <p:sp>
        <p:nvSpPr>
          <p:cNvPr id="3" name="2 Subtítulo"/>
          <p:cNvSpPr>
            <a:spLocks noGrp="1"/>
          </p:cNvSpPr>
          <p:nvPr>
            <p:ph type="subTitle" idx="1"/>
          </p:nvPr>
        </p:nvSpPr>
        <p:spPr/>
        <p:txBody>
          <a:bodyPr/>
          <a:lstStyle/>
          <a:p>
            <a:r>
              <a:rPr lang="es-ES" dirty="0" smtClean="0">
                <a:latin typeface="Garamond" pitchFamily="18" charset="0"/>
              </a:rPr>
              <a:t>Métodos Cuantitativos para el Modelado y Análisis de la Complejidad</a:t>
            </a:r>
            <a:endParaRPr lang="es-ES" dirty="0">
              <a:latin typeface="Garamond"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a:xfrm>
            <a:off x="1703389" y="457200"/>
            <a:ext cx="8713787" cy="883568"/>
          </a:xfrm>
        </p:spPr>
        <p:txBody>
          <a:bodyPr/>
          <a:lstStyle/>
          <a:p>
            <a:r>
              <a:rPr lang="es-ES" sz="4000" dirty="0"/>
              <a:t>  Algunas definiciones…</a:t>
            </a:r>
          </a:p>
        </p:txBody>
      </p:sp>
      <p:sp>
        <p:nvSpPr>
          <p:cNvPr id="4" name="5 Marcador de número de diapositiva"/>
          <p:cNvSpPr>
            <a:spLocks noGrp="1"/>
          </p:cNvSpPr>
          <p:nvPr>
            <p:ph type="sldNum" sz="quarter" idx="12"/>
          </p:nvPr>
        </p:nvSpPr>
        <p:spPr/>
        <p:txBody>
          <a:bodyPr/>
          <a:lstStyle/>
          <a:p>
            <a:fld id="{1604045A-B449-4778-ADF9-3CA052C2B210}" type="slidenum">
              <a:rPr lang="es-ES"/>
              <a:pPr/>
              <a:t>10</a:t>
            </a:fld>
            <a:endParaRPr lang="es-ES"/>
          </a:p>
        </p:txBody>
      </p:sp>
      <p:sp>
        <p:nvSpPr>
          <p:cNvPr id="15" name="Rectangle 3"/>
          <p:cNvSpPr txBox="1">
            <a:spLocks noChangeArrowheads="1"/>
          </p:cNvSpPr>
          <p:nvPr/>
        </p:nvSpPr>
        <p:spPr>
          <a:xfrm>
            <a:off x="839416" y="1340768"/>
            <a:ext cx="10742984" cy="5040560"/>
          </a:xfrm>
          <a:prstGeom prst="rect">
            <a:avLst/>
          </a:prstGeom>
        </p:spPr>
        <p:txBody>
          <a:bodyPr vert="horz" lIns="91440" tIns="45720" rIns="91440" bIns="45720" rtlCol="0">
            <a:noAutofit/>
          </a:bodyPr>
          <a:lstStyle/>
          <a:p>
            <a:pPr>
              <a:lnSpc>
                <a:spcPct val="80000"/>
              </a:lnSpc>
              <a:spcBef>
                <a:spcPct val="20000"/>
              </a:spcBef>
              <a:defRPr/>
            </a:pPr>
            <a:r>
              <a:rPr lang="es-ES" sz="2800" dirty="0" smtClean="0"/>
              <a:t>Como </a:t>
            </a:r>
            <a:r>
              <a:rPr lang="es-ES" sz="2800" dirty="0"/>
              <a:t>ya va siendo habitual, no hay una definición </a:t>
            </a:r>
            <a:r>
              <a:rPr lang="es-ES" sz="2800" dirty="0" smtClean="0"/>
              <a:t>comúnmente </a:t>
            </a:r>
            <a:r>
              <a:rPr lang="es-ES" sz="2800" dirty="0"/>
              <a:t>aceptada, pero todas ellas suelen coincidir en una serie de puntos clave</a:t>
            </a:r>
            <a:r>
              <a:rPr lang="es-ES" sz="2800" dirty="0" smtClean="0"/>
              <a:t>:</a:t>
            </a:r>
          </a:p>
          <a:p>
            <a:pPr>
              <a:lnSpc>
                <a:spcPct val="80000"/>
              </a:lnSpc>
              <a:spcBef>
                <a:spcPct val="20000"/>
              </a:spcBef>
              <a:defRPr/>
            </a:pPr>
            <a:endParaRPr lang="es-ES" sz="2800" dirty="0"/>
          </a:p>
          <a:p>
            <a:pPr marL="342900" indent="-342900">
              <a:lnSpc>
                <a:spcPct val="80000"/>
              </a:lnSpc>
              <a:spcBef>
                <a:spcPct val="20000"/>
              </a:spcBef>
              <a:buFont typeface="Arial" pitchFamily="34" charset="0"/>
              <a:buChar char="•"/>
              <a:defRPr/>
            </a:pPr>
            <a:r>
              <a:rPr lang="es-ES" sz="2800" dirty="0" smtClean="0"/>
              <a:t>… sistema </a:t>
            </a:r>
            <a:r>
              <a:rPr lang="es-ES" sz="2800" dirty="0"/>
              <a:t>capaz de exhibir alguna forma de inteligencia y actuar de manera independiente con el objeto de </a:t>
            </a:r>
            <a:r>
              <a:rPr lang="es-ES" sz="2800" dirty="0" smtClean="0"/>
              <a:t>conseguir un </a:t>
            </a:r>
            <a:r>
              <a:rPr lang="es-ES" sz="2800" b="1" dirty="0" smtClean="0"/>
              <a:t>beneficio</a:t>
            </a:r>
            <a:r>
              <a:rPr lang="es-ES" sz="2800" dirty="0" smtClean="0"/>
              <a:t>.</a:t>
            </a:r>
            <a:endParaRPr lang="es-ES" sz="2800" dirty="0"/>
          </a:p>
          <a:p>
            <a:pPr marL="342900" indent="-342900">
              <a:lnSpc>
                <a:spcPct val="80000"/>
              </a:lnSpc>
              <a:spcBef>
                <a:spcPct val="20000"/>
              </a:spcBef>
              <a:buFont typeface="Arial" pitchFamily="34" charset="0"/>
              <a:buChar char="•"/>
              <a:defRPr/>
            </a:pPr>
            <a:r>
              <a:rPr lang="es-ES" sz="2800" dirty="0" smtClean="0"/>
              <a:t>… (</a:t>
            </a:r>
            <a:r>
              <a:rPr lang="es-ES" sz="2800" b="1" dirty="0" smtClean="0"/>
              <a:t>autónomo</a:t>
            </a:r>
            <a:r>
              <a:rPr lang="es-ES" sz="2800" dirty="0" smtClean="0"/>
              <a:t>) sistema </a:t>
            </a:r>
            <a:r>
              <a:rPr lang="es-ES" sz="2800" dirty="0"/>
              <a:t>inmerso en un entorno, que es capaz de percibirlo y actuar sobre él, siguiendo una agenda propia con el fin de modificarlo.</a:t>
            </a:r>
          </a:p>
          <a:p>
            <a:pPr marL="342900" indent="-342900">
              <a:lnSpc>
                <a:spcPct val="80000"/>
              </a:lnSpc>
              <a:spcBef>
                <a:spcPct val="20000"/>
              </a:spcBef>
              <a:buFont typeface="Arial" pitchFamily="34" charset="0"/>
              <a:buChar char="•"/>
            </a:pPr>
            <a:r>
              <a:rPr lang="es-ES" sz="2800" dirty="0" smtClean="0"/>
              <a:t>… sistema capaz </a:t>
            </a:r>
            <a:r>
              <a:rPr lang="es-ES" sz="2800" dirty="0"/>
              <a:t>de realizar acciones autónomas de manera flexible en dominios dinámicos e </a:t>
            </a:r>
            <a:r>
              <a:rPr lang="es-ES" sz="2800" dirty="0" smtClean="0"/>
              <a:t>impredecibles</a:t>
            </a:r>
            <a:r>
              <a:rPr lang="es-ES" sz="2800" dirty="0"/>
              <a:t>.</a:t>
            </a:r>
          </a:p>
          <a:p>
            <a:pPr marL="342900" indent="-342900">
              <a:lnSpc>
                <a:spcPct val="80000"/>
              </a:lnSpc>
              <a:spcBef>
                <a:spcPct val="20000"/>
              </a:spcBef>
              <a:buFont typeface="Arial" pitchFamily="34" charset="0"/>
              <a:buChar char="•"/>
            </a:pPr>
            <a:r>
              <a:rPr lang="es-ES" sz="2800" dirty="0" smtClean="0"/>
              <a:t>… proceso </a:t>
            </a:r>
            <a:r>
              <a:rPr lang="es-ES" sz="2800" dirty="0"/>
              <a:t>computacional autónomo, con iniciativa y capacidad para modificar su entorno y con posibilidad de comunicarse con otros agentes.</a:t>
            </a:r>
            <a:endParaRPr lang="es-ES" sz="2000" dirty="0">
              <a:solidFill>
                <a:srgbClr val="FF0000"/>
              </a:solidFill>
            </a:endParaRPr>
          </a:p>
        </p:txBody>
      </p:sp>
    </p:spTree>
    <p:extLst>
      <p:ext uri="{BB962C8B-B14F-4D97-AF65-F5344CB8AC3E}">
        <p14:creationId xmlns:p14="http://schemas.microsoft.com/office/powerpoint/2010/main" val="405748352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a:xfrm>
            <a:off x="1703389" y="457200"/>
            <a:ext cx="8713787" cy="811560"/>
          </a:xfrm>
        </p:spPr>
        <p:txBody>
          <a:bodyPr/>
          <a:lstStyle/>
          <a:p>
            <a:r>
              <a:rPr lang="es-ES" sz="4000" dirty="0"/>
              <a:t>  Concretando un poco…</a:t>
            </a:r>
          </a:p>
        </p:txBody>
      </p:sp>
      <p:sp>
        <p:nvSpPr>
          <p:cNvPr id="4" name="5 Marcador de número de diapositiva"/>
          <p:cNvSpPr>
            <a:spLocks noGrp="1"/>
          </p:cNvSpPr>
          <p:nvPr>
            <p:ph type="sldNum" sz="quarter" idx="12"/>
          </p:nvPr>
        </p:nvSpPr>
        <p:spPr/>
        <p:txBody>
          <a:bodyPr/>
          <a:lstStyle/>
          <a:p>
            <a:fld id="{1604045A-B449-4778-ADF9-3CA052C2B210}" type="slidenum">
              <a:rPr lang="es-ES"/>
              <a:pPr/>
              <a:t>11</a:t>
            </a:fld>
            <a:endParaRPr lang="es-ES"/>
          </a:p>
        </p:txBody>
      </p:sp>
      <p:sp>
        <p:nvSpPr>
          <p:cNvPr id="5" name="Rectangle 3"/>
          <p:cNvSpPr txBox="1">
            <a:spLocks noChangeArrowheads="1"/>
          </p:cNvSpPr>
          <p:nvPr/>
        </p:nvSpPr>
        <p:spPr>
          <a:xfrm>
            <a:off x="1703512" y="1412777"/>
            <a:ext cx="9937104" cy="4713388"/>
          </a:xfrm>
          <a:prstGeom prst="rect">
            <a:avLst/>
          </a:prstGeom>
        </p:spPr>
        <p:txBody>
          <a:bodyPr vert="horz" lIns="91440" tIns="45720" rIns="91440" bIns="45720" rtlCol="0">
            <a:normAutofit/>
          </a:bodyPr>
          <a:lstStyle/>
          <a:p>
            <a:pPr marL="342900" indent="-342900">
              <a:lnSpc>
                <a:spcPct val="80000"/>
              </a:lnSpc>
              <a:spcBef>
                <a:spcPct val="20000"/>
              </a:spcBef>
              <a:defRPr/>
            </a:pPr>
            <a:r>
              <a:rPr lang="es-ES" sz="2800" dirty="0"/>
              <a:t>Un agente es un </a:t>
            </a:r>
            <a:r>
              <a:rPr lang="es-ES" sz="2800" dirty="0" smtClean="0"/>
              <a:t>sistema:</a:t>
            </a:r>
            <a:endParaRPr lang="es-ES" sz="2800" dirty="0"/>
          </a:p>
          <a:p>
            <a:pPr marL="342900" indent="-342900">
              <a:lnSpc>
                <a:spcPct val="80000"/>
              </a:lnSpc>
              <a:spcBef>
                <a:spcPct val="20000"/>
              </a:spcBef>
              <a:buFont typeface="Arial" pitchFamily="34" charset="0"/>
              <a:buChar char="•"/>
              <a:defRPr/>
            </a:pPr>
            <a:r>
              <a:rPr lang="es-ES" sz="2800" b="1" dirty="0"/>
              <a:t>Localizado</a:t>
            </a:r>
            <a:r>
              <a:rPr lang="es-ES" sz="2800" dirty="0"/>
              <a:t>: </a:t>
            </a:r>
            <a:r>
              <a:rPr lang="es-ES" sz="2800" dirty="0" smtClean="0"/>
              <a:t>inmerso </a:t>
            </a:r>
            <a:r>
              <a:rPr lang="es-ES" sz="2800" dirty="0"/>
              <a:t>en algún entorno </a:t>
            </a:r>
            <a:r>
              <a:rPr lang="es-ES" sz="2800" dirty="0" smtClean="0"/>
              <a:t>(mundo </a:t>
            </a:r>
            <a:r>
              <a:rPr lang="es-ES" sz="2800" dirty="0"/>
              <a:t>físico, </a:t>
            </a:r>
            <a:r>
              <a:rPr lang="es-ES" sz="2800" dirty="0" smtClean="0"/>
              <a:t>entorno </a:t>
            </a:r>
            <a:r>
              <a:rPr lang="es-ES" sz="2800" dirty="0"/>
              <a:t>de software, una comunidad de agentes, etc.) </a:t>
            </a:r>
            <a:r>
              <a:rPr lang="es-ES" sz="2800" dirty="0" smtClean="0"/>
              <a:t>donde puede</a:t>
            </a:r>
            <a:r>
              <a:rPr lang="es-ES" sz="2800" dirty="0"/>
              <a:t>:</a:t>
            </a:r>
          </a:p>
          <a:p>
            <a:pPr marL="742950" lvl="1" indent="-285750">
              <a:lnSpc>
                <a:spcPct val="80000"/>
              </a:lnSpc>
              <a:spcBef>
                <a:spcPct val="20000"/>
              </a:spcBef>
              <a:buFont typeface="Arial" pitchFamily="34" charset="0"/>
              <a:buChar char="–"/>
              <a:defRPr/>
            </a:pPr>
            <a:r>
              <a:rPr lang="es-ES" sz="2800" b="1" dirty="0"/>
              <a:t>sentir</a:t>
            </a:r>
            <a:r>
              <a:rPr lang="es-ES" sz="2800" dirty="0"/>
              <a:t> </a:t>
            </a:r>
            <a:r>
              <a:rPr lang="es-ES" sz="2800" dirty="0" smtClean="0"/>
              <a:t>(sensores </a:t>
            </a:r>
            <a:r>
              <a:rPr lang="es-ES" sz="2800" dirty="0"/>
              <a:t>físicos, </a:t>
            </a:r>
            <a:r>
              <a:rPr lang="es-ES" sz="2800" dirty="0" smtClean="0"/>
              <a:t>recepción </a:t>
            </a:r>
            <a:r>
              <a:rPr lang="es-ES" sz="2800" dirty="0"/>
              <a:t>de </a:t>
            </a:r>
            <a:r>
              <a:rPr lang="es-ES" sz="2800" dirty="0" smtClean="0"/>
              <a:t>mensajes, detección </a:t>
            </a:r>
            <a:r>
              <a:rPr lang="es-ES" sz="2800" dirty="0"/>
              <a:t>de eventos)</a:t>
            </a:r>
          </a:p>
          <a:p>
            <a:pPr marL="742950" lvl="1" indent="-285750">
              <a:lnSpc>
                <a:spcPct val="80000"/>
              </a:lnSpc>
              <a:spcBef>
                <a:spcPct val="20000"/>
              </a:spcBef>
              <a:buFont typeface="Arial" pitchFamily="34" charset="0"/>
              <a:buChar char="–"/>
              <a:defRPr/>
            </a:pPr>
            <a:r>
              <a:rPr lang="es-ES" sz="2800" b="1" dirty="0"/>
              <a:t>actuar</a:t>
            </a:r>
            <a:r>
              <a:rPr lang="es-ES" sz="2800" dirty="0"/>
              <a:t> </a:t>
            </a:r>
            <a:r>
              <a:rPr lang="es-ES" sz="2800" dirty="0" smtClean="0"/>
              <a:t>(efectores</a:t>
            </a:r>
            <a:r>
              <a:rPr lang="es-ES" sz="2800" dirty="0"/>
              <a:t>, envío de </a:t>
            </a:r>
            <a:r>
              <a:rPr lang="es-ES" sz="2800" dirty="0" smtClean="0"/>
              <a:t>mensajes, </a:t>
            </a:r>
            <a:r>
              <a:rPr lang="es-ES" sz="2800" dirty="0"/>
              <a:t>generación de eventos)</a:t>
            </a:r>
          </a:p>
          <a:p>
            <a:pPr marL="342900" indent="-342900">
              <a:lnSpc>
                <a:spcPct val="80000"/>
              </a:lnSpc>
              <a:spcBef>
                <a:spcPct val="20000"/>
              </a:spcBef>
              <a:buFont typeface="Arial" pitchFamily="34" charset="0"/>
              <a:buChar char="•"/>
              <a:defRPr/>
            </a:pPr>
            <a:r>
              <a:rPr lang="es-ES" sz="2800" b="1" dirty="0"/>
              <a:t>Reactivo</a:t>
            </a:r>
            <a:r>
              <a:rPr lang="es-ES" sz="2800" dirty="0" smtClean="0"/>
              <a:t>: responde </a:t>
            </a:r>
            <a:r>
              <a:rPr lang="es-ES" sz="2800" dirty="0"/>
              <a:t>a mensajes, eventos y datos recibidos por medio de sensores, de forma que monitoriza activamente el estado de su entorno.</a:t>
            </a:r>
          </a:p>
          <a:p>
            <a:pPr marL="342900" indent="-342900">
              <a:lnSpc>
                <a:spcPct val="80000"/>
              </a:lnSpc>
              <a:spcBef>
                <a:spcPct val="20000"/>
              </a:spcBef>
              <a:buFont typeface="Arial" pitchFamily="34" charset="0"/>
              <a:buChar char="•"/>
              <a:defRPr/>
            </a:pPr>
            <a:r>
              <a:rPr lang="es-ES" sz="2800" b="1" dirty="0" smtClean="0"/>
              <a:t>Autónomo</a:t>
            </a:r>
            <a:r>
              <a:rPr lang="es-ES" sz="2800" dirty="0" smtClean="0"/>
              <a:t>: </a:t>
            </a:r>
            <a:r>
              <a:rPr lang="es-ES" sz="2800" dirty="0"/>
              <a:t>opera sin intervención directa de humanos u otros agentes, con control independiente de sus acciones y de su estado interno.</a:t>
            </a:r>
          </a:p>
        </p:txBody>
      </p:sp>
      <p:pic>
        <p:nvPicPr>
          <p:cNvPr id="6" name="Picture 2" descr="http://www.eurodesk.ie/images/map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36" y="1623864"/>
            <a:ext cx="1800200" cy="18002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matrixmanagementinstitute.com/sites/default/files/styles/large/public/reactive-proactive_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336" y="3627233"/>
            <a:ext cx="1619945" cy="145795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padreclaudiobert.files.wordpress.com/2012/08/perro-autosuficiente.jpg?w=65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5499" t="11731" r="13627" b="11489"/>
          <a:stretch/>
        </p:blipFill>
        <p:spPr bwMode="auto">
          <a:xfrm>
            <a:off x="47328" y="5157192"/>
            <a:ext cx="1656184" cy="1345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61116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1604045A-B449-4778-ADF9-3CA052C2B210}" type="slidenum">
              <a:rPr lang="es-ES"/>
              <a:pPr/>
              <a:t>12</a:t>
            </a:fld>
            <a:endParaRPr lang="es-ES"/>
          </a:p>
        </p:txBody>
      </p:sp>
      <p:sp>
        <p:nvSpPr>
          <p:cNvPr id="6" name="Rectangle 3"/>
          <p:cNvSpPr txBox="1">
            <a:spLocks noChangeArrowheads="1"/>
          </p:cNvSpPr>
          <p:nvPr/>
        </p:nvSpPr>
        <p:spPr>
          <a:xfrm>
            <a:off x="1631504" y="1600201"/>
            <a:ext cx="10081120" cy="4525963"/>
          </a:xfrm>
          <a:prstGeom prst="rect">
            <a:avLst/>
          </a:prstGeom>
        </p:spPr>
        <p:txBody>
          <a:bodyPr vert="horz" lIns="91440" tIns="45720" rIns="91440" bIns="45720" rtlCol="0">
            <a:normAutofit/>
          </a:bodyPr>
          <a:lstStyle/>
          <a:p>
            <a:pPr marL="342900" indent="-342900">
              <a:lnSpc>
                <a:spcPct val="90000"/>
              </a:lnSpc>
              <a:spcBef>
                <a:spcPct val="20000"/>
              </a:spcBef>
              <a:buFont typeface="Arial" pitchFamily="34" charset="0"/>
              <a:buChar char="•"/>
              <a:defRPr/>
            </a:pPr>
            <a:r>
              <a:rPr lang="en-US" sz="2800" b="1" dirty="0"/>
              <a:t>Social</a:t>
            </a:r>
            <a:r>
              <a:rPr lang="en-US" sz="2800" dirty="0"/>
              <a:t>: </a:t>
            </a:r>
            <a:r>
              <a:rPr lang="en-US" sz="2800" dirty="0" err="1" smtClean="0"/>
              <a:t>puede</a:t>
            </a:r>
            <a:r>
              <a:rPr lang="en-US" sz="2800" dirty="0" smtClean="0"/>
              <a:t> </a:t>
            </a:r>
            <a:r>
              <a:rPr lang="en-US" sz="2800" dirty="0" err="1"/>
              <a:t>actuar</a:t>
            </a:r>
            <a:r>
              <a:rPr lang="en-US" sz="2800" dirty="0"/>
              <a:t> con </a:t>
            </a:r>
            <a:r>
              <a:rPr lang="en-US" sz="2800" dirty="0" err="1"/>
              <a:t>otros</a:t>
            </a:r>
            <a:r>
              <a:rPr lang="en-US" sz="2800" dirty="0"/>
              <a:t> </a:t>
            </a:r>
            <a:r>
              <a:rPr lang="en-US" sz="2800" dirty="0" err="1"/>
              <a:t>agentes</a:t>
            </a:r>
            <a:r>
              <a:rPr lang="en-US" sz="2800" dirty="0"/>
              <a:t> y (</a:t>
            </a:r>
            <a:r>
              <a:rPr lang="en-US" sz="2800" dirty="0" err="1"/>
              <a:t>posiblemente</a:t>
            </a:r>
            <a:r>
              <a:rPr lang="en-US" sz="2800" dirty="0"/>
              <a:t>) </a:t>
            </a:r>
            <a:r>
              <a:rPr lang="en-US" sz="2800" dirty="0" err="1"/>
              <a:t>humanos</a:t>
            </a:r>
            <a:r>
              <a:rPr lang="en-US" sz="2800" dirty="0"/>
              <a:t> </a:t>
            </a:r>
            <a:r>
              <a:rPr lang="en-US" sz="2800" dirty="0" err="1"/>
              <a:t>por</a:t>
            </a:r>
            <a:r>
              <a:rPr lang="en-US" sz="2800" dirty="0"/>
              <a:t> </a:t>
            </a:r>
            <a:r>
              <a:rPr lang="en-US" sz="2800" dirty="0" err="1"/>
              <a:t>medio</a:t>
            </a:r>
            <a:r>
              <a:rPr lang="en-US" sz="2800" dirty="0"/>
              <a:t> de </a:t>
            </a:r>
            <a:r>
              <a:rPr lang="en-US" sz="2800" dirty="0" err="1"/>
              <a:t>mensajes</a:t>
            </a:r>
            <a:r>
              <a:rPr lang="en-US" sz="2800" dirty="0"/>
              <a:t> o </a:t>
            </a:r>
            <a:r>
              <a:rPr lang="en-US" sz="2800" dirty="0" err="1"/>
              <a:t>acciones</a:t>
            </a:r>
            <a:r>
              <a:rPr lang="en-US" sz="2800" dirty="0"/>
              <a:t> que </a:t>
            </a:r>
            <a:r>
              <a:rPr lang="en-US" sz="2800" dirty="0" err="1"/>
              <a:t>cambian</a:t>
            </a:r>
            <a:r>
              <a:rPr lang="en-US" sz="2800" dirty="0"/>
              <a:t> el </a:t>
            </a:r>
            <a:r>
              <a:rPr lang="en-US" sz="2800" dirty="0" err="1"/>
              <a:t>entorno</a:t>
            </a:r>
            <a:r>
              <a:rPr lang="en-US" sz="2800" dirty="0"/>
              <a:t> </a:t>
            </a:r>
            <a:r>
              <a:rPr lang="en-US" sz="2800" dirty="0" err="1"/>
              <a:t>compartido</a:t>
            </a:r>
            <a:r>
              <a:rPr lang="en-US" sz="2800" dirty="0"/>
              <a:t>.</a:t>
            </a:r>
          </a:p>
          <a:p>
            <a:pPr marL="342900" indent="-342900">
              <a:lnSpc>
                <a:spcPct val="90000"/>
              </a:lnSpc>
              <a:spcBef>
                <a:spcPct val="20000"/>
              </a:spcBef>
              <a:buFont typeface="Arial" pitchFamily="34" charset="0"/>
              <a:buChar char="•"/>
              <a:defRPr/>
            </a:pPr>
            <a:r>
              <a:rPr lang="en-US" sz="2800" b="1" dirty="0"/>
              <a:t>Pro-</a:t>
            </a:r>
            <a:r>
              <a:rPr lang="en-US" sz="2800" b="1" dirty="0" err="1"/>
              <a:t>activo</a:t>
            </a:r>
            <a:r>
              <a:rPr lang="en-US" sz="2800" dirty="0"/>
              <a:t>: </a:t>
            </a:r>
            <a:r>
              <a:rPr lang="en-US" sz="2800" dirty="0" err="1" smtClean="0"/>
              <a:t>tiene</a:t>
            </a:r>
            <a:r>
              <a:rPr lang="en-US" sz="2800" dirty="0" smtClean="0"/>
              <a:t> </a:t>
            </a:r>
            <a:r>
              <a:rPr lang="en-US" sz="2800" dirty="0" err="1"/>
              <a:t>uno</a:t>
            </a:r>
            <a:r>
              <a:rPr lang="en-US" sz="2800" dirty="0"/>
              <a:t> o </a:t>
            </a:r>
            <a:r>
              <a:rPr lang="en-US" sz="2800" dirty="0" err="1"/>
              <a:t>más</a:t>
            </a:r>
            <a:r>
              <a:rPr lang="en-US" sz="2800" dirty="0"/>
              <a:t> </a:t>
            </a:r>
            <a:r>
              <a:rPr lang="en-US" sz="2800" dirty="0" err="1"/>
              <a:t>objetivos</a:t>
            </a:r>
            <a:r>
              <a:rPr lang="en-US" sz="2800" dirty="0"/>
              <a:t> que </a:t>
            </a:r>
            <a:r>
              <a:rPr lang="en-US" sz="2800" dirty="0" err="1"/>
              <a:t>intenta</a:t>
            </a:r>
            <a:r>
              <a:rPr lang="en-US" sz="2800" dirty="0"/>
              <a:t> </a:t>
            </a:r>
            <a:r>
              <a:rPr lang="en-US" sz="2800" dirty="0" err="1"/>
              <a:t>alcanzar</a:t>
            </a:r>
            <a:r>
              <a:rPr lang="en-US" sz="2800" dirty="0"/>
              <a:t> </a:t>
            </a:r>
            <a:r>
              <a:rPr lang="en-US" sz="2800" dirty="0" err="1"/>
              <a:t>por</a:t>
            </a:r>
            <a:r>
              <a:rPr lang="en-US" sz="2800" dirty="0"/>
              <a:t> </a:t>
            </a:r>
            <a:r>
              <a:rPr lang="en-US" sz="2800" dirty="0" err="1"/>
              <a:t>medio</a:t>
            </a:r>
            <a:r>
              <a:rPr lang="en-US" sz="2800" dirty="0"/>
              <a:t> de las </a:t>
            </a:r>
            <a:r>
              <a:rPr lang="en-US" sz="2800" dirty="0" err="1"/>
              <a:t>comunicaciones</a:t>
            </a:r>
            <a:r>
              <a:rPr lang="en-US" sz="2800" dirty="0"/>
              <a:t> con </a:t>
            </a:r>
            <a:r>
              <a:rPr lang="en-US" sz="2800" dirty="0" err="1"/>
              <a:t>otros</a:t>
            </a:r>
            <a:r>
              <a:rPr lang="en-US" sz="2800" dirty="0"/>
              <a:t> </a:t>
            </a:r>
            <a:r>
              <a:rPr lang="en-US" sz="2800" dirty="0" err="1"/>
              <a:t>agentes</a:t>
            </a:r>
            <a:r>
              <a:rPr lang="en-US" sz="2800" dirty="0"/>
              <a:t> o </a:t>
            </a:r>
            <a:r>
              <a:rPr lang="en-US" sz="2800" dirty="0" err="1"/>
              <a:t>actuando</a:t>
            </a:r>
            <a:r>
              <a:rPr lang="en-US" sz="2800" dirty="0"/>
              <a:t> en </a:t>
            </a:r>
            <a:r>
              <a:rPr lang="en-US" sz="2800" dirty="0" err="1"/>
              <a:t>su</a:t>
            </a:r>
            <a:r>
              <a:rPr lang="en-US" sz="2800" dirty="0"/>
              <a:t> </a:t>
            </a:r>
            <a:r>
              <a:rPr lang="en-US" sz="2800" dirty="0" err="1"/>
              <a:t>entorno</a:t>
            </a:r>
            <a:r>
              <a:rPr lang="en-US" sz="2800" dirty="0" smtClean="0"/>
              <a:t>.</a:t>
            </a:r>
            <a:endParaRPr lang="en-US" sz="2800" dirty="0"/>
          </a:p>
          <a:p>
            <a:pPr marL="342900" indent="-342900">
              <a:lnSpc>
                <a:spcPct val="90000"/>
              </a:lnSpc>
              <a:spcBef>
                <a:spcPct val="20000"/>
              </a:spcBef>
              <a:buFont typeface="Arial" pitchFamily="34" charset="0"/>
              <a:buChar char="•"/>
              <a:defRPr/>
            </a:pPr>
            <a:r>
              <a:rPr lang="en-US" sz="2800" b="1" dirty="0"/>
              <a:t>Dispone de un </a:t>
            </a:r>
            <a:r>
              <a:rPr lang="en-US" sz="2800" b="1" dirty="0" err="1"/>
              <a:t>modelo</a:t>
            </a:r>
            <a:r>
              <a:rPr lang="en-US" sz="2800" b="1" dirty="0"/>
              <a:t> mental</a:t>
            </a:r>
            <a:r>
              <a:rPr lang="en-US" sz="2800" dirty="0" smtClean="0"/>
              <a:t>: </a:t>
            </a:r>
            <a:r>
              <a:rPr lang="en-US" sz="2800" dirty="0" err="1" smtClean="0"/>
              <a:t>tiene</a:t>
            </a:r>
            <a:r>
              <a:rPr lang="en-US" sz="2800" dirty="0" smtClean="0"/>
              <a:t> </a:t>
            </a:r>
            <a:r>
              <a:rPr lang="en-US" sz="2800" dirty="0" err="1"/>
              <a:t>una</a:t>
            </a:r>
            <a:r>
              <a:rPr lang="en-US" sz="2800" dirty="0"/>
              <a:t> </a:t>
            </a:r>
            <a:r>
              <a:rPr lang="en-US" sz="2800" dirty="0" err="1"/>
              <a:t>arquitectura</a:t>
            </a:r>
            <a:r>
              <a:rPr lang="en-US" sz="2800" dirty="0"/>
              <a:t> </a:t>
            </a:r>
            <a:r>
              <a:rPr lang="en-US" sz="2800" dirty="0" err="1"/>
              <a:t>interna</a:t>
            </a:r>
            <a:r>
              <a:rPr lang="en-US" sz="2800" dirty="0"/>
              <a:t> que </a:t>
            </a:r>
            <a:r>
              <a:rPr lang="en-US" sz="2800" dirty="0" err="1"/>
              <a:t>puede</a:t>
            </a:r>
            <a:r>
              <a:rPr lang="en-US" sz="2800" dirty="0"/>
              <a:t> ser </a:t>
            </a:r>
            <a:r>
              <a:rPr lang="en-US" sz="2800" dirty="0" err="1"/>
              <a:t>entendida</a:t>
            </a:r>
            <a:r>
              <a:rPr lang="en-US" sz="2800" dirty="0"/>
              <a:t> en </a:t>
            </a:r>
            <a:r>
              <a:rPr lang="en-US" sz="2800" dirty="0" err="1"/>
              <a:t>términos</a:t>
            </a:r>
            <a:r>
              <a:rPr lang="en-US" sz="2800" dirty="0"/>
              <a:t> de </a:t>
            </a:r>
            <a:r>
              <a:rPr lang="en-US" sz="2800" dirty="0" err="1"/>
              <a:t>nociones</a:t>
            </a:r>
            <a:r>
              <a:rPr lang="en-US" sz="2800" dirty="0"/>
              <a:t> </a:t>
            </a:r>
            <a:r>
              <a:rPr lang="en-US" sz="2800" dirty="0" err="1"/>
              <a:t>mentales</a:t>
            </a:r>
            <a:r>
              <a:rPr lang="en-US" sz="2800" dirty="0"/>
              <a:t> tales </a:t>
            </a:r>
            <a:r>
              <a:rPr lang="en-US" sz="2800" dirty="0" err="1"/>
              <a:t>como</a:t>
            </a:r>
            <a:r>
              <a:rPr lang="en-US" sz="2800" dirty="0"/>
              <a:t> </a:t>
            </a:r>
            <a:r>
              <a:rPr lang="en-US" sz="2800" b="1" dirty="0" err="1"/>
              <a:t>creencias</a:t>
            </a:r>
            <a:r>
              <a:rPr lang="en-US" sz="2800" dirty="0"/>
              <a:t>, </a:t>
            </a:r>
            <a:r>
              <a:rPr lang="en-US" sz="2800" b="1" dirty="0" err="1"/>
              <a:t>deseos</a:t>
            </a:r>
            <a:r>
              <a:rPr lang="en-US" sz="2800" dirty="0"/>
              <a:t>, </a:t>
            </a:r>
            <a:r>
              <a:rPr lang="en-US" sz="2800" b="1" dirty="0" err="1"/>
              <a:t>intenciones</a:t>
            </a:r>
            <a:r>
              <a:rPr lang="en-US" sz="2800" dirty="0"/>
              <a:t> y </a:t>
            </a:r>
            <a:r>
              <a:rPr lang="en-US" sz="2800" b="1" dirty="0" err="1"/>
              <a:t>obligaciones</a:t>
            </a:r>
            <a:r>
              <a:rPr lang="en-US" sz="2800" dirty="0"/>
              <a:t>.</a:t>
            </a:r>
          </a:p>
        </p:txBody>
      </p:sp>
      <p:sp>
        <p:nvSpPr>
          <p:cNvPr id="7" name="Rectangle 2"/>
          <p:cNvSpPr>
            <a:spLocks noGrp="1" noRot="1" noChangeArrowheads="1"/>
          </p:cNvSpPr>
          <p:nvPr>
            <p:ph type="title"/>
          </p:nvPr>
        </p:nvSpPr>
        <p:spPr>
          <a:xfrm>
            <a:off x="1703389" y="457200"/>
            <a:ext cx="8713787" cy="811560"/>
          </a:xfrm>
        </p:spPr>
        <p:txBody>
          <a:bodyPr/>
          <a:lstStyle/>
          <a:p>
            <a:r>
              <a:rPr lang="es-ES" sz="4000" dirty="0"/>
              <a:t>  Concretando un poco…</a:t>
            </a:r>
          </a:p>
        </p:txBody>
      </p:sp>
      <p:pic>
        <p:nvPicPr>
          <p:cNvPr id="4098" name="Picture 2" descr="https://www.onetomarket.nl/wp-content/uploads/2010/11/Interactie2.jpg"/>
          <p:cNvPicPr>
            <a:picLocks noChangeAspect="1" noChangeArrowheads="1"/>
          </p:cNvPicPr>
          <p:nvPr/>
        </p:nvPicPr>
        <p:blipFill rotWithShape="1">
          <a:blip r:embed="rId2">
            <a:extLst>
              <a:ext uri="{28A0092B-C50C-407E-A947-70E740481C1C}">
                <a14:useLocalDpi xmlns:a14="http://schemas.microsoft.com/office/drawing/2010/main" val="0"/>
              </a:ext>
            </a:extLst>
          </a:blip>
          <a:srcRect r="50799"/>
          <a:stretch/>
        </p:blipFill>
        <p:spPr bwMode="auto">
          <a:xfrm>
            <a:off x="191344" y="1435700"/>
            <a:ext cx="1440160" cy="120121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s://matrixmanagementinstitute.com/sites/default/files/styles/large/public/reactive-proactive_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575" y="2972071"/>
            <a:ext cx="1547814" cy="139303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1.bp.blogspot.com/-7asS1YVCGJQ/TyVFkdtYK7I/AAAAAAAADDA/3CtaP2WnVEs/s1600/aprender-a-aprend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4437112"/>
            <a:ext cx="1748765" cy="1224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677192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 ¿Qué es un Sistema </a:t>
            </a:r>
            <a:r>
              <a:rPr lang="es-ES" dirty="0" err="1" smtClean="0"/>
              <a:t>Multiagente</a:t>
            </a:r>
            <a:r>
              <a:rPr lang="es-ES" dirty="0" smtClean="0"/>
              <a:t>?</a:t>
            </a:r>
            <a:endParaRPr lang="es-ES" dirty="0"/>
          </a:p>
        </p:txBody>
      </p:sp>
      <p:sp>
        <p:nvSpPr>
          <p:cNvPr id="3" name="2 Marcador de contenido"/>
          <p:cNvSpPr>
            <a:spLocks noGrp="1"/>
          </p:cNvSpPr>
          <p:nvPr>
            <p:ph idx="1"/>
          </p:nvPr>
        </p:nvSpPr>
        <p:spPr>
          <a:xfrm>
            <a:off x="407368" y="1600201"/>
            <a:ext cx="11377264" cy="4853135"/>
          </a:xfrm>
        </p:spPr>
        <p:txBody>
          <a:bodyPr>
            <a:noAutofit/>
          </a:bodyPr>
          <a:lstStyle/>
          <a:p>
            <a:r>
              <a:rPr lang="es-ES" sz="2800" b="1" dirty="0"/>
              <a:t>Sistema </a:t>
            </a:r>
            <a:r>
              <a:rPr lang="es-ES" sz="2800" b="1" dirty="0" err="1"/>
              <a:t>Multiagente</a:t>
            </a:r>
            <a:r>
              <a:rPr lang="es-ES" sz="2800" b="1" dirty="0"/>
              <a:t> </a:t>
            </a:r>
            <a:r>
              <a:rPr lang="es-ES" sz="2800" dirty="0"/>
              <a:t>(MAS): conjunto de agentes autónomos, generalmente heterogéneos y potencialmente independientes, que trabajan en común resolviendo un problema.</a:t>
            </a:r>
          </a:p>
          <a:p>
            <a:r>
              <a:rPr lang="es-ES" sz="2800" dirty="0"/>
              <a:t>Características de estos agentes, vinculado con la noción de agente Inteligente:</a:t>
            </a:r>
          </a:p>
          <a:p>
            <a:pPr lvl="1"/>
            <a:r>
              <a:rPr lang="es-ES" sz="2400" dirty="0"/>
              <a:t>capaces de tomar la </a:t>
            </a:r>
            <a:r>
              <a:rPr lang="es-ES" sz="2400" b="1" dirty="0"/>
              <a:t>iniciativa</a:t>
            </a:r>
          </a:p>
          <a:p>
            <a:pPr lvl="1"/>
            <a:r>
              <a:rPr lang="es-ES" sz="2400" dirty="0"/>
              <a:t>capaces de </a:t>
            </a:r>
            <a:r>
              <a:rPr lang="es-ES" sz="2400" b="1" dirty="0"/>
              <a:t>compartir</a:t>
            </a:r>
            <a:r>
              <a:rPr lang="es-ES" sz="2400" dirty="0"/>
              <a:t> conocimiento</a:t>
            </a:r>
          </a:p>
          <a:p>
            <a:pPr lvl="1"/>
            <a:r>
              <a:rPr lang="es-ES" sz="2400" dirty="0"/>
              <a:t>capaces de </a:t>
            </a:r>
            <a:r>
              <a:rPr lang="es-ES" sz="2400" b="1" dirty="0"/>
              <a:t>cooperar</a:t>
            </a:r>
            <a:r>
              <a:rPr lang="es-ES" sz="2400" dirty="0"/>
              <a:t> y </a:t>
            </a:r>
            <a:r>
              <a:rPr lang="es-ES" sz="2400" b="1" dirty="0"/>
              <a:t>negociar</a:t>
            </a:r>
            <a:r>
              <a:rPr lang="es-ES" sz="2400" dirty="0"/>
              <a:t>,</a:t>
            </a:r>
          </a:p>
          <a:p>
            <a:pPr lvl="1"/>
            <a:r>
              <a:rPr lang="es-ES" sz="2400" dirty="0"/>
              <a:t>capaces de </a:t>
            </a:r>
            <a:r>
              <a:rPr lang="es-ES" sz="2400" b="1" dirty="0"/>
              <a:t>comprometerse</a:t>
            </a:r>
            <a:r>
              <a:rPr lang="es-ES" sz="2400" dirty="0"/>
              <a:t> con metas comunes.</a:t>
            </a:r>
          </a:p>
          <a:p>
            <a:r>
              <a:rPr lang="es-ES" sz="2800" dirty="0"/>
              <a:t>El estudio de MAS se encuadra dentro de la </a:t>
            </a:r>
            <a:r>
              <a:rPr lang="es-ES" sz="2800" b="1" dirty="0"/>
              <a:t>Inteligencia Artificial Distribuida</a:t>
            </a:r>
            <a:r>
              <a:rPr lang="es-ES" sz="2800" dirty="0"/>
              <a:t> (DAI).</a:t>
            </a:r>
          </a:p>
          <a:p>
            <a:endParaRPr lang="es-ES" sz="3600" dirty="0"/>
          </a:p>
        </p:txBody>
      </p:sp>
      <p:pic>
        <p:nvPicPr>
          <p:cNvPr id="7170" name="Picture 2" descr="http://3.bp.blogspot.com/-K1JitCnoAUA/VjwSodkHFiI/AAAAAAAABIg/FmBXFf8LEpg/s1600/Coopera.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616280" y="3356992"/>
            <a:ext cx="3384376" cy="19798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Inteligencia Artificial Distribuida</a:t>
            </a:r>
            <a:endParaRPr lang="es-ES" dirty="0"/>
          </a:p>
        </p:txBody>
      </p:sp>
      <p:sp>
        <p:nvSpPr>
          <p:cNvPr id="3" name="2 Marcador de contenido"/>
          <p:cNvSpPr>
            <a:spLocks noGrp="1"/>
          </p:cNvSpPr>
          <p:nvPr>
            <p:ph idx="1"/>
          </p:nvPr>
        </p:nvSpPr>
        <p:spPr>
          <a:xfrm>
            <a:off x="609600" y="1600201"/>
            <a:ext cx="10972800" cy="4997151"/>
          </a:xfrm>
        </p:spPr>
        <p:txBody>
          <a:bodyPr>
            <a:normAutofit/>
          </a:bodyPr>
          <a:lstStyle/>
          <a:p>
            <a:r>
              <a:rPr lang="es-ES" dirty="0" smtClean="0"/>
              <a:t>Rama de la IA que estudia la solución de problemas mediante </a:t>
            </a:r>
            <a:r>
              <a:rPr lang="es-ES" b="1" dirty="0" smtClean="0"/>
              <a:t>procesamiento descentralizado</a:t>
            </a:r>
            <a:r>
              <a:rPr lang="es-ES" dirty="0" smtClean="0"/>
              <a:t>.</a:t>
            </a:r>
          </a:p>
          <a:p>
            <a:r>
              <a:rPr lang="es-ES" b="1" dirty="0" smtClean="0"/>
              <a:t>Resolución distribuida de problemas </a:t>
            </a:r>
            <a:r>
              <a:rPr lang="es-ES" dirty="0" smtClean="0"/>
              <a:t>(DPS): </a:t>
            </a:r>
            <a:br>
              <a:rPr lang="es-ES" dirty="0" smtClean="0"/>
            </a:br>
            <a:r>
              <a:rPr lang="es-ES" dirty="0" smtClean="0"/>
              <a:t>Se descompone el problema en procesos </a:t>
            </a:r>
            <a:br>
              <a:rPr lang="es-ES" dirty="0" smtClean="0"/>
            </a:br>
            <a:r>
              <a:rPr lang="es-ES" dirty="0" smtClean="0"/>
              <a:t>cooperantes que comparten conocimiento </a:t>
            </a:r>
            <a:br>
              <a:rPr lang="es-ES" dirty="0" smtClean="0"/>
            </a:br>
            <a:r>
              <a:rPr lang="es-ES" dirty="0" smtClean="0"/>
              <a:t>para un problema concreto.</a:t>
            </a:r>
          </a:p>
          <a:p>
            <a:r>
              <a:rPr lang="es-ES" b="1" dirty="0" smtClean="0"/>
              <a:t>Inteligencia Artificial Paralela </a:t>
            </a:r>
            <a:r>
              <a:rPr lang="es-ES" dirty="0" smtClean="0"/>
              <a:t>(PAI): Desarrollo </a:t>
            </a:r>
            <a:br>
              <a:rPr lang="es-ES" dirty="0" smtClean="0"/>
            </a:br>
            <a:r>
              <a:rPr lang="es-ES" dirty="0" smtClean="0"/>
              <a:t>de algoritmos y aplicaciones paralelas, con énfasis </a:t>
            </a:r>
            <a:br>
              <a:rPr lang="es-ES" dirty="0" smtClean="0"/>
            </a:br>
            <a:r>
              <a:rPr lang="es-ES" dirty="0" smtClean="0"/>
              <a:t>en prestaciones.</a:t>
            </a:r>
          </a:p>
        </p:txBody>
      </p:sp>
      <p:pic>
        <p:nvPicPr>
          <p:cNvPr id="8194" name="Picture 2" descr="https://s-media-cache-ak0.pinimg.com/736x/0a/e2/28/0ae2287d33169a05d8262059480a179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3616" y="2636912"/>
            <a:ext cx="26670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lh6.googleusercontent.com/v44xZs8Mv-IH5G3uDOM_TzdjV-T6zpSU1fju-K7IWLrM6zbj3RXC8EORWYuAf0-brq5d38pSwUyJRtZbEeiwK019xDcN6b_78Kzu1sWxeyX0pcwb9Ue55cy7aP38HJw"/>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29600" y="4437112"/>
            <a:ext cx="3315072" cy="22885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Características de la agencia</a:t>
            </a:r>
            <a:endParaRPr lang="es-ES" dirty="0"/>
          </a:p>
        </p:txBody>
      </p:sp>
      <p:sp>
        <p:nvSpPr>
          <p:cNvPr id="3" name="2 Marcador de contenido"/>
          <p:cNvSpPr>
            <a:spLocks noGrp="1"/>
          </p:cNvSpPr>
          <p:nvPr>
            <p:ph idx="1"/>
          </p:nvPr>
        </p:nvSpPr>
        <p:spPr/>
        <p:txBody>
          <a:bodyPr>
            <a:normAutofit/>
          </a:bodyPr>
          <a:lstStyle/>
          <a:p>
            <a:pPr marL="0" indent="0">
              <a:buNone/>
            </a:pPr>
            <a:r>
              <a:rPr lang="es-ES" dirty="0" smtClean="0"/>
              <a:t>En los MAS aparecen conceptos de gran interés:</a:t>
            </a:r>
          </a:p>
          <a:p>
            <a:pPr lvl="1"/>
            <a:r>
              <a:rPr lang="es-ES" dirty="0" smtClean="0"/>
              <a:t>actividades conjuntas y </a:t>
            </a:r>
            <a:r>
              <a:rPr lang="es-ES" b="1" dirty="0" smtClean="0"/>
              <a:t>cooperación</a:t>
            </a:r>
            <a:r>
              <a:rPr lang="es-ES" dirty="0" smtClean="0"/>
              <a:t>;</a:t>
            </a:r>
          </a:p>
          <a:p>
            <a:pPr lvl="1"/>
            <a:r>
              <a:rPr lang="es-ES" b="1" dirty="0" smtClean="0"/>
              <a:t>conflictos</a:t>
            </a:r>
            <a:r>
              <a:rPr lang="es-ES" dirty="0" smtClean="0"/>
              <a:t>, cómo se resuelven;</a:t>
            </a:r>
          </a:p>
          <a:p>
            <a:pPr lvl="1"/>
            <a:r>
              <a:rPr lang="es-ES" b="1" dirty="0" smtClean="0"/>
              <a:t>negociación</a:t>
            </a:r>
            <a:r>
              <a:rPr lang="es-ES" dirty="0" smtClean="0"/>
              <a:t>;</a:t>
            </a:r>
          </a:p>
          <a:p>
            <a:pPr lvl="1"/>
            <a:r>
              <a:rPr lang="es-ES" b="1" dirty="0" smtClean="0"/>
              <a:t>compromisos</a:t>
            </a:r>
            <a:r>
              <a:rPr lang="es-ES" dirty="0" smtClean="0"/>
              <a:t> y </a:t>
            </a:r>
            <a:r>
              <a:rPr lang="es-ES" b="1" dirty="0" smtClean="0"/>
              <a:t>planificación</a:t>
            </a:r>
            <a:r>
              <a:rPr lang="es-ES" dirty="0" smtClean="0"/>
              <a:t> de actividades;</a:t>
            </a:r>
          </a:p>
          <a:p>
            <a:pPr lvl="1"/>
            <a:r>
              <a:rPr lang="es-ES" b="1" dirty="0" smtClean="0"/>
              <a:t>modelo del conocimiento</a:t>
            </a:r>
            <a:r>
              <a:rPr lang="es-ES" dirty="0" smtClean="0"/>
              <a:t>, y su </a:t>
            </a:r>
            <a:r>
              <a:rPr lang="es-ES" b="1" dirty="0" smtClean="0"/>
              <a:t>comunicación</a:t>
            </a:r>
            <a:r>
              <a:rPr lang="es-ES" dirty="0" smtClean="0"/>
              <a:t>.</a:t>
            </a:r>
          </a:p>
          <a:p>
            <a:endParaRPr lang="es-E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Cooperación</a:t>
            </a:r>
            <a:endParaRPr lang="es-ES" dirty="0"/>
          </a:p>
        </p:txBody>
      </p:sp>
      <p:sp>
        <p:nvSpPr>
          <p:cNvPr id="3" name="2 Marcador de contenido"/>
          <p:cNvSpPr>
            <a:spLocks noGrp="1"/>
          </p:cNvSpPr>
          <p:nvPr>
            <p:ph idx="1"/>
          </p:nvPr>
        </p:nvSpPr>
        <p:spPr>
          <a:xfrm>
            <a:off x="479376" y="1600201"/>
            <a:ext cx="11247040" cy="4525963"/>
          </a:xfrm>
        </p:spPr>
        <p:txBody>
          <a:bodyPr>
            <a:normAutofit/>
          </a:bodyPr>
          <a:lstStyle/>
          <a:p>
            <a:pPr marL="0" indent="0">
              <a:buNone/>
            </a:pPr>
            <a:r>
              <a:rPr lang="es-ES" b="1" dirty="0" smtClean="0"/>
              <a:t>Cooperación</a:t>
            </a:r>
            <a:r>
              <a:rPr lang="es-ES" dirty="0" smtClean="0"/>
              <a:t>: es el proceso por el que ciertos agentes participantes generan deberes mutuamente dependientes en actividades conjuntas (planes).</a:t>
            </a:r>
          </a:p>
          <a:p>
            <a:pPr marL="971550" lvl="1" indent="-514350">
              <a:buFont typeface="+mj-lt"/>
              <a:buAutoNum type="arabicPeriod"/>
            </a:pPr>
            <a:r>
              <a:rPr lang="es-ES" dirty="0" smtClean="0"/>
              <a:t>Se recibe un problema en cierto nivel de abstracción.</a:t>
            </a:r>
          </a:p>
          <a:p>
            <a:pPr marL="971550" lvl="1" indent="-514350">
              <a:buFont typeface="+mj-lt"/>
              <a:buAutoNum type="arabicPeriod"/>
            </a:pPr>
            <a:r>
              <a:rPr lang="es-ES" dirty="0" smtClean="0"/>
              <a:t>El agente resuelve localmente aquello que es posible.</a:t>
            </a:r>
          </a:p>
          <a:p>
            <a:pPr marL="971550" lvl="1" indent="-514350">
              <a:buFont typeface="+mj-lt"/>
              <a:buAutoNum type="arabicPeriod"/>
            </a:pPr>
            <a:r>
              <a:rPr lang="es-ES" dirty="0" smtClean="0"/>
              <a:t>Recurre a otros agentes del mismo nivel para el resto de las tareas.</a:t>
            </a:r>
          </a:p>
          <a:p>
            <a:pPr marL="971550" lvl="1" indent="-514350">
              <a:buFont typeface="+mj-lt"/>
              <a:buAutoNum type="arabicPeriod"/>
            </a:pPr>
            <a:r>
              <a:rPr lang="es-ES" dirty="0" smtClean="0"/>
              <a:t>Recurre a otros niveles de abstracción para el resto </a:t>
            </a:r>
            <a:br>
              <a:rPr lang="es-ES" dirty="0" smtClean="0"/>
            </a:br>
            <a:r>
              <a:rPr lang="es-ES" dirty="0" smtClean="0"/>
              <a:t>de las tareas.</a:t>
            </a:r>
          </a:p>
          <a:p>
            <a:endParaRPr lang="es-ES" dirty="0"/>
          </a:p>
        </p:txBody>
      </p:sp>
      <p:pic>
        <p:nvPicPr>
          <p:cNvPr id="1026" name="Picture 2" descr="http://www.compromisoempresarial.com/wp-content/themes/ce_theme_v2/mwpfw/Tools/TimThumb.php?src=/wp-content/uploads/innovacion51.jpg&amp;w=542&amp;h=auto&amp;zc=1&amp;q=75"/>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627839" y="4143543"/>
            <a:ext cx="3564161" cy="26698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Conflictos</a:t>
            </a:r>
            <a:endParaRPr lang="es-ES" dirty="0"/>
          </a:p>
        </p:txBody>
      </p:sp>
      <p:sp>
        <p:nvSpPr>
          <p:cNvPr id="3" name="2 Marcador de contenido"/>
          <p:cNvSpPr>
            <a:spLocks noGrp="1"/>
          </p:cNvSpPr>
          <p:nvPr>
            <p:ph idx="1"/>
          </p:nvPr>
        </p:nvSpPr>
        <p:spPr>
          <a:xfrm>
            <a:off x="609600" y="1417638"/>
            <a:ext cx="10972800" cy="5035697"/>
          </a:xfrm>
        </p:spPr>
        <p:txBody>
          <a:bodyPr>
            <a:normAutofit fontScale="85000" lnSpcReduction="20000"/>
          </a:bodyPr>
          <a:lstStyle/>
          <a:p>
            <a:pPr marL="0" indent="0">
              <a:buNone/>
            </a:pPr>
            <a:r>
              <a:rPr lang="es-ES" dirty="0" smtClean="0"/>
              <a:t>Los </a:t>
            </a:r>
            <a:r>
              <a:rPr lang="es-ES" b="1" dirty="0" smtClean="0"/>
              <a:t>conflictos</a:t>
            </a:r>
            <a:r>
              <a:rPr lang="es-ES" dirty="0" smtClean="0"/>
              <a:t> surgen </a:t>
            </a:r>
            <a:r>
              <a:rPr lang="es-ES" dirty="0" smtClean="0"/>
              <a:t>cuando, </a:t>
            </a:r>
            <a:r>
              <a:rPr lang="es-ES" dirty="0" smtClean="0"/>
              <a:t>al resolver un </a:t>
            </a:r>
            <a:r>
              <a:rPr lang="es-ES" dirty="0" smtClean="0"/>
              <a:t>problema, </a:t>
            </a:r>
            <a:r>
              <a:rPr lang="es-ES" dirty="0" smtClean="0"/>
              <a:t>hay una o varias de las siguientes </a:t>
            </a:r>
            <a:r>
              <a:rPr lang="es-ES" dirty="0" smtClean="0"/>
              <a:t>circunstancias:</a:t>
            </a:r>
            <a:endParaRPr lang="es-ES" dirty="0" smtClean="0"/>
          </a:p>
          <a:p>
            <a:pPr lvl="1"/>
            <a:r>
              <a:rPr lang="es-ES" dirty="0" smtClean="0"/>
              <a:t>el conocimiento local es incorrecto o incompleto,</a:t>
            </a:r>
          </a:p>
          <a:p>
            <a:pPr lvl="1"/>
            <a:r>
              <a:rPr lang="es-ES" dirty="0" smtClean="0"/>
              <a:t>coexisten metas diferentes y divergen en algún momento,</a:t>
            </a:r>
          </a:p>
          <a:p>
            <a:pPr lvl="1"/>
            <a:r>
              <a:rPr lang="es-ES" dirty="0" smtClean="0"/>
              <a:t>hay diferentes criterios de evaluación de soluciones,</a:t>
            </a:r>
          </a:p>
          <a:p>
            <a:pPr lvl="1"/>
            <a:r>
              <a:rPr lang="es-ES" dirty="0" smtClean="0"/>
              <a:t>los recursos están limitados.</a:t>
            </a:r>
          </a:p>
          <a:p>
            <a:r>
              <a:rPr lang="es-ES" dirty="0" smtClean="0"/>
              <a:t>Aspecto </a:t>
            </a:r>
            <a:r>
              <a:rPr lang="es-ES" dirty="0" smtClean="0"/>
              <a:t>positivo:</a:t>
            </a:r>
            <a:endParaRPr lang="es-ES" dirty="0" smtClean="0"/>
          </a:p>
          <a:p>
            <a:pPr lvl="1"/>
            <a:r>
              <a:rPr lang="es-ES" dirty="0" smtClean="0"/>
              <a:t>se intercambia información → mejora la robustez e integración</a:t>
            </a:r>
          </a:p>
          <a:p>
            <a:pPr lvl="1"/>
            <a:r>
              <a:rPr lang="es-ES" dirty="0" smtClean="0"/>
              <a:t>se llega a soluciones globalmente óptimas.</a:t>
            </a:r>
          </a:p>
          <a:p>
            <a:r>
              <a:rPr lang="es-ES" dirty="0" smtClean="0"/>
              <a:t>Se resuelven o evitan mediante mecanismos </a:t>
            </a:r>
            <a:r>
              <a:rPr lang="es-ES" dirty="0" smtClean="0"/>
              <a:t>de:</a:t>
            </a:r>
            <a:endParaRPr lang="es-ES" dirty="0" smtClean="0"/>
          </a:p>
          <a:p>
            <a:pPr lvl="1"/>
            <a:r>
              <a:rPr lang="es-ES" dirty="0" smtClean="0"/>
              <a:t>prevención y evitación,</a:t>
            </a:r>
          </a:p>
          <a:p>
            <a:pPr lvl="1"/>
            <a:r>
              <a:rPr lang="es-ES" dirty="0" smtClean="0"/>
              <a:t>sistemas de pizarra,</a:t>
            </a:r>
          </a:p>
          <a:p>
            <a:pPr lvl="1"/>
            <a:r>
              <a:rPr lang="es-ES" dirty="0" smtClean="0"/>
              <a:t>negociación.</a:t>
            </a:r>
          </a:p>
        </p:txBody>
      </p:sp>
      <p:pic>
        <p:nvPicPr>
          <p:cNvPr id="2050" name="Picture 2" descr="http://revolucioninterior.es/wp-content/uploads/2014/03/conflicto.jpg"/>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8510" b="8510"/>
          <a:stretch/>
        </p:blipFill>
        <p:spPr bwMode="auto">
          <a:xfrm>
            <a:off x="8218482" y="4005064"/>
            <a:ext cx="3926190" cy="280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Negociación</a:t>
            </a:r>
            <a:endParaRPr lang="es-ES" dirty="0"/>
          </a:p>
        </p:txBody>
      </p:sp>
      <p:sp>
        <p:nvSpPr>
          <p:cNvPr id="3" name="2 Marcador de contenido"/>
          <p:cNvSpPr>
            <a:spLocks noGrp="1"/>
          </p:cNvSpPr>
          <p:nvPr>
            <p:ph idx="1"/>
          </p:nvPr>
        </p:nvSpPr>
        <p:spPr/>
        <p:txBody>
          <a:bodyPr>
            <a:normAutofit fontScale="85000" lnSpcReduction="20000"/>
          </a:bodyPr>
          <a:lstStyle/>
          <a:p>
            <a:pPr marL="0" indent="0">
              <a:buNone/>
            </a:pPr>
            <a:r>
              <a:rPr lang="es-ES" dirty="0" smtClean="0"/>
              <a:t>La </a:t>
            </a:r>
            <a:r>
              <a:rPr lang="es-ES" b="1" dirty="0" smtClean="0"/>
              <a:t>negociación</a:t>
            </a:r>
            <a:r>
              <a:rPr lang="es-ES" dirty="0" smtClean="0"/>
              <a:t> se resuelve en un plan común; que es óptimo cuando se da una situación de paridad conjunta.</a:t>
            </a:r>
          </a:p>
          <a:p>
            <a:r>
              <a:rPr lang="es-ES" dirty="0" smtClean="0"/>
              <a:t>Negociación estricta:</a:t>
            </a:r>
          </a:p>
          <a:p>
            <a:pPr lvl="1"/>
            <a:r>
              <a:rPr lang="es-ES" dirty="0" smtClean="0"/>
              <a:t>negociación de un plan común; </a:t>
            </a:r>
          </a:p>
          <a:p>
            <a:pPr lvl="1"/>
            <a:r>
              <a:rPr lang="es-ES" dirty="0" smtClean="0"/>
              <a:t>ejecución estricta del plan.</a:t>
            </a:r>
          </a:p>
          <a:p>
            <a:r>
              <a:rPr lang="es-ES" dirty="0" smtClean="0"/>
              <a:t>Negociación generalizada:</a:t>
            </a:r>
          </a:p>
          <a:p>
            <a:pPr lvl="1"/>
            <a:r>
              <a:rPr lang="es-ES" dirty="0" smtClean="0"/>
              <a:t>entrelazamiento de negociación y ejecución.</a:t>
            </a:r>
          </a:p>
          <a:p>
            <a:r>
              <a:rPr lang="es-ES" dirty="0" smtClean="0"/>
              <a:t>Existen esquemas conocidos de negociación y relajación de metas (</a:t>
            </a:r>
            <a:r>
              <a:rPr lang="es-ES" dirty="0" err="1" smtClean="0"/>
              <a:t>Zlotkin</a:t>
            </a:r>
            <a:r>
              <a:rPr lang="es-ES" dirty="0" smtClean="0"/>
              <a:t> y </a:t>
            </a:r>
            <a:r>
              <a:rPr lang="es-ES" dirty="0" err="1" smtClean="0"/>
              <a:t>Rosenschein</a:t>
            </a:r>
            <a:r>
              <a:rPr lang="es-ES" dirty="0" smtClean="0"/>
              <a:t>, 1990).</a:t>
            </a:r>
          </a:p>
          <a:p>
            <a:r>
              <a:rPr lang="es-ES" dirty="0" smtClean="0"/>
              <a:t>Existen mecanismos de arbitraje bien conocidos (</a:t>
            </a:r>
            <a:r>
              <a:rPr lang="es-ES" dirty="0" err="1" smtClean="0"/>
              <a:t>Lesser</a:t>
            </a:r>
            <a:r>
              <a:rPr lang="es-ES" dirty="0" smtClean="0"/>
              <a:t> -1988, </a:t>
            </a:r>
            <a:r>
              <a:rPr lang="es-ES" dirty="0" err="1" smtClean="0"/>
              <a:t>Durfee</a:t>
            </a:r>
            <a:r>
              <a:rPr lang="es-ES" dirty="0" smtClean="0"/>
              <a:t>, </a:t>
            </a:r>
            <a:r>
              <a:rPr lang="es-ES" dirty="0" err="1" smtClean="0"/>
              <a:t>Sycara</a:t>
            </a:r>
            <a:r>
              <a:rPr lang="es-ES" dirty="0" smtClean="0"/>
              <a:t> -1989).</a:t>
            </a:r>
          </a:p>
        </p:txBody>
      </p:sp>
      <p:pic>
        <p:nvPicPr>
          <p:cNvPr id="3076" name="Picture 4" descr="https://1.bp.blogspot.com/-pb-Rnsu6E5k/VnCldpFbpFI/AAAAAAAAAQY/8V9-X9wsKB4/s1600/negociaci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6080" y="2060848"/>
            <a:ext cx="5076329" cy="21887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Compromisos</a:t>
            </a:r>
            <a:endParaRPr lang="es-ES" dirty="0"/>
          </a:p>
        </p:txBody>
      </p:sp>
      <p:sp>
        <p:nvSpPr>
          <p:cNvPr id="3" name="2 Marcador de contenido"/>
          <p:cNvSpPr>
            <a:spLocks noGrp="1"/>
          </p:cNvSpPr>
          <p:nvPr>
            <p:ph idx="1"/>
          </p:nvPr>
        </p:nvSpPr>
        <p:spPr/>
        <p:txBody>
          <a:bodyPr>
            <a:normAutofit lnSpcReduction="10000"/>
          </a:bodyPr>
          <a:lstStyle/>
          <a:p>
            <a:pPr marL="0" indent="0">
              <a:buNone/>
            </a:pPr>
            <a:r>
              <a:rPr lang="es-ES" dirty="0" smtClean="0"/>
              <a:t>Los </a:t>
            </a:r>
            <a:r>
              <a:rPr lang="es-ES" b="1" dirty="0" smtClean="0"/>
              <a:t>compromisos</a:t>
            </a:r>
            <a:r>
              <a:rPr lang="es-ES" dirty="0" smtClean="0"/>
              <a:t> forman un conjunto de restricciones sobre las acciones y creencias de cada agente.</a:t>
            </a:r>
          </a:p>
          <a:p>
            <a:pPr lvl="1"/>
            <a:r>
              <a:rPr lang="es-ES" dirty="0" smtClean="0"/>
              <a:t>Se representan mediante conocimiento compartido y local de cada agente con respecto al resto.</a:t>
            </a:r>
          </a:p>
          <a:p>
            <a:pPr lvl="1"/>
            <a:r>
              <a:rPr lang="es-ES" dirty="0" smtClean="0"/>
              <a:t>Dan forma a la noción de agencia:</a:t>
            </a:r>
          </a:p>
          <a:p>
            <a:pPr lvl="2"/>
            <a:r>
              <a:rPr lang="es-ES" dirty="0" smtClean="0"/>
              <a:t>son el fundamento de la cooperación, negociación, y planes y metas conjuntas;</a:t>
            </a:r>
          </a:p>
          <a:p>
            <a:pPr lvl="2"/>
            <a:r>
              <a:rPr lang="es-ES" dirty="0" smtClean="0"/>
              <a:t>cohesionan la agencia. </a:t>
            </a:r>
          </a:p>
          <a:p>
            <a:pPr lvl="1"/>
            <a:r>
              <a:rPr lang="es-ES" dirty="0" smtClean="0"/>
              <a:t>Alternativas:</a:t>
            </a:r>
          </a:p>
          <a:p>
            <a:pPr lvl="2"/>
            <a:r>
              <a:rPr lang="es-ES" dirty="0" smtClean="0"/>
              <a:t>Compromiso como elección individual, temporal y local.</a:t>
            </a:r>
          </a:p>
          <a:p>
            <a:pPr lvl="2"/>
            <a:r>
              <a:rPr lang="es-ES" dirty="0" smtClean="0"/>
              <a:t>Compromiso como noción distribuida o social.</a:t>
            </a:r>
          </a:p>
        </p:txBody>
      </p:sp>
      <p:pic>
        <p:nvPicPr>
          <p:cNvPr id="4" name="Picture 2" descr="http://www.fundes.org/system/balloom/asset/banners/attachments/000/000/928/original/negociaci%C3%B3n-.jpg?14611880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2264" y="4279648"/>
            <a:ext cx="3600400" cy="24617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2152650" y="365126"/>
            <a:ext cx="7886700" cy="737761"/>
          </a:xfrm>
        </p:spPr>
        <p:txBody>
          <a:bodyPr>
            <a:normAutofit fontScale="90000"/>
          </a:bodyPr>
          <a:lstStyle/>
          <a:p>
            <a:r>
              <a:rPr lang="es-ES" altLang="es-ES" dirty="0" smtClean="0">
                <a:latin typeface="Garamond" panose="02020404030301010803" pitchFamily="18" charset="0"/>
              </a:rPr>
              <a:t>Agenda Aproximada</a:t>
            </a:r>
            <a:endParaRPr lang="es-ES" altLang="es-ES" dirty="0">
              <a:latin typeface="Garamond" panose="02020404030301010803" pitchFamily="18" charset="0"/>
            </a:endParaRPr>
          </a:p>
        </p:txBody>
      </p:sp>
      <p:sp>
        <p:nvSpPr>
          <p:cNvPr id="4098" name="Rectangle 2"/>
          <p:cNvSpPr>
            <a:spLocks noGrp="1" noChangeArrowheads="1"/>
          </p:cNvSpPr>
          <p:nvPr>
            <p:ph idx="1"/>
          </p:nvPr>
        </p:nvSpPr>
        <p:spPr>
          <a:xfrm>
            <a:off x="1271464" y="1403775"/>
            <a:ext cx="8767886" cy="4351338"/>
          </a:xfrm>
        </p:spPr>
        <p:txBody>
          <a:bodyPr>
            <a:noAutofit/>
          </a:bodyPr>
          <a:lstStyle/>
          <a:p>
            <a:pPr defTabSz="191981">
              <a:spcBef>
                <a:spcPts val="1336"/>
              </a:spcBef>
            </a:pPr>
            <a:r>
              <a:rPr lang="es-ES" altLang="es-ES" dirty="0" smtClean="0">
                <a:latin typeface="Garamond" panose="02020404030301010803" pitchFamily="18" charset="0"/>
                <a:ea typeface="Avenir Black" charset="0"/>
                <a:cs typeface="Avenir Black" charset="0"/>
                <a:sym typeface="Avenir Black" charset="0"/>
              </a:rPr>
              <a:t> Idea…</a:t>
            </a:r>
          </a:p>
          <a:p>
            <a:pPr defTabSz="191981">
              <a:spcBef>
                <a:spcPts val="1336"/>
              </a:spcBef>
            </a:pPr>
            <a:r>
              <a:rPr lang="es-ES" altLang="es-ES" dirty="0" smtClean="0">
                <a:latin typeface="Garamond" panose="02020404030301010803" pitchFamily="18" charset="0"/>
                <a:ea typeface="Avenir Black" charset="0"/>
                <a:cs typeface="Avenir Black" charset="0"/>
                <a:sym typeface="Avenir Black" charset="0"/>
              </a:rPr>
              <a:t>¿</a:t>
            </a:r>
            <a:r>
              <a:rPr lang="es-ES" altLang="es-ES" dirty="0">
                <a:latin typeface="Garamond" panose="02020404030301010803" pitchFamily="18" charset="0"/>
                <a:ea typeface="Avenir Black" charset="0"/>
                <a:cs typeface="Avenir Black" charset="0"/>
                <a:sym typeface="Avenir Black" charset="0"/>
              </a:rPr>
              <a:t>Qué es un agente</a:t>
            </a:r>
            <a:r>
              <a:rPr lang="es-ES" altLang="es-ES" dirty="0" smtClean="0">
                <a:latin typeface="Garamond" panose="02020404030301010803" pitchFamily="18" charset="0"/>
                <a:ea typeface="Avenir Black" charset="0"/>
                <a:cs typeface="Avenir Black" charset="0"/>
                <a:sym typeface="Avenir Black" charset="0"/>
              </a:rPr>
              <a:t>?</a:t>
            </a:r>
            <a:endParaRPr lang="es-ES" altLang="es-ES" dirty="0">
              <a:latin typeface="Garamond" panose="02020404030301010803" pitchFamily="18" charset="0"/>
              <a:ea typeface="Avenir Black" charset="0"/>
              <a:cs typeface="Avenir Black" charset="0"/>
              <a:sym typeface="Avenir Black" charset="0"/>
            </a:endParaRPr>
          </a:p>
          <a:p>
            <a:pPr defTabSz="191981">
              <a:spcBef>
                <a:spcPts val="1336"/>
              </a:spcBef>
            </a:pPr>
            <a:r>
              <a:rPr lang="es-ES" altLang="es-ES" dirty="0">
                <a:latin typeface="Garamond" panose="02020404030301010803" pitchFamily="18" charset="0"/>
                <a:ea typeface="Avenir Black" charset="0"/>
                <a:cs typeface="Avenir Black" charset="0"/>
                <a:sym typeface="Avenir Black" charset="0"/>
              </a:rPr>
              <a:t>¿Qué es un sistema </a:t>
            </a:r>
            <a:r>
              <a:rPr lang="es-ES" altLang="es-ES" dirty="0" err="1">
                <a:latin typeface="Garamond" panose="02020404030301010803" pitchFamily="18" charset="0"/>
                <a:ea typeface="Avenir Black" charset="0"/>
                <a:cs typeface="Avenir Black" charset="0"/>
                <a:sym typeface="Avenir Black" charset="0"/>
              </a:rPr>
              <a:t>multiagente</a:t>
            </a:r>
            <a:r>
              <a:rPr lang="es-ES" altLang="es-ES" dirty="0">
                <a:latin typeface="Garamond" panose="02020404030301010803" pitchFamily="18" charset="0"/>
                <a:ea typeface="Avenir Black" charset="0"/>
                <a:cs typeface="Avenir Black" charset="0"/>
                <a:sym typeface="Avenir Black" charset="0"/>
              </a:rPr>
              <a:t>?</a:t>
            </a:r>
          </a:p>
          <a:p>
            <a:pPr defTabSz="191981">
              <a:spcBef>
                <a:spcPts val="1336"/>
              </a:spcBef>
            </a:pPr>
            <a:r>
              <a:rPr lang="es-ES" altLang="es-ES" dirty="0">
                <a:latin typeface="Garamond" panose="02020404030301010803" pitchFamily="18" charset="0"/>
                <a:ea typeface="Avenir Black" charset="0"/>
                <a:cs typeface="Avenir Black" charset="0"/>
                <a:sym typeface="Avenir Black" charset="0"/>
              </a:rPr>
              <a:t>¿Relación con los Sistemas Complejos?</a:t>
            </a:r>
          </a:p>
          <a:p>
            <a:pPr defTabSz="191981">
              <a:spcBef>
                <a:spcPts val="1336"/>
              </a:spcBef>
            </a:pPr>
            <a:r>
              <a:rPr lang="es-ES" altLang="es-ES" dirty="0">
                <a:latin typeface="Garamond" panose="02020404030301010803" pitchFamily="18" charset="0"/>
                <a:ea typeface="Avenir Black" charset="0"/>
                <a:cs typeface="Avenir Black" charset="0"/>
                <a:sym typeface="Avenir Black" charset="0"/>
              </a:rPr>
              <a:t>¿Cómo usarlos?</a:t>
            </a:r>
          </a:p>
          <a:p>
            <a:pPr marL="840945" lvl="2" indent="-342900" defTabSz="191981">
              <a:spcBef>
                <a:spcPts val="1336"/>
              </a:spcBef>
            </a:pPr>
            <a:r>
              <a:rPr lang="es-ES" altLang="es-ES" sz="2800" dirty="0">
                <a:latin typeface="Garamond" panose="02020404030301010803" pitchFamily="18" charset="0"/>
                <a:ea typeface="Avenir Black" charset="0"/>
                <a:cs typeface="Avenir Black" charset="0"/>
                <a:sym typeface="Avenir Black" charset="0"/>
              </a:rPr>
              <a:t>Modelar</a:t>
            </a:r>
          </a:p>
          <a:p>
            <a:pPr marL="840945" lvl="2" indent="-342900" defTabSz="191981">
              <a:spcBef>
                <a:spcPts val="1336"/>
              </a:spcBef>
            </a:pPr>
            <a:r>
              <a:rPr lang="es-ES" altLang="es-ES" sz="2800" dirty="0">
                <a:latin typeface="Garamond" panose="02020404030301010803" pitchFamily="18" charset="0"/>
                <a:ea typeface="Avenir Black" charset="0"/>
                <a:cs typeface="Avenir Black" charset="0"/>
                <a:sym typeface="Avenir Black" charset="0"/>
              </a:rPr>
              <a:t>Simular</a:t>
            </a:r>
          </a:p>
          <a:p>
            <a:pPr marL="840945" lvl="2" indent="-342900" defTabSz="191981">
              <a:spcBef>
                <a:spcPts val="1336"/>
              </a:spcBef>
            </a:pPr>
            <a:r>
              <a:rPr lang="es-ES" altLang="es-ES" sz="2800" dirty="0" smtClean="0">
                <a:latin typeface="Garamond" panose="02020404030301010803" pitchFamily="18" charset="0"/>
                <a:ea typeface="Avenir Black" charset="0"/>
                <a:cs typeface="Avenir Black" charset="0"/>
                <a:sym typeface="Avenir Black" charset="0"/>
              </a:rPr>
              <a:t>Analizar</a:t>
            </a:r>
            <a:endParaRPr lang="es-ES" altLang="es-ES" sz="2800" dirty="0">
              <a:latin typeface="Garamond" panose="02020404030301010803" pitchFamily="18" charset="0"/>
              <a:ea typeface="Avenir Black" charset="0"/>
              <a:cs typeface="Avenir Black" charset="0"/>
              <a:sym typeface="Avenir Black" charset="0"/>
            </a:endParaRPr>
          </a:p>
        </p:txBody>
      </p:sp>
      <p:pic>
        <p:nvPicPr>
          <p:cNvPr id="4099" name="Picture 3" descr="Gear.t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79150" y="258961"/>
            <a:ext cx="2392040" cy="17234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100" name="Picture 4" descr="Gear.t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519366">
            <a:off x="8979150" y="2567285"/>
            <a:ext cx="2392040" cy="17234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101" name="Picture 5" descr="Gear.t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078445">
            <a:off x="8979150" y="4857750"/>
            <a:ext cx="2392040" cy="17234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109268694"/>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Planificación</a:t>
            </a:r>
            <a:endParaRPr lang="es-ES" dirty="0"/>
          </a:p>
        </p:txBody>
      </p:sp>
      <p:sp>
        <p:nvSpPr>
          <p:cNvPr id="3" name="2 Marcador de contenido"/>
          <p:cNvSpPr>
            <a:spLocks noGrp="1"/>
          </p:cNvSpPr>
          <p:nvPr>
            <p:ph idx="1"/>
          </p:nvPr>
        </p:nvSpPr>
        <p:spPr>
          <a:xfrm>
            <a:off x="609600" y="1600201"/>
            <a:ext cx="10972800" cy="4997151"/>
          </a:xfrm>
        </p:spPr>
        <p:txBody>
          <a:bodyPr>
            <a:normAutofit fontScale="85000" lnSpcReduction="20000"/>
          </a:bodyPr>
          <a:lstStyle/>
          <a:p>
            <a:r>
              <a:rPr lang="es-ES" dirty="0" smtClean="0"/>
              <a:t>Las interacciones en sistemas MAS obedecen a la coexistencia de planes elaborados, preferentemente, de forma distribuida</a:t>
            </a:r>
          </a:p>
          <a:p>
            <a:pPr lvl="1"/>
            <a:r>
              <a:rPr lang="es-ES" dirty="0" smtClean="0"/>
              <a:t>Generación de operaciones candidatas</a:t>
            </a:r>
          </a:p>
          <a:p>
            <a:pPr lvl="1"/>
            <a:r>
              <a:rPr lang="es-ES" dirty="0" smtClean="0"/>
              <a:t>Selección</a:t>
            </a:r>
          </a:p>
          <a:p>
            <a:pPr lvl="1"/>
            <a:r>
              <a:rPr lang="es-ES" dirty="0"/>
              <a:t>R</a:t>
            </a:r>
            <a:r>
              <a:rPr lang="es-ES" dirty="0" smtClean="0"/>
              <a:t>elevancia en la obtención del resultado</a:t>
            </a:r>
          </a:p>
          <a:p>
            <a:pPr lvl="1"/>
            <a:r>
              <a:rPr lang="es-ES" dirty="0" smtClean="0"/>
              <a:t>Ejecución</a:t>
            </a:r>
          </a:p>
          <a:p>
            <a:r>
              <a:rPr lang="es-ES" dirty="0" smtClean="0"/>
              <a:t>Categorías de planificación:</a:t>
            </a:r>
          </a:p>
          <a:p>
            <a:pPr lvl="1"/>
            <a:r>
              <a:rPr lang="es-ES" dirty="0" smtClean="0"/>
              <a:t>Planificación clásica</a:t>
            </a:r>
          </a:p>
          <a:p>
            <a:pPr lvl="1"/>
            <a:r>
              <a:rPr lang="es-ES" dirty="0"/>
              <a:t>P</a:t>
            </a:r>
            <a:r>
              <a:rPr lang="es-ES" dirty="0" smtClean="0"/>
              <a:t>lanificación reactiva</a:t>
            </a:r>
          </a:p>
          <a:p>
            <a:pPr lvl="1"/>
            <a:r>
              <a:rPr lang="es-ES" dirty="0"/>
              <a:t>S</a:t>
            </a:r>
            <a:r>
              <a:rPr lang="es-ES" dirty="0" smtClean="0"/>
              <a:t>istemas combinados</a:t>
            </a:r>
          </a:p>
          <a:p>
            <a:pPr lvl="1"/>
            <a:r>
              <a:rPr lang="es-ES" dirty="0"/>
              <a:t>P</a:t>
            </a:r>
            <a:r>
              <a:rPr lang="es-ES" dirty="0" smtClean="0"/>
              <a:t>lanificación distribuida</a:t>
            </a:r>
          </a:p>
          <a:p>
            <a:r>
              <a:rPr lang="es-ES" dirty="0" smtClean="0"/>
              <a:t>El modelo PGP (</a:t>
            </a:r>
            <a:r>
              <a:rPr lang="es-ES" dirty="0" err="1" smtClean="0"/>
              <a:t>Partial</a:t>
            </a:r>
            <a:r>
              <a:rPr lang="es-ES" dirty="0" smtClean="0"/>
              <a:t> Global </a:t>
            </a:r>
            <a:r>
              <a:rPr lang="es-ES" dirty="0" err="1" smtClean="0"/>
              <a:t>Planning</a:t>
            </a:r>
            <a:r>
              <a:rPr lang="es-ES" dirty="0" smtClean="0"/>
              <a:t>) aborda el problema de la planificación distribuida (</a:t>
            </a:r>
            <a:r>
              <a:rPr lang="es-ES" dirty="0" err="1" smtClean="0"/>
              <a:t>Lesser</a:t>
            </a:r>
            <a:r>
              <a:rPr lang="es-ES" dirty="0" smtClean="0"/>
              <a:t>, </a:t>
            </a:r>
            <a:r>
              <a:rPr lang="es-ES" dirty="0" err="1" smtClean="0"/>
              <a:t>Durfee</a:t>
            </a:r>
            <a:r>
              <a:rPr lang="es-ES" dirty="0"/>
              <a:t>)</a:t>
            </a:r>
            <a:endParaRPr lang="es-ES" dirty="0" smtClean="0"/>
          </a:p>
        </p:txBody>
      </p:sp>
      <p:pic>
        <p:nvPicPr>
          <p:cNvPr id="5122" name="Picture 2" descr="http://laenciclopediagalactica.info/wp-content/uploads/2015/12/6.-Planificacion.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32104" y="2019767"/>
            <a:ext cx="5138936" cy="37428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Compartiendo conocimiento</a:t>
            </a:r>
          </a:p>
        </p:txBody>
      </p:sp>
      <p:sp>
        <p:nvSpPr>
          <p:cNvPr id="3" name="2 Marcador de contenido"/>
          <p:cNvSpPr>
            <a:spLocks noGrp="1"/>
          </p:cNvSpPr>
          <p:nvPr>
            <p:ph idx="1"/>
          </p:nvPr>
        </p:nvSpPr>
        <p:spPr>
          <a:xfrm>
            <a:off x="609600" y="1412776"/>
            <a:ext cx="10972800" cy="5184576"/>
          </a:xfrm>
        </p:spPr>
        <p:txBody>
          <a:bodyPr>
            <a:normAutofit/>
          </a:bodyPr>
          <a:lstStyle/>
          <a:p>
            <a:pPr marL="0" indent="0">
              <a:buNone/>
            </a:pPr>
            <a:r>
              <a:rPr lang="es-ES" sz="2800" dirty="0" smtClean="0"/>
              <a:t>Requisitos para lograr compartir y comunicar el conocimiento:</a:t>
            </a:r>
          </a:p>
          <a:p>
            <a:r>
              <a:rPr lang="es-ES" sz="2800" dirty="0" smtClean="0"/>
              <a:t>Modelo de representación del conocimiento común</a:t>
            </a:r>
            <a:r>
              <a:rPr lang="es-ES" sz="2800" dirty="0" smtClean="0"/>
              <a:t>.</a:t>
            </a:r>
            <a:endParaRPr lang="es-ES" sz="2000" dirty="0" smtClean="0"/>
          </a:p>
          <a:p>
            <a:r>
              <a:rPr lang="es-ES" sz="2800" dirty="0" smtClean="0"/>
              <a:t>Representación de conocimiento común (ontologías).</a:t>
            </a:r>
          </a:p>
          <a:p>
            <a:r>
              <a:rPr lang="es-ES" sz="2800" dirty="0" smtClean="0"/>
              <a:t>Lenguaje de comunicación común (entre agentes).</a:t>
            </a:r>
          </a:p>
          <a:p>
            <a:r>
              <a:rPr lang="es-ES" sz="2800" dirty="0" smtClean="0"/>
              <a:t>Esfuerzos: </a:t>
            </a:r>
          </a:p>
          <a:p>
            <a:pPr lvl="1"/>
            <a:r>
              <a:rPr lang="es-ES" sz="2400" dirty="0" smtClean="0"/>
              <a:t>FIPA (</a:t>
            </a:r>
            <a:r>
              <a:rPr lang="es-ES" sz="2400" dirty="0" err="1" smtClean="0"/>
              <a:t>Foundation</a:t>
            </a:r>
            <a:r>
              <a:rPr lang="es-ES" sz="2400" dirty="0" smtClean="0"/>
              <a:t> </a:t>
            </a:r>
            <a:r>
              <a:rPr lang="es-ES" sz="2400" dirty="0" err="1" smtClean="0"/>
              <a:t>for</a:t>
            </a:r>
            <a:r>
              <a:rPr lang="es-ES" sz="2400" dirty="0" smtClean="0"/>
              <a:t> </a:t>
            </a:r>
            <a:r>
              <a:rPr lang="es-ES" sz="2400" dirty="0" err="1" smtClean="0"/>
              <a:t>Intelligent</a:t>
            </a:r>
            <a:r>
              <a:rPr lang="es-ES" sz="2400" dirty="0" smtClean="0"/>
              <a:t> </a:t>
            </a:r>
            <a:r>
              <a:rPr lang="es-ES" sz="2400" dirty="0" err="1" smtClean="0"/>
              <a:t>Physical</a:t>
            </a:r>
            <a:r>
              <a:rPr lang="es-ES" sz="2400" dirty="0" smtClean="0"/>
              <a:t> </a:t>
            </a:r>
            <a:r>
              <a:rPr lang="es-ES" sz="2400" dirty="0" err="1" smtClean="0"/>
              <a:t>Abstracts</a:t>
            </a:r>
            <a:r>
              <a:rPr lang="es-ES" sz="2400" dirty="0" smtClean="0"/>
              <a:t> -CE), </a:t>
            </a:r>
          </a:p>
          <a:p>
            <a:pPr lvl="1"/>
            <a:r>
              <a:rPr lang="es-ES" sz="2400" dirty="0" smtClean="0"/>
              <a:t>KSE (</a:t>
            </a:r>
            <a:r>
              <a:rPr lang="es-ES" sz="2400" dirty="0" err="1" smtClean="0"/>
              <a:t>Knowledge</a:t>
            </a:r>
            <a:r>
              <a:rPr lang="es-ES" sz="2400" dirty="0" smtClean="0"/>
              <a:t> </a:t>
            </a:r>
            <a:r>
              <a:rPr lang="es-ES" sz="2400" dirty="0" err="1" smtClean="0"/>
              <a:t>Sharing</a:t>
            </a:r>
            <a:r>
              <a:rPr lang="es-ES" sz="2400" dirty="0" smtClean="0"/>
              <a:t> </a:t>
            </a:r>
            <a:r>
              <a:rPr lang="es-ES" sz="2400" dirty="0" err="1" smtClean="0"/>
              <a:t>Effort</a:t>
            </a:r>
            <a:r>
              <a:rPr lang="es-ES" sz="2400" dirty="0" smtClean="0"/>
              <a:t> -ARPA)</a:t>
            </a:r>
          </a:p>
        </p:txBody>
      </p:sp>
      <p:pic>
        <p:nvPicPr>
          <p:cNvPr id="5" name="Picture 2" descr="http://revistanovaunab.com/nova1/images/gestiondeconocimiento.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1291" r="11291"/>
          <a:stretch/>
        </p:blipFill>
        <p:spPr bwMode="auto">
          <a:xfrm>
            <a:off x="8256239" y="2633650"/>
            <a:ext cx="3930369" cy="41797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ChangeArrowheads="1"/>
          </p:cNvSpPr>
          <p:nvPr>
            <p:ph type="title"/>
          </p:nvPr>
        </p:nvSpPr>
        <p:spPr/>
        <p:txBody>
          <a:bodyPr>
            <a:normAutofit/>
          </a:bodyPr>
          <a:lstStyle/>
          <a:p>
            <a:r>
              <a:rPr lang="es-ES" altLang="es-ES" sz="4640" dirty="0">
                <a:latin typeface="Garamond" panose="02020404030301010803" pitchFamily="18" charset="0"/>
              </a:rPr>
              <a:t>¿Modelar… o Simular?</a:t>
            </a:r>
          </a:p>
        </p:txBody>
      </p:sp>
      <p:sp>
        <p:nvSpPr>
          <p:cNvPr id="43010" name="Rectangle 2"/>
          <p:cNvSpPr>
            <a:spLocks noGrp="1" noChangeArrowheads="1"/>
          </p:cNvSpPr>
          <p:nvPr>
            <p:ph idx="1"/>
          </p:nvPr>
        </p:nvSpPr>
        <p:spPr>
          <a:xfrm>
            <a:off x="551384" y="1556792"/>
            <a:ext cx="7883871" cy="5041685"/>
          </a:xfrm>
        </p:spPr>
        <p:txBody>
          <a:bodyPr>
            <a:noAutofit/>
          </a:bodyPr>
          <a:lstStyle/>
          <a:p>
            <a:r>
              <a:rPr lang="es-ES" altLang="es-ES" sz="2800" b="1" dirty="0" smtClean="0">
                <a:latin typeface="Garamond" panose="02020404030301010803" pitchFamily="18" charset="0"/>
              </a:rPr>
              <a:t>Modelar</a:t>
            </a:r>
            <a:r>
              <a:rPr lang="es-ES" altLang="es-ES" sz="2800" dirty="0">
                <a:latin typeface="Garamond" panose="02020404030301010803" pitchFamily="18" charset="0"/>
              </a:rPr>
              <a:t>:</a:t>
            </a:r>
          </a:p>
          <a:p>
            <a:pPr lvl="1">
              <a:buFont typeface="Wingdings" panose="05000000000000000000" pitchFamily="2" charset="2"/>
              <a:buChar char="§"/>
            </a:pPr>
            <a:r>
              <a:rPr lang="es-ES" altLang="es-ES" sz="2400" dirty="0">
                <a:latin typeface="Garamond" panose="02020404030301010803" pitchFamily="18" charset="0"/>
              </a:rPr>
              <a:t>Sirve para entender mejor la estructura e interrelaciones de un sistema.</a:t>
            </a:r>
          </a:p>
          <a:p>
            <a:pPr lvl="1">
              <a:buFont typeface="Wingdings" panose="05000000000000000000" pitchFamily="2" charset="2"/>
              <a:buChar char="§"/>
            </a:pPr>
            <a:r>
              <a:rPr lang="es-ES" altLang="es-ES" sz="2400" dirty="0">
                <a:latin typeface="Garamond" panose="02020404030301010803" pitchFamily="18" charset="0"/>
              </a:rPr>
              <a:t>Exige reflejar formalmente cada parte del </a:t>
            </a:r>
            <a:r>
              <a:rPr lang="es-ES" altLang="es-ES" sz="2400" dirty="0" smtClean="0">
                <a:latin typeface="Garamond" panose="02020404030301010803" pitchFamily="18" charset="0"/>
              </a:rPr>
              <a:t>problema/sistema</a:t>
            </a:r>
            <a:endParaRPr lang="es-ES" altLang="es-ES" sz="2400" dirty="0">
              <a:latin typeface="Garamond" panose="02020404030301010803" pitchFamily="18" charset="0"/>
            </a:endParaRPr>
          </a:p>
          <a:p>
            <a:pPr lvl="1">
              <a:buFont typeface="Wingdings" panose="05000000000000000000" pitchFamily="2" charset="2"/>
              <a:buChar char="§"/>
            </a:pPr>
            <a:r>
              <a:rPr lang="es-ES" altLang="es-ES" sz="2400" dirty="0">
                <a:latin typeface="Garamond" panose="02020404030301010803" pitchFamily="18" charset="0"/>
              </a:rPr>
              <a:t>Puede proporcionar </a:t>
            </a:r>
            <a:r>
              <a:rPr lang="es-ES" altLang="es-ES" sz="2400" dirty="0" smtClean="0">
                <a:latin typeface="Garamond" panose="02020404030301010803" pitchFamily="18" charset="0"/>
              </a:rPr>
              <a:t>métodos </a:t>
            </a:r>
            <a:r>
              <a:rPr lang="es-ES" altLang="es-ES" sz="2400" dirty="0">
                <a:latin typeface="Garamond" panose="02020404030301010803" pitchFamily="18" charset="0"/>
              </a:rPr>
              <a:t>alternativos de resolución</a:t>
            </a:r>
          </a:p>
          <a:p>
            <a:r>
              <a:rPr lang="es-ES" altLang="es-ES" sz="2800" b="1" dirty="0" smtClean="0">
                <a:latin typeface="Garamond" panose="02020404030301010803" pitchFamily="18" charset="0"/>
              </a:rPr>
              <a:t>Simular</a:t>
            </a:r>
            <a:r>
              <a:rPr lang="es-ES" altLang="es-ES" sz="2800" dirty="0">
                <a:latin typeface="Garamond" panose="02020404030301010803" pitchFamily="18" charset="0"/>
              </a:rPr>
              <a:t>:</a:t>
            </a:r>
          </a:p>
          <a:p>
            <a:pPr lvl="1">
              <a:buFont typeface="Wingdings" panose="05000000000000000000" pitchFamily="2" charset="2"/>
              <a:buChar char="§"/>
            </a:pPr>
            <a:r>
              <a:rPr lang="es-ES" altLang="es-ES" sz="2400" dirty="0">
                <a:latin typeface="Garamond" panose="02020404030301010803" pitchFamily="18" charset="0"/>
              </a:rPr>
              <a:t>Sirve para entender la dinámica de los sistemas estudiados</a:t>
            </a:r>
          </a:p>
          <a:p>
            <a:pPr lvl="1">
              <a:buFont typeface="Wingdings" panose="05000000000000000000" pitchFamily="2" charset="2"/>
              <a:buChar char="§"/>
            </a:pPr>
            <a:r>
              <a:rPr lang="es-ES" altLang="es-ES" sz="2400" dirty="0">
                <a:latin typeface="Garamond" panose="02020404030301010803" pitchFamily="18" charset="0"/>
              </a:rPr>
              <a:t>Proporciona </a:t>
            </a:r>
            <a:r>
              <a:rPr lang="es-ES" altLang="es-ES" sz="2400" dirty="0" smtClean="0">
                <a:latin typeface="Garamond" panose="02020404030301010803" pitchFamily="18" charset="0"/>
              </a:rPr>
              <a:t>medios </a:t>
            </a:r>
            <a:r>
              <a:rPr lang="es-ES" altLang="es-ES" sz="2400" dirty="0">
                <a:latin typeface="Garamond" panose="02020404030301010803" pitchFamily="18" charset="0"/>
              </a:rPr>
              <a:t>de experimentación</a:t>
            </a:r>
          </a:p>
        </p:txBody>
      </p:sp>
      <p:pic>
        <p:nvPicPr>
          <p:cNvPr id="7170" name="Picture 2" descr="Fabricacion De Cajas De Carton Corrugad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4656" y="255491"/>
            <a:ext cx="1780745" cy="190539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i0.wp.com/matematicascercanas.com/wp-content/uploads/2014/07/cubos_02_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0774" y="2636912"/>
            <a:ext cx="2247900" cy="211455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www.blogcdn.com/es.engadget.com/media/2010/08/100809-rubiks-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8128" y="5291657"/>
            <a:ext cx="4123245" cy="1305695"/>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www.sitographics.com/enciclog/formas/flechas/image/Flecha_035.gif"/>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529221">
            <a:off x="8384314" y="1400079"/>
            <a:ext cx="1206388" cy="23598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www.sitographics.com/enciclog/formas/flechas/image/Flecha_035.gif"/>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20683606" flipH="1">
            <a:off x="10897794" y="3334114"/>
            <a:ext cx="1172792" cy="2359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544748"/>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16 Diagrama"/>
          <p:cNvGraphicFramePr/>
          <p:nvPr>
            <p:extLst>
              <p:ext uri="{D42A27DB-BD31-4B8C-83A1-F6EECF244321}">
                <p14:modId xmlns:p14="http://schemas.microsoft.com/office/powerpoint/2010/main" val="3669683375"/>
              </p:ext>
            </p:extLst>
          </p:nvPr>
        </p:nvGraphicFramePr>
        <p:xfrm>
          <a:off x="1660714" y="1317307"/>
          <a:ext cx="8842176"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17 CuadroTexto"/>
          <p:cNvSpPr txBox="1"/>
          <p:nvPr/>
        </p:nvSpPr>
        <p:spPr>
          <a:xfrm>
            <a:off x="7279677" y="3282660"/>
            <a:ext cx="1718932" cy="424732"/>
          </a:xfrm>
          <a:prstGeom prst="rect">
            <a:avLst/>
          </a:prstGeom>
          <a:noFill/>
        </p:spPr>
        <p:txBody>
          <a:bodyPr wrap="none" rtlCol="0">
            <a:spAutoFit/>
          </a:bodyPr>
          <a:lstStyle/>
          <a:p>
            <a:r>
              <a:rPr lang="es-ES" sz="2160" dirty="0" smtClean="0">
                <a:latin typeface="Garamond" pitchFamily="18" charset="0"/>
              </a:rPr>
              <a:t>Interpretación</a:t>
            </a:r>
            <a:endParaRPr lang="es-ES" sz="2160" dirty="0">
              <a:latin typeface="Garamond" pitchFamily="18" charset="0"/>
            </a:endParaRPr>
          </a:p>
        </p:txBody>
      </p:sp>
      <p:sp>
        <p:nvSpPr>
          <p:cNvPr id="19" name="18 CuadroTexto"/>
          <p:cNvSpPr txBox="1"/>
          <p:nvPr/>
        </p:nvSpPr>
        <p:spPr>
          <a:xfrm>
            <a:off x="5111429" y="5318861"/>
            <a:ext cx="1939955" cy="424732"/>
          </a:xfrm>
          <a:prstGeom prst="rect">
            <a:avLst/>
          </a:prstGeom>
          <a:noFill/>
        </p:spPr>
        <p:txBody>
          <a:bodyPr wrap="none" rtlCol="0">
            <a:spAutoFit/>
          </a:bodyPr>
          <a:lstStyle/>
          <a:p>
            <a:r>
              <a:rPr lang="es-ES" sz="2160" dirty="0" smtClean="0">
                <a:latin typeface="Garamond" pitchFamily="18" charset="0"/>
              </a:rPr>
              <a:t>Implementación</a:t>
            </a:r>
            <a:endParaRPr lang="es-ES" sz="2160" dirty="0">
              <a:latin typeface="Garamond" pitchFamily="18" charset="0"/>
            </a:endParaRPr>
          </a:p>
        </p:txBody>
      </p:sp>
      <p:sp>
        <p:nvSpPr>
          <p:cNvPr id="20" name="19 CuadroTexto"/>
          <p:cNvSpPr txBox="1"/>
          <p:nvPr/>
        </p:nvSpPr>
        <p:spPr>
          <a:xfrm>
            <a:off x="3210418" y="3282660"/>
            <a:ext cx="1376852" cy="424732"/>
          </a:xfrm>
          <a:prstGeom prst="rect">
            <a:avLst/>
          </a:prstGeom>
          <a:noFill/>
        </p:spPr>
        <p:txBody>
          <a:bodyPr wrap="none" rtlCol="0">
            <a:spAutoFit/>
          </a:bodyPr>
          <a:lstStyle/>
          <a:p>
            <a:r>
              <a:rPr lang="es-ES" sz="2160" dirty="0" smtClean="0">
                <a:latin typeface="Garamond" pitchFamily="18" charset="0"/>
              </a:rPr>
              <a:t>Evaluación</a:t>
            </a:r>
            <a:endParaRPr lang="es-ES" sz="2160" dirty="0">
              <a:latin typeface="Garamond" pitchFamily="18" charset="0"/>
            </a:endParaRPr>
          </a:p>
        </p:txBody>
      </p:sp>
      <p:sp>
        <p:nvSpPr>
          <p:cNvPr id="8" name="Rectangle 1"/>
          <p:cNvSpPr>
            <a:spLocks noGrp="1" noChangeArrowheads="1"/>
          </p:cNvSpPr>
          <p:nvPr>
            <p:ph type="title"/>
          </p:nvPr>
        </p:nvSpPr>
        <p:spPr>
          <a:xfrm>
            <a:off x="609600" y="274638"/>
            <a:ext cx="10972800" cy="1143000"/>
          </a:xfrm>
        </p:spPr>
        <p:txBody>
          <a:bodyPr>
            <a:normAutofit/>
          </a:bodyPr>
          <a:lstStyle/>
          <a:p>
            <a:r>
              <a:rPr lang="es-ES" altLang="es-ES" sz="4219" dirty="0">
                <a:latin typeface="Garamond" panose="02020404030301010803" pitchFamily="18" charset="0"/>
              </a:rPr>
              <a:t>El Ciclo de Modelado-Simulación</a:t>
            </a:r>
          </a:p>
        </p:txBody>
      </p:sp>
    </p:spTree>
    <p:extLst>
      <p:ext uri="{BB962C8B-B14F-4D97-AF65-F5344CB8AC3E}">
        <p14:creationId xmlns:p14="http://schemas.microsoft.com/office/powerpoint/2010/main" val="1909953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redondeado"/>
          <p:cNvSpPr/>
          <p:nvPr/>
        </p:nvSpPr>
        <p:spPr>
          <a:xfrm>
            <a:off x="1084243" y="3083362"/>
            <a:ext cx="10023514" cy="3197155"/>
          </a:xfrm>
          <a:prstGeom prst="roundRect">
            <a:avLst/>
          </a:prstGeom>
          <a:solidFill>
            <a:schemeClr val="accent2">
              <a:lumMod val="60000"/>
              <a:lumOff val="40000"/>
              <a:alpha val="30196"/>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160"/>
          </a:p>
        </p:txBody>
      </p:sp>
      <p:graphicFrame>
        <p:nvGraphicFramePr>
          <p:cNvPr id="17" name="16 Diagrama"/>
          <p:cNvGraphicFramePr/>
          <p:nvPr>
            <p:extLst>
              <p:ext uri="{D42A27DB-BD31-4B8C-83A1-F6EECF244321}">
                <p14:modId xmlns:p14="http://schemas.microsoft.com/office/powerpoint/2010/main" val="2661176776"/>
              </p:ext>
            </p:extLst>
          </p:nvPr>
        </p:nvGraphicFramePr>
        <p:xfrm>
          <a:off x="1660714" y="1317307"/>
          <a:ext cx="8842176"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18 CuadroTexto"/>
          <p:cNvSpPr txBox="1"/>
          <p:nvPr/>
        </p:nvSpPr>
        <p:spPr>
          <a:xfrm>
            <a:off x="5111429" y="5318861"/>
            <a:ext cx="1939955" cy="424732"/>
          </a:xfrm>
          <a:prstGeom prst="rect">
            <a:avLst/>
          </a:prstGeom>
          <a:noFill/>
        </p:spPr>
        <p:txBody>
          <a:bodyPr wrap="none" rtlCol="0">
            <a:spAutoFit/>
          </a:bodyPr>
          <a:lstStyle/>
          <a:p>
            <a:r>
              <a:rPr lang="es-ES" sz="2160" dirty="0" smtClean="0">
                <a:latin typeface="Garamond" pitchFamily="18" charset="0"/>
              </a:rPr>
              <a:t>Implementación</a:t>
            </a:r>
            <a:endParaRPr lang="es-ES" sz="2160" dirty="0">
              <a:latin typeface="Garamond" pitchFamily="18" charset="0"/>
            </a:endParaRPr>
          </a:p>
        </p:txBody>
      </p:sp>
      <p:sp>
        <p:nvSpPr>
          <p:cNvPr id="20" name="19 CuadroTexto"/>
          <p:cNvSpPr txBox="1"/>
          <p:nvPr/>
        </p:nvSpPr>
        <p:spPr>
          <a:xfrm>
            <a:off x="3210418" y="3282660"/>
            <a:ext cx="1376852" cy="424732"/>
          </a:xfrm>
          <a:prstGeom prst="rect">
            <a:avLst/>
          </a:prstGeom>
          <a:noFill/>
        </p:spPr>
        <p:txBody>
          <a:bodyPr wrap="none" rtlCol="0">
            <a:spAutoFit/>
          </a:bodyPr>
          <a:lstStyle/>
          <a:p>
            <a:r>
              <a:rPr lang="es-ES" sz="2160" dirty="0" smtClean="0">
                <a:latin typeface="Garamond" pitchFamily="18" charset="0"/>
              </a:rPr>
              <a:t>Evaluación</a:t>
            </a:r>
            <a:endParaRPr lang="es-ES" sz="2160" dirty="0">
              <a:latin typeface="Garamond" pitchFamily="18" charset="0"/>
            </a:endParaRPr>
          </a:p>
        </p:txBody>
      </p:sp>
      <p:pic>
        <p:nvPicPr>
          <p:cNvPr id="19458" name="Picture 2" descr="http://www.cs.us.es/~fsancho/images/2012-03/netlogo.jpeg"/>
          <p:cNvPicPr>
            <a:picLocks noChangeAspect="1" noChangeArrowheads="1"/>
          </p:cNvPicPr>
          <p:nvPr/>
        </p:nvPicPr>
        <p:blipFill>
          <a:blip r:embed="rId8" cstate="print">
            <a:clrChange>
              <a:clrFrom>
                <a:srgbClr val="FFFFFD"/>
              </a:clrFrom>
              <a:clrTo>
                <a:srgbClr val="FFFFFD">
                  <a:alpha val="0"/>
                </a:srgbClr>
              </a:clrTo>
            </a:clrChange>
          </a:blip>
          <a:srcRect/>
          <a:stretch>
            <a:fillRect/>
          </a:stretch>
        </p:blipFill>
        <p:spPr bwMode="auto">
          <a:xfrm>
            <a:off x="5324237" y="3083362"/>
            <a:ext cx="1463040" cy="1463041"/>
          </a:xfrm>
          <a:prstGeom prst="rect">
            <a:avLst/>
          </a:prstGeom>
          <a:noFill/>
        </p:spPr>
      </p:pic>
      <p:sp>
        <p:nvSpPr>
          <p:cNvPr id="9" name="8 CuadroTexto"/>
          <p:cNvSpPr txBox="1"/>
          <p:nvPr/>
        </p:nvSpPr>
        <p:spPr>
          <a:xfrm>
            <a:off x="5238778" y="4257556"/>
            <a:ext cx="1597040" cy="535531"/>
          </a:xfrm>
          <a:prstGeom prst="rect">
            <a:avLst/>
          </a:prstGeom>
          <a:noFill/>
        </p:spPr>
        <p:txBody>
          <a:bodyPr wrap="none" rtlCol="0">
            <a:spAutoFit/>
          </a:bodyPr>
          <a:lstStyle/>
          <a:p>
            <a:r>
              <a:rPr lang="es-ES" sz="2880" b="1" dirty="0" err="1">
                <a:latin typeface="Garamond" pitchFamily="18" charset="0"/>
              </a:rPr>
              <a:t>NetLogo</a:t>
            </a:r>
            <a:endParaRPr lang="es-ES" sz="2160" b="1" dirty="0">
              <a:latin typeface="Garamond" pitchFamily="18" charset="0"/>
            </a:endParaRPr>
          </a:p>
        </p:txBody>
      </p:sp>
      <p:sp>
        <p:nvSpPr>
          <p:cNvPr id="10" name="9 CuadroTexto"/>
          <p:cNvSpPr txBox="1"/>
          <p:nvPr/>
        </p:nvSpPr>
        <p:spPr>
          <a:xfrm>
            <a:off x="7279677" y="3282660"/>
            <a:ext cx="1718932" cy="424732"/>
          </a:xfrm>
          <a:prstGeom prst="rect">
            <a:avLst/>
          </a:prstGeom>
          <a:noFill/>
        </p:spPr>
        <p:txBody>
          <a:bodyPr wrap="none" rtlCol="0">
            <a:spAutoFit/>
          </a:bodyPr>
          <a:lstStyle/>
          <a:p>
            <a:r>
              <a:rPr lang="es-ES" sz="2160" dirty="0" smtClean="0">
                <a:latin typeface="Garamond" pitchFamily="18" charset="0"/>
              </a:rPr>
              <a:t>Interpretación</a:t>
            </a:r>
            <a:endParaRPr lang="es-ES" sz="2160" dirty="0">
              <a:latin typeface="Garamond" pitchFamily="18" charset="0"/>
            </a:endParaRPr>
          </a:p>
        </p:txBody>
      </p:sp>
      <p:sp>
        <p:nvSpPr>
          <p:cNvPr id="11" name="Rectangle 1"/>
          <p:cNvSpPr>
            <a:spLocks noGrp="1" noChangeArrowheads="1"/>
          </p:cNvSpPr>
          <p:nvPr>
            <p:ph type="title"/>
          </p:nvPr>
        </p:nvSpPr>
        <p:spPr>
          <a:xfrm>
            <a:off x="609600" y="274638"/>
            <a:ext cx="10972800" cy="1143000"/>
          </a:xfrm>
        </p:spPr>
        <p:txBody>
          <a:bodyPr>
            <a:normAutofit/>
          </a:bodyPr>
          <a:lstStyle/>
          <a:p>
            <a:r>
              <a:rPr lang="es-ES" altLang="es-ES" sz="4219" dirty="0">
                <a:latin typeface="Garamond" panose="02020404030301010803" pitchFamily="18" charset="0"/>
              </a:rPr>
              <a:t>El Ciclo de Modelado-Simulación</a:t>
            </a:r>
          </a:p>
        </p:txBody>
      </p:sp>
    </p:spTree>
    <p:extLst>
      <p:ext uri="{BB962C8B-B14F-4D97-AF65-F5344CB8AC3E}">
        <p14:creationId xmlns:p14="http://schemas.microsoft.com/office/powerpoint/2010/main" val="6032684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Idea Principal</a:t>
            </a:r>
            <a:endParaRPr lang="es-ES" dirty="0"/>
          </a:p>
        </p:txBody>
      </p:sp>
      <p:sp>
        <p:nvSpPr>
          <p:cNvPr id="3" name="Marcador de contenido 2"/>
          <p:cNvSpPr>
            <a:spLocks noGrp="1"/>
          </p:cNvSpPr>
          <p:nvPr>
            <p:ph idx="1"/>
          </p:nvPr>
        </p:nvSpPr>
        <p:spPr/>
        <p:txBody>
          <a:bodyPr/>
          <a:lstStyle/>
          <a:p>
            <a:pPr marL="0" indent="0">
              <a:buNone/>
            </a:pPr>
            <a:r>
              <a:rPr lang="es-ES" dirty="0" smtClean="0"/>
              <a:t>Sistema Complejo: </a:t>
            </a:r>
          </a:p>
          <a:p>
            <a:pPr marL="0" indent="0">
              <a:buNone/>
            </a:pPr>
            <a:r>
              <a:rPr lang="es-ES" dirty="0" smtClean="0"/>
              <a:t>… Sistema </a:t>
            </a:r>
            <a:r>
              <a:rPr lang="es-ES" dirty="0"/>
              <a:t>formado por un número elevado </a:t>
            </a:r>
            <a:r>
              <a:rPr lang="es-ES" dirty="0" smtClean="0"/>
              <a:t>de </a:t>
            </a:r>
            <a:r>
              <a:rPr lang="es-ES" b="1" dirty="0"/>
              <a:t>componentes elementales que interactúan </a:t>
            </a:r>
            <a:r>
              <a:rPr lang="es-ES" dirty="0"/>
              <a:t>de forma local entre ellos y con el </a:t>
            </a:r>
            <a:r>
              <a:rPr lang="es-ES" dirty="0" smtClean="0"/>
              <a:t>entorno…</a:t>
            </a:r>
          </a:p>
          <a:p>
            <a:pPr marL="0" indent="0">
              <a:buNone/>
            </a:pPr>
            <a:endParaRPr lang="es-ES" dirty="0"/>
          </a:p>
          <a:p>
            <a:pPr marL="0" indent="0">
              <a:buNone/>
            </a:pPr>
            <a:r>
              <a:rPr lang="es-ES" dirty="0" smtClean="0"/>
              <a:t>Aprovechando la capacidad computacional creciente:</a:t>
            </a:r>
          </a:p>
          <a:p>
            <a:r>
              <a:rPr lang="es-ES" dirty="0" smtClean="0"/>
              <a:t>Vamos a modelar explícitamente los componentes elementales, el entorno, y la interacción entre todos ellos</a:t>
            </a:r>
            <a:endParaRPr lang="es-ES" dirty="0"/>
          </a:p>
          <a:p>
            <a:pPr marL="0" indent="0">
              <a:buNone/>
            </a:pPr>
            <a:endParaRPr lang="es-ES" dirty="0"/>
          </a:p>
        </p:txBody>
      </p:sp>
    </p:spTree>
    <p:extLst>
      <p:ext uri="{BB962C8B-B14F-4D97-AF65-F5344CB8AC3E}">
        <p14:creationId xmlns:p14="http://schemas.microsoft.com/office/powerpoint/2010/main" val="37835768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Primer </a:t>
            </a:r>
            <a:r>
              <a:rPr lang="es-ES" dirty="0" err="1" smtClean="0"/>
              <a:t>Simil</a:t>
            </a:r>
            <a:r>
              <a:rPr lang="es-ES" dirty="0" smtClean="0"/>
              <a:t>: Modelado de Fluidos</a:t>
            </a:r>
            <a:endParaRPr lang="es-ES" dirty="0"/>
          </a:p>
        </p:txBody>
      </p:sp>
      <p:sp>
        <p:nvSpPr>
          <p:cNvPr id="3" name="Marcador de texto 2"/>
          <p:cNvSpPr>
            <a:spLocks noGrp="1"/>
          </p:cNvSpPr>
          <p:nvPr>
            <p:ph type="body" idx="1"/>
          </p:nvPr>
        </p:nvSpPr>
        <p:spPr/>
        <p:txBody>
          <a:bodyPr/>
          <a:lstStyle/>
          <a:p>
            <a:r>
              <a:rPr lang="es-ES" dirty="0" smtClean="0"/>
              <a:t>Modelado clásico: </a:t>
            </a:r>
            <a:r>
              <a:rPr lang="es-ES" dirty="0" err="1" smtClean="0"/>
              <a:t>Navier</a:t>
            </a:r>
            <a:r>
              <a:rPr lang="es-ES" dirty="0" smtClean="0"/>
              <a:t>-Stokes</a:t>
            </a:r>
            <a:endParaRPr lang="es-ES" dirty="0"/>
          </a:p>
        </p:txBody>
      </p:sp>
      <p:sp>
        <p:nvSpPr>
          <p:cNvPr id="4" name="Marcador de contenido 3"/>
          <p:cNvSpPr>
            <a:spLocks noGrp="1"/>
          </p:cNvSpPr>
          <p:nvPr>
            <p:ph sz="half" idx="2"/>
          </p:nvPr>
        </p:nvSpPr>
        <p:spPr/>
        <p:txBody>
          <a:bodyPr/>
          <a:lstStyle/>
          <a:p>
            <a:r>
              <a:rPr lang="es-ES" dirty="0" err="1" smtClean="0"/>
              <a:t>EDP’s</a:t>
            </a:r>
            <a:r>
              <a:rPr lang="es-ES" dirty="0" smtClean="0"/>
              <a:t>: uso de medidas globales</a:t>
            </a:r>
            <a:endParaRPr lang="es-ES" dirty="0"/>
          </a:p>
        </p:txBody>
      </p:sp>
      <p:sp>
        <p:nvSpPr>
          <p:cNvPr id="5" name="Marcador de texto 4"/>
          <p:cNvSpPr>
            <a:spLocks noGrp="1"/>
          </p:cNvSpPr>
          <p:nvPr>
            <p:ph type="body" sz="quarter" idx="3"/>
          </p:nvPr>
        </p:nvSpPr>
        <p:spPr/>
        <p:txBody>
          <a:bodyPr/>
          <a:lstStyle/>
          <a:p>
            <a:r>
              <a:rPr lang="es-ES" dirty="0" smtClean="0"/>
              <a:t>Sistemas </a:t>
            </a:r>
            <a:r>
              <a:rPr lang="es-ES" dirty="0" err="1" smtClean="0"/>
              <a:t>Multiagente</a:t>
            </a:r>
            <a:endParaRPr lang="es-ES" dirty="0"/>
          </a:p>
        </p:txBody>
      </p:sp>
      <p:sp>
        <p:nvSpPr>
          <p:cNvPr id="6" name="Marcador de contenido 5"/>
          <p:cNvSpPr>
            <a:spLocks noGrp="1"/>
          </p:cNvSpPr>
          <p:nvPr>
            <p:ph sz="quarter" idx="4"/>
          </p:nvPr>
        </p:nvSpPr>
        <p:spPr/>
        <p:txBody>
          <a:bodyPr/>
          <a:lstStyle/>
          <a:p>
            <a:r>
              <a:rPr lang="es-ES" dirty="0" smtClean="0"/>
              <a:t>Cada partícula del fluido es un agente</a:t>
            </a:r>
          </a:p>
          <a:p>
            <a:r>
              <a:rPr lang="es-ES" dirty="0" smtClean="0"/>
              <a:t>Se modela su comportamiento individual y su interacción local</a:t>
            </a:r>
            <a:endParaRPr lang="es-ES" dirty="0"/>
          </a:p>
        </p:txBody>
      </p:sp>
      <p:pic>
        <p:nvPicPr>
          <p:cNvPr id="1026" name="Picture 2" descr="http://i.stack.imgur.com/IXW6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4" y="2708920"/>
            <a:ext cx="4086225" cy="12287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ytimg.com/vi/ChNh1NCimkc/maxresdefault.jpg"/>
          <p:cNvPicPr>
            <a:picLocks noChangeAspect="1" noChangeArrowheads="1"/>
          </p:cNvPicPr>
          <p:nvPr/>
        </p:nvPicPr>
        <p:blipFill rotWithShape="1">
          <a:blip r:embed="rId3">
            <a:extLst>
              <a:ext uri="{28A0092B-C50C-407E-A947-70E740481C1C}">
                <a14:useLocalDpi xmlns:a14="http://schemas.microsoft.com/office/drawing/2010/main" val="0"/>
              </a:ext>
            </a:extLst>
          </a:blip>
          <a:srcRect l="35804" t="7684" r="37619"/>
          <a:stretch/>
        </p:blipFill>
        <p:spPr bwMode="auto">
          <a:xfrm rot="5400000">
            <a:off x="2183300" y="3112078"/>
            <a:ext cx="1561323" cy="40673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cse.mathe.uni-jena.de/gpu-pic/land.jpg"/>
          <p:cNvPicPr>
            <a:picLocks noChangeAspect="1" noChangeArrowheads="1"/>
          </p:cNvPicPr>
          <p:nvPr/>
        </p:nvPicPr>
        <p:blipFill rotWithShape="1">
          <a:blip r:embed="rId4">
            <a:extLst>
              <a:ext uri="{28A0092B-C50C-407E-A947-70E740481C1C}">
                <a14:useLocalDpi xmlns:a14="http://schemas.microsoft.com/office/drawing/2010/main" val="0"/>
              </a:ext>
            </a:extLst>
          </a:blip>
          <a:srcRect t="28621"/>
          <a:stretch/>
        </p:blipFill>
        <p:spPr bwMode="auto">
          <a:xfrm>
            <a:off x="6817771" y="3789040"/>
            <a:ext cx="4140225" cy="2216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4961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p:txBody>
          <a:bodyPr/>
          <a:lstStyle/>
          <a:p>
            <a:r>
              <a:rPr lang="es-ES" altLang="es-ES" dirty="0">
                <a:latin typeface="Garamond" panose="02020404030301010803" pitchFamily="18" charset="0"/>
              </a:rPr>
              <a:t>¿</a:t>
            </a:r>
            <a:r>
              <a:rPr lang="es-ES" altLang="es-ES" dirty="0" smtClean="0">
                <a:latin typeface="Garamond" panose="02020404030301010803" pitchFamily="18" charset="0"/>
              </a:rPr>
              <a:t>Qué es un Agente?</a:t>
            </a:r>
            <a:endParaRPr lang="es-ES" altLang="es-ES" dirty="0">
              <a:latin typeface="Garamond" panose="02020404030301010803" pitchFamily="18" charset="0"/>
            </a:endParaRPr>
          </a:p>
        </p:txBody>
      </p:sp>
      <p:sp>
        <p:nvSpPr>
          <p:cNvPr id="5122" name="Rectangle 2"/>
          <p:cNvSpPr>
            <a:spLocks noGrp="1" noChangeArrowheads="1"/>
          </p:cNvSpPr>
          <p:nvPr>
            <p:ph idx="1"/>
          </p:nvPr>
        </p:nvSpPr>
        <p:spPr>
          <a:xfrm>
            <a:off x="2152650" y="1606298"/>
            <a:ext cx="7886700" cy="4351338"/>
          </a:xfrm>
        </p:spPr>
        <p:txBody>
          <a:bodyPr>
            <a:normAutofit/>
          </a:bodyPr>
          <a:lstStyle/>
          <a:p>
            <a:r>
              <a:rPr lang="es-ES" altLang="es-ES" sz="2812" dirty="0">
                <a:latin typeface="Garamond" panose="02020404030301010803" pitchFamily="18" charset="0"/>
              </a:rPr>
              <a:t>Agente: </a:t>
            </a:r>
            <a:r>
              <a:rPr lang="es-ES" altLang="es-ES" sz="2812" i="1" dirty="0">
                <a:latin typeface="Garamond" panose="02020404030301010803" pitchFamily="18" charset="0"/>
              </a:rPr>
              <a:t>ente que actúa</a:t>
            </a:r>
          </a:p>
          <a:p>
            <a:pPr lvl="2">
              <a:buFont typeface="Wingdings" panose="05000000000000000000" pitchFamily="2" charset="2"/>
              <a:buChar char="§"/>
            </a:pPr>
            <a:r>
              <a:rPr lang="es-ES" altLang="es-ES" sz="2231" dirty="0">
                <a:latin typeface="Garamond" panose="02020404030301010803" pitchFamily="18" charset="0"/>
              </a:rPr>
              <a:t>La RAE: </a:t>
            </a:r>
            <a:r>
              <a:rPr lang="es-ES" altLang="es-ES" sz="2231" i="1" dirty="0">
                <a:latin typeface="Garamond" panose="02020404030301010803" pitchFamily="18" charset="0"/>
              </a:rPr>
              <a:t>Que obra o tiene virtud de obrar</a:t>
            </a:r>
            <a:endParaRPr lang="es-ES" altLang="es-ES" sz="2231" dirty="0">
              <a:latin typeface="Garamond" panose="02020404030301010803" pitchFamily="18" charset="0"/>
            </a:endParaRPr>
          </a:p>
          <a:p>
            <a:r>
              <a:rPr lang="es-ES" altLang="es-ES" sz="2812" dirty="0">
                <a:latin typeface="Garamond" panose="02020404030301010803" pitchFamily="18" charset="0"/>
              </a:rPr>
              <a:t>¿Qué es ese ente?</a:t>
            </a:r>
          </a:p>
          <a:p>
            <a:r>
              <a:rPr lang="es-ES" altLang="es-ES" sz="2812" dirty="0">
                <a:latin typeface="Garamond" panose="02020404030301010803" pitchFamily="18" charset="0"/>
              </a:rPr>
              <a:t>¿Qué significa actuar?</a:t>
            </a:r>
          </a:p>
        </p:txBody>
      </p:sp>
      <p:pic>
        <p:nvPicPr>
          <p:cNvPr id="4" name="Picture 3" descr="pasted-image.png"/>
          <p:cNvPicPr>
            <a:picLocks noChangeAspect="1"/>
          </p:cNvPicPr>
          <p:nvPr/>
        </p:nvPicPr>
        <p:blipFill rotWithShape="1">
          <a:blip r:embed="rId2">
            <a:extLst>
              <a:ext uri="{28A0092B-C50C-407E-A947-70E740481C1C}">
                <a14:useLocalDpi xmlns:a14="http://schemas.microsoft.com/office/drawing/2010/main" val="0"/>
              </a:ext>
            </a:extLst>
          </a:blip>
          <a:srcRect l="18152" r="8581" b="9281"/>
          <a:stretch/>
        </p:blipFill>
        <p:spPr bwMode="auto">
          <a:xfrm>
            <a:off x="6528048" y="1960712"/>
            <a:ext cx="5619999" cy="4860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67448827"/>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3" descr="pasted-image.png"/>
          <p:cNvPicPr>
            <a:picLocks noChangeAspect="1"/>
          </p:cNvPicPr>
          <p:nvPr/>
        </p:nvPicPr>
        <p:blipFill rotWithShape="1">
          <a:blip r:embed="rId2">
            <a:extLst>
              <a:ext uri="{28A0092B-C50C-407E-A947-70E740481C1C}">
                <a14:useLocalDpi xmlns:a14="http://schemas.microsoft.com/office/drawing/2010/main" val="0"/>
              </a:ext>
            </a:extLst>
          </a:blip>
          <a:srcRect l="18152" r="8581" b="9281"/>
          <a:stretch/>
        </p:blipFill>
        <p:spPr bwMode="auto">
          <a:xfrm>
            <a:off x="3615100" y="1411728"/>
            <a:ext cx="5619999" cy="4860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69" name="Rectangle 1"/>
          <p:cNvSpPr>
            <a:spLocks noGrp="1" noChangeArrowheads="1"/>
          </p:cNvSpPr>
          <p:nvPr>
            <p:ph type="title"/>
          </p:nvPr>
        </p:nvSpPr>
        <p:spPr/>
        <p:txBody>
          <a:bodyPr/>
          <a:lstStyle/>
          <a:p>
            <a:r>
              <a:rPr lang="es-ES" altLang="es-ES" dirty="0">
                <a:latin typeface="Garamond" panose="02020404030301010803" pitchFamily="18" charset="0"/>
              </a:rPr>
              <a:t>¿</a:t>
            </a:r>
            <a:r>
              <a:rPr lang="es-ES" altLang="es-ES" dirty="0" smtClean="0">
                <a:latin typeface="Garamond" panose="02020404030301010803" pitchFamily="18" charset="0"/>
              </a:rPr>
              <a:t>Qué necesita para actuar?</a:t>
            </a:r>
            <a:endParaRPr lang="es-ES" altLang="es-ES" dirty="0">
              <a:latin typeface="Garamond" panose="02020404030301010803" pitchFamily="18" charset="0"/>
            </a:endParaRPr>
          </a:p>
        </p:txBody>
      </p:sp>
      <p:sp>
        <p:nvSpPr>
          <p:cNvPr id="7172" name="Oval 4"/>
          <p:cNvSpPr>
            <a:spLocks/>
          </p:cNvSpPr>
          <p:nvPr/>
        </p:nvSpPr>
        <p:spPr bwMode="auto">
          <a:xfrm>
            <a:off x="6694289" y="5497339"/>
            <a:ext cx="892969" cy="583778"/>
          </a:xfrm>
          <a:prstGeom prst="ellipse">
            <a:avLst/>
          </a:prstGeom>
          <a:noFill/>
          <a:ln w="63500" cap="flat" cmpd="sng">
            <a:solidFill>
              <a:srgbClr val="000000"/>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s-ES" altLang="es-ES" sz="1687">
              <a:latin typeface="Avenir Medium" charset="0"/>
              <a:ea typeface="Avenir Medium" charset="0"/>
              <a:cs typeface="Avenir Medium" charset="0"/>
              <a:sym typeface="Avenir Medium" charset="0"/>
            </a:endParaRPr>
          </a:p>
        </p:txBody>
      </p:sp>
      <p:sp>
        <p:nvSpPr>
          <p:cNvPr id="7173" name="Oval 5"/>
          <p:cNvSpPr>
            <a:spLocks/>
          </p:cNvSpPr>
          <p:nvPr/>
        </p:nvSpPr>
        <p:spPr bwMode="auto">
          <a:xfrm>
            <a:off x="3464322" y="1681435"/>
            <a:ext cx="1407542" cy="955477"/>
          </a:xfrm>
          <a:prstGeom prst="ellipse">
            <a:avLst/>
          </a:prstGeom>
          <a:noFill/>
          <a:ln w="63500" cap="flat" cmpd="sng">
            <a:solidFill>
              <a:srgbClr val="000000"/>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s-ES" altLang="es-ES" sz="1687">
              <a:latin typeface="Avenir Medium" charset="0"/>
              <a:ea typeface="Avenir Medium" charset="0"/>
              <a:cs typeface="Avenir Medium" charset="0"/>
              <a:sym typeface="Avenir Medium" charset="0"/>
            </a:endParaRPr>
          </a:p>
        </p:txBody>
      </p:sp>
      <p:sp>
        <p:nvSpPr>
          <p:cNvPr id="7174" name="Rectangle 6"/>
          <p:cNvSpPr>
            <a:spLocks/>
          </p:cNvSpPr>
          <p:nvPr/>
        </p:nvSpPr>
        <p:spPr bwMode="auto">
          <a:xfrm>
            <a:off x="6737647" y="1477640"/>
            <a:ext cx="1590601" cy="655216"/>
          </a:xfrm>
          <a:prstGeom prst="rect">
            <a:avLst/>
          </a:prstGeom>
          <a:ln/>
          <a:extLst/>
        </p:spPr>
        <p:style>
          <a:lnRef idx="1">
            <a:schemeClr val="accent1"/>
          </a:lnRef>
          <a:fillRef idx="2">
            <a:schemeClr val="accent1"/>
          </a:fillRef>
          <a:effectRef idx="1">
            <a:schemeClr val="accent1"/>
          </a:effectRef>
          <a:fontRef idx="minor">
            <a:schemeClr val="dk1"/>
          </a:fontRef>
        </p:style>
        <p:txBody>
          <a:bodyPr lIns="35719" tIns="35719" rIns="35719" bIns="35719" anchor="ctr"/>
          <a:lstStyle/>
          <a:p>
            <a:r>
              <a:rPr lang="es-ES" altLang="es-ES" sz="1687" dirty="0">
                <a:latin typeface="Avenir Medium" charset="0"/>
                <a:ea typeface="Avenir Medium" charset="0"/>
                <a:cs typeface="Avenir Medium" charset="0"/>
                <a:sym typeface="Avenir Medium" charset="0"/>
              </a:rPr>
              <a:t>SENSORES</a:t>
            </a:r>
          </a:p>
        </p:txBody>
      </p:sp>
      <p:sp>
        <p:nvSpPr>
          <p:cNvPr id="7175" name="Line 7"/>
          <p:cNvSpPr>
            <a:spLocks noChangeShapeType="1"/>
          </p:cNvSpPr>
          <p:nvPr/>
        </p:nvSpPr>
        <p:spPr bwMode="auto">
          <a:xfrm flipH="1">
            <a:off x="5632335" y="2039466"/>
            <a:ext cx="1105312" cy="1155917"/>
          </a:xfrm>
          <a:prstGeom prst="line">
            <a:avLst/>
          </a:prstGeom>
          <a:noFill/>
          <a:ln w="25400"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s-ES" altLang="es-ES" sz="1687">
              <a:solidFill>
                <a:srgbClr val="55D8FF"/>
              </a:solidFill>
              <a:latin typeface="Avenir Medium" charset="0"/>
              <a:ea typeface="Avenir Medium" charset="0"/>
              <a:cs typeface="Avenir Medium" charset="0"/>
              <a:sym typeface="Avenir Medium" charset="0"/>
            </a:endParaRPr>
          </a:p>
        </p:txBody>
      </p:sp>
      <p:sp>
        <p:nvSpPr>
          <p:cNvPr id="7176" name="Line 8"/>
          <p:cNvSpPr>
            <a:spLocks noChangeShapeType="1"/>
          </p:cNvSpPr>
          <p:nvPr/>
        </p:nvSpPr>
        <p:spPr bwMode="auto">
          <a:xfrm flipH="1">
            <a:off x="4871863" y="1824311"/>
            <a:ext cx="1865782" cy="155154"/>
          </a:xfrm>
          <a:prstGeom prst="line">
            <a:avLst/>
          </a:prstGeom>
          <a:noFill/>
          <a:ln w="25400"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s-ES" altLang="es-ES" sz="1687">
              <a:solidFill>
                <a:srgbClr val="55D8FF"/>
              </a:solidFill>
              <a:latin typeface="Avenir Medium" charset="0"/>
              <a:ea typeface="Avenir Medium" charset="0"/>
              <a:cs typeface="Avenir Medium" charset="0"/>
              <a:sym typeface="Avenir Medium" charset="0"/>
            </a:endParaRPr>
          </a:p>
        </p:txBody>
      </p:sp>
      <p:sp>
        <p:nvSpPr>
          <p:cNvPr id="7177" name="Rectangle 9"/>
          <p:cNvSpPr>
            <a:spLocks/>
          </p:cNvSpPr>
          <p:nvPr/>
        </p:nvSpPr>
        <p:spPr bwMode="auto">
          <a:xfrm>
            <a:off x="7320136" y="3186783"/>
            <a:ext cx="2260328" cy="655215"/>
          </a:xfrm>
          <a:prstGeom prst="rect">
            <a:avLst/>
          </a:prstGeom>
          <a:ln/>
          <a:extLst/>
        </p:spPr>
        <p:style>
          <a:lnRef idx="1">
            <a:schemeClr val="accent1"/>
          </a:lnRef>
          <a:fillRef idx="2">
            <a:schemeClr val="accent1"/>
          </a:fillRef>
          <a:effectRef idx="1">
            <a:schemeClr val="accent1"/>
          </a:effectRef>
          <a:fontRef idx="minor">
            <a:schemeClr val="dk1"/>
          </a:fontRef>
        </p:style>
        <p:txBody>
          <a:bodyPr lIns="35719" tIns="35719" rIns="35719" bIns="35719" anchor="ctr"/>
          <a:lstStyle/>
          <a:p>
            <a:r>
              <a:rPr lang="es-ES" altLang="es-ES" sz="1687" dirty="0">
                <a:latin typeface="Avenir Medium" charset="0"/>
                <a:ea typeface="Avenir Medium" charset="0"/>
                <a:cs typeface="Avenir Medium" charset="0"/>
                <a:sym typeface="Avenir Medium" charset="0"/>
              </a:rPr>
              <a:t>COMUNICACIÓN</a:t>
            </a:r>
          </a:p>
        </p:txBody>
      </p:sp>
      <p:sp>
        <p:nvSpPr>
          <p:cNvPr id="7178" name="Line 10"/>
          <p:cNvSpPr>
            <a:spLocks noChangeShapeType="1"/>
          </p:cNvSpPr>
          <p:nvPr/>
        </p:nvSpPr>
        <p:spPr bwMode="auto">
          <a:xfrm flipH="1">
            <a:off x="7587257" y="3886647"/>
            <a:ext cx="750094" cy="1724496"/>
          </a:xfrm>
          <a:prstGeom prst="line">
            <a:avLst/>
          </a:prstGeom>
          <a:noFill/>
          <a:ln w="25400"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s-ES" altLang="es-ES" sz="1687">
              <a:solidFill>
                <a:srgbClr val="55D8FF"/>
              </a:solidFill>
              <a:latin typeface="Avenir Medium" charset="0"/>
              <a:ea typeface="Avenir Medium" charset="0"/>
              <a:cs typeface="Avenir Medium" charset="0"/>
              <a:sym typeface="Avenir Medium" charset="0"/>
            </a:endParaRPr>
          </a:p>
        </p:txBody>
      </p:sp>
      <p:sp>
        <p:nvSpPr>
          <p:cNvPr id="7179" name="Line 11"/>
          <p:cNvSpPr>
            <a:spLocks noChangeShapeType="1"/>
          </p:cNvSpPr>
          <p:nvPr/>
        </p:nvSpPr>
        <p:spPr bwMode="auto">
          <a:xfrm flipH="1" flipV="1">
            <a:off x="4799855" y="2491953"/>
            <a:ext cx="2528441" cy="836588"/>
          </a:xfrm>
          <a:prstGeom prst="line">
            <a:avLst/>
          </a:prstGeom>
          <a:noFill/>
          <a:ln w="25400"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s-ES" altLang="es-ES" sz="1687">
              <a:solidFill>
                <a:srgbClr val="55D8FF"/>
              </a:solidFill>
              <a:latin typeface="Avenir Medium" charset="0"/>
              <a:ea typeface="Avenir Medium" charset="0"/>
              <a:cs typeface="Avenir Medium" charset="0"/>
              <a:sym typeface="Avenir Medium" charset="0"/>
            </a:endParaRPr>
          </a:p>
        </p:txBody>
      </p:sp>
      <p:sp>
        <p:nvSpPr>
          <p:cNvPr id="7180" name="Rectangle 12"/>
          <p:cNvSpPr>
            <a:spLocks/>
          </p:cNvSpPr>
          <p:nvPr/>
        </p:nvSpPr>
        <p:spPr bwMode="auto">
          <a:xfrm>
            <a:off x="911424" y="6078885"/>
            <a:ext cx="2260328" cy="655216"/>
          </a:xfrm>
          <a:prstGeom prst="rect">
            <a:avLst/>
          </a:prstGeom>
          <a:ln/>
          <a:extLst/>
        </p:spPr>
        <p:style>
          <a:lnRef idx="1">
            <a:schemeClr val="accent1"/>
          </a:lnRef>
          <a:fillRef idx="2">
            <a:schemeClr val="accent1"/>
          </a:fillRef>
          <a:effectRef idx="1">
            <a:schemeClr val="accent1"/>
          </a:effectRef>
          <a:fontRef idx="minor">
            <a:schemeClr val="dk1"/>
          </a:fontRef>
        </p:style>
        <p:txBody>
          <a:bodyPr lIns="35719" tIns="35719" rIns="35719" bIns="35719" anchor="ctr"/>
          <a:lstStyle/>
          <a:p>
            <a:r>
              <a:rPr lang="es-ES" altLang="es-ES" sz="1687" dirty="0">
                <a:latin typeface="Avenir Medium" charset="0"/>
                <a:ea typeface="Avenir Medium" charset="0"/>
                <a:cs typeface="Avenir Medium" charset="0"/>
                <a:sym typeface="Avenir Medium" charset="0"/>
              </a:rPr>
              <a:t>MOVILIDAD</a:t>
            </a:r>
          </a:p>
        </p:txBody>
      </p:sp>
      <p:sp>
        <p:nvSpPr>
          <p:cNvPr id="7181" name="Line 13"/>
          <p:cNvSpPr>
            <a:spLocks noChangeShapeType="1"/>
          </p:cNvSpPr>
          <p:nvPr/>
        </p:nvSpPr>
        <p:spPr bwMode="auto">
          <a:xfrm flipV="1">
            <a:off x="3171753" y="6165304"/>
            <a:ext cx="619992" cy="269880"/>
          </a:xfrm>
          <a:prstGeom prst="line">
            <a:avLst/>
          </a:prstGeom>
          <a:noFill/>
          <a:ln w="25400"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s-ES" altLang="es-ES" sz="1687">
              <a:solidFill>
                <a:srgbClr val="55D8FF"/>
              </a:solidFill>
              <a:latin typeface="Avenir Medium" charset="0"/>
              <a:ea typeface="Avenir Medium" charset="0"/>
              <a:cs typeface="Avenir Medium" charset="0"/>
              <a:sym typeface="Avenir Medium" charset="0"/>
            </a:endParaRPr>
          </a:p>
        </p:txBody>
      </p:sp>
      <p:sp>
        <p:nvSpPr>
          <p:cNvPr id="7182" name="Oval 14"/>
          <p:cNvSpPr>
            <a:spLocks/>
          </p:cNvSpPr>
          <p:nvPr/>
        </p:nvSpPr>
        <p:spPr bwMode="auto">
          <a:xfrm>
            <a:off x="3719736" y="5497859"/>
            <a:ext cx="2215679" cy="955477"/>
          </a:xfrm>
          <a:prstGeom prst="ellipse">
            <a:avLst/>
          </a:prstGeom>
          <a:noFill/>
          <a:ln w="63500" cap="flat" cmpd="sng">
            <a:solidFill>
              <a:srgbClr val="000000"/>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s-ES" altLang="es-ES" sz="1687">
              <a:latin typeface="Avenir Medium" charset="0"/>
              <a:ea typeface="Avenir Medium" charset="0"/>
              <a:cs typeface="Avenir Medium" charset="0"/>
              <a:sym typeface="Avenir Medium" charset="0"/>
            </a:endParaRPr>
          </a:p>
        </p:txBody>
      </p:sp>
      <p:pic>
        <p:nvPicPr>
          <p:cNvPr id="7183" name="Picture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07768" y="2996009"/>
            <a:ext cx="1704454" cy="10090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84" name="Rectangle 16"/>
          <p:cNvSpPr>
            <a:spLocks/>
          </p:cNvSpPr>
          <p:nvPr/>
        </p:nvSpPr>
        <p:spPr bwMode="auto">
          <a:xfrm>
            <a:off x="1459408" y="3140968"/>
            <a:ext cx="2260328" cy="655215"/>
          </a:xfrm>
          <a:prstGeom prst="rect">
            <a:avLst/>
          </a:prstGeom>
          <a:ln/>
          <a:extLst/>
        </p:spPr>
        <p:style>
          <a:lnRef idx="1">
            <a:schemeClr val="accent1"/>
          </a:lnRef>
          <a:fillRef idx="2">
            <a:schemeClr val="accent1"/>
          </a:fillRef>
          <a:effectRef idx="1">
            <a:schemeClr val="accent1"/>
          </a:effectRef>
          <a:fontRef idx="minor">
            <a:schemeClr val="dk1"/>
          </a:fontRef>
        </p:style>
        <p:txBody>
          <a:bodyPr lIns="35719" tIns="35719" rIns="35719" bIns="35719" anchor="ctr"/>
          <a:lstStyle/>
          <a:p>
            <a:r>
              <a:rPr lang="es-ES" altLang="es-ES" sz="1687" dirty="0">
                <a:latin typeface="Avenir Medium" charset="0"/>
                <a:ea typeface="Avenir Medium" charset="0"/>
                <a:cs typeface="Avenir Medium" charset="0"/>
                <a:sym typeface="Avenir Medium" charset="0"/>
              </a:rPr>
              <a:t>¿INTELIGENCIA?</a:t>
            </a:r>
          </a:p>
        </p:txBody>
      </p:sp>
    </p:spTree>
    <p:extLst>
      <p:ext uri="{BB962C8B-B14F-4D97-AF65-F5344CB8AC3E}">
        <p14:creationId xmlns:p14="http://schemas.microsoft.com/office/powerpoint/2010/main" val="1233868552"/>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3" name="Picture 1" descr="pasted-image.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67546" y="3171137"/>
            <a:ext cx="4166955" cy="3125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194" name="Rectangle 2"/>
          <p:cNvSpPr>
            <a:spLocks noGrp="1" noChangeArrowheads="1"/>
          </p:cNvSpPr>
          <p:nvPr>
            <p:ph type="title"/>
          </p:nvPr>
        </p:nvSpPr>
        <p:spPr/>
        <p:txBody>
          <a:bodyPr/>
          <a:lstStyle/>
          <a:p>
            <a:pPr algn="ctr"/>
            <a:r>
              <a:rPr lang="es-ES" altLang="es-ES" dirty="0">
                <a:solidFill>
                  <a:srgbClr val="010101"/>
                </a:solidFill>
                <a:latin typeface="Garamond" panose="02020404030301010803" pitchFamily="18" charset="0"/>
                <a:ea typeface="Avenir Black" charset="0"/>
                <a:cs typeface="Avenir Black" charset="0"/>
                <a:sym typeface="Avenir Black" charset="0"/>
              </a:rPr>
              <a:t>¿</a:t>
            </a:r>
            <a:r>
              <a:rPr lang="es-ES" altLang="es-ES" dirty="0" smtClean="0">
                <a:solidFill>
                  <a:srgbClr val="010101"/>
                </a:solidFill>
                <a:latin typeface="Garamond" panose="02020404030301010803" pitchFamily="18" charset="0"/>
                <a:ea typeface="Avenir Black" charset="0"/>
                <a:cs typeface="Avenir Black" charset="0"/>
                <a:sym typeface="Avenir Black" charset="0"/>
              </a:rPr>
              <a:t>Inteligencia?</a:t>
            </a:r>
            <a:endParaRPr lang="es-ES" altLang="es-ES" dirty="0">
              <a:solidFill>
                <a:srgbClr val="010101"/>
              </a:solidFill>
              <a:latin typeface="Garamond" panose="02020404030301010803" pitchFamily="18" charset="0"/>
              <a:ea typeface="Avenir Black" charset="0"/>
              <a:cs typeface="Avenir Black" charset="0"/>
              <a:sym typeface="Avenir Black" charset="0"/>
            </a:endParaRPr>
          </a:p>
        </p:txBody>
      </p:sp>
      <p:sp>
        <p:nvSpPr>
          <p:cNvPr id="8195" name="Rectangle 3"/>
          <p:cNvSpPr>
            <a:spLocks noGrp="1" noChangeArrowheads="1"/>
          </p:cNvSpPr>
          <p:nvPr>
            <p:ph idx="1"/>
          </p:nvPr>
        </p:nvSpPr>
        <p:spPr>
          <a:xfrm>
            <a:off x="1652365" y="1606298"/>
            <a:ext cx="8886155" cy="1382704"/>
          </a:xfrm>
        </p:spPr>
        <p:txBody>
          <a:bodyPr>
            <a:normAutofit lnSpcReduction="10000"/>
          </a:bodyPr>
          <a:lstStyle/>
          <a:p>
            <a:r>
              <a:rPr lang="es-ES" altLang="es-ES" sz="2672" dirty="0">
                <a:solidFill>
                  <a:srgbClr val="010101"/>
                </a:solidFill>
                <a:latin typeface="Garamond" panose="02020404030301010803" pitchFamily="18" charset="0"/>
                <a:ea typeface="Avenir Black" charset="0"/>
                <a:cs typeface="Avenir Black" charset="0"/>
                <a:sym typeface="Avenir Black" charset="0"/>
              </a:rPr>
              <a:t>Una hormiga, no mucha…</a:t>
            </a:r>
          </a:p>
          <a:p>
            <a:r>
              <a:rPr lang="es-ES" altLang="es-ES" sz="2672" dirty="0">
                <a:solidFill>
                  <a:srgbClr val="010101"/>
                </a:solidFill>
                <a:latin typeface="Garamond" panose="02020404030301010803" pitchFamily="18" charset="0"/>
                <a:ea typeface="Avenir Black" charset="0"/>
                <a:cs typeface="Avenir Black" charset="0"/>
                <a:sym typeface="Avenir Black" charset="0"/>
              </a:rPr>
              <a:t>Un hormiguero… diríamos que sí</a:t>
            </a:r>
          </a:p>
          <a:p>
            <a:r>
              <a:rPr lang="es-ES" altLang="es-ES" sz="2672" dirty="0">
                <a:latin typeface="Garamond" panose="02020404030301010803" pitchFamily="18" charset="0"/>
                <a:ea typeface="Avenir Black" charset="0"/>
                <a:cs typeface="Avenir Black" charset="0"/>
                <a:sym typeface="Avenir Black" charset="0"/>
              </a:rPr>
              <a:t>¿Cómo se pasa de un individuo a un hormiguero?</a:t>
            </a:r>
          </a:p>
        </p:txBody>
      </p:sp>
      <p:sp>
        <p:nvSpPr>
          <p:cNvPr id="8196" name="Rectangle 4"/>
          <p:cNvSpPr>
            <a:spLocks/>
          </p:cNvSpPr>
          <p:nvPr/>
        </p:nvSpPr>
        <p:spPr bwMode="auto">
          <a:xfrm>
            <a:off x="2687092" y="6490520"/>
            <a:ext cx="6207405" cy="2884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p>
            <a:r>
              <a:rPr lang="es-ES" altLang="es-ES" sz="1406" u="sng" dirty="0">
                <a:hlinkClick r:id="rId3"/>
              </a:rPr>
              <a:t>http://6legs2many.files.wordpress.com/2011/06/fire_ant_curved_raft_float_bridge.jpg</a:t>
            </a:r>
            <a:endParaRPr lang="es-ES" altLang="es-ES" sz="1406" dirty="0"/>
          </a:p>
        </p:txBody>
      </p:sp>
      <p:pic>
        <p:nvPicPr>
          <p:cNvPr id="6" name="Picture 4" descr="pasted-image.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21855" y="3319418"/>
            <a:ext cx="3970362" cy="29769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80774466"/>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a:xfrm>
            <a:off x="1703389" y="457200"/>
            <a:ext cx="8713787" cy="1371600"/>
          </a:xfrm>
        </p:spPr>
        <p:txBody>
          <a:bodyPr/>
          <a:lstStyle/>
          <a:p>
            <a:r>
              <a:rPr lang="es-ES" sz="4000" dirty="0"/>
              <a:t>  </a:t>
            </a:r>
            <a:r>
              <a:rPr lang="es-ES" sz="4000" dirty="0" smtClean="0"/>
              <a:t>Agentes Inteligentes</a:t>
            </a:r>
            <a:endParaRPr lang="es-ES" sz="4000" dirty="0"/>
          </a:p>
        </p:txBody>
      </p:sp>
      <p:sp>
        <p:nvSpPr>
          <p:cNvPr id="4" name="5 Marcador de número de diapositiva"/>
          <p:cNvSpPr>
            <a:spLocks noGrp="1"/>
          </p:cNvSpPr>
          <p:nvPr>
            <p:ph type="sldNum" sz="quarter" idx="12"/>
          </p:nvPr>
        </p:nvSpPr>
        <p:spPr/>
        <p:txBody>
          <a:bodyPr/>
          <a:lstStyle/>
          <a:p>
            <a:fld id="{1604045A-B449-4778-ADF9-3CA052C2B210}" type="slidenum">
              <a:rPr lang="es-ES"/>
              <a:pPr/>
              <a:t>8</a:t>
            </a:fld>
            <a:endParaRPr lang="es-ES"/>
          </a:p>
        </p:txBody>
      </p:sp>
      <p:sp>
        <p:nvSpPr>
          <p:cNvPr id="14" name="Rectangle 76"/>
          <p:cNvSpPr>
            <a:spLocks noChangeArrowheads="1"/>
          </p:cNvSpPr>
          <p:nvPr/>
        </p:nvSpPr>
        <p:spPr bwMode="auto">
          <a:xfrm>
            <a:off x="1991546" y="1700809"/>
            <a:ext cx="8280919" cy="830997"/>
          </a:xfrm>
          <a:prstGeom prst="rect">
            <a:avLst/>
          </a:prstGeom>
          <a:noFill/>
          <a:ln w="9525">
            <a:noFill/>
            <a:miter lim="800000"/>
            <a:headEnd/>
            <a:tailEnd/>
          </a:ln>
          <a:effectLst/>
        </p:spPr>
        <p:txBody>
          <a:bodyPr wrap="square">
            <a:spAutoFit/>
          </a:bodyPr>
          <a:lstStyle/>
          <a:p>
            <a:r>
              <a:rPr lang="es-ES" sz="2400" dirty="0"/>
              <a:t>Un </a:t>
            </a:r>
            <a:r>
              <a:rPr lang="es-ES" sz="2400" b="1" dirty="0"/>
              <a:t>agente inteligente </a:t>
            </a:r>
            <a:r>
              <a:rPr lang="es-ES" sz="2400" dirty="0"/>
              <a:t>percibe su </a:t>
            </a:r>
            <a:r>
              <a:rPr lang="es-ES" sz="2400" b="1" dirty="0"/>
              <a:t>entorno</a:t>
            </a:r>
            <a:r>
              <a:rPr lang="es-ES" sz="2400" dirty="0"/>
              <a:t> por medio de </a:t>
            </a:r>
            <a:r>
              <a:rPr lang="es-ES" sz="2400" b="1" dirty="0"/>
              <a:t>sensores</a:t>
            </a:r>
            <a:r>
              <a:rPr lang="es-ES" sz="2400" dirty="0"/>
              <a:t> y </a:t>
            </a:r>
            <a:r>
              <a:rPr lang="es-ES" sz="2400" b="1" dirty="0"/>
              <a:t>actúa</a:t>
            </a:r>
            <a:r>
              <a:rPr lang="es-ES" sz="2400" dirty="0"/>
              <a:t> racionalmente sobre ese entorno por medio de </a:t>
            </a:r>
            <a:r>
              <a:rPr lang="es-ES" sz="2400" b="1" dirty="0"/>
              <a:t>actuadores</a:t>
            </a:r>
            <a:r>
              <a:rPr lang="es-ES" sz="2400" dirty="0"/>
              <a:t>.</a:t>
            </a:r>
          </a:p>
        </p:txBody>
      </p:sp>
      <p:pic>
        <p:nvPicPr>
          <p:cNvPr id="2050" name="Picture 2" descr="https://upload.wikimedia.org/wikipedia/commons/0/07/Agente_inteligent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71539" y="2852936"/>
            <a:ext cx="6520932" cy="3610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77015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p:txBody>
          <a:bodyPr>
            <a:normAutofit/>
          </a:bodyPr>
          <a:lstStyle/>
          <a:p>
            <a:pPr defTabSz="389544"/>
            <a:r>
              <a:rPr lang="es-ES" altLang="es-ES" sz="4219" dirty="0">
                <a:latin typeface="Garamond" panose="02020404030301010803" pitchFamily="18" charset="0"/>
              </a:rPr>
              <a:t>Más o menos, su “vida” sería…</a:t>
            </a:r>
          </a:p>
        </p:txBody>
      </p:sp>
      <p:sp>
        <p:nvSpPr>
          <p:cNvPr id="14338" name="Rectangle 2"/>
          <p:cNvSpPr>
            <a:spLocks/>
          </p:cNvSpPr>
          <p:nvPr/>
        </p:nvSpPr>
        <p:spPr bwMode="auto">
          <a:xfrm>
            <a:off x="6784703" y="1821656"/>
            <a:ext cx="2112987" cy="892969"/>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719" tIns="35719" rIns="35719" bIns="35719" anchor="ctr"/>
          <a:lstStyle/>
          <a:p>
            <a:r>
              <a:rPr lang="es-ES" altLang="es-ES" sz="1969" dirty="0">
                <a:latin typeface="Garamond" panose="02020404030301010803" pitchFamily="18" charset="0"/>
                <a:ea typeface="Avenir Medium" charset="0"/>
                <a:cs typeface="Avenir Medium" charset="0"/>
                <a:sym typeface="Avenir Medium" charset="0"/>
              </a:rPr>
              <a:t>PERCEPCIÓN</a:t>
            </a:r>
          </a:p>
        </p:txBody>
      </p:sp>
      <p:sp>
        <p:nvSpPr>
          <p:cNvPr id="14339" name="AutoShape 3"/>
          <p:cNvSpPr>
            <a:spLocks/>
          </p:cNvSpPr>
          <p:nvPr/>
        </p:nvSpPr>
        <p:spPr bwMode="auto">
          <a:xfrm>
            <a:off x="5647283" y="1826121"/>
            <a:ext cx="892969" cy="892969"/>
          </a:xfrm>
          <a:prstGeom prst="rightArrow">
            <a:avLst>
              <a:gd name="adj1" fmla="val 32000"/>
              <a:gd name="adj2" fmla="val 64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35719" tIns="35719" rIns="35719" bIns="35719" anchor="ctr"/>
          <a:lstStyle/>
          <a:p>
            <a:endParaRPr lang="es-ES" altLang="es-ES" sz="1687">
              <a:solidFill>
                <a:srgbClr val="55D8FF"/>
              </a:solidFill>
              <a:latin typeface="Avenir Medium" charset="0"/>
              <a:ea typeface="Avenir Medium" charset="0"/>
              <a:cs typeface="Avenir Medium" charset="0"/>
              <a:sym typeface="Avenir Medium" charset="0"/>
            </a:endParaRPr>
          </a:p>
        </p:txBody>
      </p:sp>
      <p:sp>
        <p:nvSpPr>
          <p:cNvPr id="14340" name="Rectangle 4"/>
          <p:cNvSpPr>
            <a:spLocks/>
          </p:cNvSpPr>
          <p:nvPr/>
        </p:nvSpPr>
        <p:spPr bwMode="auto">
          <a:xfrm>
            <a:off x="3159250" y="1821656"/>
            <a:ext cx="2112987" cy="892969"/>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719" tIns="35719" rIns="35719" bIns="35719" anchor="ctr"/>
          <a:lstStyle/>
          <a:p>
            <a:r>
              <a:rPr lang="es-ES" altLang="es-ES" sz="1969" dirty="0">
                <a:latin typeface="Garamond" panose="02020404030301010803" pitchFamily="18" charset="0"/>
                <a:ea typeface="Avenir Medium" charset="0"/>
                <a:cs typeface="Avenir Medium" charset="0"/>
                <a:sym typeface="Avenir Medium" charset="0"/>
              </a:rPr>
              <a:t>ENTORNO</a:t>
            </a:r>
          </a:p>
        </p:txBody>
      </p:sp>
      <p:sp>
        <p:nvSpPr>
          <p:cNvPr id="14341" name="AutoShape 5"/>
          <p:cNvSpPr>
            <a:spLocks/>
          </p:cNvSpPr>
          <p:nvPr/>
        </p:nvSpPr>
        <p:spPr bwMode="auto">
          <a:xfrm rot="5376361">
            <a:off x="7395269" y="3111996"/>
            <a:ext cx="892969" cy="892969"/>
          </a:xfrm>
          <a:prstGeom prst="rightArrow">
            <a:avLst>
              <a:gd name="adj1" fmla="val 32000"/>
              <a:gd name="adj2" fmla="val 64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35719" tIns="35719" rIns="35719" bIns="35719" anchor="ctr"/>
          <a:lstStyle/>
          <a:p>
            <a:endParaRPr lang="es-ES" altLang="es-ES" sz="1687">
              <a:solidFill>
                <a:srgbClr val="55D8FF"/>
              </a:solidFill>
              <a:latin typeface="Avenir Medium" charset="0"/>
              <a:ea typeface="Avenir Medium" charset="0"/>
              <a:cs typeface="Avenir Medium" charset="0"/>
              <a:sym typeface="Avenir Medium" charset="0"/>
            </a:endParaRPr>
          </a:p>
        </p:txBody>
      </p:sp>
      <p:sp>
        <p:nvSpPr>
          <p:cNvPr id="14342" name="Rectangle 6"/>
          <p:cNvSpPr>
            <a:spLocks/>
          </p:cNvSpPr>
          <p:nvPr/>
        </p:nvSpPr>
        <p:spPr bwMode="auto">
          <a:xfrm>
            <a:off x="6656338" y="4405685"/>
            <a:ext cx="2637607" cy="892969"/>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719" tIns="35719" rIns="35719" bIns="35719" anchor="ctr"/>
          <a:lstStyle/>
          <a:p>
            <a:r>
              <a:rPr lang="es-ES" altLang="es-ES" sz="1969" dirty="0">
                <a:latin typeface="Garamond" panose="02020404030301010803" pitchFamily="18" charset="0"/>
                <a:ea typeface="Avenir Medium" charset="0"/>
                <a:cs typeface="Avenir Medium" charset="0"/>
                <a:sym typeface="Avenir Medium" charset="0"/>
              </a:rPr>
              <a:t>“RAZONAMIENTO”</a:t>
            </a:r>
          </a:p>
          <a:p>
            <a:r>
              <a:rPr lang="es-ES" altLang="es-ES" sz="1969" dirty="0">
                <a:latin typeface="Garamond" panose="02020404030301010803" pitchFamily="18" charset="0"/>
                <a:ea typeface="Avenir Medium" charset="0"/>
                <a:cs typeface="Avenir Medium" charset="0"/>
                <a:sym typeface="Avenir Medium" charset="0"/>
              </a:rPr>
              <a:t>(PROCESAMIENTO)</a:t>
            </a:r>
          </a:p>
        </p:txBody>
      </p:sp>
      <p:sp>
        <p:nvSpPr>
          <p:cNvPr id="14343" name="AutoShape 7"/>
          <p:cNvSpPr>
            <a:spLocks/>
          </p:cNvSpPr>
          <p:nvPr/>
        </p:nvSpPr>
        <p:spPr bwMode="auto">
          <a:xfrm rot="10786229">
            <a:off x="5649516" y="4401220"/>
            <a:ext cx="892969" cy="892969"/>
          </a:xfrm>
          <a:prstGeom prst="rightArrow">
            <a:avLst>
              <a:gd name="adj1" fmla="val 32000"/>
              <a:gd name="adj2" fmla="val 64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35719" tIns="35719" rIns="35719" bIns="35719" anchor="ctr"/>
          <a:lstStyle/>
          <a:p>
            <a:endParaRPr lang="es-ES" altLang="es-ES" sz="1687">
              <a:solidFill>
                <a:srgbClr val="55D8FF"/>
              </a:solidFill>
              <a:latin typeface="Avenir Medium" charset="0"/>
              <a:ea typeface="Avenir Medium" charset="0"/>
              <a:cs typeface="Avenir Medium" charset="0"/>
              <a:sym typeface="Avenir Medium" charset="0"/>
            </a:endParaRPr>
          </a:p>
        </p:txBody>
      </p:sp>
      <p:sp>
        <p:nvSpPr>
          <p:cNvPr id="14344" name="Rectangle 8"/>
          <p:cNvSpPr>
            <a:spLocks/>
          </p:cNvSpPr>
          <p:nvPr/>
        </p:nvSpPr>
        <p:spPr bwMode="auto">
          <a:xfrm>
            <a:off x="3159250" y="4405685"/>
            <a:ext cx="2112987" cy="892969"/>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719" tIns="35719" rIns="35719" bIns="35719" anchor="ctr"/>
          <a:lstStyle/>
          <a:p>
            <a:r>
              <a:rPr lang="es-ES" altLang="es-ES" sz="1969" dirty="0">
                <a:latin typeface="Garamond" panose="02020404030301010803" pitchFamily="18" charset="0"/>
                <a:ea typeface="Avenir Medium" charset="0"/>
                <a:cs typeface="Avenir Medium" charset="0"/>
                <a:sym typeface="Avenir Medium" charset="0"/>
              </a:rPr>
              <a:t>ACCIÓN</a:t>
            </a:r>
          </a:p>
        </p:txBody>
      </p:sp>
      <p:pic>
        <p:nvPicPr>
          <p:cNvPr id="14347" name="Picture 11" descr="pasted-image.png"/>
          <p:cNvPicPr>
            <a:picLocks noChangeAspect="1"/>
          </p:cNvPicPr>
          <p:nvPr/>
        </p:nvPicPr>
        <p:blipFill>
          <a:blip r:embed="rId2" cstate="print">
            <a:duotone>
              <a:prstClr val="black"/>
              <a:srgbClr val="FF0000">
                <a:tint val="45000"/>
                <a:satMod val="400000"/>
              </a:srgb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497711" y="2962424"/>
            <a:ext cx="1195462" cy="1194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 name="AutoShape 5"/>
          <p:cNvSpPr>
            <a:spLocks/>
          </p:cNvSpPr>
          <p:nvPr/>
        </p:nvSpPr>
        <p:spPr bwMode="auto">
          <a:xfrm rot="16200000">
            <a:off x="3719421" y="3128276"/>
            <a:ext cx="892969" cy="892969"/>
          </a:xfrm>
          <a:prstGeom prst="rightArrow">
            <a:avLst>
              <a:gd name="adj1" fmla="val 32000"/>
              <a:gd name="adj2" fmla="val 64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35719" tIns="35719" rIns="35719" bIns="35719" anchor="ctr"/>
          <a:lstStyle/>
          <a:p>
            <a:endParaRPr lang="es-ES" altLang="es-ES" sz="1687">
              <a:solidFill>
                <a:srgbClr val="55D8FF"/>
              </a:solidFill>
              <a:latin typeface="Avenir Medium" charset="0"/>
              <a:ea typeface="Avenir Medium" charset="0"/>
              <a:cs typeface="Avenir Medium" charset="0"/>
              <a:sym typeface="Avenir Medium" charset="0"/>
            </a:endParaRPr>
          </a:p>
        </p:txBody>
      </p:sp>
    </p:spTree>
    <p:extLst>
      <p:ext uri="{BB962C8B-B14F-4D97-AF65-F5344CB8AC3E}">
        <p14:creationId xmlns:p14="http://schemas.microsoft.com/office/powerpoint/2010/main" val="766109759"/>
      </p:ext>
    </p:extLst>
  </p:cSld>
  <p:clrMapOvr>
    <a:masterClrMapping/>
  </p:clrMapOvr>
  <p:transition spd="med"/>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Vida Artificial &amp;quot;&quot;/&gt;&lt;property id=&quot;20307&quot; value=&quot;256&quot;/&gt;&lt;/object&gt;&lt;object type=&quot;3&quot; unique_id=&quot;16896&quot;&gt;&lt;property id=&quot;20148&quot; value=&quot;5&quot;/&gt;&lt;property id=&quot;20300&quot; value=&quot;Slide 2 - &amp;quot;  ¿Qué es un agente?&amp;quot;&quot;/&gt;&lt;property id=&quot;20307&quot; value=&quot;273&quot;/&gt;&lt;/object&gt;&lt;object type=&quot;3&quot; unique_id=&quot;24210&quot;&gt;&lt;property id=&quot;20148&quot; value=&quot;5&quot;/&gt;&lt;property id=&quot;20300&quot; value=&quot;Slide 3 - &amp;quot;  ¿Qué es un agente?&amp;quot;&quot;/&gt;&lt;property id=&quot;20307&quot; value=&quot;284&quot;/&gt;&lt;/object&gt;&lt;object type=&quot;3&quot; unique_id=&quot;24211&quot;&gt;&lt;property id=&quot;20148&quot; value=&quot;5&quot;/&gt;&lt;property id=&quot;20300&quot; value=&quot;Slide 4 - &amp;quot;  Algunas definiciones…&amp;quot;&quot;/&gt;&lt;property id=&quot;20307&quot; value=&quot;285&quot;/&gt;&lt;/object&gt;&lt;object type=&quot;3&quot; unique_id=&quot;24212&quot;&gt;&lt;property id=&quot;20148&quot; value=&quot;5&quot;/&gt;&lt;property id=&quot;20300&quot; value=&quot;Slide 5 - &amp;quot;  Concretando un poco…&amp;quot;&quot;/&gt;&lt;property id=&quot;20307&quot; value=&quot;286&quot;/&gt;&lt;/object&gt;&lt;object type=&quot;3&quot; unique_id=&quot;24213&quot;&gt;&lt;property id=&quot;20148&quot; value=&quot;5&quot;/&gt;&lt;property id=&quot;20300&quot; value=&quot;Slide 6 - &amp;quot;  …otras posibles propiedades&amp;quot;&quot;/&gt;&lt;property id=&quot;20307&quot; value=&quot;287&quot;/&gt;&lt;/object&gt;&lt;object type=&quot;3&quot; unique_id=&quot;24241&quot;&gt;&lt;property id=&quot;20148&quot; value=&quot;5&quot;/&gt;&lt;property id=&quot;20300&quot; value=&quot;Slide 7 - &amp;quot;Cúando pueden ser útiles&amp;quot;&quot;/&gt;&lt;property id=&quot;20307&quot; value=&quot;288&quot;/&gt;&lt;/object&gt;&lt;object type=&quot;3&quot; unique_id=&quot;24521&quot;&gt;&lt;property id=&quot;20148&quot; value=&quot;5&quot;/&gt;&lt;property id=&quot;20300&quot; value=&quot;Slide 24 - &amp;quot;Características de la agencia&amp;quot;&quot;/&gt;&lt;property id=&quot;20307&quot; value=&quot;301&quot;/&gt;&lt;/object&gt;&lt;object type=&quot;3&quot; unique_id=&quot;24522&quot;&gt;&lt;property id=&quot;20148&quot; value=&quot;5&quot;/&gt;&lt;property id=&quot;20300&quot; value=&quot;Slide 25 - &amp;quot;Cooperación&amp;quot;&quot;/&gt;&lt;property id=&quot;20307&quot; value=&quot;302&quot;/&gt;&lt;/object&gt;&lt;object type=&quot;3&quot; unique_id=&quot;24523&quot;&gt;&lt;property id=&quot;20148&quot; value=&quot;5&quot;/&gt;&lt;property id=&quot;20300&quot; value=&quot;Slide 26 - &amp;quot;Conflictos&amp;quot;&quot;/&gt;&lt;property id=&quot;20307&quot; value=&quot;303&quot;/&gt;&lt;/object&gt;&lt;object type=&quot;3&quot; unique_id=&quot;24644&quot;&gt;&lt;property id=&quot;20148&quot; value=&quot;5&quot;/&gt;&lt;property id=&quot;20300&quot; value=&quot;Slide 27 - &amp;quot;Negociación&amp;quot;&quot;/&gt;&lt;property id=&quot;20307&quot; value=&quot;304&quot;/&gt;&lt;/object&gt;&lt;object type=&quot;3&quot; unique_id=&quot;24645&quot;&gt;&lt;property id=&quot;20148&quot; value=&quot;5&quot;/&gt;&lt;property id=&quot;20300&quot; value=&quot;Slide 28 - &amp;quot;Proceso de negociación&amp;quot;&quot;/&gt;&lt;property id=&quot;20307&quot; value=&quot;305&quot;/&gt;&lt;/object&gt;&lt;object type=&quot;3&quot; unique_id=&quot;24646&quot;&gt;&lt;property id=&quot;20148&quot; value=&quot;5&quot;/&gt;&lt;property id=&quot;20300&quot; value=&quot;Slide 29 - &amp;quot;Compromisos&amp;quot;&quot;/&gt;&lt;property id=&quot;20307&quot; value=&quot;306&quot;/&gt;&lt;/object&gt;&lt;object type=&quot;3&quot; unique_id=&quot;25214&quot;&gt;&lt;property id=&quot;20148&quot; value=&quot;5&quot;/&gt;&lt;property id=&quot;20300&quot; value=&quot;Slide 8 - &amp;quot;Agentes Inteligentes&amp;quot;&quot;/&gt;&lt;property id=&quot;20307&quot; value=&quot;310&quot;/&gt;&lt;/object&gt;&lt;object type=&quot;3&quot; unique_id=&quot;25215&quot;&gt;&lt;property id=&quot;20148&quot; value=&quot;5&quot;/&gt;&lt;property id=&quot;20300&quot; value=&quot;Slide 9 - &amp;quot;Agentes Racionales&amp;quot;&quot;/&gt;&lt;property id=&quot;20307&quot; value=&quot;309&quot;/&gt;&lt;/object&gt;&lt;object type=&quot;3&quot; unique_id=&quot;25216&quot;&gt;&lt;property id=&quot;20148&quot; value=&quot;5&quot;/&gt;&lt;property id=&quot;20300&quot; value=&quot;Slide 10 - &amp;quot;Arquitecturas de Agentes&amp;quot;&quot;/&gt;&lt;property id=&quot;20307&quot; value=&quot;323&quot;/&gt;&lt;/object&gt;&lt;object type=&quot;3&quot; unique_id=&quot;25217&quot;&gt;&lt;property id=&quot;20148&quot; value=&quot;5&quot;/&gt;&lt;property id=&quot;20300&quot; value=&quot;Slide 11 - &amp;quot;Arquitectura Reactiva&amp;quot;&quot;/&gt;&lt;property id=&quot;20307&quot; value=&quot;322&quot;/&gt;&lt;/object&gt;&lt;object type=&quot;3&quot; unique_id=&quot;25218&quot;&gt;&lt;property id=&quot;20148&quot; value=&quot;5&quot;/&gt;&lt;property id=&quot;20300&quot; value=&quot;Slide 12 - &amp;quot;Arquitectura Debilerativa&amp;quot;&quot;/&gt;&lt;property id=&quot;20307&quot; value=&quot;321&quot;/&gt;&lt;/object&gt;&lt;object type=&quot;3&quot; unique_id=&quot;25219&quot;&gt;&lt;property id=&quot;20148&quot; value=&quot;5&quot;/&gt;&lt;property id=&quot;20300&quot; value=&quot;Slide 13 - &amp;quot;Arquitectura Híbrida&amp;quot;&quot;/&gt;&lt;property id=&quot;20307&quot; value=&quot;320&quot;/&gt;&lt;/object&gt;&lt;object type=&quot;3&quot; unique_id=&quot;25220&quot;&gt;&lt;property id=&quot;20148&quot; value=&quot;5&quot;/&gt;&lt;property id=&quot;20300&quot; value=&quot;Slide 14 - &amp;quot;Agente Reactivo Simple&amp;quot;&quot;/&gt;&lt;property id=&quot;20307&quot; value=&quot;316&quot;/&gt;&lt;/object&gt;&lt;object type=&quot;3&quot; unique_id=&quot;25221&quot;&gt;&lt;property id=&quot;20148&quot; value=&quot;5&quot;/&gt;&lt;property id=&quot;20300&quot; value=&quot;Slide 15 - &amp;quot;Agente Reactivo basado en modelo&amp;quot;&quot;/&gt;&lt;property id=&quot;20307&quot; value=&quot;317&quot;/&gt;&lt;/object&gt;&lt;object type=&quot;3&quot; unique_id=&quot;25222&quot;&gt;&lt;property id=&quot;20148&quot; value=&quot;5&quot;/&gt;&lt;property id=&quot;20300&quot; value=&quot;Slide 16 - &amp;quot;Agente por objetivos&amp;quot;&quot;/&gt;&lt;property id=&quot;20307&quot; value=&quot;318&quot;/&gt;&lt;/object&gt;&lt;object type=&quot;3&quot; unique_id=&quot;25223&quot;&gt;&lt;property id=&quot;20148&quot; value=&quot;5&quot;/&gt;&lt;property id=&quot;20300&quot; value=&quot;Slide 17 - &amp;quot;Agente basado en utilidad&amp;quot;&quot;/&gt;&lt;property id=&quot;20307&quot; value=&quot;319&quot;/&gt;&lt;/object&gt;&lt;object type=&quot;3&quot; unique_id=&quot;25224&quot;&gt;&lt;property id=&quot;20148&quot; value=&quot;5&quot;/&gt;&lt;property id=&quot;20300&quot; value=&quot;Slide 18 - &amp;quot;Tipos de entornos&amp;quot;&quot;/&gt;&lt;property id=&quot;20307&quot; value=&quot;311&quot;/&gt;&lt;/object&gt;&lt;object type=&quot;3&quot; unique_id=&quot;25225&quot;&gt;&lt;property id=&quot;20148&quot; value=&quot;5&quot;/&gt;&lt;property id=&quot;20300&quot; value=&quot;Slide 19 - &amp;quot;Descentralización de los agentes&amp;quot;&quot;/&gt;&lt;property id=&quot;20307&quot; value=&quot;312&quot;/&gt;&lt;/object&gt;&lt;object type=&quot;3&quot; unique_id=&quot;25226&quot;&gt;&lt;property id=&quot;20148&quot; value=&quot;5&quot;/&gt;&lt;property id=&quot;20300&quot; value=&quot;Slide 20 - &amp;quot;Agentes Inteligentes vs. Agentes no Inteligentes&amp;quot;&quot;/&gt;&lt;property id=&quot;20307&quot; value=&quot;313&quot;/&gt;&lt;/object&gt;&lt;object type=&quot;3&quot; unique_id=&quot;25227&quot;&gt;&lt;property id=&quot;20148&quot; value=&quot;5&quot;/&gt;&lt;property id=&quot;20300&quot; value=&quot;Slide 21 - &amp;quot; ¿Qué es un Sistema Multiagente?&amp;quot;&quot;/&gt;&lt;property id=&quot;20307&quot; value=&quot;314&quot;/&gt;&lt;/object&gt;&lt;object type=&quot;3&quot; unique_id=&quot;25228&quot;&gt;&lt;property id=&quot;20148&quot; value=&quot;5&quot;/&gt;&lt;property id=&quot;20300&quot; value=&quot;Slide 22 - &amp;quot;Inteligencia Artificial Distribuida&amp;quot;&quot;/&gt;&lt;property id=&quot;20307&quot; value=&quot;324&quot;/&gt;&lt;/object&gt;&lt;object type=&quot;3&quot; unique_id=&quot;25229&quot;&gt;&lt;property id=&quot;20148&quot; value=&quot;5&quot;/&gt;&lt;property id=&quot;20300&quot; value=&quot;Slide 23 - &amp;quot;Sociedad humana: modelo de agencia&amp;quot;&quot;/&gt;&lt;property id=&quot;20307&quot; value=&quot;315&quot;/&gt;&lt;/object&gt;&lt;object type=&quot;3&quot; unique_id=&quot;25230&quot;&gt;&lt;property id=&quot;20148&quot; value=&quot;5&quot;/&gt;&lt;property id=&quot;20300&quot; value=&quot;Slide 30 - &amp;quot;Interacciones entre agentes&amp;quot;&quot;/&gt;&lt;property id=&quot;20307&quot; value=&quot;307&quot;/&gt;&lt;/object&gt;&lt;object type=&quot;3&quot; unique_id=&quot;25231&quot;&gt;&lt;property id=&quot;20148&quot; value=&quot;5&quot;/&gt;&lt;property id=&quot;20300&quot; value=&quot;Slide 31 - &amp;quot;Compartiendo conocimiento&amp;quot;&quot;/&gt;&lt;property id=&quot;20307&quot; value=&quot;308&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opio">
      <a:majorFont>
        <a:latin typeface="Garamond"/>
        <a:ea typeface=""/>
        <a:cs typeface=""/>
      </a:majorFont>
      <a:minorFont>
        <a:latin typeface="Garamond"/>
        <a:ea typeface=""/>
        <a:cs typeface=""/>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2642</TotalTime>
  <Words>1476</Words>
  <Application>Microsoft Office PowerPoint</Application>
  <PresentationFormat>Panorámica</PresentationFormat>
  <Paragraphs>191</Paragraphs>
  <Slides>24</Slides>
  <Notes>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24</vt:i4>
      </vt:variant>
    </vt:vector>
  </HeadingPairs>
  <TitlesOfParts>
    <vt:vector size="31" baseType="lpstr">
      <vt:lpstr>Arial</vt:lpstr>
      <vt:lpstr>Avenir Black</vt:lpstr>
      <vt:lpstr>Avenir Medium</vt:lpstr>
      <vt:lpstr>Calibri</vt:lpstr>
      <vt:lpstr>Garamond</vt:lpstr>
      <vt:lpstr>Wingdings</vt:lpstr>
      <vt:lpstr>Tema de Office</vt:lpstr>
      <vt:lpstr>Sistemas Multiagente</vt:lpstr>
      <vt:lpstr>Agenda Aproximada</vt:lpstr>
      <vt:lpstr>Idea Principal</vt:lpstr>
      <vt:lpstr>Primer Simil: Modelado de Fluidos</vt:lpstr>
      <vt:lpstr>¿Qué es un Agente?</vt:lpstr>
      <vt:lpstr>¿Qué necesita para actuar?</vt:lpstr>
      <vt:lpstr>¿Inteligencia?</vt:lpstr>
      <vt:lpstr>  Agentes Inteligentes</vt:lpstr>
      <vt:lpstr>Más o menos, su “vida” sería…</vt:lpstr>
      <vt:lpstr>  Algunas definiciones…</vt:lpstr>
      <vt:lpstr>  Concretando un poco…</vt:lpstr>
      <vt:lpstr>  Concretando un poco…</vt:lpstr>
      <vt:lpstr> ¿Qué es un Sistema Multiagente?</vt:lpstr>
      <vt:lpstr>Inteligencia Artificial Distribuida</vt:lpstr>
      <vt:lpstr>Características de la agencia</vt:lpstr>
      <vt:lpstr>Cooperación</vt:lpstr>
      <vt:lpstr>Conflictos</vt:lpstr>
      <vt:lpstr>Negociación</vt:lpstr>
      <vt:lpstr>Compromisos</vt:lpstr>
      <vt:lpstr>Planificación</vt:lpstr>
      <vt:lpstr>Compartiendo conocimiento</vt:lpstr>
      <vt:lpstr>¿Modelar… o Simular?</vt:lpstr>
      <vt:lpstr>El Ciclo de Modelado-Simulación</vt:lpstr>
      <vt:lpstr>El Ciclo de Modelado-Simulación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Fernando</dc:creator>
  <cp:lastModifiedBy>Fernando Sancho Caparrini</cp:lastModifiedBy>
  <cp:revision>205</cp:revision>
  <dcterms:created xsi:type="dcterms:W3CDTF">2010-10-30T10:49:03Z</dcterms:created>
  <dcterms:modified xsi:type="dcterms:W3CDTF">2018-06-25T14:08:38Z</dcterms:modified>
</cp:coreProperties>
</file>