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83" r:id="rId3"/>
    <p:sldId id="275" r:id="rId4"/>
    <p:sldId id="277" r:id="rId5"/>
    <p:sldId id="287" r:id="rId6"/>
    <p:sldId id="286" r:id="rId7"/>
    <p:sldId id="282" r:id="rId8"/>
    <p:sldId id="284" r:id="rId9"/>
  </p:sldIdLst>
  <p:sldSz cx="12192000" cy="6858000"/>
  <p:notesSz cx="6858000" cy="9144000"/>
  <p:custDataLst>
    <p:tags r:id="rId11"/>
  </p:custData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6F2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20" autoAdjust="0"/>
    <p:restoredTop sz="94595" autoAdjust="0"/>
  </p:normalViewPr>
  <p:slideViewPr>
    <p:cSldViewPr>
      <p:cViewPr varScale="1">
        <p:scale>
          <a:sx n="70" d="100"/>
          <a:sy n="70" d="100"/>
        </p:scale>
        <p:origin x="204" y="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687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16CF3-8537-4774-A9FC-A2A5296655A0}" type="datetimeFigureOut">
              <a:rPr lang="es-ES" smtClean="0"/>
              <a:pPr/>
              <a:t>22/06/2018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6EFD9-045A-467D-A5FA-40A98A1C090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9279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22/06/2018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22/06/2018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22/06/2018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22/06/2018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7A847CFC-816F-41D0-AAC0-9BF4FEBC753E}" type="datetimeFigureOut">
              <a:rPr lang="es-ES" smtClean="0"/>
              <a:pPr/>
              <a:t>22/06/2018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22/06/2018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22/06/2018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22/06/2018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22/06/2018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22/06/2018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22/06/2018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22/06/2018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sancho/Modelado-Analisis-Complejidad" TargetMode="External"/><Relationship Id="rId2" Type="http://schemas.openxmlformats.org/officeDocument/2006/relationships/hyperlink" Target="https://www.cs.us.es/~fsancho/?p=modelado-y-analisis-de-la-complejidad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mailto:fsanchocaparrini@gmail.com" TargetMode="External"/><Relationship Id="rId5" Type="http://schemas.openxmlformats.org/officeDocument/2006/relationships/hyperlink" Target="mailto:fsancho@us.es" TargetMode="External"/><Relationship Id="rId4" Type="http://schemas.openxmlformats.org/officeDocument/2006/relationships/hyperlink" Target="http://www.cs.us.es/~fsancho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latin typeface="Garamond" pitchFamily="18" charset="0"/>
              </a:rPr>
              <a:t>Métodos Cuantitativos para el Modelado y Análisis de la Complejidad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>
                <a:latin typeface="Garamond" pitchFamily="18" charset="0"/>
              </a:rPr>
              <a:t>Cuenca, Junio 2018</a:t>
            </a:r>
          </a:p>
          <a:p>
            <a:r>
              <a:rPr lang="es-ES" dirty="0" smtClean="0">
                <a:latin typeface="Garamond" pitchFamily="18" charset="0"/>
              </a:rPr>
              <a:t>Ecuador</a:t>
            </a:r>
            <a:endParaRPr lang="es-ES" dirty="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Agradecimientos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7811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dirty="0" smtClean="0"/>
          </a:p>
          <a:p>
            <a:r>
              <a:rPr lang="es-ES" dirty="0" smtClean="0"/>
              <a:t>Universidad Politécnica Salesiana (Cuenca, Ecuador)</a:t>
            </a:r>
          </a:p>
          <a:p>
            <a:endParaRPr lang="es-ES" dirty="0" smtClean="0"/>
          </a:p>
          <a:p>
            <a:r>
              <a:rPr lang="es-ES" dirty="0" smtClean="0"/>
              <a:t>GIDTEC (Vinicio Sánchez, </a:t>
            </a:r>
            <a:r>
              <a:rPr lang="es-ES" dirty="0"/>
              <a:t>Diego Cabrera </a:t>
            </a:r>
            <a:r>
              <a:rPr lang="es-ES" dirty="0" smtClean="0"/>
              <a:t>y Mariela Cerrada)</a:t>
            </a:r>
          </a:p>
          <a:p>
            <a:endParaRPr lang="es-ES" dirty="0" smtClean="0"/>
          </a:p>
          <a:p>
            <a:r>
              <a:rPr lang="es-ES" dirty="0" smtClean="0"/>
              <a:t>Participantes del curso</a:t>
            </a:r>
            <a:endParaRPr lang="es-ES" dirty="0"/>
          </a:p>
        </p:txBody>
      </p:sp>
      <p:pic>
        <p:nvPicPr>
          <p:cNvPr id="4102" name="Picture 6" descr="http://redenti.ups.edu.ec/simposio2014/images/salesiana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46" b="33154"/>
          <a:stretch/>
        </p:blipFill>
        <p:spPr bwMode="auto">
          <a:xfrm>
            <a:off x="8760296" y="5697053"/>
            <a:ext cx="3069427" cy="88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8" descr="https://photos-3.dropbox.com/t/2/AAA2bbMKhEU5JTtXURwBgtq4CfBlTpd3NhrrQis50T-73g/12/3372207/jpeg/32x32/1/_/1/2/GMSCsmall.jpg/EPm85MkEGMsOIAIoAg/3mGWbI78KC55jaeg_pOd6Og2DB5BVKAFS01v8TGThI0?size=800x600&amp;size_mode=3"/>
          <p:cNvSpPr>
            <a:spLocks noChangeAspect="1" noChangeArrowheads="1"/>
          </p:cNvSpPr>
          <p:nvPr/>
        </p:nvSpPr>
        <p:spPr bwMode="auto">
          <a:xfrm>
            <a:off x="6744072" y="544522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045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Instructor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95400" y="1535113"/>
            <a:ext cx="5389033" cy="63976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s-ES" sz="3200" dirty="0"/>
              <a:t>Fernando Sancho </a:t>
            </a:r>
            <a:r>
              <a:rPr lang="es-ES" sz="3200" dirty="0" smtClean="0"/>
              <a:t>Caparrini</a:t>
            </a:r>
            <a:endParaRPr lang="es-ES" sz="3200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95400" y="2174875"/>
            <a:ext cx="5389033" cy="2550269"/>
          </a:xfrm>
        </p:spPr>
        <p:txBody>
          <a:bodyPr>
            <a:normAutofit/>
          </a:bodyPr>
          <a:lstStyle/>
          <a:p>
            <a:r>
              <a:rPr lang="es-ES" sz="2800" dirty="0"/>
              <a:t>Prof. Contratado Doctor</a:t>
            </a:r>
          </a:p>
          <a:p>
            <a:r>
              <a:rPr lang="es-ES" sz="2800" dirty="0"/>
              <a:t>Doctor en Matemáticas</a:t>
            </a:r>
          </a:p>
          <a:p>
            <a:r>
              <a:rPr lang="es-ES" sz="2800" dirty="0"/>
              <a:t>Dpto. Ciencias de la Computación e Inteligencia Artificial</a:t>
            </a:r>
          </a:p>
          <a:p>
            <a:r>
              <a:rPr lang="es-ES" sz="2800" dirty="0"/>
              <a:t>Universidad de </a:t>
            </a:r>
            <a:r>
              <a:rPr lang="es-ES" sz="2800" dirty="0" smtClean="0"/>
              <a:t>Sevilla</a:t>
            </a:r>
            <a:endParaRPr lang="es-ES" sz="2800" dirty="0"/>
          </a:p>
        </p:txBody>
      </p:sp>
      <p:pic>
        <p:nvPicPr>
          <p:cNvPr id="7" name="Picture 2" descr="http://transparencia.us.es/sites/default/files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92" y="5661248"/>
            <a:ext cx="4048125" cy="98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933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Qué vamos a ver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35360" y="1535113"/>
            <a:ext cx="3758207" cy="6397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s-ES" sz="2800" dirty="0" smtClean="0"/>
              <a:t>Sistemas Complejos</a:t>
            </a:r>
            <a:endParaRPr lang="es-ES" sz="280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35360" y="2174875"/>
            <a:ext cx="3758207" cy="3342357"/>
          </a:xfrm>
        </p:spPr>
        <p:txBody>
          <a:bodyPr>
            <a:normAutofit/>
          </a:bodyPr>
          <a:lstStyle/>
          <a:p>
            <a:r>
              <a:rPr lang="es-ES" dirty="0"/>
              <a:t>Introducción a los sistemas </a:t>
            </a:r>
            <a:r>
              <a:rPr lang="es-ES" dirty="0" smtClean="0"/>
              <a:t>complejos</a:t>
            </a:r>
            <a:r>
              <a:rPr lang="es-ES" dirty="0"/>
              <a:t>. </a:t>
            </a:r>
            <a:r>
              <a:rPr lang="es-ES" dirty="0" smtClean="0"/>
              <a:t>Ejemplos</a:t>
            </a:r>
          </a:p>
          <a:p>
            <a:r>
              <a:rPr lang="es-ES" dirty="0"/>
              <a:t>Aproximaciones al modelado de la complejidad: </a:t>
            </a:r>
            <a:endParaRPr lang="es-ES" dirty="0" smtClean="0"/>
          </a:p>
          <a:p>
            <a:pPr lvl="1"/>
            <a:r>
              <a:rPr lang="es-ES" dirty="0" smtClean="0"/>
              <a:t>Sistemas Dinámicos</a:t>
            </a:r>
          </a:p>
          <a:p>
            <a:pPr lvl="1"/>
            <a:r>
              <a:rPr lang="es-ES" dirty="0" smtClean="0"/>
              <a:t>Sistemas </a:t>
            </a:r>
            <a:r>
              <a:rPr lang="es-ES" dirty="0" err="1" smtClean="0"/>
              <a:t>MultiAgente</a:t>
            </a:r>
            <a:endParaRPr lang="es-ES" dirty="0" smtClean="0"/>
          </a:p>
          <a:p>
            <a:pPr lvl="1"/>
            <a:r>
              <a:rPr lang="es-ES" dirty="0" smtClean="0"/>
              <a:t>Redes Complejas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223792" y="1535113"/>
            <a:ext cx="3759683" cy="639762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s-ES" sz="2800" dirty="0" smtClean="0"/>
              <a:t>Sistemas </a:t>
            </a:r>
            <a:r>
              <a:rPr lang="es-ES" sz="2800" dirty="0" err="1" smtClean="0"/>
              <a:t>Multiagente</a:t>
            </a:r>
            <a:endParaRPr lang="es-ES" sz="2800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223792" y="2174875"/>
            <a:ext cx="3759683" cy="3342357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 a los SMA</a:t>
            </a:r>
          </a:p>
          <a:p>
            <a:r>
              <a:rPr lang="es-ES" dirty="0" smtClean="0"/>
              <a:t>Introducción a </a:t>
            </a:r>
            <a:r>
              <a:rPr lang="es-ES" dirty="0" err="1" smtClean="0"/>
              <a:t>NetLogo</a:t>
            </a:r>
            <a:endParaRPr lang="es-ES" dirty="0" smtClean="0"/>
          </a:p>
          <a:p>
            <a:r>
              <a:rPr lang="es-ES" dirty="0" err="1" smtClean="0"/>
              <a:t>NetLogo</a:t>
            </a:r>
            <a:r>
              <a:rPr lang="es-ES" dirty="0" smtClean="0"/>
              <a:t> Avanzado</a:t>
            </a:r>
          </a:p>
          <a:p>
            <a:r>
              <a:rPr lang="es-ES" dirty="0" smtClean="0"/>
              <a:t>Aplicaciones y casos prácticos</a:t>
            </a:r>
          </a:p>
          <a:p>
            <a:r>
              <a:rPr lang="es-ES" dirty="0" smtClean="0"/>
              <a:t>Modelado de Redes</a:t>
            </a:r>
          </a:p>
        </p:txBody>
      </p:sp>
      <p:sp>
        <p:nvSpPr>
          <p:cNvPr id="8" name="Marcador de texto 2"/>
          <p:cNvSpPr txBox="1">
            <a:spLocks/>
          </p:cNvSpPr>
          <p:nvPr/>
        </p:nvSpPr>
        <p:spPr>
          <a:xfrm>
            <a:off x="335360" y="5517232"/>
            <a:ext cx="3758208" cy="63976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 smtClean="0"/>
              <a:t>Duración : 4h</a:t>
            </a:r>
            <a:endParaRPr lang="es-ES" dirty="0"/>
          </a:p>
        </p:txBody>
      </p:sp>
      <p:sp>
        <p:nvSpPr>
          <p:cNvPr id="10" name="Marcador de texto 2"/>
          <p:cNvSpPr txBox="1">
            <a:spLocks/>
          </p:cNvSpPr>
          <p:nvPr/>
        </p:nvSpPr>
        <p:spPr>
          <a:xfrm>
            <a:off x="4222316" y="5517232"/>
            <a:ext cx="3761159" cy="63976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 smtClean="0"/>
              <a:t>Duración : 10h (+8h)</a:t>
            </a:r>
            <a:endParaRPr lang="es-ES" dirty="0"/>
          </a:p>
        </p:txBody>
      </p:sp>
      <p:sp>
        <p:nvSpPr>
          <p:cNvPr id="9" name="Marcador de texto 4"/>
          <p:cNvSpPr txBox="1">
            <a:spLocks/>
          </p:cNvSpPr>
          <p:nvPr/>
        </p:nvSpPr>
        <p:spPr>
          <a:xfrm>
            <a:off x="8112223" y="1535113"/>
            <a:ext cx="3759683" cy="6397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800" dirty="0" smtClean="0"/>
              <a:t>Machine </a:t>
            </a:r>
            <a:r>
              <a:rPr lang="es-ES" sz="2800" dirty="0" err="1" smtClean="0"/>
              <a:t>Learnig</a:t>
            </a:r>
            <a:endParaRPr lang="es-ES" sz="2800" dirty="0"/>
          </a:p>
        </p:txBody>
      </p:sp>
      <p:sp>
        <p:nvSpPr>
          <p:cNvPr id="11" name="Marcador de contenido 5"/>
          <p:cNvSpPr txBox="1">
            <a:spLocks/>
          </p:cNvSpPr>
          <p:nvPr/>
        </p:nvSpPr>
        <p:spPr>
          <a:xfrm>
            <a:off x="8112223" y="2174875"/>
            <a:ext cx="3759683" cy="3342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Introducción a ML</a:t>
            </a:r>
          </a:p>
          <a:p>
            <a:r>
              <a:rPr lang="es-ES" dirty="0" smtClean="0"/>
              <a:t>Algoritmos Básicos</a:t>
            </a:r>
          </a:p>
          <a:p>
            <a:r>
              <a:rPr lang="es-ES" dirty="0" smtClean="0"/>
              <a:t>Metodología de Análisis</a:t>
            </a:r>
          </a:p>
          <a:p>
            <a:r>
              <a:rPr lang="es-ES" dirty="0" smtClean="0"/>
              <a:t>Casos de Estudio</a:t>
            </a:r>
          </a:p>
          <a:p>
            <a:r>
              <a:rPr lang="es-ES" dirty="0" smtClean="0"/>
              <a:t>Métodos Avanzados</a:t>
            </a:r>
          </a:p>
        </p:txBody>
      </p:sp>
      <p:sp>
        <p:nvSpPr>
          <p:cNvPr id="12" name="Marcador de texto 2"/>
          <p:cNvSpPr txBox="1">
            <a:spLocks/>
          </p:cNvSpPr>
          <p:nvPr/>
        </p:nvSpPr>
        <p:spPr>
          <a:xfrm>
            <a:off x="8112222" y="5517232"/>
            <a:ext cx="3759683" cy="63976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 smtClean="0"/>
              <a:t>Duración : 10h (+8h)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7660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Calendario (aproximado)</a:t>
            </a:r>
            <a:endParaRPr lang="es-ES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227792"/>
              </p:ext>
            </p:extLst>
          </p:nvPr>
        </p:nvGraphicFramePr>
        <p:xfrm>
          <a:off x="911424" y="5445224"/>
          <a:ext cx="1067097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6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78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0" dirty="0" smtClean="0">
                          <a:solidFill>
                            <a:schemeClr val="tx1"/>
                          </a:solidFill>
                        </a:rPr>
                        <a:t>Sistemas Complejos</a:t>
                      </a:r>
                      <a:endParaRPr lang="es-E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0" dirty="0" smtClean="0">
                          <a:solidFill>
                            <a:schemeClr val="tx1"/>
                          </a:solidFill>
                        </a:rPr>
                        <a:t>Sistemas </a:t>
                      </a:r>
                      <a:r>
                        <a:rPr lang="es-ES" sz="2400" b="0" dirty="0" err="1" smtClean="0">
                          <a:solidFill>
                            <a:schemeClr val="tx1"/>
                          </a:solidFill>
                        </a:rPr>
                        <a:t>Multiagente</a:t>
                      </a:r>
                      <a:endParaRPr lang="es-E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0" dirty="0" smtClean="0">
                          <a:solidFill>
                            <a:schemeClr val="tx1"/>
                          </a:solidFill>
                        </a:rPr>
                        <a:t>Machine </a:t>
                      </a:r>
                      <a:r>
                        <a:rPr lang="es-ES" sz="2400" b="0" dirty="0" err="1" smtClean="0">
                          <a:solidFill>
                            <a:schemeClr val="tx1"/>
                          </a:solidFill>
                        </a:rPr>
                        <a:t>Learning</a:t>
                      </a:r>
                      <a:endParaRPr lang="es-E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Rectángulo 2"/>
          <p:cNvSpPr/>
          <p:nvPr/>
        </p:nvSpPr>
        <p:spPr>
          <a:xfrm>
            <a:off x="6096000" y="4653136"/>
            <a:ext cx="1944216" cy="504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6096000" y="4202800"/>
            <a:ext cx="1944216" cy="504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478586"/>
              </p:ext>
            </p:extLst>
          </p:nvPr>
        </p:nvGraphicFramePr>
        <p:xfrm>
          <a:off x="609599" y="1340769"/>
          <a:ext cx="10972803" cy="38295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4067">
                  <a:extLst>
                    <a:ext uri="{9D8B030D-6E8A-4147-A177-3AD203B41FA5}">
                      <a16:colId xmlns:a16="http://schemas.microsoft.com/office/drawing/2014/main" val="577514761"/>
                    </a:ext>
                  </a:extLst>
                </a:gridCol>
                <a:gridCol w="1583942">
                  <a:extLst>
                    <a:ext uri="{9D8B030D-6E8A-4147-A177-3AD203B41FA5}">
                      <a16:colId xmlns:a16="http://schemas.microsoft.com/office/drawing/2014/main" val="2833293687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64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64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4324">
                <a:tc>
                  <a:txBody>
                    <a:bodyPr/>
                    <a:lstStyle/>
                    <a:p>
                      <a:pPr algn="ctr"/>
                      <a:endParaRPr lang="es-E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Viernes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Lunes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Martes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Miércoles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Jueves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Viernes</a:t>
                      </a:r>
                      <a:endParaRPr lang="es-E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24">
                <a:tc rowSpan="4"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Presencial</a:t>
                      </a:r>
                      <a:endParaRPr lang="es-ES" sz="2400" b="1" dirty="0"/>
                    </a:p>
                  </a:txBody>
                  <a:tcPr vert="vert270" anchor="ctr"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dirty="0" smtClean="0"/>
                        <a:t>Sistemas</a:t>
                      </a:r>
                      <a:r>
                        <a:rPr lang="es-ES" sz="2400" baseline="0" dirty="0" smtClean="0"/>
                        <a:t> Complejos</a:t>
                      </a:r>
                      <a:endParaRPr lang="es-ES" sz="2400" dirty="0" smtClean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Caso</a:t>
                      </a:r>
                      <a:r>
                        <a:rPr lang="es-ES" sz="2400" baseline="0" dirty="0" smtClean="0"/>
                        <a:t> 1</a:t>
                      </a:r>
                      <a:endParaRPr lang="es-E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aseline="0" dirty="0" smtClean="0"/>
                        <a:t>NL Medio</a:t>
                      </a:r>
                      <a:endParaRPr lang="es-E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aseline="0" dirty="0" smtClean="0"/>
                        <a:t>NL Redes</a:t>
                      </a:r>
                      <a:endParaRPr lang="es-E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Algoritmos</a:t>
                      </a:r>
                      <a:r>
                        <a:rPr lang="es-ES" sz="2400" baseline="0" dirty="0" smtClean="0"/>
                        <a:t> 2</a:t>
                      </a:r>
                      <a:endParaRPr lang="es-ES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dirty="0" smtClean="0"/>
                        <a:t>Casos ML 2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43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NL Básico</a:t>
                      </a:r>
                      <a:endParaRPr lang="es-E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Caso</a:t>
                      </a:r>
                      <a:r>
                        <a:rPr lang="es-ES" sz="2400" baseline="0" dirty="0" smtClean="0"/>
                        <a:t> 3</a:t>
                      </a:r>
                      <a:endParaRPr lang="es-E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Caso</a:t>
                      </a:r>
                      <a:r>
                        <a:rPr lang="es-ES" sz="2400" baseline="0" dirty="0" smtClean="0"/>
                        <a:t> 5</a:t>
                      </a:r>
                      <a:endParaRPr lang="es-E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Casos ML 1</a:t>
                      </a:r>
                      <a:endParaRPr lang="es-ES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s-ES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16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Explora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aseline="0" dirty="0" smtClean="0"/>
                        <a:t>NL Avanzado</a:t>
                      </a:r>
                      <a:endParaRPr lang="es-E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aseline="0" dirty="0" err="1" smtClean="0"/>
                        <a:t>Intro</a:t>
                      </a:r>
                      <a:r>
                        <a:rPr lang="es-ES" sz="2400" baseline="0" dirty="0" smtClean="0"/>
                        <a:t> ML</a:t>
                      </a:r>
                      <a:endParaRPr lang="es-ES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Algoritmos 3</a:t>
                      </a:r>
                      <a:endParaRPr lang="es-ES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Algoritmos 4</a:t>
                      </a:r>
                      <a:endParaRPr lang="es-ES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933983"/>
                  </a:ext>
                </a:extLst>
              </a:tr>
              <a:tr h="54858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Caso</a:t>
                      </a:r>
                      <a:r>
                        <a:rPr lang="es-ES" sz="2400" baseline="0" dirty="0" smtClean="0"/>
                        <a:t> 2</a:t>
                      </a:r>
                      <a:endParaRPr lang="es-E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Caso</a:t>
                      </a:r>
                      <a:r>
                        <a:rPr lang="es-ES" sz="2400" baseline="0" dirty="0" smtClean="0"/>
                        <a:t> 4</a:t>
                      </a:r>
                      <a:endParaRPr lang="es-E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Algoritmos 1</a:t>
                      </a:r>
                      <a:endParaRPr lang="es-ES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s-ES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s-ES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25602"/>
                  </a:ext>
                </a:extLst>
              </a:tr>
              <a:tr h="257162">
                <a:tc>
                  <a:txBody>
                    <a:bodyPr/>
                    <a:lstStyle/>
                    <a:p>
                      <a:pPr algn="ctr"/>
                      <a:endParaRPr lang="es-ES" sz="900" b="1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900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900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9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9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9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9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706761"/>
                  </a:ext>
                </a:extLst>
              </a:tr>
              <a:tr h="980117">
                <a:tc>
                  <a:txBody>
                    <a:bodyPr/>
                    <a:lstStyle/>
                    <a:p>
                      <a:pPr algn="ctr"/>
                      <a:endParaRPr lang="es-ES" sz="2400" b="1" dirty="0" smtClean="0"/>
                    </a:p>
                  </a:txBody>
                  <a:tcPr vert="vert27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Trabajo Personal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Trabajo Personal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Trabajo Personal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Trabajo Personal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Trabajo Personal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Trabajo Personal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461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084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/>
          <p:cNvGrpSpPr/>
          <p:nvPr/>
        </p:nvGrpSpPr>
        <p:grpSpPr>
          <a:xfrm>
            <a:off x="24681" y="0"/>
            <a:ext cx="12191999" cy="6858000"/>
            <a:chOff x="695325" y="1185964"/>
            <a:chExt cx="10801350" cy="5420233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5325" y="1185964"/>
              <a:ext cx="10801350" cy="946892"/>
            </a:xfrm>
            <a:prstGeom prst="rect">
              <a:avLst/>
            </a:prstGeom>
          </p:spPr>
        </p:pic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6000" y="2060848"/>
              <a:ext cx="10800000" cy="4545349"/>
            </a:xfrm>
            <a:prstGeom prst="rect">
              <a:avLst/>
            </a:prstGeom>
          </p:spPr>
        </p:pic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-13394"/>
            <a:ext cx="10972800" cy="562074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Una panorámica en vuelo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983432" y="1697903"/>
            <a:ext cx="23042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Sistemas </a:t>
            </a:r>
            <a:r>
              <a:rPr lang="es-ES" sz="3200" b="1" dirty="0" err="1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Multiagente</a:t>
            </a:r>
            <a:endParaRPr lang="es-ES" sz="3200" b="1" dirty="0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984198" y="1697903"/>
            <a:ext cx="21199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Redes Complejas</a:t>
            </a:r>
            <a:endParaRPr lang="es-ES" sz="3200" b="1" dirty="0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9192344" y="1697903"/>
            <a:ext cx="21199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Machine </a:t>
            </a:r>
            <a:r>
              <a:rPr lang="es-ES" sz="3200" b="1" dirty="0" err="1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Learning</a:t>
            </a:r>
            <a:endParaRPr lang="es-ES" sz="3200" b="1" dirty="0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grpSp>
        <p:nvGrpSpPr>
          <p:cNvPr id="13" name="Grupo 12"/>
          <p:cNvGrpSpPr/>
          <p:nvPr/>
        </p:nvGrpSpPr>
        <p:grpSpPr>
          <a:xfrm>
            <a:off x="12432704" y="404664"/>
            <a:ext cx="2304256" cy="545422"/>
            <a:chOff x="2279576" y="1484784"/>
            <a:chExt cx="2304256" cy="545422"/>
          </a:xfrm>
        </p:grpSpPr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DFDFC"/>
                </a:clrFrom>
                <a:clrTo>
                  <a:srgbClr val="FDFDFC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279576" y="1484784"/>
              <a:ext cx="2304256" cy="545422"/>
            </a:xfrm>
            <a:prstGeom prst="rect">
              <a:avLst/>
            </a:prstGeom>
          </p:spPr>
        </p:pic>
        <p:sp>
          <p:nvSpPr>
            <p:cNvPr id="12" name="CuadroTexto 11"/>
            <p:cNvSpPr txBox="1"/>
            <p:nvPr/>
          </p:nvSpPr>
          <p:spPr>
            <a:xfrm>
              <a:off x="2321138" y="1591800"/>
              <a:ext cx="13933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Cuenca, 2018</a:t>
              </a:r>
              <a:endParaRPr lang="es-ES" dirty="0"/>
            </a:p>
          </p:txBody>
        </p:sp>
      </p:grpSp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408087" y="1484784"/>
            <a:ext cx="1095375" cy="140017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317" y="2435176"/>
            <a:ext cx="882107" cy="42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27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pat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77 0.00486 C -0.00377 0.00324 -0.00325 0.00255 -0.0026 0.00255 C -0.00221 0.00255 -0.00182 0.00324 -0.00182 0.00486 C -0.00182 0.00694 -0.00143 0.00903 -0.00091 0.00903 C -0.00039 0.00903 -1.66667E-6 0.00694 -1.66667E-6 0.00486 " pathEditMode="relative" rAng="0" ptsTypes="AAAAA">
                                      <p:cBhvr>
                                        <p:cTn id="6" dur="1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00" y="93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9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9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repeatCount="indefinite" fill="hold" nodeType="withEffect">
                                  <p:stCondLst>
                                    <p:cond delay="5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Contenido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s-ES" sz="3200" dirty="0" smtClean="0"/>
              <a:t>Recursos Curso</a:t>
            </a:r>
            <a:endParaRPr lang="es-ES" sz="320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s-ES" sz="3200" dirty="0" smtClean="0"/>
              <a:t>Página Web del curso:</a:t>
            </a:r>
          </a:p>
          <a:p>
            <a:pPr lvl="1"/>
            <a:r>
              <a:rPr lang="es-ES" sz="2800" dirty="0">
                <a:hlinkClick r:id="rId2"/>
              </a:rPr>
              <a:t>https://www.cs.us.es/~fsancho/?</a:t>
            </a:r>
            <a:r>
              <a:rPr lang="es-ES" sz="2800" dirty="0" smtClean="0">
                <a:hlinkClick r:id="rId2"/>
              </a:rPr>
              <a:t>p=modelado-y-analisis-de-la-complejidad</a:t>
            </a:r>
            <a:r>
              <a:rPr lang="es-ES" sz="2800" dirty="0" smtClean="0"/>
              <a:t> </a:t>
            </a:r>
          </a:p>
          <a:p>
            <a:r>
              <a:rPr lang="es-ES" sz="3200" dirty="0" err="1" smtClean="0"/>
              <a:t>Github</a:t>
            </a:r>
            <a:r>
              <a:rPr lang="es-ES" sz="3200" dirty="0" smtClean="0"/>
              <a:t> del curso:</a:t>
            </a:r>
          </a:p>
          <a:p>
            <a:pPr lvl="1"/>
            <a:r>
              <a:rPr lang="es-ES" sz="2800" dirty="0">
                <a:hlinkClick r:id="rId3"/>
              </a:rPr>
              <a:t>https://</a:t>
            </a:r>
            <a:r>
              <a:rPr lang="es-ES" sz="2800" dirty="0" smtClean="0">
                <a:hlinkClick r:id="rId3"/>
              </a:rPr>
              <a:t>github.com/fsancho/Modelado-Analisis-Complejidad</a:t>
            </a:r>
            <a:r>
              <a:rPr lang="es-ES" sz="2800" dirty="0" smtClean="0"/>
              <a:t> </a:t>
            </a:r>
            <a:endParaRPr lang="es-ES" sz="2800" dirty="0" smtClean="0"/>
          </a:p>
          <a:p>
            <a:r>
              <a:rPr lang="es-ES" sz="3200" dirty="0" smtClean="0"/>
              <a:t>Cuestiones operativas</a:t>
            </a:r>
            <a:endParaRPr lang="es-ES" sz="3200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s-ES" sz="3200" dirty="0" smtClean="0"/>
              <a:t>Contacto Instructor</a:t>
            </a:r>
            <a:endParaRPr lang="es-ES" sz="3200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s-ES" sz="3200" dirty="0" smtClean="0"/>
              <a:t>Página Web:</a:t>
            </a:r>
          </a:p>
          <a:p>
            <a:pPr lvl="1"/>
            <a:r>
              <a:rPr lang="es-ES" sz="2800" dirty="0">
                <a:hlinkClick r:id="rId4"/>
              </a:rPr>
              <a:t>http://www.cs.us.es/~fsancho</a:t>
            </a:r>
            <a:r>
              <a:rPr lang="es-ES" sz="2800" dirty="0" smtClean="0">
                <a:hlinkClick r:id="rId4"/>
              </a:rPr>
              <a:t>/</a:t>
            </a:r>
            <a:endParaRPr lang="es-ES" sz="2800" dirty="0" smtClean="0"/>
          </a:p>
          <a:p>
            <a:pPr marL="457200" lvl="1" indent="0">
              <a:buNone/>
            </a:pPr>
            <a:endParaRPr lang="es-ES" sz="2800" dirty="0" smtClean="0"/>
          </a:p>
          <a:p>
            <a:r>
              <a:rPr lang="es-ES" sz="3200" dirty="0" smtClean="0"/>
              <a:t>Correos electrónicos:</a:t>
            </a:r>
          </a:p>
          <a:p>
            <a:pPr lvl="1"/>
            <a:r>
              <a:rPr lang="es-ES" sz="2800" dirty="0" smtClean="0">
                <a:hlinkClick r:id="rId5"/>
              </a:rPr>
              <a:t>fsancho@us.es</a:t>
            </a:r>
            <a:endParaRPr lang="es-ES" sz="2800" dirty="0" smtClean="0"/>
          </a:p>
          <a:p>
            <a:pPr lvl="1"/>
            <a:r>
              <a:rPr lang="es-ES" sz="2800" dirty="0" smtClean="0">
                <a:hlinkClick r:id="rId6"/>
              </a:rPr>
              <a:t>fsanchocaparrini@gmail.com</a:t>
            </a:r>
            <a:r>
              <a:rPr lang="es-ES" sz="2800" dirty="0" smtClean="0"/>
              <a:t> </a:t>
            </a:r>
          </a:p>
          <a:p>
            <a:pPr marL="457200" lvl="1" indent="0">
              <a:buNone/>
            </a:pP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22972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9264352" y="5445224"/>
            <a:ext cx="27815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/>
              <a:t>Comencemos…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59976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Vida Artificial &amp;quot;&quot;/&gt;&lt;property id=&quot;20307&quot; value=&quot;256&quot;/&gt;&lt;/object&gt;&lt;object type=&quot;3&quot; unique_id=&quot;10005&quot;&gt;&lt;property id=&quot;20148&quot; value=&quot;5&quot;/&gt;&lt;property id=&quot;20300&quot; value=&quot;Slide 22 - &amp;quot;Sistemas Dinámicos: Primera Formalización para la Complejidad&amp;quot;&quot;/&gt;&lt;property id=&quot;20307&quot; value=&quot;257&quot;/&gt;&lt;/object&gt;&lt;object type=&quot;3&quot; unique_id=&quot;15271&quot;&gt;&lt;property id=&quot;20148&quot; value=&quot;5&quot;/&gt;&lt;property id=&quot;20300&quot; value=&quot;Slide 23 - &amp;quot;Sistemas Dinámicos: Primera Formalización para la Complejidad&amp;quot;&quot;/&gt;&lt;property id=&quot;20307&quot; value=&quot;259&quot;/&gt;&lt;/object&gt;&lt;object type=&quot;3&quot; unique_id=&quot;15272&quot;&gt;&lt;property id=&quot;20148&quot; value=&quot;5&quot;/&gt;&lt;property id=&quot;20300&quot; value=&quot;Slide 24 - &amp;quot;Expresiones habituales de SSDD&amp;quot;&quot;/&gt;&lt;property id=&quot;20307&quot; value=&quot;260&quot;/&gt;&lt;/object&gt;&lt;object type=&quot;3&quot; unique_id=&quot;15273&quot;&gt;&lt;property id=&quot;20148&quot; value=&quot;5&quot;/&gt;&lt;property id=&quot;20300&quot; value=&quot;Slide 25 - &amp;quot;Ejemplo de flujo 2D&amp;quot;&quot;/&gt;&lt;property id=&quot;20307&quot; value=&quot;261&quot;/&gt;&lt;/object&gt;&lt;object type=&quot;3&quot; unique_id=&quot;15274&quot;&gt;&lt;property id=&quot;20148&quot; value=&quot;5&quot;/&gt;&lt;property id=&quot;20300&quot; value=&quot;Slide 26 - &amp;quot;Atractores y Puntos Fijos&amp;quot;&quot;/&gt;&lt;property id=&quot;20307&quot; value=&quot;262&quot;/&gt;&lt;/object&gt;&lt;object type=&quot;3&quot; unique_id=&quot;15467&quot;&gt;&lt;property id=&quot;20148&quot; value=&quot;5&quot;/&gt;&lt;property id=&quot;20300&quot; value=&quot;Slide 27 - &amp;quot;Puntos fijos en 1D&amp;quot;&quot;/&gt;&lt;property id=&quot;20307&quot; value=&quot;263&quot;/&gt;&lt;/object&gt;&lt;object type=&quot;3&quot; unique_id=&quot;15549&quot;&gt;&lt;property id=&quot;20148&quot; value=&quot;5&quot;/&gt;&lt;property id=&quot;20300&quot; value=&quot;Slide 28 - &amp;quot;Puntos fijos en 2D&amp;quot;&quot;/&gt;&lt;property id=&quot;20307&quot; value=&quot;264&quot;/&gt;&lt;/object&gt;&lt;object type=&quot;3&quot; unique_id=&quot;15550&quot;&gt;&lt;property id=&quot;20148&quot; value=&quot;5&quot;/&gt;&lt;property id=&quot;20300&quot; value=&quot;Slide 29 - &amp;quot;2D: Más complicado todavía…&amp;quot;&quot;/&gt;&lt;property id=&quot;20307&quot; value=&quot;265&quot;/&gt;&lt;/object&gt;&lt;object type=&quot;3&quot; unique_id=&quot;15551&quot;&gt;&lt;property id=&quot;20148&quot; value=&quot;5&quot;/&gt;&lt;property id=&quot;20300&quot; value=&quot;Slide 30 - &amp;quot;… ¿y qué ocurre en dimensiones superiores?&amp;quot;&quot;/&gt;&lt;property id=&quot;20307&quot; value=&quot;266&quot;/&gt;&lt;/object&gt;&lt;object type=&quot;3&quot; unique_id=&quot;15552&quot;&gt;&lt;property id=&quot;20148&quot; value=&quot;5&quot;/&gt;&lt;property id=&quot;20300&quot; value=&quot;Slide 31 - &amp;quot;Determinismo Débil y Fuerte&amp;quot;&quot;/&gt;&lt;property id=&quot;20307&quot; value=&quot;267&quot;/&gt;&lt;/object&gt;&lt;object type=&quot;3&quot; unique_id=&quot;15553&quot;&gt;&lt;property id=&quot;20148&quot; value=&quot;5&quot;/&gt;&lt;property id=&quot;20300&quot; value=&quot;Slide 32 - &amp;quot;Determinismo Débil y Fuerte: Representación Geométrica&amp;quot;&quot;/&gt;&lt;property id=&quot;20307&quot; value=&quot;268&quot;/&gt;&lt;/object&gt;&lt;object type=&quot;3&quot; unique_id=&quot;15554&quot;&gt;&lt;property id=&quot;20148&quot; value=&quot;5&quot;/&gt;&lt;property id=&quot;20300&quot; value=&quot;Slide 33 - &amp;quot;Un ejemplo: Curva de Lorenz&amp;quot;&quot;/&gt;&lt;property id=&quot;20307&quot; value=&quot;269&quot;/&gt;&lt;/object&gt;&lt;object type=&quot;3&quot; unique_id=&quot;15555&quot;&gt;&lt;property id=&quot;20148&quot; value=&quot;5&quot;/&gt;&lt;property id=&quot;20300&quot; value=&quot;Slide 34 - &amp;quot;Atractor de Lorenz: efecto mariposa&amp;quot;&quot;/&gt;&lt;property id=&quot;20307&quot; value=&quot;270&quot;/&gt;&lt;/object&gt;&lt;object type=&quot;3&quot; unique_id=&quot;16896&quot;&gt;&lt;property id=&quot;20148&quot; value=&quot;5&quot;/&gt;&lt;property id=&quot;20300&quot; value=&quot;Slide 2 - &amp;quot;  ¿Qué es un sistema complejo?&amp;quot;&quot;/&gt;&lt;property id=&quot;20307&quot; value=&quot;273&quot;/&gt;&lt;/object&gt;&lt;object type=&quot;3&quot; unique_id=&quot;16897&quot;&gt;&lt;property id=&quot;20148&quot; value=&quot;5&quot;/&gt;&lt;property id=&quot;20300&quot; value=&quot;Slide 3 - &amp;quot;  ¿Qué es un sistema complejo?&amp;quot;&quot;/&gt;&lt;property id=&quot;20307&quot; value=&quot;328&quot;/&gt;&lt;/object&gt;&lt;object type=&quot;3&quot; unique_id=&quot;16898&quot;&gt;&lt;property id=&quot;20148&quot; value=&quot;5&quot;/&gt;&lt;property id=&quot;20300&quot; value=&quot;Slide 4 - &amp;quot;More is different!&amp;quot;&quot;/&gt;&lt;property id=&quot;20307&quot; value=&quot;278&quot;/&gt;&lt;/object&gt;&lt;object type=&quot;3&quot; unique_id=&quot;16899&quot;&gt;&lt;property id=&quot;20148&quot; value=&quot;5&quot;/&gt;&lt;property id=&quot;20300&quot; value=&quot;Slide 5 - &amp;quot;Ejemplos de Sistemas Complejos&amp;quot;&quot;/&gt;&lt;property id=&quot;20307&quot; value=&quot;279&quot;/&gt;&lt;/object&gt;&lt;object type=&quot;3&quot; unique_id=&quot;16900&quot;&gt;&lt;property id=&quot;20148&quot; value=&quot;5&quot;/&gt;&lt;property id=&quot;20300&quot; value=&quot;Slide 6 - &amp;quot;Colonias de insectos&amp;quot;&quot;/&gt;&lt;property id=&quot;20307&quot; value=&quot;329&quot;/&gt;&lt;/object&gt;&lt;object type=&quot;3&quot; unique_id=&quot;16901&quot;&gt;&lt;property id=&quot;20148&quot; value=&quot;5&quot;/&gt;&lt;property id=&quot;20300&quot; value=&quot;Slide 7 - &amp;quot;Colonias de insectos&amp;quot;&quot;/&gt;&lt;property id=&quot;20307&quot; value=&quot;330&quot;/&gt;&lt;/object&gt;&lt;object type=&quot;3&quot; unique_id=&quot;16902&quot;&gt;&lt;property id=&quot;20148&quot; value=&quot;5&quot;/&gt;&lt;property id=&quot;20300&quot; value=&quot;Slide 8 - &amp;quot;Movimientos en grupo&amp;quot;&quot;/&gt;&lt;property id=&quot;20307&quot; value=&quot;331&quot;/&gt;&lt;/object&gt;&lt;object type=&quot;3&quot; unique_id=&quot;16903&quot;&gt;&lt;property id=&quot;20148&quot; value=&quot;5&quot;/&gt;&lt;property id=&quot;20300&quot; value=&quot;Slide 9 - &amp;quot;Movimientos en grupo&amp;quot;&quot;/&gt;&lt;property id=&quot;20307&quot; value=&quot;332&quot;/&gt;&lt;/object&gt;&lt;object type=&quot;3&quot; unique_id=&quot;16904&quot;&gt;&lt;property id=&quot;20148&quot; value=&quot;5&quot;/&gt;&lt;property id=&quot;20300&quot; value=&quot;Slide 10 - &amp;quot;Sincronización&amp;quot;&quot;/&gt;&lt;property id=&quot;20307&quot; value=&quot;287&quot;/&gt;&lt;/object&gt;&lt;object type=&quot;3&quot; unique_id=&quot;16905&quot;&gt;&lt;property id=&quot;20148&quot; value=&quot;5&quot;/&gt;&lt;property id=&quot;20300&quot; value=&quot;Slide 11 - &amp;quot;Sincronización&amp;quot;&quot;/&gt;&lt;property id=&quot;20307&quot; value=&quot;333&quot;/&gt;&lt;/object&gt;&lt;object type=&quot;3&quot; unique_id=&quot;16906&quot;&gt;&lt;property id=&quot;20148&quot; value=&quot;5&quot;/&gt;&lt;property id=&quot;20300&quot; value=&quot;Slide 12 - &amp;quot;Modelos de tráfico&amp;quot;&quot;/&gt;&lt;property id=&quot;20307&quot; value=&quot;290&quot;/&gt;&lt;/object&gt;&lt;object type=&quot;3&quot; unique_id=&quot;16907&quot;&gt;&lt;property id=&quot;20148&quot; value=&quot;5&quot;/&gt;&lt;property id=&quot;20300&quot; value=&quot;Slide 13 - &amp;quot;Modelos de tráfico&amp;quot;&quot;/&gt;&lt;property id=&quot;20307&quot; value=&quot;292&quot;/&gt;&lt;/object&gt;&lt;object type=&quot;3&quot; unique_id=&quot;16908&quot;&gt;&lt;property id=&quot;20148&quot; value=&quot;5&quot;/&gt;&lt;property id=&quot;20300&quot; value=&quot;Slide 14 - &amp;quot;Modelos de tráfico&amp;quot;&quot;/&gt;&lt;property id=&quot;20307&quot; value=&quot;334&quot;/&gt;&lt;/object&gt;&lt;object type=&quot;3&quot; unique_id=&quot;16909&quot;&gt;&lt;property id=&quot;20148&quot; value=&quot;5&quot;/&gt;&lt;property id=&quot;20300&quot; value=&quot;Slide 15 - &amp;quot;Modelos de tráfico&amp;quot;&quot;/&gt;&lt;property id=&quot;20307&quot; value=&quot;335&quot;/&gt;&lt;/object&gt;&lt;object type=&quot;3&quot; unique_id=&quot;16913&quot;&gt;&lt;property id=&quot;20148&quot; value=&quot;5&quot;/&gt;&lt;property id=&quot;20300&quot; value=&quot;Slide 17 - &amp;quot;   Emergencia de propiedades&amp;quot;&quot;/&gt;&lt;property id=&quot;20307&quot; value=&quot;303&quot;/&gt;&lt;/object&gt;&lt;object type=&quot;3&quot; unique_id=&quot;16917&quot;&gt;&lt;property id=&quot;20148&quot; value=&quot;5&quot;/&gt;&lt;property id=&quot;20300&quot; value=&quot;Slide 19 - &amp;quot;Transiciones de fase&amp;quot;&quot;/&gt;&lt;property id=&quot;20307&quot; value=&quot;307&quot;/&gt;&lt;/object&gt;&lt;object type=&quot;3&quot; unique_id=&quot;16925&quot;&gt;&lt;property id=&quot;20148&quot; value=&quot;5&quot;/&gt;&lt;property id=&quot;20300&quot; value=&quot;Slide 20 - &amp;quot;Robustez&amp;quot;&quot;/&gt;&lt;property id=&quot;20307&quot; value=&quot;315&quot;/&gt;&lt;/object&gt;&lt;object type=&quot;3&quot; unique_id=&quot;17238&quot;&gt;&lt;property id=&quot;20148&quot; value=&quot;5&quot;/&gt;&lt;property id=&quot;20300&quot; value=&quot;Slide 16 - &amp;quot;Modelos de tráfico&amp;quot;&quot;/&gt;&lt;property id=&quot;20307&quot; value=&quot;336&quot;/&gt;&lt;/object&gt;&lt;object type=&quot;3&quot; unique_id=&quot;17239&quot;&gt;&lt;property id=&quot;20148&quot; value=&quot;5&quot;/&gt;&lt;property id=&quot;20300&quot; value=&quot;Slide 18 - &amp;quot;   Emergencia de propiedades&amp;quot;&quot;/&gt;&lt;property id=&quot;20307&quot; value=&quot;337&quot;/&gt;&lt;/object&gt;&lt;object type=&quot;3&quot; unique_id=&quot;17470&quot;&gt;&lt;property id=&quot;20148&quot; value=&quot;5&quot;/&gt;&lt;property id=&quot;20300&quot; value=&quot;Slide 21 - &amp;quot;Robustez&amp;quot;&quot;/&gt;&lt;property id=&quot;20307&quot; value=&quot;338&quot;/&gt;&lt;/object&gt;&lt;object type=&quot;3&quot; unique_id=&quot;17471&quot;&gt;&lt;property id=&quot;20148&quot; value=&quot;5&quot;/&gt;&lt;property id=&quot;20300&quot; value=&quot;Slide 35 - &amp;quot;Redes Complejas: Segunda Formalización para la Complejidad&amp;quot;&quot;/&gt;&lt;property id=&quot;20307&quot; value=&quot;339&quot;/&gt;&lt;/object&gt;&lt;object type=&quot;3&quot; unique_id=&quot;21313&quot;&gt;&lt;property id=&quot;20148&quot; value=&quot;5&quot;/&gt;&lt;property id=&quot;20300&quot; value=&quot;Slide 36 - &amp;quot;Redes: antecedentes&amp;quot;&quot;/&gt;&lt;property id=&quot;20307&quot; value=&quot;350&quot;/&gt;&lt;/object&gt;&lt;object type=&quot;3&quot; unique_id=&quot;21314&quot;&gt;&lt;property id=&quot;20148&quot; value=&quot;5&quot;/&gt;&lt;property id=&quot;20300&quot; value=&quot;Slide 37 - &amp;quot;Redes: nueva visión&amp;quot;&quot;/&gt;&lt;property id=&quot;20307&quot; value=&quot;351&quot;/&gt;&lt;/object&gt;&lt;object type=&quot;3&quot; unique_id=&quot;21315&quot;&gt;&lt;property id=&quot;20148&quot; value=&quot;5&quot;/&gt;&lt;property id=&quot;20300&quot; value=&quot;Slide 38 - &amp;quot;Redes: nueva visión&amp;quot;&quot;/&gt;&lt;property id=&quot;20307&quot; value=&quot;352&quot;/&gt;&lt;/object&gt;&lt;object type=&quot;3&quot; unique_id=&quot;21316&quot;&gt;&lt;property id=&quot;20148&quot; value=&quot;5&quot;/&gt;&lt;property id=&quot;20300&quot; value=&quot;Slide 39 - &amp;quot;Redes en el mundo real&amp;quot;&quot;/&gt;&lt;property id=&quot;20307&quot; value=&quot;345&quot;/&gt;&lt;/object&gt;&lt;object type=&quot;3&quot; unique_id=&quot;21317&quot;&gt;&lt;property id=&quot;20148&quot; value=&quot;5&quot;/&gt;&lt;property id=&quot;20300&quot; value=&quot;Slide 40 - &amp;quot;Redes en el mundo real&amp;quot;&quot;/&gt;&lt;property id=&quot;20307&quot; value=&quot;346&quot;/&gt;&lt;/object&gt;&lt;object type=&quot;3&quot; unique_id=&quot;23992&quot;&gt;&lt;property id=&quot;20148&quot; value=&quot;5&quot;/&gt;&lt;property id=&quot;20300&quot; value=&quot;Slide 41 - &amp;quot;Modelo de Representación unificado: Teoría de Grafos&amp;quot;&quot;/&gt;&lt;property id=&quot;20307&quot; value=&quot;354&quot;/&gt;&lt;/object&gt;&lt;object type=&quot;3&quot; unique_id=&quot;23993&quot;&gt;&lt;property id=&quot;20148&quot; value=&quot;5&quot;/&gt;&lt;property id=&quot;20300&quot; value=&quot;Slide 42 - &amp;quot;Fundamentos de Teoría de Grafos&amp;quot;&quot;/&gt;&lt;property id=&quot;20307&quot; value=&quot;355&quot;/&gt;&lt;/object&gt;&lt;object type=&quot;3&quot; unique_id=&quot;23994&quot;&gt;&lt;property id=&quot;20148&quot; value=&quot;5&quot;/&gt;&lt;property id=&quot;20300&quot; value=&quot;Slide 43 - &amp;quot;Medidas usuales en Teoría de Grafos&amp;quot;&quot;/&gt;&lt;property id=&quot;20307&quot; value=&quot;356&quot;/&gt;&lt;/object&gt;&lt;object type=&quot;3&quot; unique_id=&quot;23995&quot;&gt;&lt;property id=&quot;20148&quot; value=&quot;5&quot;/&gt;&lt;property id=&quot;20300&quot; value=&quot;Slide 44 - &amp;quot;Medidas: Grado y Distribuciones de Grados&amp;quot;&quot;/&gt;&lt;property id=&quot;20307&quot; value=&quot;357&quot;/&gt;&lt;/object&gt;&lt;object type=&quot;3&quot; unique_id=&quot;23996&quot;&gt;&lt;property id=&quot;20148&quot; value=&quot;5&quot;/&gt;&lt;property id=&quot;20300&quot; value=&quot;Slide 45 - &amp;quot;Medidas: Grado y Distribuciones de Grados&amp;quot;&quot;/&gt;&lt;property id=&quot;20307&quot; value=&quot;358&quot;/&gt;&lt;/object&gt;&lt;object type=&quot;3&quot; unique_id=&quot;23997&quot;&gt;&lt;property id=&quot;20148&quot; value=&quot;5&quot;/&gt;&lt;property id=&quot;20300&quot; value=&quot;Slide 46 - &amp;quot;Medidas: Grado y Distribuciones de Grados&amp;quot;&quot;/&gt;&lt;property id=&quot;20307&quot; value=&quot;359&quot;/&gt;&lt;/object&gt;&lt;object type=&quot;3&quot; unique_id=&quot;23998&quot;&gt;&lt;property id=&quot;20148&quot; value=&quot;5&quot;/&gt;&lt;property id=&quot;20300&quot; value=&quot;Slide 47 - &amp;quot;Medidas: Coeficiente de Clustering o de Transitividad&amp;quot;&quot;/&gt;&lt;property id=&quot;20307&quot; value=&quot;360&quot;/&gt;&lt;/object&gt;&lt;object type=&quot;3&quot; unique_id=&quot;23999&quot;&gt;&lt;property id=&quot;20148&quot; value=&quot;5&quot;/&gt;&lt;property id=&quot;20300&quot; value=&quot;Slide 48 - &amp;quot;Medidas: Conectividad&amp;quot;&quot;/&gt;&lt;property id=&quot;20307&quot; value=&quot;361&quot;/&gt;&lt;/object&gt;&lt;object type=&quot;3&quot; unique_id=&quot;24000&quot;&gt;&lt;property id=&quot;20148&quot; value=&quot;5&quot;/&gt;&lt;property id=&quot;20300&quot; value=&quot;Slide 49 - &amp;quot;Medidas: distancia&amp;quot;&quot;/&gt;&lt;property id=&quot;20307&quot; value=&quot;362&quot;/&gt;&lt;/object&gt;&lt;object type=&quot;3&quot; unique_id=&quot;24001&quot;&gt;&lt;property id=&quot;20148&quot; value=&quot;5&quot;/&gt;&lt;property id=&quot;20300&quot; value=&quot;Slide 50 - &amp;quot;Medidas: Betweenness o Carga&amp;quot;&quot;/&gt;&lt;property id=&quot;20307&quot; value=&quot;363&quot;/&gt;&lt;/object&gt;&lt;object type=&quot;3&quot; unique_id=&quot;24002&quot;&gt;&lt;property id=&quot;20148&quot; value=&quot;5&quot;/&gt;&lt;property id=&quot;20300&quot; value=&quot;Slide 51 - &amp;quot;Modelos de Redes&amp;quot;&quot;/&gt;&lt;property id=&quot;20307&quot; value=&quot;364&quot;/&gt;&lt;/object&gt;&lt;object type=&quot;3&quot; unique_id=&quot;24003&quot;&gt;&lt;property id=&quot;20148&quot; value=&quot;5&quot;/&gt;&lt;property id=&quot;20300&quot; value=&quot;Slide 52 - &amp;quot;Topología de Poisson&amp;quot;&quot;/&gt;&lt;property id=&quot;20307&quot; value=&quot;365&quot;/&gt;&lt;/object&gt;&lt;object type=&quot;3&quot; unique_id=&quot;24004&quot;&gt;&lt;property id=&quot;20148&quot; value=&quot;5&quot;/&gt;&lt;property id=&quot;20300&quot; value=&quot;Slide 53 - &amp;quot;Topología Libre de Escala&amp;quot;&quot;/&gt;&lt;property id=&quot;20307&quot; value=&quot;366&quot;/&gt;&lt;/object&gt;&lt;object type=&quot;3&quot; unique_id=&quot;24005&quot;&gt;&lt;property id=&quot;20148&quot; value=&quot;5&quot;/&gt;&lt;property id=&quot;20300&quot; value=&quot;Slide 54 - &amp;quot;Robustez de las topologías Libres de Escala&amp;quot;&quot;/&gt;&lt;property id=&quot;20307&quot; value=&quot;367&quot;/&gt;&lt;/object&gt;&lt;object type=&quot;3&quot; unique_id=&quot;24006&quot;&gt;&lt;property id=&quot;20148&quot; value=&quot;5&quot;/&gt;&lt;property id=&quot;20300&quot; value=&quot;Slide 55 - &amp;quot;Modelos de construcción de Redes&amp;quot;&quot;/&gt;&lt;property id=&quot;20307&quot; value=&quot;368&quot;/&gt;&lt;/object&gt;&lt;object type=&quot;3&quot; unique_id=&quot;24007&quot;&gt;&lt;property id=&quot;20148&quot; value=&quot;5&quot;/&gt;&lt;property id=&quot;20300&quot; value=&quot;Slide 56 - &amp;quot;Modelo de Grafos Aleatorios&amp;quot;&quot;/&gt;&lt;property id=&quot;20307&quot; value=&quot;369&quot;/&gt;&lt;/object&gt;&lt;object type=&quot;3&quot; unique_id=&quot;24008&quot;&gt;&lt;property id=&quot;20148&quot; value=&quot;5&quot;/&gt;&lt;property id=&quot;20300&quot; value=&quot;Slide 57 - &amp;quot;Modelo de Wattz-Strogatz&amp;quot;&quot;/&gt;&lt;property id=&quot;20307&quot; value=&quot;370&quot;/&gt;&lt;/object&gt;&lt;object type=&quot;3&quot; unique_id=&quot;24009&quot;&gt;&lt;property id=&quot;20148&quot; value=&quot;5&quot;/&gt;&lt;property id=&quot;20300&quot; value=&quot;Slide 58 - &amp;quot;Características de los Mod. Est.&amp;quot;&quot;/&gt;&lt;property id=&quot;20307&quot; value=&quot;371&quot;/&gt;&lt;/object&gt;&lt;object type=&quot;3&quot; unique_id=&quot;24010&quot;&gt;&lt;property id=&quot;20148&quot; value=&quot;5&quot;/&gt;&lt;property id=&quot;20300&quot; value=&quot;Slide 59 - &amp;quot;Modelos Dinámicos&amp;quot;&quot;/&gt;&lt;property id=&quot;20307&quot; value=&quot;372&quot;/&gt;&lt;/object&gt;&lt;object type=&quot;3&quot; unique_id=&quot;24011&quot;&gt;&lt;property id=&quot;20148&quot; value=&quot;5&quot;/&gt;&lt;property id=&quot;20300&quot; value=&quot;Slide 60 - &amp;quot;Modelo de Enlace Preferencial&amp;quot;&quot;/&gt;&lt;property id=&quot;20307&quot; value=&quot;373&quot;/&gt;&lt;/object&gt;&lt;object type=&quot;3&quot; unique_id=&quot;24012&quot;&gt;&lt;property id=&quot;20148&quot; value=&quot;5&quot;/&gt;&lt;property id=&quot;20300&quot; value=&quot;Slide 61 - &amp;quot;Modelo de Duplicación&amp;quot;&quot;/&gt;&lt;property id=&quot;20307&quot; value=&quot;374&quot;/&gt;&lt;/object&gt;&lt;object type=&quot;3&quot; unique_id=&quot;24013&quot;&gt;&lt;property id=&quot;20148&quot; value=&quot;5&quot;/&gt;&lt;property id=&quot;20300&quot; value=&quot;Slide 62 - &amp;quot;Redes Naturales vs. Redes Artificiales&amp;quot;&quot;/&gt;&lt;property id=&quot;20307&quot; value=&quot;375&quot;/&gt;&lt;/object&gt;&lt;object type=&quot;3&quot; unique_id=&quot;24014&quot;&gt;&lt;property id=&quot;20148&quot; value=&quot;5&quot;/&gt;&lt;property id=&quot;20300&quot; value=&quot;Slide 63 - &amp;quot;Comparativa de algunas redes&amp;quot;&quot;/&gt;&lt;property id=&quot;20307&quot; value=&quot;376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opio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2354</TotalTime>
  <Words>256</Words>
  <Application>Microsoft Office PowerPoint</Application>
  <PresentationFormat>Panorámica</PresentationFormat>
  <Paragraphs>93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Garamond</vt:lpstr>
      <vt:lpstr>Tema de Office</vt:lpstr>
      <vt:lpstr>Métodos Cuantitativos para el Modelado y Análisis de la Complejidad</vt:lpstr>
      <vt:lpstr>Agradecimientos</vt:lpstr>
      <vt:lpstr>Instructor</vt:lpstr>
      <vt:lpstr>Qué vamos a ver</vt:lpstr>
      <vt:lpstr>Calendario (aproximado)</vt:lpstr>
      <vt:lpstr>Una panorámica en vuelo</vt:lpstr>
      <vt:lpstr>Contenido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Fernando</dc:creator>
  <cp:lastModifiedBy>Fernando Sancho Caparrini</cp:lastModifiedBy>
  <cp:revision>206</cp:revision>
  <dcterms:created xsi:type="dcterms:W3CDTF">2010-10-30T10:49:03Z</dcterms:created>
  <dcterms:modified xsi:type="dcterms:W3CDTF">2018-06-22T19:13:37Z</dcterms:modified>
</cp:coreProperties>
</file>