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4"/>
  </p:notesMasterIdLst>
  <p:sldIdLst>
    <p:sldId id="272" r:id="rId2"/>
    <p:sldId id="275" r:id="rId3"/>
    <p:sldId id="273" r:id="rId4"/>
    <p:sldId id="279" r:id="rId5"/>
    <p:sldId id="276" r:id="rId6"/>
    <p:sldId id="277" r:id="rId7"/>
    <p:sldId id="283" r:id="rId8"/>
    <p:sldId id="281" r:id="rId9"/>
    <p:sldId id="278" r:id="rId10"/>
    <p:sldId id="280" r:id="rId11"/>
    <p:sldId id="282" r:id="rId12"/>
    <p:sldId id="288" r:id="rId13"/>
    <p:sldId id="284" r:id="rId14"/>
    <p:sldId id="285" r:id="rId15"/>
    <p:sldId id="286" r:id="rId16"/>
    <p:sldId id="294" r:id="rId17"/>
    <p:sldId id="296" r:id="rId18"/>
    <p:sldId id="295" r:id="rId19"/>
    <p:sldId id="289" r:id="rId20"/>
    <p:sldId id="290" r:id="rId21"/>
    <p:sldId id="291" r:id="rId22"/>
    <p:sldId id="292" r:id="rId23"/>
    <p:sldId id="293" r:id="rId24"/>
    <p:sldId id="298" r:id="rId25"/>
    <p:sldId id="287" r:id="rId26"/>
    <p:sldId id="299" r:id="rId27"/>
    <p:sldId id="301" r:id="rId28"/>
    <p:sldId id="300" r:id="rId29"/>
    <p:sldId id="304" r:id="rId30"/>
    <p:sldId id="302" r:id="rId31"/>
    <p:sldId id="303" r:id="rId32"/>
    <p:sldId id="3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0"/>
    <p:restoredTop sz="68861"/>
  </p:normalViewPr>
  <p:slideViewPr>
    <p:cSldViewPr snapToGrid="0" snapToObjects="1">
      <p:cViewPr varScale="1">
        <p:scale>
          <a:sx n="85" d="100"/>
          <a:sy n="85" d="100"/>
        </p:scale>
        <p:origin x="1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37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69CD2-686F-F543-B3A5-200944F4975B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ACF25-698A-D646-AA65-84767367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83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ACF25-698A-D646-AA65-84767367CF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71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ACF25-698A-D646-AA65-84767367CF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2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Platform and cloud agnostic</a:t>
            </a:r>
          </a:p>
          <a:p>
            <a:pPr marL="171450" indent="-171450">
              <a:buFontTx/>
              <a:buChar char="-"/>
            </a:pPr>
            <a:r>
              <a:rPr lang="en-US" dirty="0"/>
              <a:t>One workflow to provision, secure, audit and control infrastructure</a:t>
            </a:r>
          </a:p>
          <a:p>
            <a:pPr marL="171450" indent="-171450">
              <a:buFontTx/>
              <a:buChar char="-"/>
            </a:pPr>
            <a:r>
              <a:rPr lang="en-US" dirty="0"/>
              <a:t>Increases productivity, reduces risk as a consistent approach to multi-cloud provisioning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ACF25-698A-D646-AA65-84767367CF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78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Write:</a:t>
            </a:r>
            <a:r>
              <a:rPr lang="en-GB" dirty="0"/>
              <a:t> You define resources, which may be across multiple cloud providers and services. For example, you might create a configuration to deploy an application on virtual machines in a Virtual Private Cloud (VPC) network with security groups and a load balancer.</a:t>
            </a:r>
          </a:p>
          <a:p>
            <a:r>
              <a:rPr lang="en-GB" b="1" dirty="0"/>
              <a:t>Plan:</a:t>
            </a:r>
            <a:r>
              <a:rPr lang="en-GB" dirty="0"/>
              <a:t> Terraform creates an execution plan describing the infrastructure it will create, update, or destroy based on the existing infrastructure and your configuration.</a:t>
            </a:r>
          </a:p>
          <a:p>
            <a:r>
              <a:rPr lang="en-GB" b="1" dirty="0"/>
              <a:t>Apply:</a:t>
            </a:r>
            <a:r>
              <a:rPr lang="en-GB" dirty="0"/>
              <a:t> On approval, Terraform performs the proposed operations in the correct order, respecting any resource dependencies. For example, if you update the properties of a VPC and change the number of virtual machines in that VPC, Terraform will recreate the VPC before scaling the virtual machines.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ACF25-698A-D646-AA65-84767367CF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90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ACF25-698A-D646-AA65-84767367CF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8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ED291B17-9318-49DB-B28B-6E5994AE9581}" type="datetime1">
              <a:rPr lang="en-US" smtClean="0"/>
              <a:t>6/1/22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2CED4963-E985-44C4-B8C4-FDD613B7C2F8}" type="datetime1">
              <a:rPr lang="en-US" smtClean="0"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7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4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78DD82B9-B8EE-4375-B6FF-88FA6ABB15D9}" type="datetime1">
              <a:rPr lang="en-US" smtClean="0"/>
              <a:t>6/1/22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6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B2497495-0637-405E-AE64-5CC7506D51F5}" type="datetime1">
              <a:rPr lang="en-US" smtClean="0"/>
              <a:t>6/1/22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0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7BFFD690-9426-415D-8B65-26881E07B2D4}" type="datetime1">
              <a:rPr lang="en-US" smtClean="0"/>
              <a:t>6/1/22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3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04C4989A-474C-40DE-95B9-011C28B71673}" type="datetime1">
              <a:rPr lang="en-US" smtClean="0"/>
              <a:t>6/1/22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2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5DB4ED54-5B5E-4A04-93D3-5772E3CE3818}" type="datetime1">
              <a:rPr lang="en-US" smtClean="0"/>
              <a:t>6/1/22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46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4EDE50D6-574B-40AF-946F-D52A04ADE379}" type="datetime1">
              <a:rPr lang="en-US" smtClean="0"/>
              <a:t>6/1/22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6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357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7E18DB4A-8810-4A10-AD5C-D5E2C667F5B3}" type="datetime1">
              <a:rPr lang="en-US" smtClean="0"/>
              <a:t>6/1/22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5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The Pit Stop Rewards">
            <a:extLst>
              <a:ext uri="{FF2B5EF4-FFF2-40B4-BE49-F238E27FC236}">
                <a16:creationId xmlns:a16="http://schemas.microsoft.com/office/drawing/2014/main" id="{752E7C76-418F-D448-B03A-16153D4DB2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162" y="6164244"/>
            <a:ext cx="1860550" cy="53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44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sanderson/terraform-devday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registry.terraform.io/providers/hashicorp/aws/latest/doc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rraform by HashiCorp">
            <a:extLst>
              <a:ext uri="{FF2B5EF4-FFF2-40B4-BE49-F238E27FC236}">
                <a16:creationId xmlns:a16="http://schemas.microsoft.com/office/drawing/2014/main" id="{7F5816D0-7DC3-5878-CB32-009FD8D5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6942" y="-1"/>
            <a:ext cx="13651648" cy="713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9B543D5B-4E28-494D-B896-954AA1C69EA1}"/>
              </a:ext>
            </a:extLst>
          </p:cNvPr>
          <p:cNvSpPr txBox="1">
            <a:spLocks/>
          </p:cNvSpPr>
          <p:nvPr/>
        </p:nvSpPr>
        <p:spPr>
          <a:xfrm>
            <a:off x="2533560" y="4475261"/>
            <a:ext cx="7530644" cy="13978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5400" b="1" dirty="0"/>
              <a:t>An introduction to infrastructure as code 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48467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FB32-D6DB-0ED9-536A-0DCC2D91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HCL (</a:t>
            </a:r>
            <a:r>
              <a:rPr lang="en-GB" dirty="0" err="1"/>
              <a:t>HashiCorp</a:t>
            </a:r>
            <a:r>
              <a:rPr lang="en-GB" dirty="0"/>
              <a:t> Configuration </a:t>
            </a:r>
            <a:r>
              <a:rPr lang="en-GB" dirty="0" err="1"/>
              <a:t>Lanaguage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842C8-3A8D-8DC8-B925-45A87AE76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157805"/>
            <a:ext cx="10857434" cy="1188720"/>
          </a:xfrm>
          <a:noFill/>
        </p:spPr>
        <p:txBody>
          <a:bodyPr>
            <a:noAutofit/>
          </a:bodyPr>
          <a:lstStyle/>
          <a:p>
            <a:r>
              <a:rPr lang="en-US" dirty="0"/>
              <a:t>Native Terraform language is HCL – designed to be human readable</a:t>
            </a:r>
          </a:p>
          <a:p>
            <a:r>
              <a:rPr lang="en-US" dirty="0"/>
              <a:t>JSON can also be used</a:t>
            </a:r>
          </a:p>
          <a:p>
            <a:r>
              <a:rPr lang="en-GB" dirty="0"/>
              <a:t>CloudFormation JSON (expected by any files with a .</a:t>
            </a:r>
            <a:r>
              <a:rPr lang="en-GB" dirty="0" err="1"/>
              <a:t>tf.json</a:t>
            </a:r>
            <a:r>
              <a:rPr lang="en-GB" dirty="0"/>
              <a:t> suffix)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)</a:t>
            </a:r>
          </a:p>
          <a:p>
            <a:r>
              <a:rPr lang="en-GB" dirty="0"/>
              <a:t>Terraform (for any files with .</a:t>
            </a:r>
            <a:r>
              <a:rPr lang="en-GB" dirty="0" err="1"/>
              <a:t>tf</a:t>
            </a:r>
            <a:r>
              <a:rPr lang="en-GB" dirty="0"/>
              <a:t> suffix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432F0-B853-DCC6-A2D9-939DFDBEB937}"/>
              </a:ext>
            </a:extLst>
          </p:cNvPr>
          <p:cNvSpPr txBox="1"/>
          <p:nvPr/>
        </p:nvSpPr>
        <p:spPr>
          <a:xfrm>
            <a:off x="1086927" y="3700194"/>
            <a:ext cx="7418717" cy="12003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"Tags": [{</a:t>
            </a:r>
          </a:p>
          <a:p>
            <a:r>
              <a:rPr lang="en-GB" dirty="0"/>
              <a:t>	"Key": "Name",</a:t>
            </a:r>
          </a:p>
          <a:p>
            <a:r>
              <a:rPr lang="en-GB" dirty="0"/>
              <a:t>	"Value": { "</a:t>
            </a:r>
            <a:r>
              <a:rPr lang="en-GB" dirty="0" err="1"/>
              <a:t>Fn</a:t>
            </a:r>
            <a:r>
              <a:rPr lang="en-GB" dirty="0"/>
              <a:t>::Join:": ["-", [{ "Ref": "</a:t>
            </a:r>
            <a:r>
              <a:rPr lang="en-GB" dirty="0" err="1"/>
              <a:t>ServerName</a:t>
            </a:r>
            <a:r>
              <a:rPr lang="en-GB" dirty="0"/>
              <a:t>" }, "</a:t>
            </a:r>
            <a:r>
              <a:rPr lang="en-GB" dirty="0" err="1"/>
              <a:t>vm</a:t>
            </a:r>
            <a:r>
              <a:rPr lang="en-GB" dirty="0"/>
              <a:t>"]] }</a:t>
            </a:r>
          </a:p>
          <a:p>
            <a:r>
              <a:rPr lang="en-GB" dirty="0"/>
              <a:t>}]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8C4E7-5FCB-E734-6F50-F04350C38364}"/>
              </a:ext>
            </a:extLst>
          </p:cNvPr>
          <p:cNvSpPr txBox="1"/>
          <p:nvPr/>
        </p:nvSpPr>
        <p:spPr>
          <a:xfrm>
            <a:off x="1086927" y="5509513"/>
            <a:ext cx="7418717" cy="9233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tags {</a:t>
            </a:r>
          </a:p>
          <a:p>
            <a:r>
              <a:rPr lang="en-GB" dirty="0"/>
              <a:t>	Name = "${</a:t>
            </a:r>
            <a:r>
              <a:rPr lang="en-GB" dirty="0" err="1"/>
              <a:t>var.ServerName</a:t>
            </a:r>
            <a:r>
              <a:rPr lang="en-GB" dirty="0"/>
              <a:t>}-</a:t>
            </a:r>
            <a:r>
              <a:rPr lang="en-GB" dirty="0" err="1"/>
              <a:t>vm</a:t>
            </a:r>
            <a:r>
              <a:rPr lang="en-GB" dirty="0"/>
              <a:t>"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9004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2570-F84E-2225-C7A2-8D395089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Terraform workspaces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AC80D-804B-9C28-10A3-386C8E5D1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 terraform workspace is simply a folder or directory that contains terraform code.</a:t>
            </a:r>
          </a:p>
          <a:p>
            <a:r>
              <a:rPr lang="en-GB" sz="2400" dirty="0"/>
              <a:t>Terraform files always end in either a *.</a:t>
            </a:r>
            <a:r>
              <a:rPr lang="en-GB" sz="2400" dirty="0" err="1"/>
              <a:t>tf</a:t>
            </a:r>
            <a:r>
              <a:rPr lang="en-GB" sz="2400" dirty="0"/>
              <a:t> or *.</a:t>
            </a:r>
            <a:r>
              <a:rPr lang="en-GB" sz="2400" dirty="0" err="1"/>
              <a:t>tfvars</a:t>
            </a:r>
            <a:r>
              <a:rPr lang="en-GB" sz="2400" dirty="0"/>
              <a:t> extension </a:t>
            </a:r>
          </a:p>
          <a:p>
            <a:r>
              <a:rPr lang="en-GB" sz="2400" dirty="0"/>
              <a:t>Most terraform workspaces contain a minimum of three files:</a:t>
            </a:r>
          </a:p>
          <a:p>
            <a:r>
              <a:rPr lang="en-GB" sz="2400" b="1" dirty="0" err="1"/>
              <a:t>main.tf</a:t>
            </a:r>
            <a:r>
              <a:rPr lang="en-GB" sz="2400" dirty="0"/>
              <a:t> - Most of your functional code will go here.</a:t>
            </a:r>
            <a:br>
              <a:rPr lang="en-GB" sz="2400" dirty="0"/>
            </a:br>
            <a:r>
              <a:rPr lang="en-GB" sz="2400" b="1" dirty="0" err="1"/>
              <a:t>variables.tf</a:t>
            </a:r>
            <a:r>
              <a:rPr lang="en-GB" sz="2400" dirty="0"/>
              <a:t> - This file is for storing variables.</a:t>
            </a:r>
            <a:br>
              <a:rPr lang="en-GB" sz="2400" dirty="0"/>
            </a:br>
            <a:r>
              <a:rPr lang="en-GB" sz="2400" b="1" dirty="0" err="1"/>
              <a:t>outputs.tf</a:t>
            </a:r>
            <a:r>
              <a:rPr lang="en-GB" sz="2400" dirty="0"/>
              <a:t> - Define what is shown at the end of a terraform run.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0332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9592-36A9-1F93-E9A1-F3E48F0F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 2 – create a local nginx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8C16A-87D4-A2D4-5D99-9AFAD7552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Clone the training repo:</a:t>
            </a:r>
          </a:p>
          <a:p>
            <a:pPr lvl="1"/>
            <a:r>
              <a:rPr lang="en-US" sz="2000" dirty="0">
                <a:hlinkClick r:id="rId2"/>
              </a:rPr>
              <a:t>https://github.com/fsanderson/terraform-devday.git</a:t>
            </a:r>
            <a:endParaRPr lang="en-US" sz="2000" dirty="0"/>
          </a:p>
          <a:p>
            <a:r>
              <a:rPr lang="en-US" sz="2200" dirty="0"/>
              <a:t>cd 1-nginx-server</a:t>
            </a:r>
          </a:p>
          <a:p>
            <a:r>
              <a:rPr lang="en-US" sz="2200" dirty="0"/>
              <a:t>Make sure docker is installed and running</a:t>
            </a:r>
          </a:p>
        </p:txBody>
      </p:sp>
    </p:spTree>
    <p:extLst>
      <p:ext uri="{BB962C8B-B14F-4D97-AF65-F5344CB8AC3E}">
        <p14:creationId xmlns:p14="http://schemas.microsoft.com/office/powerpoint/2010/main" val="3433556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652B0-EFDC-3B47-C2D2-83603C1C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dirty="0"/>
              <a:t>Terraform 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1BF05-1D8F-E28C-FB49-B5EE84805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Terraform fetches any required providers and modules and stores them in the .terraform directory. If you add, change or update your modules or providers you will need to run </a:t>
            </a:r>
            <a:r>
              <a:rPr lang="en-GB" dirty="0" err="1"/>
              <a:t>init</a:t>
            </a:r>
            <a:r>
              <a:rPr lang="en-GB" dirty="0"/>
              <a:t> again. </a:t>
            </a:r>
          </a:p>
          <a:p>
            <a:pPr marL="0" indent="0">
              <a:buNone/>
            </a:pPr>
            <a:r>
              <a:rPr lang="en-GB" dirty="0"/>
              <a:t>Here, we’re downloading a plugin that allows Terraform to interact with Docker.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DE136B4-1291-F14B-7B31-EB9511574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956" y="457200"/>
            <a:ext cx="7285369" cy="591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60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AF074-F398-4C9A-9325-28957947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0903-D57A-CBBB-CA69-5AE29C60C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510" y="5218386"/>
            <a:ext cx="10838297" cy="75696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Preview your changes with terraform plan before you apply them.</a:t>
            </a:r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4A57899-0A2F-D650-72A3-5521CDDC6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475" y="1890876"/>
            <a:ext cx="9275379" cy="3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24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EA557-11BF-EBAD-DCF8-95DB569B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– save  your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0918B-1870-6DDA-546E-4DD4563CB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2175642"/>
            <a:ext cx="11029615" cy="152947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You may have noticed this output when you ran </a:t>
            </a:r>
            <a:r>
              <a:rPr lang="en-GB" b="1" dirty="0"/>
              <a:t>terraform plan</a:t>
            </a:r>
            <a:r>
              <a:rPr lang="en-GB" dirty="0"/>
              <a:t>: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265B62-307A-DFD6-5DB6-D0033D273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64" y="3051066"/>
            <a:ext cx="11214100" cy="1308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1C98F5-0235-90DB-36E7-5E12A875CDFE}"/>
              </a:ext>
            </a:extLst>
          </p:cNvPr>
          <p:cNvSpPr txBox="1"/>
          <p:nvPr/>
        </p:nvSpPr>
        <p:spPr>
          <a:xfrm>
            <a:off x="488949" y="4739133"/>
            <a:ext cx="862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If you specify the -out parameter, you can save your Terraform plan in a file and run it 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12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EEA8C-CFFF-7945-08A6-ACE587E3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– input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67C5E-6197-3AAD-0A09-00C51F5B1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13613"/>
            <a:ext cx="11029615" cy="4422098"/>
          </a:xfrm>
        </p:spPr>
        <p:txBody>
          <a:bodyPr>
            <a:normAutofit fontScale="70000" lnSpcReduction="20000"/>
          </a:bodyPr>
          <a:lstStyle/>
          <a:p>
            <a:r>
              <a:rPr lang="en-GB" sz="2900" dirty="0"/>
              <a:t>Like function arguments</a:t>
            </a:r>
          </a:p>
          <a:p>
            <a:r>
              <a:rPr lang="en-GB" sz="2900" dirty="0"/>
              <a:t>Declared using a ‘variable’ block</a:t>
            </a:r>
          </a:p>
          <a:p>
            <a:r>
              <a:rPr lang="en-GB" sz="2900" dirty="0"/>
              <a:t>Use the </a:t>
            </a:r>
            <a:r>
              <a:rPr lang="en-GB" sz="2900" dirty="0" err="1"/>
              <a:t>variables.tf</a:t>
            </a:r>
            <a:r>
              <a:rPr lang="en-GB" sz="2900" dirty="0"/>
              <a:t> file to organise variables</a:t>
            </a:r>
          </a:p>
          <a:p>
            <a:pPr lvl="1"/>
            <a:r>
              <a:rPr lang="en-GB" sz="2900" dirty="0"/>
              <a:t>Note – this isn’t actually required – terraform loads all files ending in .</a:t>
            </a:r>
            <a:r>
              <a:rPr lang="en-GB" sz="2900" dirty="0" err="1"/>
              <a:t>tf</a:t>
            </a:r>
            <a:r>
              <a:rPr lang="en-GB" sz="2900" dirty="0"/>
              <a:t> but it’s a standard practice</a:t>
            </a:r>
          </a:p>
          <a:p>
            <a:r>
              <a:rPr lang="en-GB" sz="2900" dirty="0"/>
              <a:t>Can be accessed with var.&lt;NAME&gt;</a:t>
            </a:r>
          </a:p>
          <a:p>
            <a:r>
              <a:rPr lang="en-GB" sz="2900" dirty="0"/>
              <a:t>If default omitted, the user will be prompted to enter a value</a:t>
            </a:r>
          </a:p>
          <a:p>
            <a:r>
              <a:rPr lang="en-GB" sz="2900" dirty="0"/>
              <a:t>Variables can be set:</a:t>
            </a:r>
          </a:p>
          <a:p>
            <a:pPr lvl="1"/>
            <a:r>
              <a:rPr lang="en-GB" sz="2900" dirty="0"/>
              <a:t>On the command live with –var (</a:t>
            </a:r>
            <a:r>
              <a:rPr lang="en-GB" sz="2900" dirty="0" err="1"/>
              <a:t>ie</a:t>
            </a:r>
            <a:r>
              <a:rPr lang="en-GB" sz="2900" dirty="0"/>
              <a:t>. terraform apply -var=”</a:t>
            </a:r>
            <a:r>
              <a:rPr lang="en-GB" sz="2900" dirty="0" err="1"/>
              <a:t>container_name</a:t>
            </a:r>
            <a:r>
              <a:rPr lang="en-GB" sz="2900" dirty="0"/>
              <a:t>=test”</a:t>
            </a:r>
          </a:p>
          <a:p>
            <a:pPr lvl="1"/>
            <a:r>
              <a:rPr lang="en-GB" sz="2900" dirty="0"/>
              <a:t>In variable definitions files (</a:t>
            </a:r>
            <a:r>
              <a:rPr lang="en-GB" sz="2900" dirty="0" err="1"/>
              <a:t>terraform.tfvars</a:t>
            </a:r>
            <a:r>
              <a:rPr lang="en-GB" sz="2900" dirty="0"/>
              <a:t> or </a:t>
            </a:r>
            <a:r>
              <a:rPr lang="en-GB" sz="2900" dirty="0" err="1"/>
              <a:t>terraform.tfvars.json</a:t>
            </a:r>
            <a:r>
              <a:rPr lang="en-GB" sz="2900" dirty="0"/>
              <a:t>)</a:t>
            </a:r>
          </a:p>
          <a:p>
            <a:pPr lvl="1"/>
            <a:r>
              <a:rPr lang="en-GB" sz="2900" dirty="0"/>
              <a:t>As environment variables (export </a:t>
            </a:r>
            <a:r>
              <a:rPr lang="en-GB" sz="2900" dirty="0" err="1"/>
              <a:t>TF_VAR_container_name</a:t>
            </a:r>
            <a:r>
              <a:rPr lang="en-GB" sz="2900" dirty="0"/>
              <a:t>=test)</a:t>
            </a:r>
          </a:p>
          <a:p>
            <a:r>
              <a:rPr lang="en-GB" sz="2900" b="1" dirty="0"/>
              <a:t>Action:</a:t>
            </a:r>
            <a:r>
              <a:rPr lang="en-GB" sz="2900" dirty="0"/>
              <a:t> set the </a:t>
            </a:r>
            <a:r>
              <a:rPr lang="en-GB" sz="2900" dirty="0" err="1"/>
              <a:t>container_name</a:t>
            </a:r>
            <a:r>
              <a:rPr lang="en-GB" sz="2900" dirty="0"/>
              <a:t> var to something meaningful</a:t>
            </a:r>
            <a:endParaRPr lang="en-GB" sz="2900" b="1" dirty="0"/>
          </a:p>
          <a:p>
            <a:endParaRPr lang="en-US" sz="2400" dirty="0"/>
          </a:p>
        </p:txBody>
      </p:sp>
      <p:pic>
        <p:nvPicPr>
          <p:cNvPr id="5" name="Picture 4" descr="A picture containing website&#10;&#10;Description automatically generated">
            <a:extLst>
              <a:ext uri="{FF2B5EF4-FFF2-40B4-BE49-F238E27FC236}">
                <a16:creationId xmlns:a16="http://schemas.microsoft.com/office/drawing/2014/main" id="{A8861EAB-AFCF-2C16-D63E-840C38B46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501" y="1487220"/>
            <a:ext cx="59944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3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7539-8E64-05C4-A708-AE35B699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- Output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CBE0D-C56A-2509-6507-F519416DE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5"/>
            <a:ext cx="11029615" cy="4415331"/>
          </a:xfrm>
        </p:spPr>
        <p:txBody>
          <a:bodyPr>
            <a:normAutofit fontScale="92500" lnSpcReduction="10000"/>
          </a:bodyPr>
          <a:lstStyle/>
          <a:p>
            <a:r>
              <a:rPr lang="en-GB" sz="2200" dirty="0"/>
              <a:t>Like function return values</a:t>
            </a:r>
          </a:p>
          <a:p>
            <a:r>
              <a:rPr lang="en-GB" sz="2200" dirty="0"/>
              <a:t>Gives you information on your infrastructure on the command line</a:t>
            </a:r>
          </a:p>
          <a:p>
            <a:r>
              <a:rPr lang="en-GB" sz="2200" dirty="0"/>
              <a:t>Declared using ‘output’ blocks</a:t>
            </a:r>
          </a:p>
          <a:p>
            <a:endParaRPr lang="en-GB" sz="2200" dirty="0"/>
          </a:p>
          <a:p>
            <a:r>
              <a:rPr lang="en-GB" sz="2200" dirty="0"/>
              <a:t>Here, ‘</a:t>
            </a:r>
            <a:r>
              <a:rPr lang="en-GB" sz="2200" dirty="0" err="1"/>
              <a:t>image_id</a:t>
            </a:r>
            <a:r>
              <a:rPr lang="en-GB" sz="2200" dirty="0"/>
              <a:t>’ is the name</a:t>
            </a:r>
          </a:p>
          <a:p>
            <a:pPr lvl="1"/>
            <a:r>
              <a:rPr lang="en-GB" sz="2200" dirty="0"/>
              <a:t>This is displayed to the user</a:t>
            </a:r>
          </a:p>
          <a:p>
            <a:pPr lvl="1"/>
            <a:r>
              <a:rPr lang="en-GB" sz="2200" dirty="0"/>
              <a:t>In child modules, can be used to access the output value</a:t>
            </a:r>
          </a:p>
          <a:p>
            <a:r>
              <a:rPr lang="en-GB" sz="2200" dirty="0"/>
              <a:t>‘sensitive’ – hides values in CLI output</a:t>
            </a:r>
          </a:p>
          <a:p>
            <a:r>
              <a:rPr lang="en-GB" sz="2200" dirty="0"/>
              <a:t>Use the </a:t>
            </a:r>
            <a:r>
              <a:rPr lang="en-GB" sz="2200" dirty="0" err="1"/>
              <a:t>outputs.tf</a:t>
            </a:r>
            <a:r>
              <a:rPr lang="en-GB" sz="2200" dirty="0"/>
              <a:t> file to hold output variables</a:t>
            </a:r>
          </a:p>
          <a:p>
            <a:r>
              <a:rPr lang="en-GB" sz="2200" dirty="0"/>
              <a:t>Outputs returned on terraform apply (and not plan)</a:t>
            </a:r>
            <a:endParaRPr lang="en-US" sz="2200" dirty="0"/>
          </a:p>
          <a:p>
            <a:endParaRPr lang="en-US" sz="2000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953D54F-9B8C-AF92-F78C-23506B522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079" y="2914650"/>
            <a:ext cx="42418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44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7F1A-2DDF-5769-A30F-622BB0BE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-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1F542-585D-DE91-4EC5-B57FB2B4D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98768"/>
            <a:ext cx="11029615" cy="2885656"/>
          </a:xfrm>
        </p:spPr>
        <p:txBody>
          <a:bodyPr>
            <a:normAutofit/>
          </a:bodyPr>
          <a:lstStyle/>
          <a:p>
            <a:r>
              <a:rPr lang="en-GB" sz="2000" dirty="0"/>
              <a:t>Like a function's temporary local variables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Can be declared in a ‘locals’ block</a:t>
            </a:r>
          </a:p>
          <a:p>
            <a:r>
              <a:rPr lang="en-US" sz="2000" dirty="0"/>
              <a:t>Can reference other values (not just literal constants)</a:t>
            </a:r>
          </a:p>
          <a:p>
            <a:endParaRPr lang="en-US" sz="2000" dirty="0"/>
          </a:p>
          <a:p>
            <a:r>
              <a:rPr lang="en-US" sz="2000" dirty="0"/>
              <a:t>Once declared, can be references with </a:t>
            </a:r>
            <a:r>
              <a:rPr lang="en-GB" sz="2000" dirty="0"/>
              <a:t>local.&lt;NAME&gt;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339B4E8-6081-4F8E-9A67-F2E81ABE3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516" y="2669409"/>
            <a:ext cx="2540000" cy="762000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D7A2E72-0171-5A39-B4D4-8A6DCDAC0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516" y="4903424"/>
            <a:ext cx="37846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3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420EA-E348-3AA7-6341-C89F22DF3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dirty="0"/>
              <a:t>Terraform apply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E0BE5-3C3C-ADE3-FEF3-456F87247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GB" dirty="0"/>
              <a:t>Run the </a:t>
            </a:r>
            <a:r>
              <a:rPr lang="en-GB" b="1" dirty="0"/>
              <a:t>terraform apply</a:t>
            </a:r>
            <a:r>
              <a:rPr lang="en-GB" dirty="0"/>
              <a:t> command to execute the code and build a resource group. Type 'yes' when it prompts you to continue.</a:t>
            </a:r>
          </a:p>
          <a:p>
            <a:r>
              <a:rPr lang="en-GB" dirty="0"/>
              <a:t>Command:</a:t>
            </a:r>
          </a:p>
          <a:p>
            <a:pPr lvl="1"/>
            <a:r>
              <a:rPr lang="en-US" dirty="0"/>
              <a:t>Terraform apply</a:t>
            </a:r>
          </a:p>
          <a:p>
            <a:r>
              <a:rPr lang="en-US" dirty="0"/>
              <a:t>Output: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C431EBD-5CCC-52C8-9A26-B399B1E59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005" y="2707483"/>
            <a:ext cx="6866860" cy="290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9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81C5-6A73-C9BC-901A-8FB24FAC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34644-00D8-928E-BB4C-9AD77E38F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802597"/>
            <a:ext cx="11029616" cy="359820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Open-source tool created by </a:t>
            </a:r>
            <a:r>
              <a:rPr lang="en-US" sz="2800" dirty="0" err="1"/>
              <a:t>HashiCorp</a:t>
            </a:r>
            <a:endParaRPr lang="en-US" sz="2800" dirty="0"/>
          </a:p>
          <a:p>
            <a:r>
              <a:rPr lang="en-US" sz="2800" dirty="0"/>
              <a:t>Cloud agnostic (many providers </a:t>
            </a:r>
            <a:r>
              <a:rPr lang="en-US" sz="2800" dirty="0" err="1"/>
              <a:t>ie</a:t>
            </a:r>
            <a:r>
              <a:rPr lang="en-US" sz="2800" dirty="0"/>
              <a:t>.  AWS, Azure, GCP, GitHub </a:t>
            </a:r>
            <a:r>
              <a:rPr lang="en-US" sz="2800" dirty="0" err="1"/>
              <a:t>etc</a:t>
            </a:r>
            <a:r>
              <a:rPr lang="en-US" sz="2800" dirty="0"/>
              <a:t> (&gt;1000!)</a:t>
            </a:r>
          </a:p>
          <a:p>
            <a:r>
              <a:rPr lang="en-US" sz="2800" dirty="0"/>
              <a:t>Can be used to manage:</a:t>
            </a:r>
          </a:p>
          <a:p>
            <a:pPr lvl="1"/>
            <a:r>
              <a:rPr lang="en-US" sz="2400" dirty="0"/>
              <a:t>Low level components: compute, storage, networking</a:t>
            </a:r>
          </a:p>
          <a:p>
            <a:pPr lvl="1"/>
            <a:r>
              <a:rPr lang="en-US" sz="2400" dirty="0"/>
              <a:t>High level components: DNS, SaaS</a:t>
            </a:r>
          </a:p>
          <a:p>
            <a:r>
              <a:rPr lang="en-US" sz="2600" dirty="0"/>
              <a:t>Alternatives provided by cloud platforms</a:t>
            </a:r>
          </a:p>
          <a:p>
            <a:pPr lvl="1"/>
            <a:r>
              <a:rPr lang="en-US" sz="2400" dirty="0"/>
              <a:t>AWS – </a:t>
            </a:r>
            <a:r>
              <a:rPr lang="en-US" sz="2400" dirty="0" err="1"/>
              <a:t>cloudformation</a:t>
            </a:r>
            <a:endParaRPr lang="en-US" sz="2400" dirty="0"/>
          </a:p>
          <a:p>
            <a:pPr lvl="1"/>
            <a:r>
              <a:rPr lang="en-US" sz="2400" dirty="0"/>
              <a:t>Google Cloud Platform – Deployment Manager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EDF01-73B6-2455-51B5-6884F3CED1A5}"/>
              </a:ext>
            </a:extLst>
          </p:cNvPr>
          <p:cNvSpPr txBox="1"/>
          <p:nvPr/>
        </p:nvSpPr>
        <p:spPr>
          <a:xfrm>
            <a:off x="581192" y="2023571"/>
            <a:ext cx="11029616" cy="646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an infrastructure as code (</a:t>
            </a:r>
            <a:r>
              <a:rPr lang="en-GB" dirty="0" err="1"/>
              <a:t>IaC</a:t>
            </a:r>
            <a:r>
              <a:rPr lang="en-GB" dirty="0"/>
              <a:t>) tool that lets you define both cloud and on-prem resources in human-readable configuration files that you can version, reuse, and share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83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D3B1F-53F7-3001-6DB0-C0B57382A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85030"/>
            <a:ext cx="10943401" cy="106448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Verify the existence of the NGINX container by visiting </a:t>
            </a:r>
            <a:r>
              <a:rPr lang="en-GB" dirty="0">
                <a:hlinkClick r:id="rId2"/>
              </a:rPr>
              <a:t>localhost:8000</a:t>
            </a:r>
            <a:r>
              <a:rPr lang="en-GB" dirty="0"/>
              <a:t> in your web browser or running docker </a:t>
            </a:r>
            <a:r>
              <a:rPr lang="en-GB" dirty="0" err="1"/>
              <a:t>ps</a:t>
            </a:r>
            <a:r>
              <a:rPr lang="en-GB" dirty="0"/>
              <a:t> to see the container.</a:t>
            </a:r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F860DF8-7417-9921-CC74-6CE0810ED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0" y="2012950"/>
            <a:ext cx="6003597" cy="25260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6B1ADF-D033-D51F-9857-6E779128CD58}"/>
              </a:ext>
            </a:extLst>
          </p:cNvPr>
          <p:cNvSpPr txBox="1"/>
          <p:nvPr/>
        </p:nvSpPr>
        <p:spPr>
          <a:xfrm>
            <a:off x="772510" y="4713890"/>
            <a:ext cx="9443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docker </a:t>
            </a:r>
            <a:r>
              <a:rPr lang="en-GB" dirty="0" err="1"/>
              <a:t>ps</a:t>
            </a:r>
            <a:br>
              <a:rPr lang="en-GB" dirty="0"/>
            </a:br>
            <a:endParaRPr lang="en-GB" dirty="0"/>
          </a:p>
          <a:p>
            <a:r>
              <a:rPr lang="en-GB" dirty="0"/>
              <a:t>To see that the container is running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5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BAFA-2C2E-D782-D3AD-FEC3DCA3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destroy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179BA-D5C1-26D2-E9F7-11CF8AEA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98570"/>
            <a:ext cx="11029615" cy="147439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To stop the container, run terraform destroy.</a:t>
            </a:r>
          </a:p>
          <a:p>
            <a:r>
              <a:rPr lang="en-GB" dirty="0"/>
              <a:t>You've now provisioned and destroyed a local NGINX webserver with Terraform!</a:t>
            </a:r>
          </a:p>
          <a:p>
            <a:r>
              <a:rPr lang="en-GB" b="1" dirty="0"/>
              <a:t>Optional:</a:t>
            </a:r>
            <a:r>
              <a:rPr lang="en-GB" dirty="0"/>
              <a:t> try applying again with a command line </a:t>
            </a:r>
            <a:r>
              <a:rPr lang="en-GB" dirty="0" err="1"/>
              <a:t>container_name</a:t>
            </a:r>
            <a:r>
              <a:rPr lang="en-GB" dirty="0"/>
              <a:t> env var</a:t>
            </a:r>
          </a:p>
          <a:p>
            <a:r>
              <a:rPr lang="en-GB" b="1" dirty="0"/>
              <a:t>Optional:</a:t>
            </a:r>
            <a:r>
              <a:rPr lang="en-GB" dirty="0"/>
              <a:t> try changing the port number and seeing what happens with terraform plan</a:t>
            </a:r>
            <a:endParaRPr lang="en-US" b="1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9D0B566-EF0D-8467-409B-3408222E9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79" y="3391195"/>
            <a:ext cx="8728485" cy="320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95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0CC9-6417-ACA1-C3B8-0428A829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 3 – Create an ec2 instance on </a:t>
            </a:r>
            <a:r>
              <a:rPr lang="en-US" dirty="0" err="1"/>
              <a:t>aws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DFA5A-EC7A-C3AF-5F53-1079E01D4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Install AWS CLI</a:t>
            </a:r>
          </a:p>
          <a:p>
            <a:pPr lvl="1"/>
            <a:r>
              <a:rPr lang="en-GB" sz="2000" dirty="0" err="1"/>
              <a:t>aws</a:t>
            </a:r>
            <a:r>
              <a:rPr lang="en-GB" sz="2000" dirty="0"/>
              <a:t> –version</a:t>
            </a:r>
          </a:p>
          <a:p>
            <a:r>
              <a:rPr lang="en-GB" sz="2200" dirty="0"/>
              <a:t>Get your AWS access key ready</a:t>
            </a:r>
          </a:p>
          <a:p>
            <a:pPr lvl="1"/>
            <a:r>
              <a:rPr lang="en-GB" sz="2000" dirty="0"/>
              <a:t>export AWS_ACCESS_KEY_ID=</a:t>
            </a:r>
          </a:p>
          <a:p>
            <a:pPr lvl="1"/>
            <a:r>
              <a:rPr lang="en-GB" sz="2000" dirty="0"/>
              <a:t>export AWS_SECRET_ACCESS_KEY=</a:t>
            </a:r>
          </a:p>
          <a:p>
            <a:pPr marL="3240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3444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96CD-8061-FA7D-4A3C-37F0856D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2277A-59BB-3D19-240E-0C430153E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420639"/>
            <a:ext cx="11029615" cy="4614855"/>
          </a:xfrm>
        </p:spPr>
        <p:txBody>
          <a:bodyPr/>
          <a:lstStyle/>
          <a:p>
            <a:r>
              <a:rPr lang="en-US" dirty="0"/>
              <a:t>Each resource element describes one or more infrastructure objects </a:t>
            </a:r>
          </a:p>
          <a:p>
            <a:r>
              <a:rPr lang="en-US" dirty="0"/>
              <a:t>Resources are declared in blocks with a set structure</a:t>
            </a:r>
          </a:p>
          <a:p>
            <a:pPr lvl="1"/>
            <a:r>
              <a:rPr lang="en-GB" i="1" dirty="0"/>
              <a:t>resource</a:t>
            </a:r>
            <a:r>
              <a:rPr lang="en-GB" dirty="0"/>
              <a:t> = top level keyword</a:t>
            </a:r>
          </a:p>
          <a:p>
            <a:pPr lvl="1"/>
            <a:r>
              <a:rPr lang="en-GB" i="1" dirty="0"/>
              <a:t>type</a:t>
            </a:r>
            <a:r>
              <a:rPr lang="en-GB" dirty="0"/>
              <a:t> = the type of resource to create in that provider. The first part tells you which provider it belongs to. Example: </a:t>
            </a:r>
            <a:r>
              <a:rPr lang="en-GB" dirty="0" err="1"/>
              <a:t>aws_instance</a:t>
            </a:r>
            <a:r>
              <a:rPr lang="en-GB" dirty="0"/>
              <a:t>. This means the provider is AWS and the specific type of resource is a virtual machine.</a:t>
            </a:r>
          </a:p>
          <a:p>
            <a:pPr lvl="1"/>
            <a:r>
              <a:rPr lang="en-GB" i="1" dirty="0"/>
              <a:t>name</a:t>
            </a:r>
            <a:r>
              <a:rPr lang="en-GB" dirty="0"/>
              <a:t> = arbitrary identifier used to refer to this resource. Used internally by terraform. This field </a:t>
            </a:r>
            <a:r>
              <a:rPr lang="en-GB" i="1" dirty="0"/>
              <a:t>cannot</a:t>
            </a:r>
            <a:r>
              <a:rPr lang="en-GB" dirty="0"/>
              <a:t> be a variable.</a:t>
            </a:r>
          </a:p>
          <a:p>
            <a:r>
              <a:rPr lang="en-GB" dirty="0"/>
              <a:t>NB: resource type + name works as the identifier for that resource so must be a unique combination </a:t>
            </a:r>
            <a:r>
              <a:rPr lang="en-GB" dirty="0" err="1"/>
              <a:t>ie</a:t>
            </a:r>
            <a:r>
              <a:rPr lang="en-GB" dirty="0"/>
              <a:t>. </a:t>
            </a:r>
            <a:r>
              <a:rPr lang="en-GB" dirty="0" err="1"/>
              <a:t>aws_instance.app_server</a:t>
            </a:r>
            <a:endParaRPr lang="en-GB" dirty="0"/>
          </a:p>
          <a:p>
            <a:r>
              <a:rPr lang="en-GB" dirty="0"/>
              <a:t>Resource blocks contain arguments for that resource. Use the provider reference documentation to find optional and required arguments</a:t>
            </a:r>
          </a:p>
          <a:p>
            <a:pPr lvl="1"/>
            <a:endParaRPr lang="en-US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BF16D184-C91F-2582-577D-FE1C791CC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062" y="702156"/>
            <a:ext cx="5916744" cy="198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77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128C-685A-15EC-CB36-9A9A3FE6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block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B322B15-2C80-2330-2C2C-29FBA1954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9875" y="859683"/>
            <a:ext cx="3800933" cy="2850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7FB84D-A627-97F4-7D76-4B1B94C540AA}"/>
              </a:ext>
            </a:extLst>
          </p:cNvPr>
          <p:cNvSpPr txBox="1"/>
          <p:nvPr/>
        </p:nvSpPr>
        <p:spPr>
          <a:xfrm>
            <a:off x="581193" y="2203554"/>
            <a:ext cx="103016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Terraform settings are defined in a top-level terraform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constant values can be used in a Terraform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required_providers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needs a local name, a source location and a version constraint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local names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only used within a module and must be unique per module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can be anything but most providers have preferred names (which you should use </a:t>
            </a:r>
            <a:r>
              <a:rPr lang="en-US" dirty="0" err="1"/>
              <a:t>ie</a:t>
            </a:r>
            <a:r>
              <a:rPr lang="en-US" dirty="0"/>
              <a:t>. </a:t>
            </a:r>
            <a:r>
              <a:rPr lang="en-US" dirty="0" err="1"/>
              <a:t>aws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Source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Ie</a:t>
            </a:r>
            <a:r>
              <a:rPr lang="en-US" dirty="0"/>
              <a:t>. Address within terraform registry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Version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Optional but strongly recommended (terraform </a:t>
            </a:r>
            <a:r>
              <a:rPr lang="en-US" dirty="0" err="1"/>
              <a:t>init</a:t>
            </a:r>
            <a:r>
              <a:rPr lang="en-US" dirty="0"/>
              <a:t> will generate a lock file)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Best practice to provide the minimum version (and if a root module, also a maximum version)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required_version</a:t>
            </a:r>
            <a:r>
              <a:rPr lang="en-US" dirty="0"/>
              <a:t> – version of Terraform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99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5B69-A697-365C-6E87-948F18F7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B4AF8-4085-F7B2-4384-D88CC0A73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925481"/>
            <a:ext cx="11029615" cy="3634486"/>
          </a:xfrm>
        </p:spPr>
        <p:txBody>
          <a:bodyPr>
            <a:noAutofit/>
          </a:bodyPr>
          <a:lstStyle/>
          <a:p>
            <a:r>
              <a:rPr lang="en-US" dirty="0"/>
              <a:t>At least one provider is required for Terraform to build anything</a:t>
            </a:r>
          </a:p>
          <a:p>
            <a:r>
              <a:rPr lang="en-US" dirty="0"/>
              <a:t>Can develop your own providers</a:t>
            </a:r>
          </a:p>
          <a:p>
            <a:pPr lvl="1"/>
            <a:r>
              <a:rPr lang="en-US" sz="1800" dirty="0"/>
              <a:t>Default method is to use a provider registry (defaults to Terraform but can use others)</a:t>
            </a:r>
          </a:p>
          <a:p>
            <a:pPr lvl="1"/>
            <a:r>
              <a:rPr lang="en-US" sz="1800" dirty="0"/>
              <a:t>Other methods of installation are available </a:t>
            </a:r>
            <a:r>
              <a:rPr lang="en-US" sz="1800" dirty="0" err="1"/>
              <a:t>ie</a:t>
            </a:r>
            <a:r>
              <a:rPr lang="en-US" sz="1800" dirty="0"/>
              <a:t>. </a:t>
            </a:r>
            <a:r>
              <a:rPr lang="en-GB" sz="1800" i="1" dirty="0" err="1"/>
              <a:t>provider_installation</a:t>
            </a:r>
            <a:r>
              <a:rPr lang="en-GB" sz="1800" dirty="0"/>
              <a:t> block allows installation from local file directory</a:t>
            </a:r>
          </a:p>
          <a:p>
            <a:r>
              <a:rPr lang="en-GB" dirty="0"/>
              <a:t>The provider block allows the provider configuration</a:t>
            </a:r>
          </a:p>
          <a:p>
            <a:pPr lvl="1"/>
            <a:r>
              <a:rPr lang="en-GB" sz="1800" dirty="0"/>
              <a:t>The name is the local name for that provider (should already be in the </a:t>
            </a:r>
            <a:r>
              <a:rPr lang="en-GB" sz="1800" dirty="0" err="1"/>
              <a:t>required_providers</a:t>
            </a:r>
            <a:r>
              <a:rPr lang="en-GB" sz="1800" dirty="0"/>
              <a:t> block) </a:t>
            </a:r>
            <a:r>
              <a:rPr lang="en-GB" sz="1800" dirty="0" err="1"/>
              <a:t>ie</a:t>
            </a:r>
            <a:r>
              <a:rPr lang="en-GB" sz="1800" dirty="0"/>
              <a:t>. ‘google’</a:t>
            </a:r>
          </a:p>
          <a:p>
            <a:pPr lvl="1"/>
            <a:r>
              <a:rPr lang="en-GB" sz="1800" dirty="0"/>
              <a:t>Configuration arguments are specific to the provider</a:t>
            </a:r>
          </a:p>
          <a:p>
            <a:pPr lvl="2"/>
            <a:r>
              <a:rPr lang="en-GB" sz="1800" dirty="0"/>
              <a:t>Can use expressions </a:t>
            </a:r>
            <a:r>
              <a:rPr lang="en-GB" sz="1800" dirty="0" err="1"/>
              <a:t>ie</a:t>
            </a:r>
            <a:r>
              <a:rPr lang="en-GB" sz="1800" dirty="0"/>
              <a:t>. input variables but only those known before the configuration is applied</a:t>
            </a:r>
          </a:p>
          <a:p>
            <a:pPr lvl="1"/>
            <a:r>
              <a:rPr lang="en-GB" sz="1800" dirty="0"/>
              <a:t>Can specify an ‘alias’ within the arguments list</a:t>
            </a:r>
          </a:p>
          <a:p>
            <a:pPr lvl="2"/>
            <a:r>
              <a:rPr lang="en-GB" sz="1800" dirty="0"/>
              <a:t>If there are multiple configurations for the same provider, use multiple provider blocks with alias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2B70C64-FCD6-41C9-D8A8-2B58158A1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722" y="1090776"/>
            <a:ext cx="3111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53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1A47-6568-7F23-A5DA-5F600B20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 3 -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70469-5A55-1DDE-71C3-6B88C9ADB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38859"/>
            <a:ext cx="11029615" cy="5666281"/>
          </a:xfrm>
        </p:spPr>
        <p:txBody>
          <a:bodyPr>
            <a:normAutofit/>
          </a:bodyPr>
          <a:lstStyle/>
          <a:p>
            <a:endParaRPr lang="en-US" sz="1400" dirty="0"/>
          </a:p>
          <a:p>
            <a:r>
              <a:rPr lang="en-GB" sz="1400" dirty="0"/>
              <a:t>Navigate to the folder ‘2-single-ec2’</a:t>
            </a:r>
          </a:p>
          <a:p>
            <a:r>
              <a:rPr lang="en-GB" sz="1400" dirty="0"/>
              <a:t>Check out the AWS provider documentation - </a:t>
            </a:r>
            <a:r>
              <a:rPr lang="en-GB" sz="1400" dirty="0">
                <a:hlinkClick r:id="rId2"/>
              </a:rPr>
              <a:t>https://registry.terraform.io/providers/hashicorp/aws/latest/docs</a:t>
            </a:r>
            <a:r>
              <a:rPr lang="en-GB" sz="1400" dirty="0"/>
              <a:t> </a:t>
            </a:r>
          </a:p>
          <a:p>
            <a:r>
              <a:rPr lang="en-GB" sz="1400" b="1" i="1" dirty="0"/>
              <a:t>terraform </a:t>
            </a:r>
            <a:r>
              <a:rPr lang="en-GB" sz="1400" b="1" i="1" dirty="0" err="1"/>
              <a:t>init</a:t>
            </a:r>
            <a:r>
              <a:rPr lang="en-GB" sz="1400" b="1" i="1" dirty="0"/>
              <a:t> </a:t>
            </a:r>
            <a:r>
              <a:rPr lang="en-GB" sz="1400" dirty="0"/>
              <a:t>– Note that terraform has downloaded the provider and installed it in the .terraform directory</a:t>
            </a:r>
          </a:p>
          <a:p>
            <a:r>
              <a:rPr lang="en-GB" sz="1400" dirty="0"/>
              <a:t>Change the AWS region</a:t>
            </a:r>
          </a:p>
          <a:p>
            <a:r>
              <a:rPr lang="en-US" sz="1400" dirty="0"/>
              <a:t>Try ‘</a:t>
            </a:r>
            <a:r>
              <a:rPr lang="en-GB" sz="1400" b="1" i="1" dirty="0"/>
              <a:t>terraform validate’ </a:t>
            </a:r>
            <a:r>
              <a:rPr lang="en-GB" sz="1400" dirty="0"/>
              <a:t>which will validate your configuration</a:t>
            </a:r>
          </a:p>
          <a:p>
            <a:r>
              <a:rPr lang="en-GB" sz="1400" dirty="0"/>
              <a:t>Try ‘</a:t>
            </a:r>
            <a:r>
              <a:rPr lang="en-GB" sz="1400" b="1" i="1" dirty="0"/>
              <a:t>terraform </a:t>
            </a:r>
            <a:r>
              <a:rPr lang="en-GB" sz="1400" b="1" i="1" dirty="0" err="1"/>
              <a:t>fmt</a:t>
            </a:r>
            <a:r>
              <a:rPr lang="en-GB" sz="1400" b="1" i="1" dirty="0"/>
              <a:t>’</a:t>
            </a:r>
            <a:r>
              <a:rPr lang="en-GB" sz="1400" dirty="0"/>
              <a:t> to format your configuration (try terraform </a:t>
            </a:r>
            <a:r>
              <a:rPr lang="en-GB" sz="1400" dirty="0" err="1"/>
              <a:t>fmt</a:t>
            </a:r>
            <a:r>
              <a:rPr lang="en-GB" sz="1400" dirty="0"/>
              <a:t> –diff to see differences)</a:t>
            </a:r>
          </a:p>
          <a:p>
            <a:r>
              <a:rPr lang="en-GB" sz="1400" b="1" i="1" dirty="0"/>
              <a:t>terraform plan</a:t>
            </a:r>
          </a:p>
          <a:p>
            <a:r>
              <a:rPr lang="en-GB" sz="1400" b="1" i="1" dirty="0"/>
              <a:t>terraform </a:t>
            </a:r>
            <a:r>
              <a:rPr lang="en-GB" sz="1400" b="1" i="1" dirty="0" err="1"/>
              <a:t>init</a:t>
            </a:r>
            <a:endParaRPr lang="en-GB" sz="1400" b="1" i="1" dirty="0"/>
          </a:p>
          <a:p>
            <a:r>
              <a:rPr lang="en-GB" sz="1400" b="1" i="1" dirty="0"/>
              <a:t>terraform apply</a:t>
            </a:r>
            <a:endParaRPr lang="en-GB" sz="1400" dirty="0"/>
          </a:p>
          <a:p>
            <a:r>
              <a:rPr lang="en-GB" sz="1400" dirty="0"/>
              <a:t>Go to the ec2 instance in the console to see the new EC2 instance (in the right region)</a:t>
            </a:r>
          </a:p>
          <a:p>
            <a:r>
              <a:rPr lang="en-GB" sz="1400" b="1" i="1" dirty="0"/>
              <a:t>terraform destroy</a:t>
            </a:r>
          </a:p>
          <a:p>
            <a:r>
              <a:rPr lang="en-GB" sz="1400" dirty="0"/>
              <a:t>Now try creating two ec2 instances in different regions using providers with aliases</a:t>
            </a:r>
          </a:p>
          <a:p>
            <a:r>
              <a:rPr lang="en-GB" sz="1400" dirty="0"/>
              <a:t>Use input variables to define the instance tags</a:t>
            </a:r>
          </a:p>
          <a:p>
            <a:pPr lvl="1"/>
            <a:r>
              <a:rPr lang="en-GB" sz="1200" dirty="0"/>
              <a:t>Note that adding/removing tags is a non-destructive action! The resource is modified and not destroyed!</a:t>
            </a:r>
          </a:p>
          <a:p>
            <a:endParaRPr lang="en-GB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51907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E75F-E97C-9F60-DEC3-F9C43ADE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E84ED-B0C6-B619-D39E-FAE357D4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3"/>
            <a:ext cx="11029615" cy="5394061"/>
          </a:xfrm>
        </p:spPr>
        <p:txBody>
          <a:bodyPr>
            <a:normAutofit/>
          </a:bodyPr>
          <a:lstStyle/>
          <a:p>
            <a:r>
              <a:rPr lang="en-US" dirty="0"/>
              <a:t>A special kind of resource that lets you use information defined outside of Terraform</a:t>
            </a:r>
          </a:p>
          <a:p>
            <a:r>
              <a:rPr lang="en-US" dirty="0"/>
              <a:t>Each provider offers data sources (alongside its resource types)</a:t>
            </a:r>
          </a:p>
          <a:p>
            <a:r>
              <a:rPr lang="en-US" dirty="0"/>
              <a:t>Defined in a data block</a:t>
            </a:r>
          </a:p>
          <a:p>
            <a:r>
              <a:rPr lang="en-US" dirty="0"/>
              <a:t>Type – defines the data source </a:t>
            </a:r>
            <a:r>
              <a:rPr lang="en-US" dirty="0" err="1"/>
              <a:t>ie</a:t>
            </a:r>
            <a:r>
              <a:rPr lang="en-US" dirty="0"/>
              <a:t>. </a:t>
            </a:r>
            <a:r>
              <a:rPr lang="en-US" dirty="0" err="1"/>
              <a:t>aws_ami</a:t>
            </a:r>
            <a:endParaRPr lang="en-US" dirty="0"/>
          </a:p>
          <a:p>
            <a:r>
              <a:rPr lang="en-US" dirty="0"/>
              <a:t>Name – used to reference the data source locally </a:t>
            </a:r>
            <a:r>
              <a:rPr lang="en-US" dirty="0" err="1"/>
              <a:t>ie</a:t>
            </a:r>
            <a:r>
              <a:rPr lang="en-US" dirty="0"/>
              <a:t>. example</a:t>
            </a:r>
          </a:p>
          <a:p>
            <a:pPr lvl="1"/>
            <a:r>
              <a:rPr lang="en-US" dirty="0"/>
              <a:t>Type + name forms a unique local identifier</a:t>
            </a:r>
          </a:p>
          <a:p>
            <a:pPr lvl="1"/>
            <a:r>
              <a:rPr lang="en-US" dirty="0"/>
              <a:t>Can then be used as a reference </a:t>
            </a:r>
            <a:r>
              <a:rPr lang="en-US" dirty="0" err="1"/>
              <a:t>ie</a:t>
            </a:r>
            <a:r>
              <a:rPr lang="en-US" dirty="0"/>
              <a:t>. </a:t>
            </a:r>
            <a:r>
              <a:rPr lang="en-GB" dirty="0"/>
              <a:t>data.&lt;TYPE&gt;.&lt;NAME&gt;.&lt;ATTRIBUTE&gt;</a:t>
            </a:r>
          </a:p>
          <a:p>
            <a:pPr lvl="2"/>
            <a:r>
              <a:rPr lang="en-GB" dirty="0" err="1"/>
              <a:t>Data.aws_ami.example.id</a:t>
            </a:r>
            <a:endParaRPr lang="en-GB" dirty="0"/>
          </a:p>
          <a:p>
            <a:r>
              <a:rPr lang="en-GB" dirty="0"/>
              <a:t>Task: use a data source to look up an AWS AMI</a:t>
            </a:r>
          </a:p>
          <a:p>
            <a:pPr lvl="1"/>
            <a:r>
              <a:rPr lang="en-GB" dirty="0"/>
              <a:t>Use that data source to set the AMI value for your EC2 instances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A683F47-F06E-CB01-6414-049267F98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11" y="3429000"/>
            <a:ext cx="39116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73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43DCA-47A1-2CA3-29A0-9A3E865E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E3FBE-3FF2-1005-7431-034FC39DD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configuration is applied, Terraform writes data into the </a:t>
            </a:r>
            <a:r>
              <a:rPr lang="en-GB" b="1" i="1" dirty="0" err="1"/>
              <a:t>terraform.tfstate</a:t>
            </a:r>
            <a:r>
              <a:rPr lang="en-GB" dirty="0"/>
              <a:t> file. </a:t>
            </a:r>
          </a:p>
          <a:p>
            <a:r>
              <a:rPr lang="en-GB" dirty="0"/>
              <a:t>This is the state file, which stores the id and properties of your resources</a:t>
            </a:r>
          </a:p>
          <a:p>
            <a:r>
              <a:rPr lang="en-GB" dirty="0"/>
              <a:t>For a team/production environment, this should be stored remotely and securely</a:t>
            </a:r>
          </a:p>
          <a:p>
            <a:r>
              <a:rPr lang="en-GB" b="1" i="1" dirty="0"/>
              <a:t>Terraform show</a:t>
            </a:r>
            <a:r>
              <a:rPr lang="en-GB" dirty="0"/>
              <a:t> – lists the current state</a:t>
            </a:r>
          </a:p>
          <a:p>
            <a:r>
              <a:rPr lang="en-GB" b="1" i="1" dirty="0"/>
              <a:t>Terraform state list – </a:t>
            </a:r>
            <a:r>
              <a:rPr lang="en-GB" dirty="0"/>
              <a:t>lists the resources held in your state</a:t>
            </a:r>
          </a:p>
          <a:p>
            <a:r>
              <a:rPr lang="en-GB" b="1" i="1" dirty="0"/>
              <a:t>Terraform import</a:t>
            </a:r>
            <a:r>
              <a:rPr lang="en-GB" dirty="0"/>
              <a:t> – used to import existing infrastructure (in case changes are made outside of </a:t>
            </a:r>
            <a:r>
              <a:rPr lang="en-GB" dirty="0" err="1"/>
              <a:t>Terraform’s</a:t>
            </a:r>
            <a:r>
              <a:rPr lang="en-GB" dirty="0"/>
              <a:t> control)</a:t>
            </a:r>
            <a:endParaRPr lang="en-GB" b="1" i="1" dirty="0"/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640047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C303-44C9-547C-9160-E7AA5185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87BE-2F3F-78EA-35F5-A0964A647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24066"/>
            <a:ext cx="6659056" cy="5321508"/>
          </a:xfrm>
        </p:spPr>
        <p:txBody>
          <a:bodyPr/>
          <a:lstStyle/>
          <a:p>
            <a:r>
              <a:rPr lang="en-GB" dirty="0"/>
              <a:t>Backends are configured with the </a:t>
            </a:r>
            <a:r>
              <a:rPr lang="en-GB" b="1" i="1" dirty="0"/>
              <a:t>backend</a:t>
            </a:r>
            <a:r>
              <a:rPr lang="en-GB" dirty="0"/>
              <a:t> block within the top-level </a:t>
            </a:r>
            <a:r>
              <a:rPr lang="en-GB" b="1" i="1" dirty="0"/>
              <a:t>terraform</a:t>
            </a:r>
            <a:r>
              <a:rPr lang="en-GB" dirty="0"/>
              <a:t> block</a:t>
            </a:r>
            <a:endParaRPr lang="en-GB" b="1" i="1" dirty="0"/>
          </a:p>
          <a:p>
            <a:r>
              <a:rPr lang="en-US" dirty="0"/>
              <a:t>Default backend is local storage</a:t>
            </a:r>
          </a:p>
          <a:p>
            <a:r>
              <a:rPr lang="en-US" dirty="0"/>
              <a:t>S3 backend configuration:</a:t>
            </a:r>
          </a:p>
          <a:p>
            <a:pPr lvl="1"/>
            <a:r>
              <a:rPr lang="en-US" dirty="0"/>
              <a:t>Stores the state as a key in an s3 bucket</a:t>
            </a:r>
          </a:p>
          <a:p>
            <a:pPr lvl="1"/>
            <a:r>
              <a:rPr lang="en-US" dirty="0"/>
              <a:t>State locking and consistency can be supported via Dynamo DB table - </a:t>
            </a:r>
            <a:r>
              <a:rPr lang="en-GB" b="1" i="1" dirty="0" err="1"/>
              <a:t>dynamodb_table</a:t>
            </a:r>
            <a:r>
              <a:rPr lang="en-GB" dirty="0"/>
              <a:t> argument</a:t>
            </a:r>
            <a:endParaRPr lang="en-US" dirty="0"/>
          </a:p>
          <a:p>
            <a:r>
              <a:rPr lang="en-US" dirty="0"/>
              <a:t>Task: create an s3 bucket (with bucket versioning turned on!) and then add a backend block where the state can be stored</a:t>
            </a:r>
          </a:p>
          <a:p>
            <a:r>
              <a:rPr lang="en-US" dirty="0"/>
              <a:t>Task (optional): create a DynamoDB table and use it for state locking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A12B037-1AFE-8ACB-B459-87DF212CD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507" y="774700"/>
            <a:ext cx="45593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52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4B159-A6F9-8C9D-9B6B-BCF067F6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B64E6-33AD-5468-997D-837CB3C8E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47C216-38F7-0BF3-E2B9-17D53BAE0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90" y="730792"/>
            <a:ext cx="11695017" cy="539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748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3A95-78B7-1226-B35B-CED46173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dependency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CE862-BE5E-C905-E909-8E75BD00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Visually depicts dependencies between resources</a:t>
            </a:r>
          </a:p>
          <a:p>
            <a:r>
              <a:rPr lang="en-GB" dirty="0"/>
              <a:t>Output is in DOT format</a:t>
            </a:r>
          </a:p>
          <a:p>
            <a:r>
              <a:rPr lang="en-GB" dirty="0"/>
              <a:t>Try </a:t>
            </a:r>
            <a:r>
              <a:rPr lang="en-GB" b="1" i="1" dirty="0"/>
              <a:t>terraform graph | dot -</a:t>
            </a:r>
            <a:r>
              <a:rPr lang="en-GB" b="1" i="1" dirty="0" err="1"/>
              <a:t>Tsvg</a:t>
            </a:r>
            <a:r>
              <a:rPr lang="en-GB" b="1" i="1" dirty="0"/>
              <a:t> &gt; </a:t>
            </a:r>
            <a:r>
              <a:rPr lang="en-GB" b="1" i="1" dirty="0" err="1"/>
              <a:t>graph.svg</a:t>
            </a:r>
            <a:endParaRPr lang="en-US" b="1" i="1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86D7BC-9A17-3492-BC21-5CBE6C338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154" y="2340864"/>
            <a:ext cx="6113072" cy="33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44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96EA-086E-ABCD-E0C7-BCC35841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BE52C-23F7-4DA1-4F62-03D7BCCCF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are a way to package a set of resources together – allows for resource configurations to be re-use, allowing for best practice configuration and reducing duplication</a:t>
            </a:r>
          </a:p>
          <a:p>
            <a:r>
              <a:rPr lang="en-US" dirty="0"/>
              <a:t>Every Terraform config has one module at least (the </a:t>
            </a:r>
            <a:r>
              <a:rPr lang="en-US" i="1" dirty="0"/>
              <a:t>root </a:t>
            </a:r>
            <a:r>
              <a:rPr lang="en-US" dirty="0"/>
              <a:t>module) – this is what we have so far</a:t>
            </a:r>
          </a:p>
          <a:p>
            <a:r>
              <a:rPr lang="en-US" dirty="0"/>
              <a:t>A root module can call other modules (</a:t>
            </a:r>
            <a:r>
              <a:rPr lang="en-US" i="1" dirty="0"/>
              <a:t>child modules</a:t>
            </a:r>
            <a:r>
              <a:rPr lang="en-US" b="1" i="1" dirty="0"/>
              <a:t>)</a:t>
            </a:r>
          </a:p>
          <a:p>
            <a:r>
              <a:rPr lang="en-US" dirty="0"/>
              <a:t>Modules can be called via module blocks</a:t>
            </a:r>
          </a:p>
          <a:p>
            <a:pPr lvl="1"/>
            <a:r>
              <a:rPr lang="en-US" dirty="0"/>
              <a:t>‘servers’ here is the local name</a:t>
            </a:r>
          </a:p>
          <a:p>
            <a:pPr lvl="1"/>
            <a:r>
              <a:rPr lang="en-US" dirty="0"/>
              <a:t>‘source’ argument is a required argument – either a remote module or a path to a local directory</a:t>
            </a:r>
          </a:p>
          <a:p>
            <a:pPr lvl="1"/>
            <a:r>
              <a:rPr lang="en-US" dirty="0"/>
              <a:t>Arguments within the module block define input variables for the child module</a:t>
            </a:r>
          </a:p>
          <a:p>
            <a:r>
              <a:rPr lang="en-US" dirty="0"/>
              <a:t>Must run </a:t>
            </a:r>
            <a:r>
              <a:rPr lang="en-US" b="1" i="1" dirty="0"/>
              <a:t>terraform </a:t>
            </a:r>
            <a:r>
              <a:rPr lang="en-US" b="1" i="1" dirty="0" err="1"/>
              <a:t>init</a:t>
            </a:r>
            <a:r>
              <a:rPr lang="en-US" dirty="0"/>
              <a:t> after adding, removing or modifying a child module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ADFA9C6-C975-39C3-26E1-DB2F964EB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307" y="702156"/>
            <a:ext cx="32385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81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9F59-AB80-9796-7940-9990E892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 4: make 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E53D4-5887-F00E-EE5A-D3735DC9C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Made a module directory and move the existing </a:t>
            </a:r>
            <a:r>
              <a:rPr lang="en-US" dirty="0" err="1"/>
              <a:t>main.tf</a:t>
            </a:r>
            <a:r>
              <a:rPr lang="en-US" dirty="0"/>
              <a:t>, </a:t>
            </a:r>
            <a:r>
              <a:rPr lang="en-US" dirty="0" err="1"/>
              <a:t>output.tf</a:t>
            </a:r>
            <a:r>
              <a:rPr lang="en-US" dirty="0"/>
              <a:t>, </a:t>
            </a:r>
            <a:r>
              <a:rPr lang="en-US" dirty="0" err="1"/>
              <a:t>variables.tf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files into the directory</a:t>
            </a:r>
          </a:p>
          <a:p>
            <a:r>
              <a:rPr lang="en-US" dirty="0"/>
              <a:t>Call the child module from a top-level </a:t>
            </a:r>
            <a:r>
              <a:rPr lang="en-US" dirty="0" err="1"/>
              <a:t>main.tf</a:t>
            </a:r>
            <a:r>
              <a:rPr lang="en-US" dirty="0"/>
              <a:t> file</a:t>
            </a:r>
          </a:p>
          <a:p>
            <a:r>
              <a:rPr lang="en-US" dirty="0"/>
              <a:t>Example solution in ‘4-modules-solution’</a:t>
            </a:r>
          </a:p>
        </p:txBody>
      </p:sp>
    </p:spTree>
    <p:extLst>
      <p:ext uri="{BB962C8B-B14F-4D97-AF65-F5344CB8AC3E}">
        <p14:creationId xmlns:p14="http://schemas.microsoft.com/office/powerpoint/2010/main" val="212358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53C50-5983-A3FE-3C23-D98298D4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dirty="0"/>
              <a:t>Other </a:t>
            </a:r>
            <a:r>
              <a:rPr lang="en-US" dirty="0" err="1"/>
              <a:t>IaC</a:t>
            </a:r>
            <a:r>
              <a:rPr lang="en-US" dirty="0"/>
              <a:t> Tools</a:t>
            </a:r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5D548-EBF4-9125-B4FB-6086FFA39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These tools work well for configuring the operating system and application.</a:t>
            </a:r>
          </a:p>
          <a:p>
            <a:pPr marL="0" indent="0">
              <a:buNone/>
            </a:pPr>
            <a:r>
              <a:rPr lang="en-GB" sz="2400" dirty="0"/>
              <a:t> They are not purpose-built for provisioning cloud infrastructure and platform services</a:t>
            </a:r>
            <a:endParaRPr lang="en-US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41B5CA7-8B18-E144-510E-E6B337632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5" y="845389"/>
            <a:ext cx="7034349" cy="478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90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3F21-D191-0181-F1DE-0675A639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FDB8E-45D0-29CD-B7B6-903C9628F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77374"/>
            <a:ext cx="11029615" cy="3878470"/>
          </a:xfrm>
        </p:spPr>
        <p:txBody>
          <a:bodyPr>
            <a:normAutofit/>
          </a:bodyPr>
          <a:lstStyle/>
          <a:p>
            <a:r>
              <a:rPr lang="en-GB" sz="2000" dirty="0"/>
              <a:t>Reduce costs by eliminating vendor lock-in</a:t>
            </a:r>
          </a:p>
          <a:p>
            <a:r>
              <a:rPr lang="en-GB" sz="2000" dirty="0"/>
              <a:t>Reduce risk with a single workflow to secure, govern, and audit</a:t>
            </a:r>
          </a:p>
          <a:p>
            <a:r>
              <a:rPr lang="en-GB" sz="2000" dirty="0"/>
              <a:t>Increase productivity with a consistent workflow and reduce time to onboard vendors</a:t>
            </a:r>
          </a:p>
          <a:p>
            <a:r>
              <a:rPr lang="en-GB" sz="2000" dirty="0"/>
              <a:t>Open-source and massive community – has become the standard tool</a:t>
            </a:r>
          </a:p>
          <a:p>
            <a:r>
              <a:rPr lang="en-GB" sz="2000" dirty="0"/>
              <a:t>Reduce time to provision</a:t>
            </a:r>
          </a:p>
          <a:p>
            <a:r>
              <a:rPr lang="en-GB" sz="2000" dirty="0"/>
              <a:t>Easily validate and preview infrastructure changes before they are applied</a:t>
            </a:r>
          </a:p>
          <a:p>
            <a:r>
              <a:rPr lang="en-GB" sz="2000" dirty="0"/>
              <a:t>Automated management is safer, faster and more predictable</a:t>
            </a:r>
          </a:p>
          <a:p>
            <a:r>
              <a:rPr lang="en-GB" sz="2000" dirty="0"/>
              <a:t>Reusable modules allow for standard configurations</a:t>
            </a:r>
          </a:p>
          <a:p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69EABCE-3D43-4DF8-04A7-B73434E2E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291" y="702156"/>
            <a:ext cx="3743516" cy="231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65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111" name="Rectangle 4110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3" name="Rectangle 4112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15" name="Rectangle 4114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17" name="Rectangle 4116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98" name="Picture 2" descr="The Terraform workflow has three steps: Write, Plan, and Apply">
            <a:extLst>
              <a:ext uri="{FF2B5EF4-FFF2-40B4-BE49-F238E27FC236}">
                <a16:creationId xmlns:a16="http://schemas.microsoft.com/office/drawing/2014/main" id="{4227CAD1-57D0-EB28-CFC3-AF4B3857AD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149" y="588137"/>
            <a:ext cx="6781464" cy="595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9" name="Rectangle 4118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CC33B-737E-3DA2-548F-8B8E20754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Terraform workflow</a:t>
            </a:r>
          </a:p>
        </p:txBody>
      </p:sp>
    </p:spTree>
    <p:extLst>
      <p:ext uri="{BB962C8B-B14F-4D97-AF65-F5344CB8AC3E}">
        <p14:creationId xmlns:p14="http://schemas.microsoft.com/office/powerpoint/2010/main" val="3336104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8FE1-2A80-0B73-0139-7C29BC78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C6EC6-E84B-2E1C-D360-F2AE3F2DA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Terraform plugins (aka. </a:t>
            </a:r>
            <a:r>
              <a:rPr lang="en-US" sz="2000" i="1" dirty="0"/>
              <a:t>providers</a:t>
            </a:r>
            <a:r>
              <a:rPr lang="en-US" sz="2000" dirty="0"/>
              <a:t>) define individual units of infrastructure </a:t>
            </a:r>
            <a:r>
              <a:rPr lang="en-US" sz="2000" dirty="0" err="1"/>
              <a:t>ie</a:t>
            </a:r>
            <a:r>
              <a:rPr lang="en-US" sz="2000" dirty="0"/>
              <a:t>. compute instances or private networks as </a:t>
            </a:r>
            <a:r>
              <a:rPr lang="en-US" sz="2000" i="1" dirty="0"/>
              <a:t>resources</a:t>
            </a:r>
            <a:endParaRPr lang="en-US" sz="2000" dirty="0"/>
          </a:p>
          <a:p>
            <a:r>
              <a:rPr lang="en-US" sz="2000" dirty="0" err="1"/>
              <a:t>Resouces</a:t>
            </a:r>
            <a:r>
              <a:rPr lang="en-US" sz="2000" dirty="0"/>
              <a:t> can be compiled into reusable Terraform configurations called </a:t>
            </a:r>
            <a:r>
              <a:rPr lang="en-US" sz="2000" i="1" dirty="0"/>
              <a:t>modules</a:t>
            </a:r>
            <a:r>
              <a:rPr lang="en-US" sz="2000" dirty="0"/>
              <a:t> and managed with a consistent language and workflow</a:t>
            </a:r>
          </a:p>
          <a:p>
            <a:r>
              <a:rPr lang="en-US" sz="2000" dirty="0" err="1"/>
              <a:t>Terraform’s</a:t>
            </a:r>
            <a:r>
              <a:rPr lang="en-US" sz="2000" dirty="0"/>
              <a:t> language is </a:t>
            </a:r>
            <a:r>
              <a:rPr lang="en-US" sz="2000" i="1" dirty="0"/>
              <a:t>declarative</a:t>
            </a:r>
            <a:r>
              <a:rPr lang="en-US" sz="2000" dirty="0"/>
              <a:t> – it </a:t>
            </a:r>
            <a:r>
              <a:rPr lang="en-GB" sz="2000" dirty="0"/>
              <a:t>describes the desired end-state for your infrastructure</a:t>
            </a:r>
            <a:r>
              <a:rPr lang="en-US" sz="2000" dirty="0"/>
              <a:t> </a:t>
            </a:r>
          </a:p>
          <a:p>
            <a:r>
              <a:rPr lang="en-US" sz="2000" dirty="0"/>
              <a:t>This is in contrast to </a:t>
            </a:r>
            <a:r>
              <a:rPr lang="en-US" sz="2000" i="1" dirty="0"/>
              <a:t>procedural</a:t>
            </a:r>
            <a:r>
              <a:rPr lang="en-US" sz="2000" dirty="0"/>
              <a:t> languages – which </a:t>
            </a:r>
            <a:r>
              <a:rPr lang="en-GB" sz="2000" dirty="0"/>
              <a:t>require step-by-step instructions to perform tasks (</a:t>
            </a:r>
            <a:r>
              <a:rPr lang="en-GB" sz="2000" dirty="0" err="1"/>
              <a:t>ie</a:t>
            </a:r>
            <a:r>
              <a:rPr lang="en-GB" sz="2000" dirty="0"/>
              <a:t>. Ansible is procedural)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94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CA14-4EA0-F192-8379-619B06BB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 - 1: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DAF8-85CE-A7F7-13EE-942BB746B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Install terraform</a:t>
            </a:r>
          </a:p>
          <a:p>
            <a:pPr lvl="1"/>
            <a:r>
              <a:rPr lang="en-US" sz="2000" dirty="0"/>
              <a:t>Manually or with homebrew or yum/apt-get</a:t>
            </a:r>
          </a:p>
          <a:p>
            <a:r>
              <a:rPr lang="en-US" sz="2400" dirty="0"/>
              <a:t>Verify terraform is installed</a:t>
            </a:r>
          </a:p>
          <a:p>
            <a:pPr lvl="1"/>
            <a:r>
              <a:rPr lang="en-GB" sz="2000" dirty="0"/>
              <a:t>terraform –version</a:t>
            </a:r>
          </a:p>
          <a:p>
            <a:r>
              <a:rPr lang="en-GB" sz="2200" dirty="0"/>
              <a:t>Optional: can install terraform auto-complete for tab completion</a:t>
            </a:r>
          </a:p>
          <a:p>
            <a:pPr lvl="1"/>
            <a:r>
              <a:rPr lang="en-GB" sz="2000" dirty="0"/>
              <a:t>terraform -install-autocomplete</a:t>
            </a:r>
          </a:p>
          <a:p>
            <a:r>
              <a:rPr lang="en-GB" sz="2200" dirty="0"/>
              <a:t>Try terraform help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4815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5BB3-DB9B-A0EE-E102-1DFE78430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CLI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D431D-137B-6BE1-9D1D-599A123FA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16854"/>
            <a:ext cx="11029615" cy="4699705"/>
          </a:xfrm>
        </p:spPr>
        <p:txBody>
          <a:bodyPr>
            <a:normAutofit lnSpcReduction="10000"/>
          </a:bodyPr>
          <a:lstStyle/>
          <a:p>
            <a:r>
              <a:rPr lang="en-GB" b="1" i="1" dirty="0"/>
              <a:t>terraform </a:t>
            </a:r>
            <a:r>
              <a:rPr lang="en-GB" b="1" i="1" dirty="0" err="1"/>
              <a:t>init</a:t>
            </a:r>
            <a:endParaRPr lang="en-GB" b="1" i="1" dirty="0"/>
          </a:p>
          <a:p>
            <a:pPr lvl="1"/>
            <a:r>
              <a:rPr lang="en-GB" dirty="0"/>
              <a:t>Initialises a working directory containing Terraform configuration files</a:t>
            </a:r>
          </a:p>
          <a:p>
            <a:r>
              <a:rPr lang="en-GB" b="1" i="1" dirty="0"/>
              <a:t>terraform plan</a:t>
            </a:r>
          </a:p>
          <a:p>
            <a:pPr lvl="1"/>
            <a:r>
              <a:rPr lang="en-GB" dirty="0"/>
              <a:t>Creates an execution plan, which lets you preview the changes that Terraform plans to make to your infrastructure.</a:t>
            </a:r>
          </a:p>
          <a:p>
            <a:r>
              <a:rPr lang="en-GB" b="1" i="1" dirty="0"/>
              <a:t>terraform validate</a:t>
            </a:r>
          </a:p>
          <a:p>
            <a:pPr lvl="1"/>
            <a:r>
              <a:rPr lang="en-GB" dirty="0"/>
              <a:t>Validates the syntax and arguments of the Terraform configuration files in a directory, including argument and attribute names and types for resources and modules.</a:t>
            </a:r>
          </a:p>
          <a:p>
            <a:r>
              <a:rPr lang="en-GB" b="1" i="1" dirty="0"/>
              <a:t>terraform apply</a:t>
            </a:r>
          </a:p>
          <a:p>
            <a:pPr lvl="1"/>
            <a:r>
              <a:rPr lang="en-GB" dirty="0"/>
              <a:t>Executes the actions proposed in a Terraform plan to create, update, or destroy infrastructure.</a:t>
            </a:r>
          </a:p>
          <a:p>
            <a:r>
              <a:rPr lang="en-GB" b="1" i="1" dirty="0"/>
              <a:t>terraform destroy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Destroys all objects managed by a Terraform configuration.</a:t>
            </a:r>
          </a:p>
          <a:p>
            <a:r>
              <a:rPr lang="en-GB" b="1" i="1" dirty="0"/>
              <a:t>terraform </a:t>
            </a:r>
            <a:r>
              <a:rPr lang="en-GB" b="1" i="1" dirty="0" err="1"/>
              <a:t>fmt</a:t>
            </a:r>
            <a:endParaRPr lang="en-GB" b="1" i="1" dirty="0"/>
          </a:p>
          <a:p>
            <a:pPr lvl="1"/>
            <a:r>
              <a:rPr lang="en-GB" dirty="0"/>
              <a:t>Used to rewrite Terraform configuration files to a canonical format and style.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0867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20302</TotalTime>
  <Words>2325</Words>
  <Application>Microsoft Macintosh PowerPoint</Application>
  <PresentationFormat>Widescreen</PresentationFormat>
  <Paragraphs>241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Gill Sans MT</vt:lpstr>
      <vt:lpstr>Wingdings 2</vt:lpstr>
      <vt:lpstr>DividendVTI</vt:lpstr>
      <vt:lpstr>PowerPoint Presentation</vt:lpstr>
      <vt:lpstr>What is terraform</vt:lpstr>
      <vt:lpstr>PowerPoint Presentation</vt:lpstr>
      <vt:lpstr>Other IaC Tools</vt:lpstr>
      <vt:lpstr>Advantages</vt:lpstr>
      <vt:lpstr>Terraform workflow</vt:lpstr>
      <vt:lpstr>Declarative</vt:lpstr>
      <vt:lpstr>LIVE DEMO - 1: Setup</vt:lpstr>
      <vt:lpstr>Basic CLI commands</vt:lpstr>
      <vt:lpstr>HCL (HashiCorp Configuration Lanaguage)</vt:lpstr>
      <vt:lpstr>Terraform workspaces</vt:lpstr>
      <vt:lpstr>Live demo 2 – create a local nginx server</vt:lpstr>
      <vt:lpstr>Terraform init</vt:lpstr>
      <vt:lpstr>Terraform plan</vt:lpstr>
      <vt:lpstr>Optional – save  your plan</vt:lpstr>
      <vt:lpstr>Variables – input variables</vt:lpstr>
      <vt:lpstr>Variables - Output variables</vt:lpstr>
      <vt:lpstr>Variables - Local variables</vt:lpstr>
      <vt:lpstr>Terraform apply</vt:lpstr>
      <vt:lpstr>PowerPoint Presentation</vt:lpstr>
      <vt:lpstr>Terraform destroy</vt:lpstr>
      <vt:lpstr>Live demo 3 – Create an ec2 instance on aws</vt:lpstr>
      <vt:lpstr>Terraform resources</vt:lpstr>
      <vt:lpstr>Terraform block</vt:lpstr>
      <vt:lpstr>providers</vt:lpstr>
      <vt:lpstr>Live demo 3 - </vt:lpstr>
      <vt:lpstr>Data sources</vt:lpstr>
      <vt:lpstr>state</vt:lpstr>
      <vt:lpstr>backends</vt:lpstr>
      <vt:lpstr>Terraform dependency graph</vt:lpstr>
      <vt:lpstr>modules</vt:lpstr>
      <vt:lpstr>Live demo 4: make a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sign on</dc:title>
  <dc:creator>Fiona Sanderson</dc:creator>
  <cp:lastModifiedBy>Fiona Sanderson</cp:lastModifiedBy>
  <cp:revision>207</cp:revision>
  <dcterms:created xsi:type="dcterms:W3CDTF">2022-04-01T13:33:35Z</dcterms:created>
  <dcterms:modified xsi:type="dcterms:W3CDTF">2022-06-09T10:50:30Z</dcterms:modified>
</cp:coreProperties>
</file>