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Average"/>
      <p:regular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verage-regular.fntdata"/><Relationship Id="rId47" Type="http://schemas.openxmlformats.org/officeDocument/2006/relationships/slide" Target="slides/slide42.xml"/><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f980f9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980f9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55968aa7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55968aa7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55968aa7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55968aa7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55968aa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55968aa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0773160b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0773160b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0773160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0773160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0773160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0773160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0773160b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0773160b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0773160b4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0773160b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0773160b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0773160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d0773160b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d0773160b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d0773160b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d0773160b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d0773160b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d0773160b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0773160b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0773160b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d7d5af2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d7d5af2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56b901ac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56b901ac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56b901ac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56b901ac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077316417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07731641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56b901ac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56b901ac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d56b901ac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d56b901ac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56b901ac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56b901ac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56b901ac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56b901ac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56b901ac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56b901ac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56b901ac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56b901ac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0773164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0773164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d07731641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d07731641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07731641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d07731641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d07731641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d07731641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07731641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07731641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d07731641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d07731641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d07731641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d07731641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077316417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07731641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0773164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0773164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077316417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07731641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opendata.minneapolismn.gov"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03917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Getting Insights </a:t>
            </a:r>
            <a:r>
              <a:rPr lang="en"/>
              <a:t>using</a:t>
            </a:r>
            <a:endParaRPr/>
          </a:p>
          <a:p>
            <a:pPr indent="0" lvl="0" marL="0" rtl="0" algn="ctr">
              <a:spcBef>
                <a:spcPts val="0"/>
              </a:spcBef>
              <a:spcAft>
                <a:spcPts val="0"/>
              </a:spcAft>
              <a:buNone/>
            </a:pPr>
            <a:r>
              <a:rPr lang="en"/>
              <a:t>Minneapolis Police Datasets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April 26, 2021</a:t>
            </a:r>
            <a:endParaRPr/>
          </a:p>
          <a:p>
            <a:pPr indent="0" lvl="0" marL="0" rtl="0" algn="ctr">
              <a:spcBef>
                <a:spcPts val="0"/>
              </a:spcBef>
              <a:spcAft>
                <a:spcPts val="0"/>
              </a:spcAft>
              <a:buNone/>
            </a:pPr>
            <a:r>
              <a:rPr lang="en"/>
              <a:t>Fateh Sandhu, Kolby Johnson, Brennan Rhoadarmer, Nithish Reddy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Police Stop Data</a:t>
            </a:r>
            <a:endParaRPr/>
          </a:p>
        </p:txBody>
      </p:sp>
      <p:sp>
        <p:nvSpPr>
          <p:cNvPr id="159" name="Google Shape;159;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According to an </a:t>
            </a:r>
            <a:r>
              <a:rPr lang="en"/>
              <a:t>article</a:t>
            </a:r>
            <a:r>
              <a:rPr lang="en"/>
              <a:t> in The Guardian, Black people and people of </a:t>
            </a:r>
            <a:r>
              <a:rPr lang="en" u="sng"/>
              <a:t>unknown race</a:t>
            </a:r>
            <a:r>
              <a:rPr lang="en"/>
              <a:t> (eg Latinos) are much more likely to be stopped and searched by </a:t>
            </a:r>
            <a:r>
              <a:rPr lang="en"/>
              <a:t>the police than white people</a:t>
            </a:r>
            <a:endParaRPr/>
          </a:p>
          <a:p>
            <a:pPr indent="0" lvl="0" marL="0" rtl="0" algn="l">
              <a:spcBef>
                <a:spcPts val="1600"/>
              </a:spcBef>
              <a:spcAft>
                <a:spcPts val="0"/>
              </a:spcAft>
              <a:buNone/>
            </a:pPr>
            <a:r>
              <a:rPr lang="en"/>
              <a:t>Objectives for association analysis on stop data include:</a:t>
            </a:r>
            <a:endParaRPr/>
          </a:p>
          <a:p>
            <a:pPr indent="-342900" lvl="0" marL="457200" rtl="0" algn="l">
              <a:spcBef>
                <a:spcPts val="0"/>
              </a:spcBef>
              <a:spcAft>
                <a:spcPts val="0"/>
              </a:spcAft>
              <a:buSzPts val="1800"/>
              <a:buChar char="●"/>
            </a:pPr>
            <a:r>
              <a:rPr lang="en"/>
              <a:t>Effects</a:t>
            </a:r>
            <a:r>
              <a:rPr lang="en"/>
              <a:t> of race in police stops</a:t>
            </a:r>
            <a:endParaRPr/>
          </a:p>
          <a:p>
            <a:pPr indent="-342900" lvl="0" marL="457200" rtl="0" algn="l">
              <a:spcBef>
                <a:spcPts val="0"/>
              </a:spcBef>
              <a:spcAft>
                <a:spcPts val="0"/>
              </a:spcAft>
              <a:buSzPts val="1800"/>
              <a:buChar char="●"/>
            </a:pPr>
            <a:r>
              <a:rPr lang="en"/>
              <a:t>If these effects changed after the BLM protests (25 May 2020)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Analysis Preprocessing</a:t>
            </a:r>
            <a:endParaRPr/>
          </a:p>
        </p:txBody>
      </p:sp>
      <p:sp>
        <p:nvSpPr>
          <p:cNvPr id="165" name="Google Shape;165;p23"/>
          <p:cNvSpPr txBox="1"/>
          <p:nvPr/>
        </p:nvSpPr>
        <p:spPr>
          <a:xfrm>
            <a:off x="363450" y="1167475"/>
            <a:ext cx="82824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D1D2D3"/>
              </a:buClr>
              <a:buSzPts val="1600"/>
              <a:buFont typeface="Average"/>
              <a:buChar char="●"/>
            </a:pPr>
            <a:r>
              <a:rPr lang="en" sz="1600">
                <a:solidFill>
                  <a:srgbClr val="D1D2D3"/>
                </a:solidFill>
                <a:latin typeface="Average"/>
                <a:ea typeface="Average"/>
                <a:cs typeface="Average"/>
                <a:sym typeface="Average"/>
              </a:rPr>
              <a:t>For police stop data, association analysis was done on 11 useful attributes which included race, preRace, gender, problem, reason, personSearch, vehicleSearch and more.</a:t>
            </a:r>
            <a:endParaRPr sz="1600">
              <a:solidFill>
                <a:srgbClr val="D1D2D3"/>
              </a:solidFill>
              <a:latin typeface="Average"/>
              <a:ea typeface="Average"/>
              <a:cs typeface="Average"/>
              <a:sym typeface="Average"/>
            </a:endParaRPr>
          </a:p>
          <a:p>
            <a:pPr indent="0" lvl="0" marL="457200" rtl="0" algn="l">
              <a:spcBef>
                <a:spcPts val="0"/>
              </a:spcBef>
              <a:spcAft>
                <a:spcPts val="0"/>
              </a:spcAft>
              <a:buNone/>
            </a:pPr>
            <a:r>
              <a:t/>
            </a:r>
            <a:endParaRPr sz="1600">
              <a:solidFill>
                <a:srgbClr val="D1D2D3"/>
              </a:solidFill>
              <a:latin typeface="Average"/>
              <a:ea typeface="Average"/>
              <a:cs typeface="Average"/>
              <a:sym typeface="Average"/>
            </a:endParaRPr>
          </a:p>
          <a:p>
            <a:pPr indent="-330200" lvl="0" marL="457200" rtl="0" algn="l">
              <a:spcBef>
                <a:spcPts val="0"/>
              </a:spcBef>
              <a:spcAft>
                <a:spcPts val="0"/>
              </a:spcAft>
              <a:buClr>
                <a:srgbClr val="D1D2D3"/>
              </a:buClr>
              <a:buSzPts val="1600"/>
              <a:buFont typeface="Average"/>
              <a:buChar char="●"/>
            </a:pPr>
            <a:r>
              <a:rPr lang="en" sz="1600">
                <a:solidFill>
                  <a:srgbClr val="D1D2D3"/>
                </a:solidFill>
                <a:latin typeface="Average"/>
                <a:ea typeface="Average"/>
                <a:cs typeface="Average"/>
                <a:sym typeface="Average"/>
              </a:rPr>
              <a:t>Then association analysis was done on two attributes at a time to find more rules that gave us </a:t>
            </a:r>
            <a:r>
              <a:rPr lang="en" sz="1600">
                <a:solidFill>
                  <a:srgbClr val="D1D2D3"/>
                </a:solidFill>
                <a:latin typeface="Average"/>
                <a:ea typeface="Average"/>
                <a:cs typeface="Average"/>
                <a:sym typeface="Average"/>
              </a:rPr>
              <a:t>further</a:t>
            </a:r>
            <a:r>
              <a:rPr lang="en" sz="1600">
                <a:solidFill>
                  <a:srgbClr val="D1D2D3"/>
                </a:solidFill>
                <a:latin typeface="Average"/>
                <a:ea typeface="Average"/>
                <a:cs typeface="Average"/>
                <a:sym typeface="Average"/>
              </a:rPr>
              <a:t> insight</a:t>
            </a:r>
            <a:endParaRPr sz="1600">
              <a:solidFill>
                <a:srgbClr val="D1D2D3"/>
              </a:solidFill>
              <a:latin typeface="Average"/>
              <a:ea typeface="Average"/>
              <a:cs typeface="Average"/>
              <a:sym typeface="Average"/>
            </a:endParaRPr>
          </a:p>
          <a:p>
            <a:pPr indent="0" lvl="0" marL="457200" rtl="0" algn="l">
              <a:spcBef>
                <a:spcPts val="0"/>
              </a:spcBef>
              <a:spcAft>
                <a:spcPts val="0"/>
              </a:spcAft>
              <a:buNone/>
            </a:pPr>
            <a:r>
              <a:t/>
            </a:r>
            <a:endParaRPr sz="1600">
              <a:solidFill>
                <a:srgbClr val="D1D2D3"/>
              </a:solidFill>
              <a:latin typeface="Average"/>
              <a:ea typeface="Average"/>
              <a:cs typeface="Average"/>
              <a:sym typeface="Average"/>
            </a:endParaRPr>
          </a:p>
          <a:p>
            <a:pPr indent="-330200" lvl="0" marL="457200" rtl="0" algn="l">
              <a:spcBef>
                <a:spcPts val="0"/>
              </a:spcBef>
              <a:spcAft>
                <a:spcPts val="0"/>
              </a:spcAft>
              <a:buClr>
                <a:srgbClr val="D1D2D3"/>
              </a:buClr>
              <a:buSzPts val="1600"/>
              <a:buFont typeface="Average"/>
              <a:buChar char="●"/>
            </a:pPr>
            <a:r>
              <a:rPr lang="en" sz="1600">
                <a:solidFill>
                  <a:srgbClr val="D1D2D3"/>
                </a:solidFill>
                <a:latin typeface="Average"/>
                <a:ea typeface="Average"/>
                <a:cs typeface="Average"/>
                <a:sym typeface="Average"/>
              </a:rPr>
              <a:t>Dataset was also heavily biased with respect the personSearch attribute. As this is an important feature to police stops, dataset was then balanced to have equal number of yes/no records for the person search data</a:t>
            </a:r>
            <a:endParaRPr sz="1600">
              <a:solidFill>
                <a:srgbClr val="D1D2D3"/>
              </a:solidFill>
              <a:latin typeface="Average"/>
              <a:ea typeface="Average"/>
              <a:cs typeface="Average"/>
              <a:sym typeface="Average"/>
            </a:endParaRPr>
          </a:p>
          <a:p>
            <a:pPr indent="0" lvl="0" marL="914400" rtl="0" algn="l">
              <a:spcBef>
                <a:spcPts val="0"/>
              </a:spcBef>
              <a:spcAft>
                <a:spcPts val="0"/>
              </a:spcAft>
              <a:buNone/>
            </a:pPr>
            <a:r>
              <a:t/>
            </a:r>
            <a:endParaRPr sz="1600">
              <a:solidFill>
                <a:srgbClr val="D1D2D3"/>
              </a:solidFill>
              <a:latin typeface="Average"/>
              <a:ea typeface="Average"/>
              <a:cs typeface="Average"/>
              <a:sym typeface="Average"/>
            </a:endParaRPr>
          </a:p>
          <a:p>
            <a:pPr indent="-330200" lvl="0" marL="457200" rtl="0" algn="l">
              <a:spcBef>
                <a:spcPts val="0"/>
              </a:spcBef>
              <a:spcAft>
                <a:spcPts val="0"/>
              </a:spcAft>
              <a:buClr>
                <a:srgbClr val="D1D2D3"/>
              </a:buClr>
              <a:buSzPts val="1600"/>
              <a:buFont typeface="Average"/>
              <a:buChar char="●"/>
            </a:pPr>
            <a:r>
              <a:rPr lang="en" sz="1600">
                <a:solidFill>
                  <a:srgbClr val="D1D2D3"/>
                </a:solidFill>
                <a:latin typeface="Average"/>
                <a:ea typeface="Average"/>
                <a:cs typeface="Average"/>
                <a:sym typeface="Average"/>
              </a:rPr>
              <a:t>At last, dataset was also split into two balanced datasets: Post BLM data and Pre BLM data to get </a:t>
            </a:r>
            <a:r>
              <a:rPr lang="en" sz="1600">
                <a:solidFill>
                  <a:srgbClr val="D1D2D3"/>
                </a:solidFill>
                <a:latin typeface="Average"/>
                <a:ea typeface="Average"/>
                <a:cs typeface="Average"/>
                <a:sym typeface="Average"/>
              </a:rPr>
              <a:t>further</a:t>
            </a:r>
            <a:r>
              <a:rPr lang="en" sz="1600">
                <a:solidFill>
                  <a:srgbClr val="D1D2D3"/>
                </a:solidFill>
                <a:latin typeface="Average"/>
                <a:ea typeface="Average"/>
                <a:cs typeface="Average"/>
                <a:sym typeface="Average"/>
              </a:rPr>
              <a:t> insights on how these protests changed the effects of race in police stops.</a:t>
            </a:r>
            <a:endParaRPr sz="1600">
              <a:solidFill>
                <a:srgbClr val="D1D2D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11700" y="372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Analysis</a:t>
            </a:r>
            <a:endParaRPr/>
          </a:p>
        </p:txBody>
      </p:sp>
      <p:pic>
        <p:nvPicPr>
          <p:cNvPr id="171" name="Google Shape;171;p24"/>
          <p:cNvPicPr preferRelativeResize="0"/>
          <p:nvPr/>
        </p:nvPicPr>
        <p:blipFill rotWithShape="1">
          <a:blip r:embed="rId3">
            <a:alphaModFix/>
          </a:blip>
          <a:srcRect b="3067" l="0" r="8357" t="9542"/>
          <a:stretch/>
        </p:blipFill>
        <p:spPr>
          <a:xfrm>
            <a:off x="372275" y="1017725"/>
            <a:ext cx="8249201" cy="381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Generated from All Attributes</a:t>
            </a:r>
            <a:endParaRPr/>
          </a:p>
        </p:txBody>
      </p:sp>
      <p:sp>
        <p:nvSpPr>
          <p:cNvPr id="177" name="Google Shape;177;p25"/>
          <p:cNvSpPr txBox="1"/>
          <p:nvPr/>
        </p:nvSpPr>
        <p:spPr>
          <a:xfrm>
            <a:off x="311700" y="1101375"/>
            <a:ext cx="7775700" cy="3570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D1D2D3"/>
              </a:buClr>
              <a:buSzPts val="2000"/>
              <a:buFont typeface="Average"/>
              <a:buChar char="●"/>
            </a:pPr>
            <a:r>
              <a:rPr lang="en" sz="2000">
                <a:solidFill>
                  <a:srgbClr val="D1D2D3"/>
                </a:solidFill>
                <a:latin typeface="Average"/>
                <a:ea typeface="Average"/>
                <a:cs typeface="Average"/>
                <a:sym typeface="Average"/>
              </a:rPr>
              <a:t>Association Analysis was doing using Weka with 0.1 as the </a:t>
            </a:r>
            <a:r>
              <a:rPr lang="en" sz="2000">
                <a:solidFill>
                  <a:srgbClr val="D1D2D3"/>
                </a:solidFill>
                <a:latin typeface="Average"/>
                <a:ea typeface="Average"/>
                <a:cs typeface="Average"/>
                <a:sym typeface="Average"/>
              </a:rPr>
              <a:t>minimum support bound and 1.0 as the maximum support bound. The best minimum support input was automatically chosen by Weka.</a:t>
            </a:r>
            <a:endParaRPr sz="2000">
              <a:solidFill>
                <a:srgbClr val="D1D2D3"/>
              </a:solidFill>
              <a:latin typeface="Average"/>
              <a:ea typeface="Average"/>
              <a:cs typeface="Average"/>
              <a:sym typeface="Average"/>
            </a:endParaRPr>
          </a:p>
          <a:p>
            <a:pPr indent="-355600" lvl="0" marL="457200" rtl="0" algn="l">
              <a:spcBef>
                <a:spcPts val="0"/>
              </a:spcBef>
              <a:spcAft>
                <a:spcPts val="0"/>
              </a:spcAft>
              <a:buClr>
                <a:srgbClr val="D1D2D3"/>
              </a:buClr>
              <a:buSzPts val="2000"/>
              <a:buFont typeface="Average"/>
              <a:buChar char="●"/>
            </a:pPr>
            <a:r>
              <a:rPr lang="en" sz="2000">
                <a:solidFill>
                  <a:srgbClr val="D1D2D3"/>
                </a:solidFill>
                <a:latin typeface="Average"/>
                <a:ea typeface="Average"/>
                <a:cs typeface="Average"/>
                <a:sym typeface="Average"/>
              </a:rPr>
              <a:t>The minimum confidence input was set to 0.9</a:t>
            </a:r>
            <a:endParaRPr sz="2000">
              <a:solidFill>
                <a:srgbClr val="D1D2D3"/>
              </a:solidFill>
              <a:latin typeface="Average"/>
              <a:ea typeface="Average"/>
              <a:cs typeface="Average"/>
              <a:sym typeface="Average"/>
            </a:endParaRPr>
          </a:p>
          <a:p>
            <a:pPr indent="-355600" lvl="0" marL="457200" rtl="0" algn="l">
              <a:spcBef>
                <a:spcPts val="0"/>
              </a:spcBef>
              <a:spcAft>
                <a:spcPts val="0"/>
              </a:spcAft>
              <a:buClr>
                <a:srgbClr val="D1D2D3"/>
              </a:buClr>
              <a:buSzPts val="2000"/>
              <a:buFont typeface="Average"/>
              <a:buChar char="●"/>
            </a:pPr>
            <a:r>
              <a:rPr lang="en" sz="2000">
                <a:solidFill>
                  <a:srgbClr val="D1D2D3"/>
                </a:solidFill>
                <a:latin typeface="Average"/>
                <a:ea typeface="Average"/>
                <a:cs typeface="Average"/>
                <a:sym typeface="Average"/>
              </a:rPr>
              <a:t>Rules to be generated were 30</a:t>
            </a:r>
            <a:endParaRPr sz="2000">
              <a:solidFill>
                <a:srgbClr val="D1D2D3"/>
              </a:solidFill>
              <a:latin typeface="Average"/>
              <a:ea typeface="Average"/>
              <a:cs typeface="Average"/>
              <a:sym typeface="Average"/>
            </a:endParaRPr>
          </a:p>
          <a:p>
            <a:pPr indent="0" lvl="0" marL="0" rtl="0" algn="l">
              <a:spcBef>
                <a:spcPts val="0"/>
              </a:spcBef>
              <a:spcAft>
                <a:spcPts val="0"/>
              </a:spcAft>
              <a:buNone/>
            </a:pPr>
            <a:r>
              <a:t/>
            </a:r>
            <a:endParaRPr sz="2000">
              <a:solidFill>
                <a:srgbClr val="D1D2D3"/>
              </a:solidFill>
              <a:latin typeface="Average"/>
              <a:ea typeface="Average"/>
              <a:cs typeface="Average"/>
              <a:sym typeface="Average"/>
            </a:endParaRPr>
          </a:p>
          <a:p>
            <a:pPr indent="0" lvl="0" marL="0" rtl="0" algn="l">
              <a:spcBef>
                <a:spcPts val="0"/>
              </a:spcBef>
              <a:spcAft>
                <a:spcPts val="0"/>
              </a:spcAft>
              <a:buNone/>
            </a:pPr>
            <a:r>
              <a:t/>
            </a:r>
            <a:endParaRPr sz="2000">
              <a:solidFill>
                <a:srgbClr val="D1D2D3"/>
              </a:solidFill>
              <a:latin typeface="Average"/>
              <a:ea typeface="Average"/>
              <a:cs typeface="Average"/>
              <a:sym typeface="Average"/>
            </a:endParaRPr>
          </a:p>
          <a:p>
            <a:pPr indent="-355600" lvl="0" marL="457200" rtl="0" algn="l">
              <a:spcBef>
                <a:spcPts val="0"/>
              </a:spcBef>
              <a:spcAft>
                <a:spcPts val="0"/>
              </a:spcAft>
              <a:buClr>
                <a:srgbClr val="D1D2D3"/>
              </a:buClr>
              <a:buSzPts val="2000"/>
              <a:buFont typeface="Average"/>
              <a:buChar char="●"/>
            </a:pPr>
            <a:r>
              <a:rPr lang="en" sz="2000">
                <a:solidFill>
                  <a:srgbClr val="D1D2D3"/>
                </a:solidFill>
                <a:latin typeface="Average"/>
                <a:ea typeface="Average"/>
                <a:cs typeface="Average"/>
                <a:sym typeface="Average"/>
              </a:rPr>
              <a:t>Analysis using all attributes did not provide any useful insights except for the fact that if person is not searched at a police stop, their vehicle is not probably searched either</a:t>
            </a:r>
            <a:endParaRPr sz="2000">
              <a:solidFill>
                <a:srgbClr val="D1D2D3"/>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Generated by Analysis on sets of 2 attributes</a:t>
            </a:r>
            <a:endParaRPr/>
          </a:p>
        </p:txBody>
      </p:sp>
      <p:sp>
        <p:nvSpPr>
          <p:cNvPr id="183" name="Google Shape;183;p26"/>
          <p:cNvSpPr txBox="1"/>
          <p:nvPr/>
        </p:nvSpPr>
        <p:spPr>
          <a:xfrm>
            <a:off x="464450" y="1161150"/>
            <a:ext cx="8070000" cy="3455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D1D2D3"/>
              </a:buClr>
              <a:buSzPts val="1700"/>
              <a:buFont typeface="Average"/>
              <a:buChar char="●"/>
            </a:pPr>
            <a:r>
              <a:rPr lang="en" sz="1700">
                <a:solidFill>
                  <a:srgbClr val="D1D2D3"/>
                </a:solidFill>
                <a:latin typeface="Average"/>
                <a:ea typeface="Average"/>
                <a:cs typeface="Average"/>
                <a:sym typeface="Average"/>
              </a:rPr>
              <a:t>Race &amp; Reason : If the race of a person is unknown, it is most probably reported by a citizen on a 911 call (~80%)</a:t>
            </a:r>
            <a:endParaRPr sz="1700">
              <a:solidFill>
                <a:srgbClr val="D1D2D3"/>
              </a:solidFill>
              <a:latin typeface="Average"/>
              <a:ea typeface="Average"/>
              <a:cs typeface="Average"/>
              <a:sym typeface="Average"/>
            </a:endParaRPr>
          </a:p>
          <a:p>
            <a:pPr indent="-336550" lvl="0" marL="457200" rtl="0" algn="l">
              <a:lnSpc>
                <a:spcPct val="115000"/>
              </a:lnSpc>
              <a:spcBef>
                <a:spcPts val="0"/>
              </a:spcBef>
              <a:spcAft>
                <a:spcPts val="0"/>
              </a:spcAft>
              <a:buClr>
                <a:srgbClr val="D1D2D3"/>
              </a:buClr>
              <a:buSzPts val="1700"/>
              <a:buFont typeface="Average"/>
              <a:buChar char="●"/>
            </a:pPr>
            <a:r>
              <a:rPr lang="en" sz="1700">
                <a:solidFill>
                  <a:srgbClr val="D1D2D3"/>
                </a:solidFill>
                <a:latin typeface="Average"/>
                <a:ea typeface="Average"/>
                <a:cs typeface="Average"/>
                <a:sym typeface="Average"/>
              </a:rPr>
              <a:t>Race &amp; Problem : </a:t>
            </a:r>
            <a:r>
              <a:rPr lang="en" sz="1700">
                <a:solidFill>
                  <a:srgbClr val="D1D2D3"/>
                </a:solidFill>
                <a:latin typeface="Average"/>
                <a:ea typeface="Average"/>
                <a:cs typeface="Average"/>
                <a:sym typeface="Average"/>
              </a:rPr>
              <a:t>If the race of a person is unknown, then it is mostly reported as a suspicious person or suspicious vehicle problem</a:t>
            </a:r>
            <a:endParaRPr sz="1700">
              <a:solidFill>
                <a:srgbClr val="D1D2D3"/>
              </a:solidFill>
              <a:latin typeface="Average"/>
              <a:ea typeface="Average"/>
              <a:cs typeface="Average"/>
              <a:sym typeface="Average"/>
            </a:endParaRPr>
          </a:p>
          <a:p>
            <a:pPr indent="-336550" lvl="0" marL="457200" rtl="0" algn="l">
              <a:lnSpc>
                <a:spcPct val="115000"/>
              </a:lnSpc>
              <a:spcBef>
                <a:spcPts val="0"/>
              </a:spcBef>
              <a:spcAft>
                <a:spcPts val="0"/>
              </a:spcAft>
              <a:buClr>
                <a:srgbClr val="D1D2D3"/>
              </a:buClr>
              <a:buSzPts val="1700"/>
              <a:buFont typeface="Average"/>
              <a:buChar char="●"/>
            </a:pPr>
            <a:r>
              <a:rPr lang="en" sz="1700">
                <a:solidFill>
                  <a:srgbClr val="D1D2D3"/>
                </a:solidFill>
                <a:latin typeface="Average"/>
                <a:ea typeface="Average"/>
                <a:cs typeface="Average"/>
                <a:sym typeface="Average"/>
              </a:rPr>
              <a:t>Race &amp; PersonSearch : If the race of a person is black, then he is searched (~75%) (dataset was balanced to have equal number of yes/no records in personSearch as personSearch attribute was highly skewed)</a:t>
            </a:r>
            <a:endParaRPr sz="1700">
              <a:solidFill>
                <a:srgbClr val="D1D2D3"/>
              </a:solidFill>
              <a:latin typeface="Average"/>
              <a:ea typeface="Average"/>
              <a:cs typeface="Average"/>
              <a:sym typeface="Average"/>
            </a:endParaRPr>
          </a:p>
          <a:p>
            <a:pPr indent="-336550" lvl="0" marL="457200" rtl="0" algn="l">
              <a:lnSpc>
                <a:spcPct val="115000"/>
              </a:lnSpc>
              <a:spcBef>
                <a:spcPts val="0"/>
              </a:spcBef>
              <a:spcAft>
                <a:spcPts val="0"/>
              </a:spcAft>
              <a:buClr>
                <a:srgbClr val="D1D2D3"/>
              </a:buClr>
              <a:buSzPts val="1700"/>
              <a:buFont typeface="Average"/>
              <a:buChar char="●"/>
            </a:pPr>
            <a:r>
              <a:rPr lang="en" sz="1700">
                <a:solidFill>
                  <a:srgbClr val="D1D2D3"/>
                </a:solidFill>
                <a:latin typeface="Average"/>
                <a:ea typeface="Average"/>
                <a:cs typeface="Average"/>
                <a:sym typeface="Average"/>
              </a:rPr>
              <a:t>VehicleSearch &amp; PersonSeach : Both the attributes are very closely related. If a person is not searched, then their vehicle isn’t searched either (~98%) and if a person is searched, their vehicle is searched as well (~96%)</a:t>
            </a:r>
            <a:endParaRPr sz="1700">
              <a:solidFill>
                <a:srgbClr val="D1D2D3"/>
              </a:solidFill>
              <a:latin typeface="Average"/>
              <a:ea typeface="Average"/>
              <a:cs typeface="Average"/>
              <a:sym typeface="Average"/>
            </a:endParaRPr>
          </a:p>
          <a:p>
            <a:pPr indent="-336550" lvl="0" marL="457200" rtl="0" algn="l">
              <a:lnSpc>
                <a:spcPct val="115000"/>
              </a:lnSpc>
              <a:spcBef>
                <a:spcPts val="0"/>
              </a:spcBef>
              <a:spcAft>
                <a:spcPts val="0"/>
              </a:spcAft>
              <a:buClr>
                <a:srgbClr val="D1D2D3"/>
              </a:buClr>
              <a:buSzPts val="1700"/>
              <a:buFont typeface="Average"/>
              <a:buChar char="●"/>
            </a:pPr>
            <a:r>
              <a:rPr lang="en" sz="1700">
                <a:solidFill>
                  <a:srgbClr val="D1D2D3"/>
                </a:solidFill>
                <a:latin typeface="Average"/>
                <a:ea typeface="Average"/>
                <a:cs typeface="Average"/>
                <a:sym typeface="Average"/>
              </a:rPr>
              <a:t>Race &amp; CitationIssued : No rules with high confidence generated</a:t>
            </a:r>
            <a:endParaRPr sz="1700">
              <a:solidFill>
                <a:srgbClr val="D1D2D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445025"/>
            <a:ext cx="8520600" cy="107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Generated from Race, VehicleSearch and PersonSearch Attribute</a:t>
            </a:r>
            <a:endParaRPr/>
          </a:p>
        </p:txBody>
      </p:sp>
      <p:sp>
        <p:nvSpPr>
          <p:cNvPr id="189" name="Google Shape;189;p27"/>
          <p:cNvSpPr txBox="1"/>
          <p:nvPr/>
        </p:nvSpPr>
        <p:spPr>
          <a:xfrm>
            <a:off x="311700" y="1948350"/>
            <a:ext cx="7837800" cy="12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D1D2D3"/>
                </a:solidFill>
                <a:latin typeface="Average"/>
                <a:ea typeface="Average"/>
                <a:cs typeface="Average"/>
                <a:sym typeface="Average"/>
              </a:rPr>
              <a:t>The most useful rule generated from these attributes alone was that if a white person was stopped, he/she did not have them or their vehicle </a:t>
            </a:r>
            <a:r>
              <a:rPr lang="en" sz="2300">
                <a:solidFill>
                  <a:srgbClr val="D1D2D3"/>
                </a:solidFill>
                <a:latin typeface="Average"/>
                <a:ea typeface="Average"/>
                <a:cs typeface="Average"/>
                <a:sym typeface="Average"/>
              </a:rPr>
              <a:t>searched</a:t>
            </a:r>
            <a:r>
              <a:rPr lang="en" sz="2300">
                <a:solidFill>
                  <a:srgbClr val="D1D2D3"/>
                </a:solidFill>
                <a:latin typeface="Average"/>
                <a:ea typeface="Average"/>
                <a:cs typeface="Average"/>
                <a:sym typeface="Average"/>
              </a:rPr>
              <a:t> 93% of the time.</a:t>
            </a:r>
            <a:endParaRPr sz="2300">
              <a:solidFill>
                <a:srgbClr val="D1D2D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idx="4294967295" type="title"/>
          </p:nvPr>
        </p:nvSpPr>
        <p:spPr>
          <a:xfrm>
            <a:off x="259475" y="425275"/>
            <a:ext cx="609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of BLM Protests on Police Stops</a:t>
            </a:r>
            <a:endParaRPr/>
          </a:p>
        </p:txBody>
      </p:sp>
      <p:sp>
        <p:nvSpPr>
          <p:cNvPr id="195" name="Google Shape;195;p28"/>
          <p:cNvSpPr txBox="1"/>
          <p:nvPr>
            <p:ph idx="4294967295" type="body"/>
          </p:nvPr>
        </p:nvSpPr>
        <p:spPr>
          <a:xfrm>
            <a:off x="311700" y="1152475"/>
            <a:ext cx="6510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Preprocessing</a:t>
            </a:r>
            <a:endParaRPr b="1" sz="2100">
              <a:solidFill>
                <a:schemeClr val="dk1"/>
              </a:solidFill>
            </a:endParaRPr>
          </a:p>
          <a:p>
            <a:pPr indent="0" lvl="0" marL="0" rtl="0" algn="l">
              <a:spcBef>
                <a:spcPts val="1600"/>
              </a:spcBef>
              <a:spcAft>
                <a:spcPts val="0"/>
              </a:spcAft>
              <a:buNone/>
            </a:pPr>
            <a:r>
              <a:rPr lang="en" sz="1700"/>
              <a:t>Dataset was split into post BLM first to find out how many records exist and then same number of most recent pre BLM records were chosen to compare</a:t>
            </a:r>
            <a:endParaRPr sz="1700"/>
          </a:p>
          <a:p>
            <a:pPr indent="0" lvl="0" marL="0" rtl="0" algn="l">
              <a:spcBef>
                <a:spcPts val="1600"/>
              </a:spcBef>
              <a:spcAft>
                <a:spcPts val="0"/>
              </a:spcAft>
              <a:buNone/>
            </a:pPr>
            <a:r>
              <a:rPr b="1" lang="en"/>
              <a:t>Findings</a:t>
            </a:r>
            <a:r>
              <a:rPr b="1" lang="en"/>
              <a:t>:</a:t>
            </a:r>
            <a:endParaRPr b="1"/>
          </a:p>
          <a:p>
            <a:pPr indent="0" lvl="0" marL="0" rtl="0" algn="l">
              <a:spcBef>
                <a:spcPts val="0"/>
              </a:spcBef>
              <a:spcAft>
                <a:spcPts val="0"/>
              </a:spcAft>
              <a:buNone/>
            </a:pPr>
            <a:r>
              <a:t/>
            </a:r>
            <a:endParaRPr b="1" sz="800"/>
          </a:p>
          <a:p>
            <a:pPr indent="-342900" lvl="0" marL="457200" rtl="0" algn="l">
              <a:spcBef>
                <a:spcPts val="0"/>
              </a:spcBef>
              <a:spcAft>
                <a:spcPts val="0"/>
              </a:spcAft>
              <a:buSzPts val="1800"/>
              <a:buChar char="●"/>
            </a:pPr>
            <a:r>
              <a:rPr lang="en"/>
              <a:t>In Pre-BLM, the stop data consisted of around 40% black people</a:t>
            </a:r>
            <a:endParaRPr/>
          </a:p>
          <a:p>
            <a:pPr indent="-342900" lvl="0" marL="457200" rtl="0" algn="l">
              <a:spcBef>
                <a:spcPts val="0"/>
              </a:spcBef>
              <a:spcAft>
                <a:spcPts val="0"/>
              </a:spcAft>
              <a:buSzPts val="1800"/>
              <a:buChar char="●"/>
            </a:pPr>
            <a:r>
              <a:rPr lang="en"/>
              <a:t>In Post-BLM, the stop data dropped to only around 24% black people</a:t>
            </a:r>
            <a:endParaRPr/>
          </a:p>
        </p:txBody>
      </p:sp>
      <p:sp>
        <p:nvSpPr>
          <p:cNvPr id="196" name="Google Shape;196;p28"/>
          <p:cNvSpPr txBox="1"/>
          <p:nvPr>
            <p:ph idx="4294967295" type="body"/>
          </p:nvPr>
        </p:nvSpPr>
        <p:spPr>
          <a:xfrm>
            <a:off x="7659275" y="254200"/>
            <a:ext cx="1026300" cy="21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2"/>
                </a:solidFill>
              </a:rPr>
              <a:t>Black Race</a:t>
            </a:r>
            <a:endParaRPr sz="1400">
              <a:solidFill>
                <a:schemeClr val="lt2"/>
              </a:solidFill>
            </a:endParaRPr>
          </a:p>
        </p:txBody>
      </p:sp>
      <p:sp>
        <p:nvSpPr>
          <p:cNvPr id="197" name="Google Shape;197;p28"/>
          <p:cNvSpPr/>
          <p:nvPr/>
        </p:nvSpPr>
        <p:spPr>
          <a:xfrm>
            <a:off x="8685573" y="254209"/>
            <a:ext cx="219000" cy="219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txBox="1"/>
          <p:nvPr>
            <p:ph idx="4294967295" type="body"/>
          </p:nvPr>
        </p:nvSpPr>
        <p:spPr>
          <a:xfrm>
            <a:off x="7582775" y="602125"/>
            <a:ext cx="1179300" cy="21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2"/>
                </a:solidFill>
              </a:rPr>
              <a:t>Other Races</a:t>
            </a:r>
            <a:endParaRPr sz="1400">
              <a:solidFill>
                <a:schemeClr val="lt2"/>
              </a:solidFill>
            </a:endParaRPr>
          </a:p>
        </p:txBody>
      </p:sp>
      <p:sp>
        <p:nvSpPr>
          <p:cNvPr id="199" name="Google Shape;199;p28"/>
          <p:cNvSpPr/>
          <p:nvPr/>
        </p:nvSpPr>
        <p:spPr>
          <a:xfrm>
            <a:off x="8685573" y="602134"/>
            <a:ext cx="219000" cy="219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txBox="1"/>
          <p:nvPr>
            <p:ph idx="4294967295" type="body"/>
          </p:nvPr>
        </p:nvSpPr>
        <p:spPr>
          <a:xfrm>
            <a:off x="7292988" y="446912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Before 25 May 2020</a:t>
            </a:r>
            <a:endParaRPr sz="1400"/>
          </a:p>
        </p:txBody>
      </p:sp>
      <p:sp>
        <p:nvSpPr>
          <p:cNvPr id="201" name="Google Shape;201;p28"/>
          <p:cNvSpPr/>
          <p:nvPr/>
        </p:nvSpPr>
        <p:spPr>
          <a:xfrm>
            <a:off x="7293013" y="1193186"/>
            <a:ext cx="689400" cy="1215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txBox="1"/>
          <p:nvPr>
            <p:ph idx="4294967295" type="body"/>
          </p:nvPr>
        </p:nvSpPr>
        <p:spPr>
          <a:xfrm>
            <a:off x="7293013" y="1206087"/>
            <a:ext cx="689400" cy="1189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~40%</a:t>
            </a:r>
            <a:endParaRPr sz="1400">
              <a:solidFill>
                <a:schemeClr val="lt1"/>
              </a:solidFill>
            </a:endParaRPr>
          </a:p>
        </p:txBody>
      </p:sp>
      <p:sp>
        <p:nvSpPr>
          <p:cNvPr id="203" name="Google Shape;203;p28"/>
          <p:cNvSpPr/>
          <p:nvPr/>
        </p:nvSpPr>
        <p:spPr>
          <a:xfrm>
            <a:off x="7293013" y="2408913"/>
            <a:ext cx="689400" cy="1693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txBox="1"/>
          <p:nvPr>
            <p:ph idx="4294967295" type="body"/>
          </p:nvPr>
        </p:nvSpPr>
        <p:spPr>
          <a:xfrm>
            <a:off x="7292988" y="2940363"/>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~60%</a:t>
            </a:r>
            <a:endParaRPr sz="1400">
              <a:solidFill>
                <a:schemeClr val="lt1"/>
              </a:solidFill>
            </a:endParaRPr>
          </a:p>
        </p:txBody>
      </p:sp>
      <p:sp>
        <p:nvSpPr>
          <p:cNvPr id="205" name="Google Shape;205;p28"/>
          <p:cNvSpPr txBox="1"/>
          <p:nvPr>
            <p:ph idx="4294967295" type="body"/>
          </p:nvPr>
        </p:nvSpPr>
        <p:spPr>
          <a:xfrm>
            <a:off x="8137025" y="456887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After</a:t>
            </a:r>
            <a:r>
              <a:rPr b="1" lang="en" sz="1400">
                <a:solidFill>
                  <a:schemeClr val="dk1"/>
                </a:solidFill>
              </a:rPr>
              <a:t> 25 May 2020</a:t>
            </a:r>
            <a:endParaRPr sz="1400"/>
          </a:p>
          <a:p>
            <a:pPr indent="0" lvl="0" marL="0" rtl="0" algn="ctr">
              <a:lnSpc>
                <a:spcPct val="100000"/>
              </a:lnSpc>
              <a:spcBef>
                <a:spcPts val="0"/>
              </a:spcBef>
              <a:spcAft>
                <a:spcPts val="0"/>
              </a:spcAft>
              <a:buNone/>
            </a:pPr>
            <a:r>
              <a:t/>
            </a:r>
            <a:endParaRPr b="1" sz="1400">
              <a:solidFill>
                <a:schemeClr val="dk1"/>
              </a:solidFill>
            </a:endParaRPr>
          </a:p>
        </p:txBody>
      </p:sp>
      <p:sp>
        <p:nvSpPr>
          <p:cNvPr id="206" name="Google Shape;206;p28"/>
          <p:cNvSpPr/>
          <p:nvPr/>
        </p:nvSpPr>
        <p:spPr>
          <a:xfrm>
            <a:off x="8142800" y="1207365"/>
            <a:ext cx="689400" cy="75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txBox="1"/>
          <p:nvPr>
            <p:ph idx="4294967295" type="body"/>
          </p:nvPr>
        </p:nvSpPr>
        <p:spPr>
          <a:xfrm>
            <a:off x="8142800" y="1207367"/>
            <a:ext cx="689400" cy="751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~24%</a:t>
            </a:r>
            <a:endParaRPr sz="1400">
              <a:solidFill>
                <a:schemeClr val="lt1"/>
              </a:solidFill>
            </a:endParaRPr>
          </a:p>
        </p:txBody>
      </p:sp>
      <p:sp>
        <p:nvSpPr>
          <p:cNvPr id="208" name="Google Shape;208;p28"/>
          <p:cNvSpPr/>
          <p:nvPr/>
        </p:nvSpPr>
        <p:spPr>
          <a:xfrm>
            <a:off x="8142800" y="1958425"/>
            <a:ext cx="689400" cy="2152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8"/>
          <p:cNvSpPr txBox="1"/>
          <p:nvPr>
            <p:ph idx="4294967295" type="body"/>
          </p:nvPr>
        </p:nvSpPr>
        <p:spPr>
          <a:xfrm>
            <a:off x="8137013" y="250187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~76%</a:t>
            </a:r>
            <a:endParaRPr sz="14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idx="4294967295" type="title"/>
          </p:nvPr>
        </p:nvSpPr>
        <p:spPr>
          <a:xfrm>
            <a:off x="2549400" y="127070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Police Shots Data</a:t>
            </a:r>
            <a:endParaRPr sz="3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idx="4294967295" type="title"/>
          </p:nvPr>
        </p:nvSpPr>
        <p:spPr>
          <a:xfrm>
            <a:off x="215500" y="452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Analysis Preprocessing</a:t>
            </a:r>
            <a:endParaRPr/>
          </a:p>
        </p:txBody>
      </p:sp>
      <p:sp>
        <p:nvSpPr>
          <p:cNvPr id="220" name="Google Shape;220;p30"/>
          <p:cNvSpPr txBox="1"/>
          <p:nvPr/>
        </p:nvSpPr>
        <p:spPr>
          <a:xfrm>
            <a:off x="267250" y="1174875"/>
            <a:ext cx="82824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D1D2D3"/>
              </a:buClr>
              <a:buSzPts val="1600"/>
              <a:buFont typeface="Average"/>
              <a:buChar char="●"/>
            </a:pPr>
            <a:r>
              <a:rPr lang="en" sz="1600">
                <a:solidFill>
                  <a:srgbClr val="D1D2D3"/>
                </a:solidFill>
                <a:latin typeface="Average"/>
                <a:ea typeface="Average"/>
                <a:cs typeface="Average"/>
                <a:sym typeface="Average"/>
              </a:rPr>
              <a:t>For police shots data, association analysis was done on 3 useful attributes which included Jurisdiction, Problem, Division.</a:t>
            </a:r>
            <a:endParaRPr sz="1600">
              <a:solidFill>
                <a:srgbClr val="D1D2D3"/>
              </a:solidFill>
              <a:latin typeface="Average"/>
              <a:ea typeface="Average"/>
              <a:cs typeface="Average"/>
              <a:sym typeface="Average"/>
            </a:endParaRPr>
          </a:p>
          <a:p>
            <a:pPr indent="0" lvl="0" marL="457200" rtl="0" algn="l">
              <a:spcBef>
                <a:spcPts val="0"/>
              </a:spcBef>
              <a:spcAft>
                <a:spcPts val="0"/>
              </a:spcAft>
              <a:buNone/>
            </a:pPr>
            <a:r>
              <a:t/>
            </a:r>
            <a:endParaRPr sz="1600">
              <a:solidFill>
                <a:srgbClr val="D1D2D3"/>
              </a:solidFill>
              <a:latin typeface="Average"/>
              <a:ea typeface="Average"/>
              <a:cs typeface="Average"/>
              <a:sym typeface="Average"/>
            </a:endParaRPr>
          </a:p>
          <a:p>
            <a:pPr indent="-330200" lvl="0" marL="457200" rtl="0" algn="l">
              <a:spcBef>
                <a:spcPts val="0"/>
              </a:spcBef>
              <a:spcAft>
                <a:spcPts val="0"/>
              </a:spcAft>
              <a:buClr>
                <a:srgbClr val="D1D2D3"/>
              </a:buClr>
              <a:buSzPts val="1600"/>
              <a:buFont typeface="Average"/>
              <a:buChar char="●"/>
            </a:pPr>
            <a:r>
              <a:rPr lang="en" sz="1600">
                <a:solidFill>
                  <a:srgbClr val="D1D2D3"/>
                </a:solidFill>
                <a:latin typeface="Average"/>
                <a:ea typeface="Average"/>
                <a:cs typeface="Average"/>
                <a:sym typeface="Average"/>
              </a:rPr>
              <a:t>Then association analysis was done on two attributes at a time to find more rules that gave us further insight</a:t>
            </a:r>
            <a:endParaRPr sz="1600">
              <a:solidFill>
                <a:srgbClr val="D1D2D3"/>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idx="4294967295" type="title"/>
          </p:nvPr>
        </p:nvSpPr>
        <p:spPr>
          <a:xfrm>
            <a:off x="311700" y="372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Analysis</a:t>
            </a:r>
            <a:endParaRPr/>
          </a:p>
        </p:txBody>
      </p:sp>
      <p:pic>
        <p:nvPicPr>
          <p:cNvPr id="226" name="Google Shape;226;p31"/>
          <p:cNvPicPr preferRelativeResize="0"/>
          <p:nvPr/>
        </p:nvPicPr>
        <p:blipFill>
          <a:blip r:embed="rId3">
            <a:alphaModFix/>
          </a:blip>
          <a:stretch>
            <a:fillRect/>
          </a:stretch>
        </p:blipFill>
        <p:spPr>
          <a:xfrm>
            <a:off x="0" y="1858120"/>
            <a:ext cx="9144001" cy="15840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Started with 3 datasets from Minneapolis government website: </a:t>
            </a:r>
            <a:r>
              <a:rPr lang="en" u="sng">
                <a:solidFill>
                  <a:schemeClr val="hlink"/>
                </a:solidFill>
                <a:hlinkClick r:id="rId3"/>
              </a:rPr>
              <a:t>opendata.minneapolismn.gov</a:t>
            </a:r>
            <a:endParaRPr b="1" sz="1850">
              <a:solidFill>
                <a:srgbClr val="D1D2D3"/>
              </a:solidFill>
            </a:endParaRPr>
          </a:p>
          <a:p>
            <a:pPr indent="0" lvl="0" marL="0" rtl="0" algn="l">
              <a:spcBef>
                <a:spcPts val="1600"/>
              </a:spcBef>
              <a:spcAft>
                <a:spcPts val="0"/>
              </a:spcAft>
              <a:buNone/>
            </a:pPr>
            <a:r>
              <a:t/>
            </a:r>
            <a:endParaRPr b="1" sz="1850">
              <a:solidFill>
                <a:srgbClr val="D1D2D3"/>
              </a:solidFill>
            </a:endParaRPr>
          </a:p>
          <a:p>
            <a:pPr indent="-346075" lvl="0" marL="457200" rtl="0" algn="l">
              <a:spcBef>
                <a:spcPts val="1600"/>
              </a:spcBef>
              <a:spcAft>
                <a:spcPts val="0"/>
              </a:spcAft>
              <a:buClr>
                <a:srgbClr val="D1D2D3"/>
              </a:buClr>
              <a:buSzPts val="1850"/>
              <a:buChar char="●"/>
            </a:pPr>
            <a:r>
              <a:rPr b="1" lang="en" sz="1850">
                <a:solidFill>
                  <a:srgbClr val="D1D2D3"/>
                </a:solidFill>
              </a:rPr>
              <a:t>Police Stop Data</a:t>
            </a:r>
            <a:endParaRPr b="1" sz="1850">
              <a:solidFill>
                <a:srgbClr val="D1D2D3"/>
              </a:solidFill>
            </a:endParaRPr>
          </a:p>
          <a:p>
            <a:pPr indent="-346075" lvl="0" marL="457200" rtl="0" algn="l">
              <a:spcBef>
                <a:spcPts val="0"/>
              </a:spcBef>
              <a:spcAft>
                <a:spcPts val="0"/>
              </a:spcAft>
              <a:buClr>
                <a:srgbClr val="D1D2D3"/>
              </a:buClr>
              <a:buSzPts val="1850"/>
              <a:buChar char="●"/>
            </a:pPr>
            <a:r>
              <a:rPr b="1" lang="en" sz="1850">
                <a:solidFill>
                  <a:srgbClr val="D1D2D3"/>
                </a:solidFill>
              </a:rPr>
              <a:t>Police Use Of Force Data</a:t>
            </a:r>
            <a:endParaRPr b="1" sz="1850">
              <a:solidFill>
                <a:srgbClr val="D1D2D3"/>
              </a:solidFill>
            </a:endParaRPr>
          </a:p>
          <a:p>
            <a:pPr indent="-346075" lvl="0" marL="457200" rtl="0" algn="l">
              <a:spcBef>
                <a:spcPts val="0"/>
              </a:spcBef>
              <a:spcAft>
                <a:spcPts val="0"/>
              </a:spcAft>
              <a:buClr>
                <a:srgbClr val="D1D2D3"/>
              </a:buClr>
              <a:buSzPts val="1850"/>
              <a:buChar char="●"/>
            </a:pPr>
            <a:r>
              <a:rPr b="1" lang="en" sz="1850">
                <a:solidFill>
                  <a:srgbClr val="D1D2D3"/>
                </a:solidFill>
              </a:rPr>
              <a:t>Shots Fired Data</a:t>
            </a:r>
            <a:endParaRPr b="1" sz="1850">
              <a:solidFill>
                <a:srgbClr val="D1D2D3"/>
              </a:solidFill>
            </a:endParaRPr>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Generated by Analysis on sets of 2 attributes</a:t>
            </a:r>
            <a:endParaRPr/>
          </a:p>
        </p:txBody>
      </p:sp>
      <p:sp>
        <p:nvSpPr>
          <p:cNvPr id="232" name="Google Shape;232;p32"/>
          <p:cNvSpPr txBox="1"/>
          <p:nvPr/>
        </p:nvSpPr>
        <p:spPr>
          <a:xfrm>
            <a:off x="464450" y="1161150"/>
            <a:ext cx="8070000" cy="1650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D1D2D3"/>
              </a:buClr>
              <a:buSzPts val="1700"/>
              <a:buFont typeface="Average"/>
              <a:buChar char="●"/>
            </a:pPr>
            <a:r>
              <a:rPr lang="en" sz="1700">
                <a:solidFill>
                  <a:srgbClr val="D1D2D3"/>
                </a:solidFill>
                <a:latin typeface="Average"/>
                <a:ea typeface="Average"/>
                <a:cs typeface="Average"/>
                <a:sym typeface="Average"/>
              </a:rPr>
              <a:t>Jurisdiction</a:t>
            </a:r>
            <a:r>
              <a:rPr lang="en" sz="1700">
                <a:solidFill>
                  <a:srgbClr val="D1D2D3"/>
                </a:solidFill>
                <a:latin typeface="Average"/>
                <a:ea typeface="Average"/>
                <a:cs typeface="Average"/>
                <a:sym typeface="Average"/>
              </a:rPr>
              <a:t> &amp; Division : This didn’t tell us much just which precinct was associated to each jurisdiction.</a:t>
            </a:r>
            <a:endParaRPr sz="1700">
              <a:solidFill>
                <a:srgbClr val="D1D2D3"/>
              </a:solidFill>
              <a:latin typeface="Average"/>
              <a:ea typeface="Average"/>
              <a:cs typeface="Average"/>
              <a:sym typeface="Average"/>
            </a:endParaRPr>
          </a:p>
          <a:p>
            <a:pPr indent="-336550" lvl="0" marL="457200" rtl="0" algn="l">
              <a:lnSpc>
                <a:spcPct val="115000"/>
              </a:lnSpc>
              <a:spcBef>
                <a:spcPts val="0"/>
              </a:spcBef>
              <a:spcAft>
                <a:spcPts val="0"/>
              </a:spcAft>
              <a:buClr>
                <a:srgbClr val="D1D2D3"/>
              </a:buClr>
              <a:buSzPts val="1700"/>
              <a:buFont typeface="Average"/>
              <a:buChar char="●"/>
            </a:pPr>
            <a:r>
              <a:rPr lang="en" sz="1700">
                <a:solidFill>
                  <a:srgbClr val="D1D2D3"/>
                </a:solidFill>
                <a:latin typeface="Average"/>
                <a:ea typeface="Average"/>
                <a:cs typeface="Average"/>
                <a:sym typeface="Average"/>
              </a:rPr>
              <a:t>Division &amp; Problem : no rules with high confidence generated</a:t>
            </a:r>
            <a:endParaRPr sz="1700">
              <a:solidFill>
                <a:srgbClr val="D1D2D3"/>
              </a:solidFill>
              <a:latin typeface="Average"/>
              <a:ea typeface="Average"/>
              <a:cs typeface="Average"/>
              <a:sym typeface="Average"/>
            </a:endParaRPr>
          </a:p>
          <a:p>
            <a:pPr indent="-336550" lvl="0" marL="457200" rtl="0" algn="l">
              <a:lnSpc>
                <a:spcPct val="115000"/>
              </a:lnSpc>
              <a:spcBef>
                <a:spcPts val="0"/>
              </a:spcBef>
              <a:spcAft>
                <a:spcPts val="0"/>
              </a:spcAft>
              <a:buClr>
                <a:srgbClr val="D1D2D3"/>
              </a:buClr>
              <a:buSzPts val="1700"/>
              <a:buFont typeface="Average"/>
              <a:buChar char="●"/>
            </a:pPr>
            <a:r>
              <a:rPr lang="en" sz="1700">
                <a:solidFill>
                  <a:srgbClr val="D1D2D3"/>
                </a:solidFill>
                <a:latin typeface="Average"/>
                <a:ea typeface="Average"/>
                <a:cs typeface="Average"/>
                <a:sym typeface="Average"/>
              </a:rPr>
              <a:t>Jurisdiction &amp; Problem : If Jurisdiction was MPD/MFD/HCMC then the problem was sound of shots fired (~72%)</a:t>
            </a:r>
            <a:endParaRPr sz="1700">
              <a:solidFill>
                <a:srgbClr val="D1D2D3"/>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Police Force Data</a:t>
            </a:r>
            <a:endParaRPr/>
          </a:p>
        </p:txBody>
      </p:sp>
      <p:sp>
        <p:nvSpPr>
          <p:cNvPr id="238" name="Google Shape;238;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According to an article in The New York Times, Minneapolis police use force 7 times more likely against black people compared to white people.</a:t>
            </a:r>
            <a:endParaRPr/>
          </a:p>
          <a:p>
            <a:pPr indent="0" lvl="0" marL="0" rtl="0" algn="l">
              <a:spcBef>
                <a:spcPts val="1600"/>
              </a:spcBef>
              <a:spcAft>
                <a:spcPts val="0"/>
              </a:spcAft>
              <a:buNone/>
            </a:pPr>
            <a:r>
              <a:rPr lang="en"/>
              <a:t>Objectives for association analysis on force data include:</a:t>
            </a:r>
            <a:endParaRPr/>
          </a:p>
          <a:p>
            <a:pPr indent="-342900" lvl="0" marL="457200" rtl="0" algn="l">
              <a:spcBef>
                <a:spcPts val="0"/>
              </a:spcBef>
              <a:spcAft>
                <a:spcPts val="0"/>
              </a:spcAft>
              <a:buSzPts val="1800"/>
              <a:buChar char="●"/>
            </a:pPr>
            <a:r>
              <a:rPr lang="en"/>
              <a:t>Effects of race in police force</a:t>
            </a:r>
            <a:endParaRPr/>
          </a:p>
          <a:p>
            <a:pPr indent="-342900" lvl="0" marL="457200" rtl="0" algn="l">
              <a:spcBef>
                <a:spcPts val="0"/>
              </a:spcBef>
              <a:spcAft>
                <a:spcPts val="0"/>
              </a:spcAft>
              <a:buSzPts val="1800"/>
              <a:buChar char="●"/>
            </a:pPr>
            <a:r>
              <a:rPr lang="en"/>
              <a:t>If these effects changed after the BLM protests (25 May 2020)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Analysis Preprocessing</a:t>
            </a:r>
            <a:endParaRPr/>
          </a:p>
        </p:txBody>
      </p:sp>
      <p:sp>
        <p:nvSpPr>
          <p:cNvPr id="244" name="Google Shape;244;p34"/>
          <p:cNvSpPr txBox="1"/>
          <p:nvPr/>
        </p:nvSpPr>
        <p:spPr>
          <a:xfrm>
            <a:off x="363450" y="1167475"/>
            <a:ext cx="82824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D1D2D3"/>
              </a:buClr>
              <a:buSzPts val="1600"/>
              <a:buFont typeface="Average"/>
              <a:buChar char="●"/>
            </a:pPr>
            <a:r>
              <a:rPr lang="en" sz="1600">
                <a:solidFill>
                  <a:srgbClr val="D1D2D3"/>
                </a:solidFill>
                <a:latin typeface="Average"/>
                <a:ea typeface="Average"/>
                <a:cs typeface="Average"/>
                <a:sym typeface="Average"/>
              </a:rPr>
              <a:t>For police force data, association analysis was done on 10 useful attributes which included race, sex, problem, forceType, subjectInjury, neighborhood and more.</a:t>
            </a:r>
            <a:endParaRPr sz="1600">
              <a:solidFill>
                <a:srgbClr val="D1D2D3"/>
              </a:solidFill>
              <a:latin typeface="Average"/>
              <a:ea typeface="Average"/>
              <a:cs typeface="Average"/>
              <a:sym typeface="Average"/>
            </a:endParaRPr>
          </a:p>
          <a:p>
            <a:pPr indent="0" lvl="0" marL="457200" rtl="0" algn="l">
              <a:spcBef>
                <a:spcPts val="0"/>
              </a:spcBef>
              <a:spcAft>
                <a:spcPts val="0"/>
              </a:spcAft>
              <a:buNone/>
            </a:pPr>
            <a:r>
              <a:t/>
            </a:r>
            <a:endParaRPr sz="1600">
              <a:solidFill>
                <a:srgbClr val="D1D2D3"/>
              </a:solidFill>
              <a:latin typeface="Average"/>
              <a:ea typeface="Average"/>
              <a:cs typeface="Average"/>
              <a:sym typeface="Average"/>
            </a:endParaRPr>
          </a:p>
          <a:p>
            <a:pPr indent="-330200" lvl="0" marL="457200" rtl="0" algn="l">
              <a:spcBef>
                <a:spcPts val="0"/>
              </a:spcBef>
              <a:spcAft>
                <a:spcPts val="0"/>
              </a:spcAft>
              <a:buClr>
                <a:srgbClr val="D1D2D3"/>
              </a:buClr>
              <a:buSzPts val="1600"/>
              <a:buFont typeface="Average"/>
              <a:buChar char="●"/>
            </a:pPr>
            <a:r>
              <a:rPr lang="en" sz="1600">
                <a:solidFill>
                  <a:srgbClr val="D1D2D3"/>
                </a:solidFill>
                <a:latin typeface="Average"/>
                <a:ea typeface="Average"/>
                <a:cs typeface="Average"/>
                <a:sym typeface="Average"/>
              </a:rPr>
              <a:t>Then association analysis was done on two attributes at a time to find more rules that gave us further insight</a:t>
            </a:r>
            <a:endParaRPr sz="1600">
              <a:solidFill>
                <a:srgbClr val="D1D2D3"/>
              </a:solidFill>
              <a:latin typeface="Average"/>
              <a:ea typeface="Average"/>
              <a:cs typeface="Average"/>
              <a:sym typeface="Average"/>
            </a:endParaRPr>
          </a:p>
          <a:p>
            <a:pPr indent="0" lvl="0" marL="914400" rtl="0" algn="l">
              <a:spcBef>
                <a:spcPts val="0"/>
              </a:spcBef>
              <a:spcAft>
                <a:spcPts val="0"/>
              </a:spcAft>
              <a:buNone/>
            </a:pPr>
            <a:r>
              <a:t/>
            </a:r>
            <a:endParaRPr sz="1600">
              <a:solidFill>
                <a:srgbClr val="D1D2D3"/>
              </a:solidFill>
              <a:latin typeface="Average"/>
              <a:ea typeface="Average"/>
              <a:cs typeface="Average"/>
              <a:sym typeface="Average"/>
            </a:endParaRPr>
          </a:p>
          <a:p>
            <a:pPr indent="-330200" lvl="0" marL="457200" rtl="0" algn="l">
              <a:spcBef>
                <a:spcPts val="0"/>
              </a:spcBef>
              <a:spcAft>
                <a:spcPts val="0"/>
              </a:spcAft>
              <a:buClr>
                <a:srgbClr val="D1D2D3"/>
              </a:buClr>
              <a:buSzPts val="1600"/>
              <a:buFont typeface="Average"/>
              <a:buChar char="●"/>
            </a:pPr>
            <a:r>
              <a:rPr lang="en" sz="1600">
                <a:solidFill>
                  <a:srgbClr val="D1D2D3"/>
                </a:solidFill>
                <a:latin typeface="Average"/>
                <a:ea typeface="Average"/>
                <a:cs typeface="Average"/>
                <a:sym typeface="Average"/>
              </a:rPr>
              <a:t>At last, dataset was also split into two balanced datasets: Post BLM data and Pre BLM data to get further insights on how these protests changed the effects of race in police use of force.</a:t>
            </a:r>
            <a:endParaRPr sz="1600">
              <a:solidFill>
                <a:srgbClr val="D1D2D3"/>
              </a:solidFill>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ph idx="4294967295" type="title"/>
          </p:nvPr>
        </p:nvSpPr>
        <p:spPr>
          <a:xfrm>
            <a:off x="311700" y="372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Association Analysis</a:t>
            </a:r>
            <a:endParaRPr/>
          </a:p>
        </p:txBody>
      </p:sp>
      <p:pic>
        <p:nvPicPr>
          <p:cNvPr id="250" name="Google Shape;250;p35"/>
          <p:cNvPicPr preferRelativeResize="0"/>
          <p:nvPr/>
        </p:nvPicPr>
        <p:blipFill>
          <a:blip r:embed="rId3">
            <a:alphaModFix/>
          </a:blip>
          <a:stretch>
            <a:fillRect/>
          </a:stretch>
        </p:blipFill>
        <p:spPr>
          <a:xfrm>
            <a:off x="381550" y="1151175"/>
            <a:ext cx="8477250" cy="3619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Generated by Analysis on sets of 2 attributes</a:t>
            </a:r>
            <a:endParaRPr/>
          </a:p>
        </p:txBody>
      </p:sp>
      <p:sp>
        <p:nvSpPr>
          <p:cNvPr id="256" name="Google Shape;256;p36"/>
          <p:cNvSpPr txBox="1"/>
          <p:nvPr/>
        </p:nvSpPr>
        <p:spPr>
          <a:xfrm>
            <a:off x="464450" y="1161150"/>
            <a:ext cx="8070000" cy="3154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D1D2D3"/>
              </a:buClr>
              <a:buSzPts val="1700"/>
              <a:buFont typeface="Average"/>
              <a:buChar char="●"/>
            </a:pPr>
            <a:r>
              <a:rPr lang="en" sz="1700">
                <a:solidFill>
                  <a:srgbClr val="D1D2D3"/>
                </a:solidFill>
                <a:latin typeface="Average"/>
                <a:ea typeface="Average"/>
                <a:cs typeface="Average"/>
                <a:sym typeface="Average"/>
              </a:rPr>
              <a:t>Problem</a:t>
            </a:r>
            <a:r>
              <a:rPr lang="en" sz="1700">
                <a:solidFill>
                  <a:srgbClr val="D1D2D3"/>
                </a:solidFill>
                <a:latin typeface="Average"/>
                <a:ea typeface="Average"/>
                <a:cs typeface="Average"/>
                <a:sym typeface="Average"/>
              </a:rPr>
              <a:t> &amp; Sex : If a person is seen as suspicious it is most likely that they are male (90%)</a:t>
            </a:r>
            <a:endParaRPr sz="1700">
              <a:solidFill>
                <a:srgbClr val="D1D2D3"/>
              </a:solidFill>
              <a:latin typeface="Average"/>
              <a:ea typeface="Average"/>
              <a:cs typeface="Average"/>
              <a:sym typeface="Average"/>
            </a:endParaRPr>
          </a:p>
          <a:p>
            <a:pPr indent="-336550" lvl="0" marL="457200" rtl="0" algn="l">
              <a:lnSpc>
                <a:spcPct val="115000"/>
              </a:lnSpc>
              <a:spcBef>
                <a:spcPts val="0"/>
              </a:spcBef>
              <a:spcAft>
                <a:spcPts val="0"/>
              </a:spcAft>
              <a:buClr>
                <a:srgbClr val="D1D2D3"/>
              </a:buClr>
              <a:buSzPts val="1700"/>
              <a:buFont typeface="Average"/>
              <a:buChar char="●"/>
            </a:pPr>
            <a:r>
              <a:rPr lang="en" sz="1700">
                <a:solidFill>
                  <a:srgbClr val="D1D2D3"/>
                </a:solidFill>
                <a:latin typeface="Average"/>
                <a:ea typeface="Average"/>
                <a:cs typeface="Average"/>
                <a:sym typeface="Average"/>
              </a:rPr>
              <a:t> SubjectInjury &amp; Sex : If the subject was injured due to the use of force the subject was most likely male (93%)</a:t>
            </a:r>
            <a:endParaRPr sz="1700">
              <a:solidFill>
                <a:srgbClr val="D1D2D3"/>
              </a:solidFill>
              <a:latin typeface="Average"/>
              <a:ea typeface="Average"/>
              <a:cs typeface="Average"/>
              <a:sym typeface="Average"/>
            </a:endParaRPr>
          </a:p>
          <a:p>
            <a:pPr indent="-336550" lvl="0" marL="457200" rtl="0" algn="l">
              <a:lnSpc>
                <a:spcPct val="115000"/>
              </a:lnSpc>
              <a:spcBef>
                <a:spcPts val="0"/>
              </a:spcBef>
              <a:spcAft>
                <a:spcPts val="0"/>
              </a:spcAft>
              <a:buClr>
                <a:srgbClr val="D1D2D3"/>
              </a:buClr>
              <a:buSzPts val="1700"/>
              <a:buFont typeface="Average"/>
              <a:buChar char="●"/>
            </a:pPr>
            <a:r>
              <a:rPr lang="en" sz="1700">
                <a:solidFill>
                  <a:srgbClr val="D1D2D3"/>
                </a:solidFill>
                <a:latin typeface="Average"/>
                <a:ea typeface="Average"/>
                <a:cs typeface="Average"/>
                <a:sym typeface="Average"/>
              </a:rPr>
              <a:t>ForceTypeAction &amp; Sex : If the action taken was using body weight to pin it was most likely on a male subject (87%)</a:t>
            </a:r>
            <a:endParaRPr sz="1700">
              <a:solidFill>
                <a:srgbClr val="D1D2D3"/>
              </a:solidFill>
              <a:latin typeface="Average"/>
              <a:ea typeface="Average"/>
              <a:cs typeface="Average"/>
              <a:sym typeface="Average"/>
            </a:endParaRPr>
          </a:p>
          <a:p>
            <a:pPr indent="-336550" lvl="0" marL="457200" rtl="0" algn="l">
              <a:lnSpc>
                <a:spcPct val="115000"/>
              </a:lnSpc>
              <a:spcBef>
                <a:spcPts val="0"/>
              </a:spcBef>
              <a:spcAft>
                <a:spcPts val="0"/>
              </a:spcAft>
              <a:buClr>
                <a:srgbClr val="D1D2D3"/>
              </a:buClr>
              <a:buSzPts val="1700"/>
              <a:buFont typeface="Average"/>
              <a:buChar char="●"/>
            </a:pPr>
            <a:r>
              <a:rPr lang="en" sz="1700">
                <a:solidFill>
                  <a:srgbClr val="D1D2D3"/>
                </a:solidFill>
                <a:latin typeface="Average"/>
                <a:ea typeface="Average"/>
                <a:cs typeface="Average"/>
                <a:sym typeface="Average"/>
              </a:rPr>
              <a:t>ForceType &amp; SubjectInjury : When the police use a chemical irritant it is most likely not going to lead to the injury of the subject (92%)</a:t>
            </a:r>
            <a:endParaRPr sz="1700">
              <a:solidFill>
                <a:srgbClr val="D1D2D3"/>
              </a:solidFill>
              <a:latin typeface="Average"/>
              <a:ea typeface="Average"/>
              <a:cs typeface="Average"/>
              <a:sym typeface="Average"/>
            </a:endParaRPr>
          </a:p>
          <a:p>
            <a:pPr indent="-336550" lvl="0" marL="457200" rtl="0" algn="l">
              <a:lnSpc>
                <a:spcPct val="115000"/>
              </a:lnSpc>
              <a:spcBef>
                <a:spcPts val="0"/>
              </a:spcBef>
              <a:spcAft>
                <a:spcPts val="0"/>
              </a:spcAft>
              <a:buClr>
                <a:srgbClr val="D1D2D3"/>
              </a:buClr>
              <a:buSzPts val="1700"/>
              <a:buFont typeface="Average"/>
              <a:buChar char="●"/>
            </a:pPr>
            <a:r>
              <a:rPr lang="en" sz="1700">
                <a:solidFill>
                  <a:srgbClr val="D1D2D3"/>
                </a:solidFill>
                <a:latin typeface="Average"/>
                <a:ea typeface="Average"/>
                <a:cs typeface="Average"/>
                <a:sym typeface="Average"/>
              </a:rPr>
              <a:t>TypeOfResistance &amp; ForceType : When a subject tensed most police used bodily force (84%)</a:t>
            </a:r>
            <a:endParaRPr sz="1700">
              <a:solidFill>
                <a:srgbClr val="D1D2D3"/>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idx="4294967295" type="title"/>
          </p:nvPr>
        </p:nvSpPr>
        <p:spPr>
          <a:xfrm>
            <a:off x="311700" y="445025"/>
            <a:ext cx="8520600" cy="7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Important/Interesting rules</a:t>
            </a:r>
            <a:endParaRPr/>
          </a:p>
        </p:txBody>
      </p:sp>
      <p:sp>
        <p:nvSpPr>
          <p:cNvPr id="262" name="Google Shape;262;p37"/>
          <p:cNvSpPr txBox="1"/>
          <p:nvPr/>
        </p:nvSpPr>
        <p:spPr>
          <a:xfrm>
            <a:off x="311700" y="1499825"/>
            <a:ext cx="78378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D1D2D3"/>
                </a:solidFill>
                <a:latin typeface="Average"/>
                <a:ea typeface="Average"/>
                <a:cs typeface="Average"/>
                <a:sym typeface="Average"/>
              </a:rPr>
              <a:t>The most important rule generated from these attributes was that majority of males who have police use force end up injured.</a:t>
            </a:r>
            <a:endParaRPr sz="2200">
              <a:solidFill>
                <a:srgbClr val="D1D2D3"/>
              </a:solidFill>
              <a:latin typeface="Average"/>
              <a:ea typeface="Average"/>
              <a:cs typeface="Average"/>
              <a:sym typeface="Average"/>
            </a:endParaRPr>
          </a:p>
        </p:txBody>
      </p:sp>
      <p:sp>
        <p:nvSpPr>
          <p:cNvPr id="263" name="Google Shape;263;p37"/>
          <p:cNvSpPr txBox="1"/>
          <p:nvPr/>
        </p:nvSpPr>
        <p:spPr>
          <a:xfrm>
            <a:off x="282750" y="2793575"/>
            <a:ext cx="76203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D1D2D3"/>
              </a:buClr>
              <a:buSzPts val="1800"/>
              <a:buFont typeface="Average"/>
              <a:buChar char="●"/>
            </a:pPr>
            <a:r>
              <a:rPr lang="en" sz="1800">
                <a:solidFill>
                  <a:srgbClr val="D1D2D3"/>
                </a:solidFill>
                <a:latin typeface="Average"/>
                <a:ea typeface="Average"/>
                <a:cs typeface="Average"/>
                <a:sym typeface="Average"/>
              </a:rPr>
              <a:t>TypeOfResistance &amp; Sex : most subjects who fled on foot where male (97%)</a:t>
            </a:r>
            <a:endParaRPr sz="1800">
              <a:solidFill>
                <a:srgbClr val="D1D2D3"/>
              </a:solidFill>
              <a:latin typeface="Average"/>
              <a:ea typeface="Average"/>
              <a:cs typeface="Average"/>
              <a:sym typeface="Average"/>
            </a:endParaRPr>
          </a:p>
          <a:p>
            <a:pPr indent="-342900" lvl="0" marL="457200" rtl="0" algn="l">
              <a:spcBef>
                <a:spcPts val="0"/>
              </a:spcBef>
              <a:spcAft>
                <a:spcPts val="0"/>
              </a:spcAft>
              <a:buClr>
                <a:srgbClr val="D1D2D3"/>
              </a:buClr>
              <a:buSzPts val="1800"/>
              <a:buFont typeface="Average"/>
              <a:buChar char="●"/>
            </a:pPr>
            <a:r>
              <a:rPr lang="en" sz="1800">
                <a:solidFill>
                  <a:srgbClr val="D1D2D3"/>
                </a:solidFill>
                <a:latin typeface="Average"/>
                <a:ea typeface="Average"/>
                <a:cs typeface="Average"/>
                <a:sym typeface="Average"/>
              </a:rPr>
              <a:t>Problem &amp; Is911Call : when a subject was viewed as suspicious it was normally not a 911 call (91%)</a:t>
            </a:r>
            <a:endParaRPr sz="1800">
              <a:solidFill>
                <a:srgbClr val="D1D2D3"/>
              </a:solidFill>
              <a:latin typeface="Average"/>
              <a:ea typeface="Average"/>
              <a:cs typeface="Average"/>
              <a:sym typeface="Average"/>
            </a:endParaRPr>
          </a:p>
          <a:p>
            <a:pPr indent="-342900" lvl="0" marL="457200" rtl="0" algn="l">
              <a:spcBef>
                <a:spcPts val="0"/>
              </a:spcBef>
              <a:spcAft>
                <a:spcPts val="0"/>
              </a:spcAft>
              <a:buClr>
                <a:srgbClr val="D1D2D3"/>
              </a:buClr>
              <a:buSzPts val="1800"/>
              <a:buFont typeface="Average"/>
              <a:buChar char="●"/>
            </a:pPr>
            <a:r>
              <a:rPr lang="en" sz="1800">
                <a:solidFill>
                  <a:srgbClr val="D1D2D3"/>
                </a:solidFill>
                <a:latin typeface="Average"/>
                <a:ea typeface="Average"/>
                <a:cs typeface="Average"/>
                <a:sym typeface="Average"/>
              </a:rPr>
              <a:t>Neighborhood &amp; Is911Call : The Downtown West neighborhood normally doesn’t have a 911 call when police use force (82%)</a:t>
            </a:r>
            <a:endParaRPr sz="1800">
              <a:solidFill>
                <a:srgbClr val="D1D2D3"/>
              </a:solidFill>
              <a:latin typeface="Average"/>
              <a:ea typeface="Average"/>
              <a:cs typeface="Average"/>
              <a:sym typeface="Averag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idx="4294967295" type="title"/>
          </p:nvPr>
        </p:nvSpPr>
        <p:spPr>
          <a:xfrm>
            <a:off x="259475" y="425275"/>
            <a:ext cx="6634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Effects of BLM Protests on Police Use of Force</a:t>
            </a:r>
            <a:endParaRPr/>
          </a:p>
        </p:txBody>
      </p:sp>
      <p:sp>
        <p:nvSpPr>
          <p:cNvPr id="269" name="Google Shape;269;p38"/>
          <p:cNvSpPr txBox="1"/>
          <p:nvPr>
            <p:ph idx="4294967295" type="body"/>
          </p:nvPr>
        </p:nvSpPr>
        <p:spPr>
          <a:xfrm>
            <a:off x="311700" y="1152475"/>
            <a:ext cx="6510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Preprocessing</a:t>
            </a:r>
            <a:endParaRPr b="1" sz="2100">
              <a:solidFill>
                <a:schemeClr val="dk1"/>
              </a:solidFill>
            </a:endParaRPr>
          </a:p>
          <a:p>
            <a:pPr indent="0" lvl="0" marL="0" rtl="0" algn="l">
              <a:spcBef>
                <a:spcPts val="1600"/>
              </a:spcBef>
              <a:spcAft>
                <a:spcPts val="0"/>
              </a:spcAft>
              <a:buNone/>
            </a:pPr>
            <a:r>
              <a:rPr lang="en" sz="1700"/>
              <a:t>Dataset was split into post BLM first to find out how many records exist and then same number of most recent pre BLM records were chosen to compare</a:t>
            </a:r>
            <a:endParaRPr sz="1700"/>
          </a:p>
          <a:p>
            <a:pPr indent="0" lvl="0" marL="0" rtl="0" algn="l">
              <a:spcBef>
                <a:spcPts val="1600"/>
              </a:spcBef>
              <a:spcAft>
                <a:spcPts val="0"/>
              </a:spcAft>
              <a:buNone/>
            </a:pPr>
            <a:r>
              <a:rPr b="1" lang="en"/>
              <a:t>Findings:</a:t>
            </a:r>
            <a:endParaRPr b="1"/>
          </a:p>
          <a:p>
            <a:pPr indent="0" lvl="0" marL="0" rtl="0" algn="l">
              <a:spcBef>
                <a:spcPts val="0"/>
              </a:spcBef>
              <a:spcAft>
                <a:spcPts val="0"/>
              </a:spcAft>
              <a:buNone/>
            </a:pPr>
            <a:r>
              <a:t/>
            </a:r>
            <a:endParaRPr b="1" sz="800"/>
          </a:p>
          <a:p>
            <a:pPr indent="-342900" lvl="0" marL="457200" rtl="0" algn="l">
              <a:spcBef>
                <a:spcPts val="0"/>
              </a:spcBef>
              <a:spcAft>
                <a:spcPts val="0"/>
              </a:spcAft>
              <a:buSzPts val="1800"/>
              <a:buChar char="●"/>
            </a:pPr>
            <a:r>
              <a:rPr lang="en"/>
              <a:t>In Pre-BLM, the force data consisted of around 61% black people</a:t>
            </a:r>
            <a:endParaRPr/>
          </a:p>
          <a:p>
            <a:pPr indent="-342900" lvl="0" marL="457200" rtl="0" algn="l">
              <a:spcBef>
                <a:spcPts val="0"/>
              </a:spcBef>
              <a:spcAft>
                <a:spcPts val="0"/>
              </a:spcAft>
              <a:buSzPts val="1800"/>
              <a:buChar char="●"/>
            </a:pPr>
            <a:r>
              <a:rPr lang="en"/>
              <a:t>In Post-BLM, the force data stayed around the same at 63% black people</a:t>
            </a:r>
            <a:endParaRPr/>
          </a:p>
        </p:txBody>
      </p:sp>
      <p:sp>
        <p:nvSpPr>
          <p:cNvPr id="270" name="Google Shape;270;p38"/>
          <p:cNvSpPr txBox="1"/>
          <p:nvPr>
            <p:ph idx="4294967295" type="body"/>
          </p:nvPr>
        </p:nvSpPr>
        <p:spPr>
          <a:xfrm>
            <a:off x="7659275" y="254200"/>
            <a:ext cx="1026300" cy="21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2"/>
                </a:solidFill>
              </a:rPr>
              <a:t>Black Race</a:t>
            </a:r>
            <a:endParaRPr sz="1400">
              <a:solidFill>
                <a:schemeClr val="lt2"/>
              </a:solidFill>
            </a:endParaRPr>
          </a:p>
        </p:txBody>
      </p:sp>
      <p:sp>
        <p:nvSpPr>
          <p:cNvPr id="271" name="Google Shape;271;p38"/>
          <p:cNvSpPr/>
          <p:nvPr/>
        </p:nvSpPr>
        <p:spPr>
          <a:xfrm>
            <a:off x="8685573" y="254209"/>
            <a:ext cx="219000" cy="219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8"/>
          <p:cNvSpPr txBox="1"/>
          <p:nvPr>
            <p:ph idx="4294967295" type="body"/>
          </p:nvPr>
        </p:nvSpPr>
        <p:spPr>
          <a:xfrm>
            <a:off x="7582775" y="602125"/>
            <a:ext cx="1179300" cy="21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2"/>
                </a:solidFill>
              </a:rPr>
              <a:t>Other Races</a:t>
            </a:r>
            <a:endParaRPr sz="1400">
              <a:solidFill>
                <a:schemeClr val="lt2"/>
              </a:solidFill>
            </a:endParaRPr>
          </a:p>
        </p:txBody>
      </p:sp>
      <p:sp>
        <p:nvSpPr>
          <p:cNvPr id="273" name="Google Shape;273;p38"/>
          <p:cNvSpPr/>
          <p:nvPr/>
        </p:nvSpPr>
        <p:spPr>
          <a:xfrm>
            <a:off x="8685573" y="602134"/>
            <a:ext cx="219000" cy="219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8"/>
          <p:cNvSpPr txBox="1"/>
          <p:nvPr>
            <p:ph idx="4294967295" type="body"/>
          </p:nvPr>
        </p:nvSpPr>
        <p:spPr>
          <a:xfrm>
            <a:off x="7292988" y="446912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Before 25 May 2020</a:t>
            </a:r>
            <a:endParaRPr sz="1400"/>
          </a:p>
        </p:txBody>
      </p:sp>
      <p:sp>
        <p:nvSpPr>
          <p:cNvPr id="275" name="Google Shape;275;p38"/>
          <p:cNvSpPr/>
          <p:nvPr/>
        </p:nvSpPr>
        <p:spPr>
          <a:xfrm>
            <a:off x="7293013" y="1193186"/>
            <a:ext cx="689400" cy="1215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8"/>
          <p:cNvSpPr txBox="1"/>
          <p:nvPr>
            <p:ph idx="4294967295" type="body"/>
          </p:nvPr>
        </p:nvSpPr>
        <p:spPr>
          <a:xfrm>
            <a:off x="7293025" y="1206070"/>
            <a:ext cx="689400" cy="1706700"/>
          </a:xfrm>
          <a:prstGeom prst="rect">
            <a:avLst/>
          </a:prstGeom>
          <a:solidFill>
            <a:schemeClr val="dk1"/>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~61%</a:t>
            </a:r>
            <a:endParaRPr sz="1400">
              <a:solidFill>
                <a:schemeClr val="lt1"/>
              </a:solidFill>
            </a:endParaRPr>
          </a:p>
        </p:txBody>
      </p:sp>
      <p:sp>
        <p:nvSpPr>
          <p:cNvPr id="277" name="Google Shape;277;p38"/>
          <p:cNvSpPr/>
          <p:nvPr/>
        </p:nvSpPr>
        <p:spPr>
          <a:xfrm>
            <a:off x="7293025" y="2912900"/>
            <a:ext cx="689400" cy="1189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txBox="1"/>
          <p:nvPr>
            <p:ph idx="4294967295" type="body"/>
          </p:nvPr>
        </p:nvSpPr>
        <p:spPr>
          <a:xfrm>
            <a:off x="7292988" y="3184113"/>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~39%</a:t>
            </a:r>
            <a:endParaRPr sz="1400">
              <a:solidFill>
                <a:schemeClr val="lt1"/>
              </a:solidFill>
            </a:endParaRPr>
          </a:p>
        </p:txBody>
      </p:sp>
      <p:sp>
        <p:nvSpPr>
          <p:cNvPr id="279" name="Google Shape;279;p38"/>
          <p:cNvSpPr txBox="1"/>
          <p:nvPr>
            <p:ph idx="4294967295" type="body"/>
          </p:nvPr>
        </p:nvSpPr>
        <p:spPr>
          <a:xfrm>
            <a:off x="8137025" y="4568875"/>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dk1"/>
                </a:solidFill>
              </a:rPr>
              <a:t>After 25 May 2020</a:t>
            </a:r>
            <a:endParaRPr sz="1400"/>
          </a:p>
          <a:p>
            <a:pPr indent="0" lvl="0" marL="0" rtl="0" algn="ctr">
              <a:lnSpc>
                <a:spcPct val="100000"/>
              </a:lnSpc>
              <a:spcBef>
                <a:spcPts val="0"/>
              </a:spcBef>
              <a:spcAft>
                <a:spcPts val="0"/>
              </a:spcAft>
              <a:buNone/>
            </a:pPr>
            <a:r>
              <a:t/>
            </a:r>
            <a:endParaRPr b="1" sz="1400">
              <a:solidFill>
                <a:schemeClr val="dk1"/>
              </a:solidFill>
            </a:endParaRPr>
          </a:p>
        </p:txBody>
      </p:sp>
      <p:sp>
        <p:nvSpPr>
          <p:cNvPr id="280" name="Google Shape;280;p38"/>
          <p:cNvSpPr/>
          <p:nvPr/>
        </p:nvSpPr>
        <p:spPr>
          <a:xfrm>
            <a:off x="8142800" y="1207365"/>
            <a:ext cx="689400" cy="751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8"/>
          <p:cNvSpPr txBox="1"/>
          <p:nvPr>
            <p:ph idx="4294967295" type="body"/>
          </p:nvPr>
        </p:nvSpPr>
        <p:spPr>
          <a:xfrm>
            <a:off x="8142800" y="1207373"/>
            <a:ext cx="689400" cy="1795800"/>
          </a:xfrm>
          <a:prstGeom prst="rect">
            <a:avLst/>
          </a:prstGeom>
          <a:solidFill>
            <a:schemeClr val="dk1"/>
          </a:solidFill>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~63%</a:t>
            </a:r>
            <a:endParaRPr sz="1400">
              <a:solidFill>
                <a:schemeClr val="lt1"/>
              </a:solidFill>
            </a:endParaRPr>
          </a:p>
        </p:txBody>
      </p:sp>
      <p:sp>
        <p:nvSpPr>
          <p:cNvPr id="282" name="Google Shape;282;p38"/>
          <p:cNvSpPr/>
          <p:nvPr/>
        </p:nvSpPr>
        <p:spPr>
          <a:xfrm>
            <a:off x="8142800" y="3003225"/>
            <a:ext cx="689400" cy="1107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8"/>
          <p:cNvSpPr txBox="1"/>
          <p:nvPr>
            <p:ph idx="4294967295" type="body"/>
          </p:nvPr>
        </p:nvSpPr>
        <p:spPr>
          <a:xfrm>
            <a:off x="8142788" y="3157150"/>
            <a:ext cx="6894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~37%</a:t>
            </a:r>
            <a:endParaRPr sz="14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nvSpPr>
        <p:spPr>
          <a:xfrm>
            <a:off x="71550" y="1959000"/>
            <a:ext cx="9072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Oswald"/>
                <a:ea typeface="Oswald"/>
                <a:cs typeface="Oswald"/>
                <a:sym typeface="Oswald"/>
              </a:rPr>
              <a:t>Objective 3 : Spatial Clustering with Visualization</a:t>
            </a:r>
            <a:endParaRPr sz="3600">
              <a:solidFill>
                <a:schemeClr val="dk1"/>
              </a:solidFill>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Features of Spatial Clustering</a:t>
            </a:r>
            <a:endParaRPr/>
          </a:p>
        </p:txBody>
      </p:sp>
      <p:sp>
        <p:nvSpPr>
          <p:cNvPr id="294" name="Google Shape;29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CACACA"/>
              </a:buClr>
              <a:buSzPts val="1800"/>
              <a:buChar char="●"/>
            </a:pPr>
            <a:r>
              <a:rPr lang="en">
                <a:solidFill>
                  <a:srgbClr val="CACACA"/>
                </a:solidFill>
              </a:rPr>
              <a:t>We improvise the design with class attributes observed from the dataset which we have pre-processed using the Police force as mentioned above.</a:t>
            </a:r>
            <a:endParaRPr>
              <a:solidFill>
                <a:srgbClr val="CACACA"/>
              </a:solidFill>
            </a:endParaRPr>
          </a:p>
          <a:p>
            <a:pPr indent="-342900" lvl="0" marL="457200" rtl="0" algn="l">
              <a:lnSpc>
                <a:spcPct val="115000"/>
              </a:lnSpc>
              <a:spcBef>
                <a:spcPts val="0"/>
              </a:spcBef>
              <a:spcAft>
                <a:spcPts val="0"/>
              </a:spcAft>
              <a:buClr>
                <a:srgbClr val="CACACA"/>
              </a:buClr>
              <a:buSzPts val="1800"/>
              <a:buChar char="●"/>
            </a:pPr>
            <a:r>
              <a:rPr lang="en">
                <a:solidFill>
                  <a:srgbClr val="CACACA"/>
                </a:solidFill>
              </a:rPr>
              <a:t>Currently, we process different class attributes such as “Longitude, Latitude, Police force Id, Case-No, Problem and finally Locations.”</a:t>
            </a:r>
            <a:endParaRPr>
              <a:solidFill>
                <a:srgbClr val="CACACA"/>
              </a:solidFill>
            </a:endParaRPr>
          </a:p>
          <a:p>
            <a:pPr indent="-342900" lvl="0" marL="457200" rtl="0" algn="l">
              <a:lnSpc>
                <a:spcPct val="115000"/>
              </a:lnSpc>
              <a:spcBef>
                <a:spcPts val="0"/>
              </a:spcBef>
              <a:spcAft>
                <a:spcPts val="0"/>
              </a:spcAft>
              <a:buClr>
                <a:srgbClr val="CACACA"/>
              </a:buClr>
              <a:buSzPts val="1800"/>
              <a:buChar char="●"/>
            </a:pPr>
            <a:r>
              <a:rPr lang="en">
                <a:solidFill>
                  <a:srgbClr val="CACACA"/>
                </a:solidFill>
              </a:rPr>
              <a:t>For each scenario we need to provide the clusters for class attributes on the basis of 911 call.</a:t>
            </a:r>
            <a:endParaRPr>
              <a:solidFill>
                <a:srgbClr val="CACACA"/>
              </a:solidFill>
            </a:endParaRPr>
          </a:p>
          <a:p>
            <a:pPr indent="-342900" lvl="0" marL="457200" rtl="0" algn="l">
              <a:lnSpc>
                <a:spcPct val="115000"/>
              </a:lnSpc>
              <a:spcBef>
                <a:spcPts val="0"/>
              </a:spcBef>
              <a:spcAft>
                <a:spcPts val="0"/>
              </a:spcAft>
              <a:buClr>
                <a:srgbClr val="CACACA"/>
              </a:buClr>
              <a:buSzPts val="1800"/>
              <a:buChar char="●"/>
            </a:pPr>
            <a:r>
              <a:rPr lang="en">
                <a:solidFill>
                  <a:srgbClr val="CACACA"/>
                </a:solidFill>
              </a:rPr>
              <a:t>As per the design model we improvise a dataset from the pre-processed as mentioned below:</a:t>
            </a:r>
            <a:endParaRPr>
              <a:solidFill>
                <a:srgbClr val="CACACA"/>
              </a:solidFill>
            </a:endParaRPr>
          </a:p>
          <a:p>
            <a:pPr indent="-317500" lvl="0" marL="457200" rtl="0" algn="l">
              <a:lnSpc>
                <a:spcPct val="115000"/>
              </a:lnSpc>
              <a:spcBef>
                <a:spcPts val="0"/>
              </a:spcBef>
              <a:spcAft>
                <a:spcPts val="0"/>
              </a:spcAft>
              <a:buClr>
                <a:srgbClr val="CACACA"/>
              </a:buClr>
              <a:buSzPts val="1400"/>
              <a:buChar char="★"/>
            </a:pPr>
            <a:r>
              <a:rPr lang="en" sz="1400">
                <a:solidFill>
                  <a:srgbClr val="CACACA"/>
                </a:solidFill>
              </a:rPr>
              <a:t>     stopDataPreProcessed</a:t>
            </a:r>
            <a:endParaRPr sz="1400">
              <a:solidFill>
                <a:srgbClr val="CACACA"/>
              </a:solidFill>
            </a:endParaRPr>
          </a:p>
          <a:p>
            <a:pPr indent="-317500" lvl="0" marL="457200" rtl="0" algn="l">
              <a:lnSpc>
                <a:spcPct val="115000"/>
              </a:lnSpc>
              <a:spcBef>
                <a:spcPts val="0"/>
              </a:spcBef>
              <a:spcAft>
                <a:spcPts val="0"/>
              </a:spcAft>
              <a:buClr>
                <a:srgbClr val="CACACA"/>
              </a:buClr>
              <a:buSzPts val="1400"/>
              <a:buChar char="★"/>
            </a:pPr>
            <a:r>
              <a:rPr lang="en" sz="1400">
                <a:solidFill>
                  <a:srgbClr val="CACACA"/>
                </a:solidFill>
              </a:rPr>
              <a:t>     forceDataPreProcessed</a:t>
            </a:r>
            <a:endParaRPr sz="1400">
              <a:solidFill>
                <a:srgbClr val="CACACA"/>
              </a:solidFill>
            </a:endParaRPr>
          </a:p>
          <a:p>
            <a:pPr indent="0" lvl="0" marL="0" rtl="0" algn="l">
              <a:spcBef>
                <a:spcPts val="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Spatial Clustering Using DBSCAN</a:t>
            </a:r>
            <a:endParaRPr/>
          </a:p>
        </p:txBody>
      </p:sp>
      <p:sp>
        <p:nvSpPr>
          <p:cNvPr id="300" name="Google Shape;30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CACACA"/>
              </a:buClr>
              <a:buSzPts val="1800"/>
              <a:buChar char="●"/>
            </a:pPr>
            <a:r>
              <a:rPr lang="en">
                <a:solidFill>
                  <a:srgbClr val="CACACA"/>
                </a:solidFill>
              </a:rPr>
              <a:t>As per the design requirement we import python libraries from sklearn to provide DBSCAN algorithm</a:t>
            </a:r>
            <a:endParaRPr>
              <a:solidFill>
                <a:srgbClr val="CACACA"/>
              </a:solidFill>
            </a:endParaRPr>
          </a:p>
          <a:p>
            <a:pPr indent="-342900" lvl="0" marL="457200" rtl="0" algn="l">
              <a:lnSpc>
                <a:spcPct val="115000"/>
              </a:lnSpc>
              <a:spcBef>
                <a:spcPts val="0"/>
              </a:spcBef>
              <a:spcAft>
                <a:spcPts val="0"/>
              </a:spcAft>
              <a:buClr>
                <a:srgbClr val="CACACA"/>
              </a:buClr>
              <a:buSzPts val="1800"/>
              <a:buChar char="●"/>
            </a:pPr>
            <a:r>
              <a:rPr lang="en">
                <a:solidFill>
                  <a:srgbClr val="CACACA"/>
                </a:solidFill>
              </a:rPr>
              <a:t>For each data class feature separately we have fitted and  visualized the clustering of the Longitude and Latitude for each set of dependent labels (as 911 call feature)</a:t>
            </a:r>
            <a:endParaRPr>
              <a:solidFill>
                <a:srgbClr val="CACACA"/>
              </a:solidFill>
            </a:endParaRPr>
          </a:p>
          <a:p>
            <a:pPr indent="-342900" lvl="0" marL="457200" rtl="0" algn="l">
              <a:lnSpc>
                <a:spcPct val="115000"/>
              </a:lnSpc>
              <a:spcBef>
                <a:spcPts val="0"/>
              </a:spcBef>
              <a:spcAft>
                <a:spcPts val="0"/>
              </a:spcAft>
              <a:buClr>
                <a:srgbClr val="CACACA"/>
              </a:buClr>
              <a:buSzPts val="1800"/>
              <a:buChar char="●"/>
            </a:pPr>
            <a:r>
              <a:rPr lang="en">
                <a:solidFill>
                  <a:srgbClr val="CACACA"/>
                </a:solidFill>
              </a:rPr>
              <a:t>The features can be gender, Neighbourhood, and shots fired.</a:t>
            </a:r>
            <a:endParaRPr>
              <a:solidFill>
                <a:srgbClr val="CACACA"/>
              </a:solidFill>
            </a:endParaRPr>
          </a:p>
          <a:p>
            <a:pPr indent="-342900" lvl="0" marL="457200" rtl="0" algn="l">
              <a:lnSpc>
                <a:spcPct val="115000"/>
              </a:lnSpc>
              <a:spcBef>
                <a:spcPts val="0"/>
              </a:spcBef>
              <a:spcAft>
                <a:spcPts val="0"/>
              </a:spcAft>
              <a:buClr>
                <a:srgbClr val="CACACA"/>
              </a:buClr>
              <a:buSzPts val="1800"/>
              <a:buChar char="●"/>
            </a:pPr>
            <a:r>
              <a:rPr lang="en">
                <a:solidFill>
                  <a:srgbClr val="CACACA"/>
                </a:solidFill>
              </a:rPr>
              <a:t>Based on these features label class are represented with locations and label class as mentioned in figures.</a:t>
            </a:r>
            <a:endParaRPr>
              <a:solidFill>
                <a:srgbClr val="CACACA"/>
              </a:solidFill>
            </a:endParaRPr>
          </a:p>
          <a:p>
            <a:pPr indent="-342900" lvl="0" marL="457200" rtl="0" algn="l">
              <a:lnSpc>
                <a:spcPct val="115000"/>
              </a:lnSpc>
              <a:spcBef>
                <a:spcPts val="0"/>
              </a:spcBef>
              <a:spcAft>
                <a:spcPts val="0"/>
              </a:spcAft>
              <a:buClr>
                <a:srgbClr val="CACACA"/>
              </a:buClr>
              <a:buSzPts val="1800"/>
              <a:buChar char="●"/>
            </a:pPr>
            <a:r>
              <a:rPr lang="en">
                <a:solidFill>
                  <a:srgbClr val="CACACA"/>
                </a:solidFill>
              </a:rPr>
              <a:t>Separate values column values are to estimated with each set of the design model and its visualization on longitude and latitude.</a:t>
            </a:r>
            <a:endParaRPr>
              <a:solidFill>
                <a:srgbClr val="CACACA"/>
              </a:solidFill>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grpSp>
        <p:nvGrpSpPr>
          <p:cNvPr id="72" name="Google Shape;72;p15"/>
          <p:cNvGrpSpPr/>
          <p:nvPr/>
        </p:nvGrpSpPr>
        <p:grpSpPr>
          <a:xfrm>
            <a:off x="431925" y="1304875"/>
            <a:ext cx="2628925"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Police Stop Data</a:t>
            </a:r>
            <a:endParaRPr>
              <a:solidFill>
                <a:schemeClr val="lt1"/>
              </a:solidFill>
            </a:endParaRPr>
          </a:p>
        </p:txBody>
      </p:sp>
      <p:sp>
        <p:nvSpPr>
          <p:cNvPr id="76" name="Google Shape;76;p15"/>
          <p:cNvSpPr txBox="1"/>
          <p:nvPr>
            <p:ph idx="4294967295" type="body"/>
          </p:nvPr>
        </p:nvSpPr>
        <p:spPr>
          <a:xfrm>
            <a:off x="508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175,771 entries</a:t>
            </a:r>
            <a:endParaRPr sz="1600"/>
          </a:p>
          <a:p>
            <a:pPr indent="-330200" lvl="0" marL="457200" rtl="0" algn="l">
              <a:spcBef>
                <a:spcPts val="0"/>
              </a:spcBef>
              <a:spcAft>
                <a:spcPts val="0"/>
              </a:spcAft>
              <a:buSzPts val="1600"/>
              <a:buChar char="●"/>
            </a:pPr>
            <a:r>
              <a:rPr lang="en" sz="1600"/>
              <a:t>Data from October 31, 2016 until present </a:t>
            </a:r>
            <a:endParaRPr sz="1600"/>
          </a:p>
          <a:p>
            <a:pPr indent="-330200" lvl="0" marL="457200" rtl="0" algn="l">
              <a:spcBef>
                <a:spcPts val="0"/>
              </a:spcBef>
              <a:spcAft>
                <a:spcPts val="0"/>
              </a:spcAft>
              <a:buSzPts val="1600"/>
              <a:buChar char="●"/>
            </a:pPr>
            <a:r>
              <a:rPr lang="en" sz="1600"/>
              <a:t>18 attributes</a:t>
            </a:r>
            <a:endParaRPr sz="1600"/>
          </a:p>
        </p:txBody>
      </p:sp>
      <p:grpSp>
        <p:nvGrpSpPr>
          <p:cNvPr id="77" name="Google Shape;77;p15"/>
          <p:cNvGrpSpPr/>
          <p:nvPr/>
        </p:nvGrpSpPr>
        <p:grpSpPr>
          <a:xfrm>
            <a:off x="3320450" y="1304875"/>
            <a:ext cx="2632500"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Police Use Of Force</a:t>
            </a:r>
            <a:endParaRPr>
              <a:solidFill>
                <a:schemeClr val="lt1"/>
              </a:solidFill>
            </a:endParaRPr>
          </a:p>
        </p:txBody>
      </p:sp>
      <p:sp>
        <p:nvSpPr>
          <p:cNvPr id="81" name="Google Shape;81;p15"/>
          <p:cNvSpPr txBox="1"/>
          <p:nvPr>
            <p:ph idx="4294967295" type="body"/>
          </p:nvPr>
        </p:nvSpPr>
        <p:spPr>
          <a:xfrm>
            <a:off x="3397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32,383 entries</a:t>
            </a:r>
            <a:endParaRPr sz="1600"/>
          </a:p>
          <a:p>
            <a:pPr indent="-330200" lvl="0" marL="457200" rtl="0" algn="l">
              <a:spcBef>
                <a:spcPts val="0"/>
              </a:spcBef>
              <a:spcAft>
                <a:spcPts val="0"/>
              </a:spcAft>
              <a:buSzPts val="1600"/>
              <a:buChar char="●"/>
            </a:pPr>
            <a:r>
              <a:rPr lang="en" sz="1600"/>
              <a:t>Data from January 2, 2008 until present</a:t>
            </a:r>
            <a:endParaRPr sz="1600"/>
          </a:p>
          <a:p>
            <a:pPr indent="-330200" lvl="0" marL="457200" rtl="0" algn="l">
              <a:spcBef>
                <a:spcPts val="0"/>
              </a:spcBef>
              <a:spcAft>
                <a:spcPts val="0"/>
              </a:spcAft>
              <a:buSzPts val="1600"/>
              <a:buChar char="●"/>
            </a:pPr>
            <a:r>
              <a:rPr lang="en" sz="1600"/>
              <a:t>29 attributes</a:t>
            </a:r>
            <a:endParaRPr sz="1600"/>
          </a:p>
        </p:txBody>
      </p:sp>
      <p:grpSp>
        <p:nvGrpSpPr>
          <p:cNvPr id="82" name="Google Shape;82;p15"/>
          <p:cNvGrpSpPr/>
          <p:nvPr/>
        </p:nvGrpSpPr>
        <p:grpSpPr>
          <a:xfrm>
            <a:off x="6212550" y="1304875"/>
            <a:ext cx="26325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Shots Fired Data</a:t>
            </a:r>
            <a:endParaRPr>
              <a:solidFill>
                <a:schemeClr val="lt1"/>
              </a:solidFill>
            </a:endParaRPr>
          </a:p>
        </p:txBody>
      </p:sp>
      <p:sp>
        <p:nvSpPr>
          <p:cNvPr id="86" name="Google Shape;86;p15"/>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69,287 entries</a:t>
            </a:r>
            <a:endParaRPr sz="1600"/>
          </a:p>
          <a:p>
            <a:pPr indent="-330200" lvl="0" marL="457200" rtl="0" algn="l">
              <a:spcBef>
                <a:spcPts val="0"/>
              </a:spcBef>
              <a:spcAft>
                <a:spcPts val="0"/>
              </a:spcAft>
              <a:buSzPts val="1600"/>
              <a:buChar char="●"/>
            </a:pPr>
            <a:r>
              <a:rPr lang="en" sz="1600"/>
              <a:t>Data from 2006 until present</a:t>
            </a:r>
            <a:endParaRPr sz="1600"/>
          </a:p>
          <a:p>
            <a:pPr indent="-330200" lvl="0" marL="457200" rtl="0" algn="l">
              <a:spcBef>
                <a:spcPts val="0"/>
              </a:spcBef>
              <a:spcAft>
                <a:spcPts val="0"/>
              </a:spcAft>
              <a:buSzPts val="1600"/>
              <a:buChar char="●"/>
            </a:pPr>
            <a:r>
              <a:rPr lang="en" sz="1600"/>
              <a:t>14 attributes</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Longitude VS 911 call plot </a:t>
            </a:r>
            <a:endParaRPr/>
          </a:p>
        </p:txBody>
      </p:sp>
      <p:sp>
        <p:nvSpPr>
          <p:cNvPr id="306" name="Google Shape;306;p42"/>
          <p:cNvSpPr txBox="1"/>
          <p:nvPr>
            <p:ph idx="1" type="body"/>
          </p:nvPr>
        </p:nvSpPr>
        <p:spPr>
          <a:xfrm>
            <a:off x="311700" y="1152475"/>
            <a:ext cx="39879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CACACA"/>
              </a:buClr>
              <a:buSzPts val="1800"/>
              <a:buChar char="●"/>
            </a:pPr>
            <a:r>
              <a:rPr lang="en">
                <a:solidFill>
                  <a:srgbClr val="CACACA"/>
                </a:solidFill>
              </a:rPr>
              <a:t>Here we can observe a 911 call plot response on the basis of X as longitude values using catplot.</a:t>
            </a:r>
            <a:endParaRPr>
              <a:solidFill>
                <a:srgbClr val="CACACA"/>
              </a:solidFill>
            </a:endParaRPr>
          </a:p>
          <a:p>
            <a:pPr indent="-342900" lvl="0" marL="457200" rtl="0" algn="l">
              <a:lnSpc>
                <a:spcPct val="115000"/>
              </a:lnSpc>
              <a:spcBef>
                <a:spcPts val="0"/>
              </a:spcBef>
              <a:spcAft>
                <a:spcPts val="0"/>
              </a:spcAft>
              <a:buClr>
                <a:srgbClr val="CACACA"/>
              </a:buClr>
              <a:buSzPts val="1800"/>
              <a:buChar char="●"/>
            </a:pPr>
            <a:r>
              <a:rPr lang="en">
                <a:solidFill>
                  <a:srgbClr val="CACACA"/>
                </a:solidFill>
              </a:rPr>
              <a:t>The longitude values are observed with 911 calls are at 93.3 degrees as represented.</a:t>
            </a:r>
            <a:endParaRPr>
              <a:solidFill>
                <a:srgbClr val="CACACA"/>
              </a:solidFill>
            </a:endParaRPr>
          </a:p>
          <a:p>
            <a:pPr indent="0" lvl="0" marL="457200" rtl="0" algn="l">
              <a:spcBef>
                <a:spcPts val="0"/>
              </a:spcBef>
              <a:spcAft>
                <a:spcPts val="1600"/>
              </a:spcAft>
              <a:buNone/>
            </a:pPr>
            <a:r>
              <a:t/>
            </a:r>
            <a:endParaRPr/>
          </a:p>
        </p:txBody>
      </p:sp>
      <p:pic>
        <p:nvPicPr>
          <p:cNvPr id="307" name="Google Shape;307;p42"/>
          <p:cNvPicPr preferRelativeResize="0"/>
          <p:nvPr/>
        </p:nvPicPr>
        <p:blipFill>
          <a:blip r:embed="rId3">
            <a:alphaModFix/>
          </a:blip>
          <a:stretch>
            <a:fillRect/>
          </a:stretch>
        </p:blipFill>
        <p:spPr>
          <a:xfrm>
            <a:off x="4452000" y="1170125"/>
            <a:ext cx="4539599" cy="350829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Latitude VS 911 plot</a:t>
            </a:r>
            <a:endParaRPr/>
          </a:p>
        </p:txBody>
      </p:sp>
      <p:sp>
        <p:nvSpPr>
          <p:cNvPr id="313" name="Google Shape;313;p43"/>
          <p:cNvSpPr txBox="1"/>
          <p:nvPr>
            <p:ph idx="1" type="body"/>
          </p:nvPr>
        </p:nvSpPr>
        <p:spPr>
          <a:xfrm>
            <a:off x="472450" y="1152475"/>
            <a:ext cx="39678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CACACA"/>
              </a:buClr>
              <a:buSzPts val="1800"/>
              <a:buChar char="●"/>
            </a:pPr>
            <a:r>
              <a:rPr lang="en">
                <a:solidFill>
                  <a:srgbClr val="CACACA"/>
                </a:solidFill>
              </a:rPr>
              <a:t>Here we can observe a 911 call plot response on the basis of X as latitude values using catplot.</a:t>
            </a:r>
            <a:endParaRPr>
              <a:solidFill>
                <a:srgbClr val="CACACA"/>
              </a:solidFill>
            </a:endParaRPr>
          </a:p>
          <a:p>
            <a:pPr indent="-342900" lvl="0" marL="457200" rtl="0" algn="l">
              <a:lnSpc>
                <a:spcPct val="115000"/>
              </a:lnSpc>
              <a:spcBef>
                <a:spcPts val="0"/>
              </a:spcBef>
              <a:spcAft>
                <a:spcPts val="0"/>
              </a:spcAft>
              <a:buClr>
                <a:srgbClr val="CACACA"/>
              </a:buClr>
              <a:buSzPts val="1800"/>
              <a:buChar char="●"/>
            </a:pPr>
            <a:r>
              <a:rPr lang="en">
                <a:solidFill>
                  <a:srgbClr val="CACACA"/>
                </a:solidFill>
              </a:rPr>
              <a:t>The longitude values are observed with 911 calls are at 44.5 degrees as represented.</a:t>
            </a:r>
            <a:endParaRPr>
              <a:solidFill>
                <a:srgbClr val="CACACA"/>
              </a:solidFill>
            </a:endParaRPr>
          </a:p>
          <a:p>
            <a:pPr indent="-342900" lvl="0" marL="457200" rtl="0" algn="l">
              <a:lnSpc>
                <a:spcPct val="115000"/>
              </a:lnSpc>
              <a:spcBef>
                <a:spcPts val="0"/>
              </a:spcBef>
              <a:spcAft>
                <a:spcPts val="0"/>
              </a:spcAft>
              <a:buClr>
                <a:srgbClr val="CACACA"/>
              </a:buClr>
              <a:buSzPts val="1800"/>
              <a:buChar char="●"/>
            </a:pPr>
            <a:r>
              <a:rPr lang="en">
                <a:solidFill>
                  <a:srgbClr val="CACACA"/>
                </a:solidFill>
              </a:rPr>
              <a:t>The observations for both CAT-plots are not clearer as per the values projected</a:t>
            </a:r>
            <a:endParaRPr>
              <a:solidFill>
                <a:srgbClr val="CACACA"/>
              </a:solidFill>
            </a:endParaRPr>
          </a:p>
          <a:p>
            <a:pPr indent="0" lvl="0" marL="0" rtl="0" algn="l">
              <a:spcBef>
                <a:spcPts val="0"/>
              </a:spcBef>
              <a:spcAft>
                <a:spcPts val="1600"/>
              </a:spcAft>
              <a:buNone/>
            </a:pPr>
            <a:r>
              <a:t/>
            </a:r>
            <a:endParaRPr/>
          </a:p>
        </p:txBody>
      </p:sp>
      <p:pic>
        <p:nvPicPr>
          <p:cNvPr id="314" name="Google Shape;314;p43"/>
          <p:cNvPicPr preferRelativeResize="0"/>
          <p:nvPr/>
        </p:nvPicPr>
        <p:blipFill>
          <a:blip r:embed="rId3">
            <a:alphaModFix/>
          </a:blip>
          <a:stretch>
            <a:fillRect/>
          </a:stretch>
        </p:blipFill>
        <p:spPr>
          <a:xfrm>
            <a:off x="4592650" y="1170125"/>
            <a:ext cx="4295775" cy="3695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SWARM PLOT FOR 911 CALL with Longitude</a:t>
            </a:r>
            <a:endParaRPr/>
          </a:p>
        </p:txBody>
      </p:sp>
      <p:sp>
        <p:nvSpPr>
          <p:cNvPr id="320" name="Google Shape;320;p44"/>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CACACA"/>
              </a:buClr>
              <a:buSzPts val="1800"/>
              <a:buChar char="●"/>
            </a:pPr>
            <a:r>
              <a:rPr lang="en">
                <a:solidFill>
                  <a:srgbClr val="CACACA"/>
                </a:solidFill>
              </a:rPr>
              <a:t>Hence to avoid such situations we could use a SWARM plot on the case of Longitude and latitude also.</a:t>
            </a:r>
            <a:endParaRPr>
              <a:solidFill>
                <a:srgbClr val="CACACA"/>
              </a:solidFill>
            </a:endParaRPr>
          </a:p>
          <a:p>
            <a:pPr indent="-342900" lvl="0" marL="457200" rtl="0" algn="just">
              <a:lnSpc>
                <a:spcPct val="115000"/>
              </a:lnSpc>
              <a:spcBef>
                <a:spcPts val="0"/>
              </a:spcBef>
              <a:spcAft>
                <a:spcPts val="0"/>
              </a:spcAft>
              <a:buClr>
                <a:srgbClr val="CACACA"/>
              </a:buClr>
              <a:buSzPts val="1800"/>
              <a:buChar char="●"/>
            </a:pPr>
            <a:r>
              <a:rPr lang="en">
                <a:solidFill>
                  <a:srgbClr val="CACACA"/>
                </a:solidFill>
              </a:rPr>
              <a:t>The projected values have a clear cut different values systematically as mentioned in the figure.</a:t>
            </a:r>
            <a:endParaRPr>
              <a:solidFill>
                <a:srgbClr val="CACACA"/>
              </a:solidFill>
            </a:endParaRPr>
          </a:p>
          <a:p>
            <a:pPr indent="0" lvl="0" marL="0" rtl="0" algn="l">
              <a:spcBef>
                <a:spcPts val="0"/>
              </a:spcBef>
              <a:spcAft>
                <a:spcPts val="1600"/>
              </a:spcAft>
              <a:buNone/>
            </a:pPr>
            <a:r>
              <a:t/>
            </a:r>
            <a:endParaRPr/>
          </a:p>
        </p:txBody>
      </p:sp>
      <p:pic>
        <p:nvPicPr>
          <p:cNvPr id="321" name="Google Shape;321;p44"/>
          <p:cNvPicPr preferRelativeResize="0"/>
          <p:nvPr/>
        </p:nvPicPr>
        <p:blipFill>
          <a:blip r:embed="rId3">
            <a:alphaModFix/>
          </a:blip>
          <a:stretch>
            <a:fillRect/>
          </a:stretch>
        </p:blipFill>
        <p:spPr>
          <a:xfrm>
            <a:off x="4724400" y="1170125"/>
            <a:ext cx="4267200" cy="2868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SWARM PLOT FOR 911 CALL with Latitude</a:t>
            </a:r>
            <a:endParaRPr/>
          </a:p>
        </p:txBody>
      </p:sp>
      <p:pic>
        <p:nvPicPr>
          <p:cNvPr id="327" name="Google Shape;327;p45"/>
          <p:cNvPicPr preferRelativeResize="0"/>
          <p:nvPr/>
        </p:nvPicPr>
        <p:blipFill>
          <a:blip r:embed="rId3">
            <a:alphaModFix/>
          </a:blip>
          <a:stretch>
            <a:fillRect/>
          </a:stretch>
        </p:blipFill>
        <p:spPr>
          <a:xfrm>
            <a:off x="1747825" y="1372113"/>
            <a:ext cx="5648325" cy="37052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Cluster plot for DBSCAN model</a:t>
            </a:r>
            <a:endParaRPr/>
          </a:p>
        </p:txBody>
      </p:sp>
      <p:sp>
        <p:nvSpPr>
          <p:cNvPr id="333" name="Google Shape;333;p46"/>
          <p:cNvSpPr txBox="1"/>
          <p:nvPr>
            <p:ph idx="1" type="body"/>
          </p:nvPr>
        </p:nvSpPr>
        <p:spPr>
          <a:xfrm>
            <a:off x="311700" y="1152475"/>
            <a:ext cx="45504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CACACA"/>
                </a:solidFill>
              </a:rPr>
              <a:t>●At this figure perspective we could analyse the different values from the latitude and longitude observed at 0, 44.53 degrees only.</a:t>
            </a:r>
            <a:endParaRPr>
              <a:solidFill>
                <a:srgbClr val="CACACA"/>
              </a:solidFill>
            </a:endParaRPr>
          </a:p>
          <a:p>
            <a:pPr indent="0" lvl="0" marL="0" rtl="0" algn="l">
              <a:lnSpc>
                <a:spcPct val="115000"/>
              </a:lnSpc>
              <a:spcBef>
                <a:spcPts val="0"/>
              </a:spcBef>
              <a:spcAft>
                <a:spcPts val="0"/>
              </a:spcAft>
              <a:buNone/>
            </a:pPr>
            <a:r>
              <a:rPr lang="en">
                <a:solidFill>
                  <a:srgbClr val="CACACA"/>
                </a:solidFill>
              </a:rPr>
              <a:t>●Since most of the clusters are either 0 and 93 and for latitude we have at either 0 or 44.5.</a:t>
            </a:r>
            <a:endParaRPr>
              <a:solidFill>
                <a:srgbClr val="CACACA"/>
              </a:solidFill>
            </a:endParaRPr>
          </a:p>
          <a:p>
            <a:pPr indent="0" lvl="0" marL="0" rtl="0" algn="l">
              <a:spcBef>
                <a:spcPts val="0"/>
              </a:spcBef>
              <a:spcAft>
                <a:spcPts val="1600"/>
              </a:spcAft>
              <a:buNone/>
            </a:pPr>
            <a:r>
              <a:t/>
            </a:r>
            <a:endParaRPr/>
          </a:p>
        </p:txBody>
      </p:sp>
      <p:pic>
        <p:nvPicPr>
          <p:cNvPr id="334" name="Google Shape;334;p46"/>
          <p:cNvPicPr preferRelativeResize="0"/>
          <p:nvPr/>
        </p:nvPicPr>
        <p:blipFill>
          <a:blip r:embed="rId3">
            <a:alphaModFix/>
          </a:blip>
          <a:stretch>
            <a:fillRect/>
          </a:stretch>
        </p:blipFill>
        <p:spPr>
          <a:xfrm>
            <a:off x="5014500" y="1170125"/>
            <a:ext cx="3977100" cy="296716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Cluster plot for DBSCAN model</a:t>
            </a:r>
            <a:endParaRPr/>
          </a:p>
        </p:txBody>
      </p:sp>
      <p:sp>
        <p:nvSpPr>
          <p:cNvPr id="340" name="Google Shape;340;p47"/>
          <p:cNvSpPr txBox="1"/>
          <p:nvPr>
            <p:ph idx="1" type="body"/>
          </p:nvPr>
        </p:nvSpPr>
        <p:spPr>
          <a:xfrm>
            <a:off x="311700" y="1152475"/>
            <a:ext cx="44502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CACACA"/>
                </a:solidFill>
              </a:rPr>
              <a:t>●For this cluster we could observe the variations from each values ranging from 44.50-45.04 for latitude</a:t>
            </a:r>
            <a:endParaRPr>
              <a:solidFill>
                <a:srgbClr val="CACACA"/>
              </a:solidFill>
            </a:endParaRPr>
          </a:p>
          <a:p>
            <a:pPr indent="0" lvl="0" marL="0" rtl="0" algn="l">
              <a:lnSpc>
                <a:spcPct val="115000"/>
              </a:lnSpc>
              <a:spcBef>
                <a:spcPts val="0"/>
              </a:spcBef>
              <a:spcAft>
                <a:spcPts val="0"/>
              </a:spcAft>
              <a:buNone/>
            </a:pPr>
            <a:r>
              <a:rPr lang="en">
                <a:solidFill>
                  <a:srgbClr val="CACACA"/>
                </a:solidFill>
              </a:rPr>
              <a:t>●For longitude we have a cluster formations form -93.32 to 93.22</a:t>
            </a:r>
            <a:endParaRPr>
              <a:solidFill>
                <a:srgbClr val="CACACA"/>
              </a:solidFill>
            </a:endParaRPr>
          </a:p>
          <a:p>
            <a:pPr indent="0" lvl="0" marL="0" rtl="0" algn="l">
              <a:spcBef>
                <a:spcPts val="0"/>
              </a:spcBef>
              <a:spcAft>
                <a:spcPts val="1600"/>
              </a:spcAft>
              <a:buNone/>
            </a:pPr>
            <a:r>
              <a:t/>
            </a:r>
            <a:endParaRPr/>
          </a:p>
        </p:txBody>
      </p:sp>
      <p:pic>
        <p:nvPicPr>
          <p:cNvPr id="341" name="Google Shape;341;p47"/>
          <p:cNvPicPr preferRelativeResize="0"/>
          <p:nvPr/>
        </p:nvPicPr>
        <p:blipFill>
          <a:blip r:embed="rId3">
            <a:alphaModFix/>
          </a:blip>
          <a:stretch>
            <a:fillRect/>
          </a:stretch>
        </p:blipFill>
        <p:spPr>
          <a:xfrm>
            <a:off x="4914300" y="1170125"/>
            <a:ext cx="4077300" cy="297200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nvSpPr>
        <p:spPr>
          <a:xfrm>
            <a:off x="71550" y="1959000"/>
            <a:ext cx="90723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Oswald"/>
                <a:ea typeface="Oswald"/>
                <a:cs typeface="Oswald"/>
                <a:sym typeface="Oswald"/>
              </a:rPr>
              <a:t>Objective 4 : Spatio-Temporal Clustering with Visualization</a:t>
            </a:r>
            <a:endParaRPr sz="3600">
              <a:solidFill>
                <a:schemeClr val="dk1"/>
              </a:solidFill>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is the... 3rd Dimension?</a:t>
            </a:r>
            <a:endParaRPr/>
          </a:p>
        </p:txBody>
      </p:sp>
      <p:sp>
        <p:nvSpPr>
          <p:cNvPr id="352" name="Google Shape;35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Start with the results from the previous objective and add time as a third dimension</a:t>
            </a:r>
            <a:endParaRPr/>
          </a:p>
          <a:p>
            <a:pPr indent="-342900" lvl="0" marL="457200" rtl="0" algn="l">
              <a:spcBef>
                <a:spcPts val="0"/>
              </a:spcBef>
              <a:spcAft>
                <a:spcPts val="0"/>
              </a:spcAft>
              <a:buSzPts val="1800"/>
              <a:buChar char="●"/>
            </a:pPr>
            <a:r>
              <a:rPr lang="en"/>
              <a:t>A number of different ways to do this:</a:t>
            </a:r>
            <a:endParaRPr/>
          </a:p>
          <a:p>
            <a:pPr indent="-317500" lvl="1" marL="914400" rtl="0" algn="l">
              <a:spcBef>
                <a:spcPts val="0"/>
              </a:spcBef>
              <a:spcAft>
                <a:spcPts val="0"/>
              </a:spcAft>
              <a:buSzPts val="1400"/>
              <a:buChar char="○"/>
            </a:pPr>
            <a:r>
              <a:rPr lang="en"/>
              <a:t>Day of the week</a:t>
            </a:r>
            <a:endParaRPr/>
          </a:p>
          <a:p>
            <a:pPr indent="-317500" lvl="1" marL="914400" rtl="0" algn="l">
              <a:spcBef>
                <a:spcPts val="0"/>
              </a:spcBef>
              <a:spcAft>
                <a:spcPts val="0"/>
              </a:spcAft>
              <a:buSzPts val="1400"/>
              <a:buChar char="○"/>
            </a:pPr>
            <a:r>
              <a:rPr lang="en"/>
              <a:t>Time of day</a:t>
            </a:r>
            <a:endParaRPr/>
          </a:p>
          <a:p>
            <a:pPr indent="-317500" lvl="1" marL="914400" rtl="0" algn="l">
              <a:spcBef>
                <a:spcPts val="0"/>
              </a:spcBef>
              <a:spcAft>
                <a:spcPts val="0"/>
              </a:spcAft>
              <a:buSzPts val="1400"/>
              <a:buChar char="○"/>
            </a:pPr>
            <a:r>
              <a:rPr lang="en"/>
              <a:t>Weekly/Monthly/Yearly</a:t>
            </a:r>
            <a:endParaRPr/>
          </a:p>
          <a:p>
            <a:pPr indent="-317500" lvl="2" marL="1371600" rtl="0" algn="l">
              <a:spcBef>
                <a:spcPts val="0"/>
              </a:spcBef>
              <a:spcAft>
                <a:spcPts val="0"/>
              </a:spcAft>
              <a:buSzPts val="1400"/>
              <a:buChar char="■"/>
            </a:pPr>
            <a:r>
              <a:rPr lang="en"/>
              <a:t>Doing a rolling window to see how the clusters change.</a:t>
            </a:r>
            <a:endParaRPr/>
          </a:p>
          <a:p>
            <a:pPr indent="-342900" lvl="0" marL="457200" rtl="0" algn="l">
              <a:spcBef>
                <a:spcPts val="0"/>
              </a:spcBef>
              <a:spcAft>
                <a:spcPts val="0"/>
              </a:spcAft>
              <a:buSzPts val="1800"/>
              <a:buChar char="●"/>
            </a:pPr>
            <a:r>
              <a:rPr lang="en"/>
              <a:t>Run the same spatio-temporal clustering over select attributes e.g. Primary Offense, problem, reason, is911Call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a:t>
            </a:r>
            <a:endParaRPr/>
          </a:p>
        </p:txBody>
      </p:sp>
      <p:sp>
        <p:nvSpPr>
          <p:cNvPr id="358" name="Google Shape;358;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Objective 3 was just finished, so we don’t have results for objective 4, but here is how they can and will be presented</a:t>
            </a:r>
            <a:endParaRPr/>
          </a:p>
          <a:p>
            <a:pPr indent="-342900" lvl="0" marL="457200" rtl="0" algn="l">
              <a:lnSpc>
                <a:spcPct val="200000"/>
              </a:lnSpc>
              <a:spcBef>
                <a:spcPts val="0"/>
              </a:spcBef>
              <a:spcAft>
                <a:spcPts val="0"/>
              </a:spcAft>
              <a:buSzPts val="1800"/>
              <a:buChar char="●"/>
            </a:pPr>
            <a:r>
              <a:rPr lang="en"/>
              <a:t>Use 3D plots over top of  map of Minneapolis </a:t>
            </a:r>
            <a:endParaRPr/>
          </a:p>
          <a:p>
            <a:pPr indent="-317500" lvl="1" marL="914400" rtl="0" algn="l">
              <a:lnSpc>
                <a:spcPct val="200000"/>
              </a:lnSpc>
              <a:spcBef>
                <a:spcPts val="0"/>
              </a:spcBef>
              <a:spcAft>
                <a:spcPts val="0"/>
              </a:spcAft>
              <a:buSzPts val="1400"/>
              <a:buChar char="○"/>
            </a:pPr>
            <a:r>
              <a:rPr lang="en"/>
              <a:t>Allows for users to more easily see where </a:t>
            </a:r>
            <a:r>
              <a:rPr lang="en"/>
              <a:t>within</a:t>
            </a:r>
            <a:r>
              <a:rPr lang="en"/>
              <a:t> the city the clusters are</a:t>
            </a:r>
            <a:endParaRPr/>
          </a:p>
          <a:p>
            <a:pPr indent="-342900" lvl="0" marL="457200" rtl="0" algn="l">
              <a:lnSpc>
                <a:spcPct val="200000"/>
              </a:lnSpc>
              <a:spcBef>
                <a:spcPts val="0"/>
              </a:spcBef>
              <a:spcAft>
                <a:spcPts val="0"/>
              </a:spcAft>
              <a:buSzPts val="1800"/>
              <a:buChar char="●"/>
            </a:pPr>
            <a:r>
              <a:rPr lang="en"/>
              <a:t>Slideshows/videos over time</a:t>
            </a:r>
            <a:endParaRPr/>
          </a:p>
          <a:p>
            <a:pPr indent="-317500" lvl="1" marL="914400" rtl="0" algn="l">
              <a:lnSpc>
                <a:spcPct val="200000"/>
              </a:lnSpc>
              <a:spcBef>
                <a:spcPts val="0"/>
              </a:spcBef>
              <a:spcAft>
                <a:spcPts val="0"/>
              </a:spcAft>
              <a:buSzPts val="1400"/>
              <a:buChar char="○"/>
            </a:pPr>
            <a:r>
              <a:rPr lang="en"/>
              <a:t>Allows the user to more easily visualize the effect of time over the clusters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nvSpPr>
        <p:spPr>
          <a:xfrm>
            <a:off x="71550" y="1959000"/>
            <a:ext cx="9072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Oswald"/>
                <a:ea typeface="Oswald"/>
                <a:cs typeface="Oswald"/>
                <a:sym typeface="Oswald"/>
              </a:rPr>
              <a:t>Future Work</a:t>
            </a:r>
            <a:endParaRPr sz="360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 Cont.</a:t>
            </a:r>
            <a:endParaRPr/>
          </a:p>
        </p:txBody>
      </p:sp>
      <p:grpSp>
        <p:nvGrpSpPr>
          <p:cNvPr id="92" name="Google Shape;92;p16"/>
          <p:cNvGrpSpPr/>
          <p:nvPr/>
        </p:nvGrpSpPr>
        <p:grpSpPr>
          <a:xfrm>
            <a:off x="431925" y="1304875"/>
            <a:ext cx="2628925" cy="3416400"/>
            <a:chOff x="431925" y="1304875"/>
            <a:chExt cx="2628925" cy="3416400"/>
          </a:xfrm>
        </p:grpSpPr>
        <p:sp>
          <p:nvSpPr>
            <p:cNvPr id="93" name="Google Shape;93;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6"/>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Police Stop Data</a:t>
            </a:r>
            <a:endParaRPr>
              <a:solidFill>
                <a:schemeClr val="lt1"/>
              </a:solidFill>
            </a:endParaRPr>
          </a:p>
        </p:txBody>
      </p:sp>
      <p:sp>
        <p:nvSpPr>
          <p:cNvPr id="96" name="Google Shape;96;p16"/>
          <p:cNvSpPr txBox="1"/>
          <p:nvPr>
            <p:ph idx="4294967295" type="body"/>
          </p:nvPr>
        </p:nvSpPr>
        <p:spPr>
          <a:xfrm>
            <a:off x="508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Useful attributes include:</a:t>
            </a:r>
            <a:endParaRPr sz="1600"/>
          </a:p>
          <a:p>
            <a:pPr indent="-330200" lvl="0" marL="457200" rtl="0" algn="l">
              <a:spcBef>
                <a:spcPts val="1600"/>
              </a:spcBef>
              <a:spcAft>
                <a:spcPts val="0"/>
              </a:spcAft>
              <a:buSzPts val="1600"/>
              <a:buChar char="●"/>
            </a:pPr>
            <a:r>
              <a:rPr lang="en" sz="1600"/>
              <a:t>Latitude</a:t>
            </a:r>
            <a:endParaRPr sz="1600"/>
          </a:p>
          <a:p>
            <a:pPr indent="-330200" lvl="0" marL="457200" rtl="0" algn="l">
              <a:spcBef>
                <a:spcPts val="0"/>
              </a:spcBef>
              <a:spcAft>
                <a:spcPts val="0"/>
              </a:spcAft>
              <a:buSzPts val="1600"/>
              <a:buChar char="●"/>
            </a:pPr>
            <a:r>
              <a:rPr lang="en" sz="1600"/>
              <a:t>Longitude</a:t>
            </a:r>
            <a:endParaRPr sz="1600"/>
          </a:p>
          <a:p>
            <a:pPr indent="-330200" lvl="0" marL="457200" rtl="0" algn="l">
              <a:spcBef>
                <a:spcPts val="0"/>
              </a:spcBef>
              <a:spcAft>
                <a:spcPts val="0"/>
              </a:spcAft>
              <a:buSzPts val="1600"/>
              <a:buChar char="●"/>
            </a:pPr>
            <a:r>
              <a:rPr lang="en" sz="1600"/>
              <a:t>Problem</a:t>
            </a:r>
            <a:endParaRPr sz="1600"/>
          </a:p>
          <a:p>
            <a:pPr indent="-330200" lvl="0" marL="457200" rtl="0" algn="l">
              <a:spcBef>
                <a:spcPts val="0"/>
              </a:spcBef>
              <a:spcAft>
                <a:spcPts val="0"/>
              </a:spcAft>
              <a:buSzPts val="1600"/>
              <a:buChar char="●"/>
            </a:pPr>
            <a:r>
              <a:rPr lang="en" sz="1600"/>
              <a:t>Reason</a:t>
            </a:r>
            <a:endParaRPr sz="1600"/>
          </a:p>
          <a:p>
            <a:pPr indent="-330200" lvl="0" marL="457200" rtl="0" algn="l">
              <a:spcBef>
                <a:spcPts val="0"/>
              </a:spcBef>
              <a:spcAft>
                <a:spcPts val="0"/>
              </a:spcAft>
              <a:buSzPts val="1600"/>
              <a:buChar char="●"/>
            </a:pPr>
            <a:r>
              <a:rPr lang="en" sz="1600"/>
              <a:t>Gender</a:t>
            </a:r>
            <a:endParaRPr sz="1600"/>
          </a:p>
          <a:p>
            <a:pPr indent="-330200" lvl="0" marL="457200" rtl="0" algn="l">
              <a:spcBef>
                <a:spcPts val="0"/>
              </a:spcBef>
              <a:spcAft>
                <a:spcPts val="0"/>
              </a:spcAft>
              <a:buSzPts val="1600"/>
              <a:buChar char="●"/>
            </a:pPr>
            <a:r>
              <a:rPr lang="en" sz="1600"/>
              <a:t>Race</a:t>
            </a:r>
            <a:endParaRPr sz="1600"/>
          </a:p>
          <a:p>
            <a:pPr indent="-330200" lvl="0" marL="457200" rtl="0" algn="l">
              <a:spcBef>
                <a:spcPts val="0"/>
              </a:spcBef>
              <a:spcAft>
                <a:spcPts val="0"/>
              </a:spcAft>
              <a:buSzPts val="1600"/>
              <a:buChar char="●"/>
            </a:pPr>
            <a:r>
              <a:rPr lang="en" sz="1600"/>
              <a:t>PreRace</a:t>
            </a:r>
            <a:endParaRPr sz="1600"/>
          </a:p>
          <a:p>
            <a:pPr indent="-330200" lvl="0" marL="457200" rtl="0" algn="l">
              <a:spcBef>
                <a:spcPts val="0"/>
              </a:spcBef>
              <a:spcAft>
                <a:spcPts val="0"/>
              </a:spcAft>
              <a:buSzPts val="1600"/>
              <a:buChar char="●"/>
            </a:pPr>
            <a:r>
              <a:rPr lang="en" sz="1600"/>
              <a:t>Citation Issued</a:t>
            </a:r>
            <a:endParaRPr sz="1600"/>
          </a:p>
        </p:txBody>
      </p:sp>
      <p:grpSp>
        <p:nvGrpSpPr>
          <p:cNvPr id="97" name="Google Shape;97;p16"/>
          <p:cNvGrpSpPr/>
          <p:nvPr/>
        </p:nvGrpSpPr>
        <p:grpSpPr>
          <a:xfrm>
            <a:off x="3320450" y="1304875"/>
            <a:ext cx="2632500" cy="3416400"/>
            <a:chOff x="3320450" y="1304875"/>
            <a:chExt cx="2632500" cy="3416400"/>
          </a:xfrm>
        </p:grpSpPr>
        <p:sp>
          <p:nvSpPr>
            <p:cNvPr id="98" name="Google Shape;98;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Police Use Of Force</a:t>
            </a:r>
            <a:endParaRPr>
              <a:solidFill>
                <a:schemeClr val="lt1"/>
              </a:solidFill>
            </a:endParaRPr>
          </a:p>
        </p:txBody>
      </p:sp>
      <p:sp>
        <p:nvSpPr>
          <p:cNvPr id="101" name="Google Shape;101;p16"/>
          <p:cNvSpPr txBox="1"/>
          <p:nvPr>
            <p:ph idx="4294967295" type="body"/>
          </p:nvPr>
        </p:nvSpPr>
        <p:spPr>
          <a:xfrm>
            <a:off x="3397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Useful attributes include:</a:t>
            </a:r>
            <a:endParaRPr sz="1600"/>
          </a:p>
          <a:p>
            <a:pPr indent="-330200" lvl="0" marL="457200" rtl="0" algn="l">
              <a:spcBef>
                <a:spcPts val="1600"/>
              </a:spcBef>
              <a:spcAft>
                <a:spcPts val="0"/>
              </a:spcAft>
              <a:buSzPts val="1600"/>
              <a:buChar char="●"/>
            </a:pPr>
            <a:r>
              <a:rPr lang="en" sz="1600"/>
              <a:t>Latitude</a:t>
            </a:r>
            <a:endParaRPr sz="1600"/>
          </a:p>
          <a:p>
            <a:pPr indent="-330200" lvl="0" marL="457200" rtl="0" algn="l">
              <a:spcBef>
                <a:spcPts val="0"/>
              </a:spcBef>
              <a:spcAft>
                <a:spcPts val="0"/>
              </a:spcAft>
              <a:buSzPts val="1600"/>
              <a:buChar char="●"/>
            </a:pPr>
            <a:r>
              <a:rPr lang="en" sz="1600"/>
              <a:t>Longitude</a:t>
            </a:r>
            <a:endParaRPr sz="1600"/>
          </a:p>
          <a:p>
            <a:pPr indent="-330200" lvl="0" marL="457200" rtl="0" algn="l">
              <a:spcBef>
                <a:spcPts val="0"/>
              </a:spcBef>
              <a:spcAft>
                <a:spcPts val="0"/>
              </a:spcAft>
              <a:buSzPts val="1600"/>
              <a:buChar char="●"/>
            </a:pPr>
            <a:r>
              <a:rPr lang="en" sz="1600"/>
              <a:t>Problem</a:t>
            </a:r>
            <a:endParaRPr sz="1600"/>
          </a:p>
          <a:p>
            <a:pPr indent="-330200" lvl="0" marL="457200" rtl="0" algn="l">
              <a:spcBef>
                <a:spcPts val="0"/>
              </a:spcBef>
              <a:spcAft>
                <a:spcPts val="0"/>
              </a:spcAft>
              <a:buSzPts val="1600"/>
              <a:buChar char="●"/>
            </a:pPr>
            <a:r>
              <a:rPr lang="en" sz="1600"/>
              <a:t>ForceType</a:t>
            </a:r>
            <a:endParaRPr sz="1600"/>
          </a:p>
          <a:p>
            <a:pPr indent="-330200" lvl="0" marL="457200" rtl="0" algn="l">
              <a:spcBef>
                <a:spcPts val="0"/>
              </a:spcBef>
              <a:spcAft>
                <a:spcPts val="0"/>
              </a:spcAft>
              <a:buSzPts val="1600"/>
              <a:buChar char="●"/>
            </a:pPr>
            <a:r>
              <a:rPr lang="en" sz="1600"/>
              <a:t>Race</a:t>
            </a:r>
            <a:endParaRPr sz="1600"/>
          </a:p>
          <a:p>
            <a:pPr indent="-330200" lvl="0" marL="457200" rtl="0" algn="l">
              <a:spcBef>
                <a:spcPts val="0"/>
              </a:spcBef>
              <a:spcAft>
                <a:spcPts val="0"/>
              </a:spcAft>
              <a:buSzPts val="1600"/>
              <a:buChar char="●"/>
            </a:pPr>
            <a:r>
              <a:rPr lang="en" sz="1600"/>
              <a:t>Sex</a:t>
            </a:r>
            <a:endParaRPr sz="1600"/>
          </a:p>
          <a:p>
            <a:pPr indent="-330200" lvl="0" marL="457200" rtl="0" algn="l">
              <a:spcBef>
                <a:spcPts val="0"/>
              </a:spcBef>
              <a:spcAft>
                <a:spcPts val="0"/>
              </a:spcAft>
              <a:buSzPts val="1600"/>
              <a:buChar char="●"/>
            </a:pPr>
            <a:r>
              <a:rPr lang="en" sz="1600"/>
              <a:t>TypeOfResistance</a:t>
            </a:r>
            <a:endParaRPr sz="1600"/>
          </a:p>
          <a:p>
            <a:pPr indent="-330200" lvl="0" marL="457200" rtl="0" algn="l">
              <a:spcBef>
                <a:spcPts val="0"/>
              </a:spcBef>
              <a:spcAft>
                <a:spcPts val="0"/>
              </a:spcAft>
              <a:buSzPts val="1600"/>
              <a:buChar char="●"/>
            </a:pPr>
            <a:r>
              <a:rPr lang="en" sz="1600"/>
              <a:t>Neighborhood</a:t>
            </a:r>
            <a:endParaRPr sz="1600"/>
          </a:p>
          <a:p>
            <a:pPr indent="0" lvl="0" marL="0" rtl="0" algn="l">
              <a:spcBef>
                <a:spcPts val="1600"/>
              </a:spcBef>
              <a:spcAft>
                <a:spcPts val="1600"/>
              </a:spcAft>
              <a:buNone/>
            </a:pPr>
            <a:r>
              <a:t/>
            </a:r>
            <a:endParaRPr sz="1600"/>
          </a:p>
        </p:txBody>
      </p:sp>
      <p:grpSp>
        <p:nvGrpSpPr>
          <p:cNvPr id="102" name="Google Shape;102;p16"/>
          <p:cNvGrpSpPr/>
          <p:nvPr/>
        </p:nvGrpSpPr>
        <p:grpSpPr>
          <a:xfrm>
            <a:off x="6212550" y="1304875"/>
            <a:ext cx="2632500" cy="3416400"/>
            <a:chOff x="6212550" y="1304875"/>
            <a:chExt cx="2632500" cy="3416400"/>
          </a:xfrm>
        </p:grpSpPr>
        <p:sp>
          <p:nvSpPr>
            <p:cNvPr id="103" name="Google Shape;103;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Shots Fired Data</a:t>
            </a:r>
            <a:endParaRPr>
              <a:solidFill>
                <a:schemeClr val="lt1"/>
              </a:solidFill>
            </a:endParaRPr>
          </a:p>
        </p:txBody>
      </p:sp>
      <p:sp>
        <p:nvSpPr>
          <p:cNvPr id="106" name="Google Shape;106;p16"/>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Useful attributes include:</a:t>
            </a:r>
            <a:endParaRPr sz="1600"/>
          </a:p>
          <a:p>
            <a:pPr indent="-330200" lvl="0" marL="457200" rtl="0" algn="l">
              <a:spcBef>
                <a:spcPts val="1600"/>
              </a:spcBef>
              <a:spcAft>
                <a:spcPts val="0"/>
              </a:spcAft>
              <a:buSzPts val="1600"/>
              <a:buChar char="●"/>
            </a:pPr>
            <a:r>
              <a:rPr lang="en" sz="1600"/>
              <a:t>Latitude</a:t>
            </a:r>
            <a:endParaRPr sz="1600"/>
          </a:p>
          <a:p>
            <a:pPr indent="-330200" lvl="0" marL="457200" rtl="0" algn="l">
              <a:spcBef>
                <a:spcPts val="0"/>
              </a:spcBef>
              <a:spcAft>
                <a:spcPts val="0"/>
              </a:spcAft>
              <a:buSzPts val="1600"/>
              <a:buChar char="●"/>
            </a:pPr>
            <a:r>
              <a:rPr lang="en" sz="1600"/>
              <a:t>Longitude</a:t>
            </a:r>
            <a:endParaRPr sz="1600"/>
          </a:p>
          <a:p>
            <a:pPr indent="-330200" lvl="0" marL="457200" rtl="0" algn="l">
              <a:spcBef>
                <a:spcPts val="0"/>
              </a:spcBef>
              <a:spcAft>
                <a:spcPts val="0"/>
              </a:spcAft>
              <a:buSzPts val="1600"/>
              <a:buChar char="●"/>
            </a:pPr>
            <a:r>
              <a:rPr lang="en" sz="1600"/>
              <a:t>Division</a:t>
            </a:r>
            <a:endParaRPr sz="1600"/>
          </a:p>
          <a:p>
            <a:pPr indent="-330200" lvl="0" marL="457200" rtl="0" algn="l">
              <a:spcBef>
                <a:spcPts val="0"/>
              </a:spcBef>
              <a:spcAft>
                <a:spcPts val="0"/>
              </a:spcAft>
              <a:buSzPts val="1600"/>
              <a:buChar char="●"/>
            </a:pPr>
            <a:r>
              <a:rPr lang="en" sz="1600"/>
              <a:t>Problem</a:t>
            </a:r>
            <a:endParaRPr sz="1600"/>
          </a:p>
          <a:p>
            <a:pPr indent="-330200" lvl="0" marL="457200" rtl="0" algn="l">
              <a:spcBef>
                <a:spcPts val="0"/>
              </a:spcBef>
              <a:spcAft>
                <a:spcPts val="0"/>
              </a:spcAft>
              <a:buSzPts val="1600"/>
              <a:buChar char="●"/>
            </a:pPr>
            <a:r>
              <a:rPr lang="en" sz="1600"/>
              <a:t>Response_Date</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weather data</a:t>
            </a:r>
            <a:endParaRPr/>
          </a:p>
        </p:txBody>
      </p:sp>
      <p:sp>
        <p:nvSpPr>
          <p:cNvPr id="369" name="Google Shape;369;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Reintegrate the precipitation data</a:t>
            </a:r>
            <a:endParaRPr/>
          </a:p>
          <a:p>
            <a:pPr indent="-342900" lvl="0" marL="457200" rtl="0" algn="l">
              <a:lnSpc>
                <a:spcPct val="200000"/>
              </a:lnSpc>
              <a:spcBef>
                <a:spcPts val="0"/>
              </a:spcBef>
              <a:spcAft>
                <a:spcPts val="0"/>
              </a:spcAft>
              <a:buSzPts val="1800"/>
              <a:buChar char="●"/>
            </a:pPr>
            <a:r>
              <a:rPr lang="en"/>
              <a:t>Find temperature data to combine in</a:t>
            </a:r>
            <a:endParaRPr/>
          </a:p>
          <a:p>
            <a:pPr indent="-342900" lvl="0" marL="457200" rtl="0" algn="l">
              <a:lnSpc>
                <a:spcPct val="200000"/>
              </a:lnSpc>
              <a:spcBef>
                <a:spcPts val="0"/>
              </a:spcBef>
              <a:spcAft>
                <a:spcPts val="0"/>
              </a:spcAft>
              <a:buSzPts val="1800"/>
              <a:buChar char="●"/>
            </a:pPr>
            <a:r>
              <a:rPr lang="en"/>
              <a:t>Redo association analysis with new weather data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Analysis</a:t>
            </a:r>
            <a:endParaRPr/>
          </a:p>
        </p:txBody>
      </p:sp>
      <p:sp>
        <p:nvSpPr>
          <p:cNvPr id="375" name="Google Shape;375;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Use previous data to predict new stop data</a:t>
            </a:r>
            <a:endParaRPr/>
          </a:p>
          <a:p>
            <a:pPr indent="-342900" lvl="0" marL="457200" rtl="0" algn="l">
              <a:lnSpc>
                <a:spcPct val="200000"/>
              </a:lnSpc>
              <a:spcBef>
                <a:spcPts val="0"/>
              </a:spcBef>
              <a:spcAft>
                <a:spcPts val="0"/>
              </a:spcAft>
              <a:buSzPts val="1800"/>
              <a:buChar char="●"/>
            </a:pPr>
            <a:r>
              <a:rPr lang="en"/>
              <a:t>Both with and without weather data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4"/>
          <p:cNvSpPr txBox="1"/>
          <p:nvPr/>
        </p:nvSpPr>
        <p:spPr>
          <a:xfrm>
            <a:off x="71550" y="1959000"/>
            <a:ext cx="9072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Oswald"/>
                <a:ea typeface="Oswald"/>
                <a:cs typeface="Oswald"/>
                <a:sym typeface="Oswald"/>
              </a:rPr>
              <a:t>Questions?</a:t>
            </a:r>
            <a:endParaRPr sz="3600">
              <a:solidFill>
                <a:schemeClr val="dk1"/>
              </a:solidFill>
              <a:latin typeface="Oswald"/>
              <a:ea typeface="Oswald"/>
              <a:cs typeface="Oswald"/>
              <a:sym typeface="Oswald"/>
            </a:endParaRPr>
          </a:p>
        </p:txBody>
      </p:sp>
      <p:sp>
        <p:nvSpPr>
          <p:cNvPr id="381" name="Google Shape;381;p54"/>
          <p:cNvSpPr txBox="1"/>
          <p:nvPr/>
        </p:nvSpPr>
        <p:spPr>
          <a:xfrm>
            <a:off x="35850" y="2697900"/>
            <a:ext cx="9072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Oswald"/>
                <a:ea typeface="Oswald"/>
                <a:cs typeface="Oswald"/>
                <a:sym typeface="Oswald"/>
              </a:rPr>
              <a:t>Thank You</a:t>
            </a:r>
            <a:endParaRPr sz="3600">
              <a:solidFill>
                <a:schemeClr val="dk1"/>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 - Cont.</a:t>
            </a:r>
            <a:endParaRPr/>
          </a:p>
        </p:txBody>
      </p:sp>
      <p:grpSp>
        <p:nvGrpSpPr>
          <p:cNvPr id="112" name="Google Shape;112;p17"/>
          <p:cNvGrpSpPr/>
          <p:nvPr/>
        </p:nvGrpSpPr>
        <p:grpSpPr>
          <a:xfrm>
            <a:off x="431925" y="1304875"/>
            <a:ext cx="2628925" cy="3416400"/>
            <a:chOff x="431925" y="1304875"/>
            <a:chExt cx="2628925" cy="3416400"/>
          </a:xfrm>
        </p:grpSpPr>
        <p:sp>
          <p:nvSpPr>
            <p:cNvPr id="113" name="Google Shape;113;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Precipitation Data</a:t>
            </a:r>
            <a:endParaRPr>
              <a:solidFill>
                <a:schemeClr val="lt1"/>
              </a:solidFill>
            </a:endParaRPr>
          </a:p>
        </p:txBody>
      </p:sp>
      <p:sp>
        <p:nvSpPr>
          <p:cNvPr id="116" name="Google Shape;116;p17"/>
          <p:cNvSpPr txBox="1"/>
          <p:nvPr>
            <p:ph idx="4294967295" type="body"/>
          </p:nvPr>
        </p:nvSpPr>
        <p:spPr>
          <a:xfrm>
            <a:off x="508400" y="1850300"/>
            <a:ext cx="24786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50,000 entries</a:t>
            </a:r>
            <a:endParaRPr sz="1600"/>
          </a:p>
          <a:p>
            <a:pPr indent="-330200" lvl="0" marL="457200" rtl="0" algn="l">
              <a:spcBef>
                <a:spcPts val="0"/>
              </a:spcBef>
              <a:spcAft>
                <a:spcPts val="0"/>
              </a:spcAft>
              <a:buSzPts val="1600"/>
              <a:buChar char="●"/>
            </a:pPr>
            <a:r>
              <a:rPr lang="en" sz="1600"/>
              <a:t>12 attributes</a:t>
            </a:r>
            <a:endParaRPr sz="1600"/>
          </a:p>
          <a:p>
            <a:pPr indent="-330200" lvl="1" marL="914400" rtl="0" algn="l">
              <a:spcBef>
                <a:spcPts val="0"/>
              </a:spcBef>
              <a:spcAft>
                <a:spcPts val="0"/>
              </a:spcAft>
              <a:buSzPts val="1600"/>
              <a:buChar char="○"/>
            </a:pPr>
            <a:r>
              <a:rPr lang="en" sz="1600"/>
              <a:t>Date</a:t>
            </a:r>
            <a:endParaRPr sz="1600"/>
          </a:p>
          <a:p>
            <a:pPr indent="-330200" lvl="1" marL="914400" rtl="0" algn="l">
              <a:spcBef>
                <a:spcPts val="0"/>
              </a:spcBef>
              <a:spcAft>
                <a:spcPts val="0"/>
              </a:spcAft>
              <a:buSzPts val="1600"/>
              <a:buChar char="○"/>
            </a:pPr>
            <a:r>
              <a:rPr lang="en" sz="1600"/>
              <a:t>Time </a:t>
            </a:r>
            <a:endParaRPr sz="1600"/>
          </a:p>
          <a:p>
            <a:pPr indent="-330200" lvl="1" marL="914400" rtl="0" algn="l">
              <a:spcBef>
                <a:spcPts val="0"/>
              </a:spcBef>
              <a:spcAft>
                <a:spcPts val="0"/>
              </a:spcAft>
              <a:buSzPts val="1600"/>
              <a:buChar char="○"/>
            </a:pPr>
            <a:r>
              <a:rPr lang="en" sz="1600"/>
              <a:t>Longitude</a:t>
            </a:r>
            <a:endParaRPr sz="1600"/>
          </a:p>
          <a:p>
            <a:pPr indent="-330200" lvl="1" marL="914400" rtl="0" algn="l">
              <a:spcBef>
                <a:spcPts val="0"/>
              </a:spcBef>
              <a:spcAft>
                <a:spcPts val="0"/>
              </a:spcAft>
              <a:buSzPts val="1600"/>
              <a:buChar char="○"/>
            </a:pPr>
            <a:r>
              <a:rPr lang="en" sz="1600"/>
              <a:t>Latitude</a:t>
            </a:r>
            <a:endParaRPr sz="1600"/>
          </a:p>
          <a:p>
            <a:pPr indent="-330200" lvl="1" marL="914400" rtl="0" algn="l">
              <a:spcBef>
                <a:spcPts val="0"/>
              </a:spcBef>
              <a:spcAft>
                <a:spcPts val="0"/>
              </a:spcAft>
              <a:buSzPts val="1600"/>
              <a:buChar char="○"/>
            </a:pPr>
            <a:r>
              <a:rPr lang="en" sz="1600"/>
              <a:t>Total Precipitation</a:t>
            </a:r>
            <a:endParaRPr sz="1600"/>
          </a:p>
          <a:p>
            <a:pPr indent="-330200" lvl="1" marL="914400" rtl="0" algn="l">
              <a:spcBef>
                <a:spcPts val="0"/>
              </a:spcBef>
              <a:spcAft>
                <a:spcPts val="0"/>
              </a:spcAft>
              <a:buSzPts val="1600"/>
              <a:buChar char="○"/>
            </a:pPr>
            <a:r>
              <a:rPr lang="en" sz="1600"/>
              <a:t>New/Total Snow Depth</a:t>
            </a:r>
            <a:endParaRPr sz="1600"/>
          </a:p>
        </p:txBody>
      </p:sp>
      <p:sp>
        <p:nvSpPr>
          <p:cNvPr id="117" name="Google Shape;117;p17"/>
          <p:cNvSpPr txBox="1"/>
          <p:nvPr>
            <p:ph idx="4294967295" type="body"/>
          </p:nvPr>
        </p:nvSpPr>
        <p:spPr>
          <a:xfrm>
            <a:off x="3174325" y="1304875"/>
            <a:ext cx="5658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unused dataset that we found from CoCoRaHS that listed the </a:t>
            </a:r>
            <a:r>
              <a:rPr lang="en"/>
              <a:t>precipitation data from the state of Minnesota.</a:t>
            </a:r>
            <a:endParaRPr/>
          </a:p>
          <a:p>
            <a:pPr indent="-342900" lvl="0" marL="457200" rtl="0" algn="l">
              <a:spcBef>
                <a:spcPts val="0"/>
              </a:spcBef>
              <a:spcAft>
                <a:spcPts val="0"/>
              </a:spcAft>
              <a:buSzPts val="1800"/>
              <a:buChar char="●"/>
            </a:pPr>
            <a:r>
              <a:rPr lang="en"/>
              <a:t>Wasn’t used because we decided that none of our objectives would utilize it well</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nvSpPr>
        <p:spPr>
          <a:xfrm>
            <a:off x="71550" y="1959000"/>
            <a:ext cx="9072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dk1"/>
                </a:solidFill>
                <a:latin typeface="Oswald"/>
                <a:ea typeface="Oswald"/>
                <a:cs typeface="Oswald"/>
                <a:sym typeface="Oswald"/>
              </a:rPr>
              <a:t>Objective 1: Data Preprocessing</a:t>
            </a:r>
            <a:endParaRPr sz="3600">
              <a:solidFill>
                <a:schemeClr val="dk1"/>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128" name="Google Shape;12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General Preprocessing</a:t>
            </a:r>
            <a:endParaRPr b="1" sz="2100">
              <a:solidFill>
                <a:schemeClr val="dk1"/>
              </a:solidFill>
            </a:endParaRPr>
          </a:p>
          <a:p>
            <a:pPr indent="0" lvl="0" marL="0" rtl="0" algn="l">
              <a:spcBef>
                <a:spcPts val="1600"/>
              </a:spcBef>
              <a:spcAft>
                <a:spcPts val="0"/>
              </a:spcAft>
              <a:buNone/>
            </a:pPr>
            <a:r>
              <a:rPr lang="en" sz="1600"/>
              <a:t>Each objective will require its own preprocessing</a:t>
            </a:r>
            <a:r>
              <a:rPr lang="en" sz="1600"/>
              <a:t> but general preprocessing was done by removing records with null values in important attributes and dropping pointless attributes such as lastUpdateDate, masterIncidentNumber (attributes which don’t contribute to any of our objectives)</a:t>
            </a:r>
            <a:endParaRPr sz="1600"/>
          </a:p>
          <a:p>
            <a:pPr indent="0" lvl="0" marL="0" rtl="0" algn="l">
              <a:spcBef>
                <a:spcPts val="1600"/>
              </a:spcBef>
              <a:spcAft>
                <a:spcPts val="0"/>
              </a:spcAft>
              <a:buNone/>
            </a:pPr>
            <a:r>
              <a:rPr b="1" lang="en" sz="1600"/>
              <a:t>Tools Used</a:t>
            </a:r>
            <a:r>
              <a:rPr b="1" lang="en" sz="1600"/>
              <a:t>:</a:t>
            </a:r>
            <a:endParaRPr b="1" sz="1600"/>
          </a:p>
          <a:p>
            <a:pPr indent="0" lvl="0" marL="0" rtl="0" algn="l">
              <a:spcBef>
                <a:spcPts val="0"/>
              </a:spcBef>
              <a:spcAft>
                <a:spcPts val="0"/>
              </a:spcAft>
              <a:buNone/>
            </a:pPr>
            <a:r>
              <a:t/>
            </a:r>
            <a:endParaRPr b="1" sz="1600"/>
          </a:p>
          <a:p>
            <a:pPr indent="-330200" lvl="0" marL="457200" rtl="0" algn="l">
              <a:spcBef>
                <a:spcPts val="0"/>
              </a:spcBef>
              <a:spcAft>
                <a:spcPts val="0"/>
              </a:spcAft>
              <a:buSzPts val="1600"/>
              <a:buChar char="●"/>
            </a:pPr>
            <a:r>
              <a:rPr lang="en" sz="1600"/>
              <a:t>Most of the preprocessing was done in Python by converting the datasets into Pandas dataframes and then converting them back into CSV files after preprocessing was done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Preprocessed </a:t>
            </a:r>
            <a:r>
              <a:rPr lang="en"/>
              <a:t>Datasets</a:t>
            </a:r>
            <a:endParaRPr/>
          </a:p>
        </p:txBody>
      </p:sp>
      <p:grpSp>
        <p:nvGrpSpPr>
          <p:cNvPr id="134" name="Google Shape;134;p20"/>
          <p:cNvGrpSpPr/>
          <p:nvPr/>
        </p:nvGrpSpPr>
        <p:grpSpPr>
          <a:xfrm>
            <a:off x="431925" y="1304875"/>
            <a:ext cx="2628925" cy="3416400"/>
            <a:chOff x="431925" y="1304875"/>
            <a:chExt cx="2628925" cy="3416400"/>
          </a:xfrm>
        </p:grpSpPr>
        <p:sp>
          <p:nvSpPr>
            <p:cNvPr id="135" name="Google Shape;135;p2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 name="Google Shape;137;p20"/>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Police Stop Data</a:t>
            </a:r>
            <a:endParaRPr>
              <a:solidFill>
                <a:schemeClr val="lt1"/>
              </a:solidFill>
            </a:endParaRPr>
          </a:p>
        </p:txBody>
      </p:sp>
      <p:sp>
        <p:nvSpPr>
          <p:cNvPr id="138" name="Google Shape;138;p20"/>
          <p:cNvSpPr txBox="1"/>
          <p:nvPr>
            <p:ph idx="4294967295" type="body"/>
          </p:nvPr>
        </p:nvSpPr>
        <p:spPr>
          <a:xfrm>
            <a:off x="508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Ended up with 138,280 entries after preprocessing</a:t>
            </a:r>
            <a:endParaRPr sz="1600"/>
          </a:p>
        </p:txBody>
      </p:sp>
      <p:grpSp>
        <p:nvGrpSpPr>
          <p:cNvPr id="139" name="Google Shape;139;p20"/>
          <p:cNvGrpSpPr/>
          <p:nvPr/>
        </p:nvGrpSpPr>
        <p:grpSpPr>
          <a:xfrm>
            <a:off x="3320450" y="1304875"/>
            <a:ext cx="2632500" cy="3416400"/>
            <a:chOff x="3320450" y="1304875"/>
            <a:chExt cx="2632500" cy="3416400"/>
          </a:xfrm>
        </p:grpSpPr>
        <p:sp>
          <p:nvSpPr>
            <p:cNvPr id="140" name="Google Shape;140;p20"/>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0"/>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20"/>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Police Use Of Force</a:t>
            </a:r>
            <a:endParaRPr>
              <a:solidFill>
                <a:schemeClr val="lt1"/>
              </a:solidFill>
            </a:endParaRPr>
          </a:p>
        </p:txBody>
      </p:sp>
      <p:sp>
        <p:nvSpPr>
          <p:cNvPr id="143" name="Google Shape;143;p20"/>
          <p:cNvSpPr txBox="1"/>
          <p:nvPr>
            <p:ph idx="4294967295" type="body"/>
          </p:nvPr>
        </p:nvSpPr>
        <p:spPr>
          <a:xfrm>
            <a:off x="3397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Ended up with 29,301 entries after preprocessing</a:t>
            </a:r>
            <a:endParaRPr sz="1600"/>
          </a:p>
        </p:txBody>
      </p:sp>
      <p:grpSp>
        <p:nvGrpSpPr>
          <p:cNvPr id="144" name="Google Shape;144;p20"/>
          <p:cNvGrpSpPr/>
          <p:nvPr/>
        </p:nvGrpSpPr>
        <p:grpSpPr>
          <a:xfrm>
            <a:off x="6212550" y="1304875"/>
            <a:ext cx="2632500" cy="3416400"/>
            <a:chOff x="6212550" y="1304875"/>
            <a:chExt cx="2632500" cy="3416400"/>
          </a:xfrm>
        </p:grpSpPr>
        <p:sp>
          <p:nvSpPr>
            <p:cNvPr id="145" name="Google Shape;145;p20"/>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20"/>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Shots Fired Data</a:t>
            </a:r>
            <a:endParaRPr>
              <a:solidFill>
                <a:schemeClr val="lt1"/>
              </a:solidFill>
            </a:endParaRPr>
          </a:p>
        </p:txBody>
      </p:sp>
      <p:sp>
        <p:nvSpPr>
          <p:cNvPr id="148" name="Google Shape;148;p20"/>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Ended up with 68,866 </a:t>
            </a:r>
            <a:r>
              <a:rPr lang="en" sz="1600"/>
              <a:t>entities</a:t>
            </a:r>
            <a:r>
              <a:rPr lang="en" sz="1600"/>
              <a:t> after preprocessing</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 2 : Association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