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4" r:id="rId2"/>
    <p:sldId id="352" r:id="rId3"/>
    <p:sldId id="353" r:id="rId4"/>
    <p:sldId id="285" r:id="rId5"/>
    <p:sldId id="288" r:id="rId6"/>
    <p:sldId id="427" r:id="rId7"/>
    <p:sldId id="428" r:id="rId8"/>
    <p:sldId id="429" r:id="rId9"/>
    <p:sldId id="256" r:id="rId10"/>
    <p:sldId id="355" r:id="rId11"/>
    <p:sldId id="357" r:id="rId12"/>
    <p:sldId id="358" r:id="rId13"/>
    <p:sldId id="359" r:id="rId14"/>
    <p:sldId id="367" r:id="rId15"/>
    <p:sldId id="360" r:id="rId16"/>
    <p:sldId id="354" r:id="rId17"/>
    <p:sldId id="368" r:id="rId18"/>
    <p:sldId id="372" r:id="rId19"/>
    <p:sldId id="434" r:id="rId20"/>
    <p:sldId id="401" r:id="rId21"/>
    <p:sldId id="438" r:id="rId22"/>
    <p:sldId id="440" r:id="rId23"/>
    <p:sldId id="439" r:id="rId24"/>
    <p:sldId id="441" r:id="rId25"/>
    <p:sldId id="443" r:id="rId26"/>
    <p:sldId id="444" r:id="rId27"/>
    <p:sldId id="445" r:id="rId28"/>
    <p:sldId id="446" r:id="rId29"/>
    <p:sldId id="447" r:id="rId30"/>
    <p:sldId id="400" r:id="rId3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C5"/>
    <a:srgbClr val="97D9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68" autoAdjust="0"/>
    <p:restoredTop sz="94660"/>
  </p:normalViewPr>
  <p:slideViewPr>
    <p:cSldViewPr snapToGrid="0">
      <p:cViewPr>
        <p:scale>
          <a:sx n="140" d="100"/>
          <a:sy n="140" d="100"/>
        </p:scale>
        <p:origin x="14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D24E8-679E-8D49-901D-C847B7BB2952}" type="doc">
      <dgm:prSet loTypeId="urn:microsoft.com/office/officeart/2005/8/layout/hierarchy3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GB"/>
        </a:p>
      </dgm:t>
    </dgm:pt>
    <dgm:pt modelId="{7817375A-D06E-B74C-9BA7-8D3DEF07CD3D}">
      <dgm:prSet phldrT="[Text]" custT="1"/>
      <dgm:spPr/>
      <dgm:t>
        <a:bodyPr/>
        <a:lstStyle/>
        <a:p>
          <a:r>
            <a:rPr lang="es-ES_tradnl" sz="1600" noProof="0" dirty="0"/>
            <a:t>Asociados</a:t>
          </a:r>
        </a:p>
      </dgm:t>
    </dgm:pt>
    <dgm:pt modelId="{1D5D8457-35ED-7E44-AAFD-9BDF8CC1DABF}" type="parTrans" cxnId="{FE794C0F-BC7B-FE4D-A48A-B11BCA345308}">
      <dgm:prSet/>
      <dgm:spPr/>
      <dgm:t>
        <a:bodyPr/>
        <a:lstStyle/>
        <a:p>
          <a:endParaRPr lang="es-ES_tradnl" sz="1600" noProof="0" dirty="0"/>
        </a:p>
      </dgm:t>
    </dgm:pt>
    <dgm:pt modelId="{BAFE076D-E67F-A943-AF73-7DDAD62C131E}" type="sibTrans" cxnId="{FE794C0F-BC7B-FE4D-A48A-B11BCA345308}">
      <dgm:prSet/>
      <dgm:spPr/>
      <dgm:t>
        <a:bodyPr/>
        <a:lstStyle/>
        <a:p>
          <a:endParaRPr lang="es-ES_tradnl" sz="1600" noProof="0" dirty="0"/>
        </a:p>
      </dgm:t>
    </dgm:pt>
    <dgm:pt modelId="{692BD9F5-F77A-9D4D-8FD5-8C42CE1C7A06}">
      <dgm:prSet phldrT="[Text]" custT="1"/>
      <dgm:spPr/>
      <dgm:t>
        <a:bodyPr/>
        <a:lstStyle/>
        <a:p>
          <a:r>
            <a:rPr lang="es-ES_tradnl" sz="1600" noProof="0" dirty="0"/>
            <a:t>Activos</a:t>
          </a:r>
        </a:p>
      </dgm:t>
    </dgm:pt>
    <dgm:pt modelId="{581F70CE-CB99-AA40-8439-74A9865C82B2}" type="parTrans" cxnId="{50ECC00A-288D-8145-AFA4-88EB14D89C8E}">
      <dgm:prSet/>
      <dgm:spPr/>
      <dgm:t>
        <a:bodyPr/>
        <a:lstStyle/>
        <a:p>
          <a:endParaRPr lang="es-ES_tradnl" sz="1600" noProof="0" dirty="0"/>
        </a:p>
      </dgm:t>
    </dgm:pt>
    <dgm:pt modelId="{0D6FCB28-BA53-F044-81D2-DE7BDCB080B1}" type="sibTrans" cxnId="{50ECC00A-288D-8145-AFA4-88EB14D89C8E}">
      <dgm:prSet/>
      <dgm:spPr/>
      <dgm:t>
        <a:bodyPr/>
        <a:lstStyle/>
        <a:p>
          <a:endParaRPr lang="es-ES_tradnl" sz="1600" noProof="0" dirty="0"/>
        </a:p>
      </dgm:t>
    </dgm:pt>
    <dgm:pt modelId="{12B08412-FA9C-3645-B116-17DB3670380F}">
      <dgm:prSet phldrT="[Text]" custT="1"/>
      <dgm:spPr/>
      <dgm:t>
        <a:bodyPr/>
        <a:lstStyle/>
        <a:p>
          <a:r>
            <a:rPr lang="es-ES_tradnl" sz="1600" noProof="0" dirty="0"/>
            <a:t>Ingresos </a:t>
          </a:r>
        </a:p>
      </dgm:t>
    </dgm:pt>
    <dgm:pt modelId="{E1F93F94-52F2-704E-B899-D49405C82600}" type="parTrans" cxnId="{86211EF6-7D8D-BD4D-A3B2-D3469C9C124B}">
      <dgm:prSet/>
      <dgm:spPr/>
      <dgm:t>
        <a:bodyPr/>
        <a:lstStyle/>
        <a:p>
          <a:endParaRPr lang="es-ES_tradnl" sz="1600" noProof="0" dirty="0"/>
        </a:p>
      </dgm:t>
    </dgm:pt>
    <dgm:pt modelId="{3DF53C63-FA03-EA49-88B8-CF35EDDE223C}" type="sibTrans" cxnId="{86211EF6-7D8D-BD4D-A3B2-D3469C9C124B}">
      <dgm:prSet/>
      <dgm:spPr/>
      <dgm:t>
        <a:bodyPr/>
        <a:lstStyle/>
        <a:p>
          <a:endParaRPr lang="es-ES_tradnl" sz="1600" noProof="0" dirty="0"/>
        </a:p>
      </dgm:t>
    </dgm:pt>
    <dgm:pt modelId="{A6296891-CBDF-2140-BF85-EDE830C4C566}">
      <dgm:prSet phldrT="[Text]" custT="1"/>
      <dgm:spPr/>
      <dgm:t>
        <a:bodyPr/>
        <a:lstStyle/>
        <a:p>
          <a:r>
            <a:rPr lang="es-ES_tradnl" sz="1600" noProof="0" dirty="0"/>
            <a:t>Productos</a:t>
          </a:r>
        </a:p>
      </dgm:t>
    </dgm:pt>
    <dgm:pt modelId="{4C67B4B8-0BA8-974A-B45A-3A7C769638CB}" type="parTrans" cxnId="{FC6AF45B-E417-F64E-9BC9-B4DC9C27742A}">
      <dgm:prSet/>
      <dgm:spPr/>
      <dgm:t>
        <a:bodyPr/>
        <a:lstStyle/>
        <a:p>
          <a:endParaRPr lang="es-ES_tradnl" sz="1600" noProof="0" dirty="0"/>
        </a:p>
      </dgm:t>
    </dgm:pt>
    <dgm:pt modelId="{B0DB2222-4B51-4344-9976-FE37308CF84B}" type="sibTrans" cxnId="{FC6AF45B-E417-F64E-9BC9-B4DC9C27742A}">
      <dgm:prSet/>
      <dgm:spPr/>
      <dgm:t>
        <a:bodyPr/>
        <a:lstStyle/>
        <a:p>
          <a:endParaRPr lang="es-ES_tradnl" sz="1600" noProof="0" dirty="0"/>
        </a:p>
      </dgm:t>
    </dgm:pt>
    <dgm:pt modelId="{32F2CC3B-2EAE-F94C-B5B3-9702FB61C04E}">
      <dgm:prSet phldrT="[Text]" custT="1"/>
      <dgm:spPr/>
      <dgm:t>
        <a:bodyPr/>
        <a:lstStyle/>
        <a:p>
          <a:r>
            <a:rPr lang="es-ES_tradnl" sz="1600" noProof="0" dirty="0"/>
            <a:t>Ahorro</a:t>
          </a:r>
        </a:p>
      </dgm:t>
    </dgm:pt>
    <dgm:pt modelId="{496CD4CD-EB25-5548-A04F-617E14ED335B}" type="parTrans" cxnId="{AAB8C63C-6E68-C84E-9F00-BB77ED0B7905}">
      <dgm:prSet/>
      <dgm:spPr/>
      <dgm:t>
        <a:bodyPr/>
        <a:lstStyle/>
        <a:p>
          <a:endParaRPr lang="es-ES_tradnl" sz="1600" noProof="0" dirty="0"/>
        </a:p>
      </dgm:t>
    </dgm:pt>
    <dgm:pt modelId="{57897F04-59C7-4542-B637-21CCD022DB92}" type="sibTrans" cxnId="{AAB8C63C-6E68-C84E-9F00-BB77ED0B7905}">
      <dgm:prSet/>
      <dgm:spPr/>
      <dgm:t>
        <a:bodyPr/>
        <a:lstStyle/>
        <a:p>
          <a:endParaRPr lang="es-ES_tradnl" sz="1600" noProof="0" dirty="0"/>
        </a:p>
      </dgm:t>
    </dgm:pt>
    <dgm:pt modelId="{85F92F6F-EC43-E342-857C-E9AA7836CDCE}">
      <dgm:prSet phldrT="[Text]" custT="1"/>
      <dgm:spPr/>
      <dgm:t>
        <a:bodyPr/>
        <a:lstStyle/>
        <a:p>
          <a:r>
            <a:rPr lang="es-ES_tradnl" sz="1600" noProof="0" dirty="0"/>
            <a:t>Crédito</a:t>
          </a:r>
        </a:p>
      </dgm:t>
    </dgm:pt>
    <dgm:pt modelId="{F53F07D7-18A4-F341-A9B4-23C03C9F33E1}" type="parTrans" cxnId="{7F06B070-1048-5D4D-91BF-103ABF8858E4}">
      <dgm:prSet/>
      <dgm:spPr/>
      <dgm:t>
        <a:bodyPr/>
        <a:lstStyle/>
        <a:p>
          <a:endParaRPr lang="es-ES_tradnl" sz="1600" noProof="0" dirty="0"/>
        </a:p>
      </dgm:t>
    </dgm:pt>
    <dgm:pt modelId="{B4B54D0C-FD0B-9D49-B54B-CDB5F3F84AB7}" type="sibTrans" cxnId="{7F06B070-1048-5D4D-91BF-103ABF8858E4}">
      <dgm:prSet/>
      <dgm:spPr/>
      <dgm:t>
        <a:bodyPr/>
        <a:lstStyle/>
        <a:p>
          <a:endParaRPr lang="es-ES_tradnl" sz="1600" noProof="0" dirty="0"/>
        </a:p>
      </dgm:t>
    </dgm:pt>
    <dgm:pt modelId="{891DF75F-10EB-F749-8A3F-B013757FEF7E}">
      <dgm:prSet phldrT="[Text]" custT="1"/>
      <dgm:spPr/>
      <dgm:t>
        <a:bodyPr/>
        <a:lstStyle/>
        <a:p>
          <a:r>
            <a:rPr lang="es-ES_tradnl" sz="1600" noProof="0" dirty="0"/>
            <a:t>Egresos</a:t>
          </a:r>
        </a:p>
      </dgm:t>
    </dgm:pt>
    <dgm:pt modelId="{31FE1EB9-BF30-9C40-B4B5-11191D606AF1}" type="parTrans" cxnId="{63AF55EB-D55D-EC4B-916F-566629CFCB24}">
      <dgm:prSet/>
      <dgm:spPr/>
      <dgm:t>
        <a:bodyPr/>
        <a:lstStyle/>
        <a:p>
          <a:endParaRPr lang="es-ES_tradnl" sz="1600" noProof="0" dirty="0"/>
        </a:p>
      </dgm:t>
    </dgm:pt>
    <dgm:pt modelId="{06A56D48-63C9-D84A-8B07-BA6C611AF157}" type="sibTrans" cxnId="{63AF55EB-D55D-EC4B-916F-566629CFCB24}">
      <dgm:prSet/>
      <dgm:spPr/>
      <dgm:t>
        <a:bodyPr/>
        <a:lstStyle/>
        <a:p>
          <a:endParaRPr lang="es-ES_tradnl" sz="1600" noProof="0" dirty="0"/>
        </a:p>
      </dgm:t>
    </dgm:pt>
    <dgm:pt modelId="{95A01D04-6ED0-F14B-AE77-BAC4C875FE40}">
      <dgm:prSet phldrT="[Text]" custT="1"/>
      <dgm:spPr/>
      <dgm:t>
        <a:bodyPr/>
        <a:lstStyle/>
        <a:p>
          <a:r>
            <a:rPr lang="es-ES_tradnl" sz="1600" noProof="0" dirty="0"/>
            <a:t>Pasivos</a:t>
          </a:r>
        </a:p>
      </dgm:t>
    </dgm:pt>
    <dgm:pt modelId="{3CE7F9DD-712C-0E41-9A6C-CF16191B2F6A}" type="parTrans" cxnId="{076BD714-541A-8B41-8141-862DBAD2882B}">
      <dgm:prSet/>
      <dgm:spPr/>
      <dgm:t>
        <a:bodyPr/>
        <a:lstStyle/>
        <a:p>
          <a:endParaRPr lang="en-GB"/>
        </a:p>
      </dgm:t>
    </dgm:pt>
    <dgm:pt modelId="{95022A4B-042B-0146-8DD2-42ACF287ABF9}" type="sibTrans" cxnId="{076BD714-541A-8B41-8141-862DBAD2882B}">
      <dgm:prSet/>
      <dgm:spPr/>
      <dgm:t>
        <a:bodyPr/>
        <a:lstStyle/>
        <a:p>
          <a:endParaRPr lang="en-GB"/>
        </a:p>
      </dgm:t>
    </dgm:pt>
    <dgm:pt modelId="{528C42D8-2631-0B40-AAE8-B5CC3DE2A140}">
      <dgm:prSet phldrT="[Text]" custT="1"/>
      <dgm:spPr/>
      <dgm:t>
        <a:bodyPr/>
        <a:lstStyle/>
        <a:p>
          <a:r>
            <a:rPr lang="es-ES_tradnl" sz="1600" noProof="0" dirty="0"/>
            <a:t>Canales</a:t>
          </a:r>
        </a:p>
      </dgm:t>
    </dgm:pt>
    <dgm:pt modelId="{5C28219E-F39A-E646-9AB4-8CB83FA707E0}" type="parTrans" cxnId="{A9307BCD-FF75-7640-9C3A-EEB03B2F38DB}">
      <dgm:prSet/>
      <dgm:spPr/>
      <dgm:t>
        <a:bodyPr/>
        <a:lstStyle/>
        <a:p>
          <a:endParaRPr lang="en-GB"/>
        </a:p>
      </dgm:t>
    </dgm:pt>
    <dgm:pt modelId="{6212B37E-A7D2-DD40-993E-C78F388D7511}" type="sibTrans" cxnId="{A9307BCD-FF75-7640-9C3A-EEB03B2F38DB}">
      <dgm:prSet/>
      <dgm:spPr/>
      <dgm:t>
        <a:bodyPr/>
        <a:lstStyle/>
        <a:p>
          <a:endParaRPr lang="en-GB"/>
        </a:p>
      </dgm:t>
    </dgm:pt>
    <dgm:pt modelId="{3A42B954-7A55-8746-9B2B-55DD018B9EB4}">
      <dgm:prSet phldrT="[Text]" custT="1"/>
      <dgm:spPr/>
      <dgm:t>
        <a:bodyPr/>
        <a:lstStyle/>
        <a:p>
          <a:r>
            <a:rPr lang="es-ES_tradnl" sz="1600" noProof="0" dirty="0"/>
            <a:t>Físico</a:t>
          </a:r>
        </a:p>
      </dgm:t>
    </dgm:pt>
    <dgm:pt modelId="{0CE22EA0-EAFF-714A-B191-FE811D2E63AA}" type="parTrans" cxnId="{41AEA556-B959-D64A-A0CD-933D88C731A4}">
      <dgm:prSet/>
      <dgm:spPr/>
      <dgm:t>
        <a:bodyPr/>
        <a:lstStyle/>
        <a:p>
          <a:endParaRPr lang="en-GB"/>
        </a:p>
      </dgm:t>
    </dgm:pt>
    <dgm:pt modelId="{39B5EF7D-ADAE-FE4A-923F-70F00AF49BFF}" type="sibTrans" cxnId="{41AEA556-B959-D64A-A0CD-933D88C731A4}">
      <dgm:prSet/>
      <dgm:spPr/>
      <dgm:t>
        <a:bodyPr/>
        <a:lstStyle/>
        <a:p>
          <a:endParaRPr lang="en-GB"/>
        </a:p>
      </dgm:t>
    </dgm:pt>
    <dgm:pt modelId="{098D5979-DD0E-DE40-97DC-4CB4A8ADF417}">
      <dgm:prSet phldrT="[Text]" custT="1"/>
      <dgm:spPr/>
      <dgm:t>
        <a:bodyPr/>
        <a:lstStyle/>
        <a:p>
          <a:r>
            <a:rPr lang="es-ES_tradnl" sz="1600" noProof="0" dirty="0"/>
            <a:t>Virtual</a:t>
          </a:r>
        </a:p>
      </dgm:t>
    </dgm:pt>
    <dgm:pt modelId="{69835AD4-13EA-384A-B352-78C64F02E3C8}" type="parTrans" cxnId="{F058611E-16E6-2D40-8A61-5C51A4F91B44}">
      <dgm:prSet/>
      <dgm:spPr/>
      <dgm:t>
        <a:bodyPr/>
        <a:lstStyle/>
        <a:p>
          <a:endParaRPr lang="en-GB"/>
        </a:p>
      </dgm:t>
    </dgm:pt>
    <dgm:pt modelId="{4686ACE0-B6A3-A34A-842B-A01B31107E23}" type="sibTrans" cxnId="{F058611E-16E6-2D40-8A61-5C51A4F91B44}">
      <dgm:prSet/>
      <dgm:spPr/>
      <dgm:t>
        <a:bodyPr/>
        <a:lstStyle/>
        <a:p>
          <a:endParaRPr lang="en-GB"/>
        </a:p>
      </dgm:t>
    </dgm:pt>
    <dgm:pt modelId="{980953A6-8A2A-1D47-A974-C66B319ACF8E}">
      <dgm:prSet phldrT="[Text]" custT="1"/>
      <dgm:spPr/>
      <dgm:t>
        <a:bodyPr/>
        <a:lstStyle/>
        <a:p>
          <a:r>
            <a:rPr lang="es-ES_tradnl" sz="1600" noProof="0" dirty="0"/>
            <a:t>Jurisdicciones</a:t>
          </a:r>
        </a:p>
      </dgm:t>
    </dgm:pt>
    <dgm:pt modelId="{53208911-46BA-C143-B36C-F088914C5B89}" type="parTrans" cxnId="{EE9634AE-09F1-1E44-926F-9E7AE8DB910C}">
      <dgm:prSet/>
      <dgm:spPr/>
      <dgm:t>
        <a:bodyPr/>
        <a:lstStyle/>
        <a:p>
          <a:endParaRPr lang="en-GB"/>
        </a:p>
      </dgm:t>
    </dgm:pt>
    <dgm:pt modelId="{6D8B5C0B-67FF-A349-8B55-BD5E11CCE7FB}" type="sibTrans" cxnId="{EE9634AE-09F1-1E44-926F-9E7AE8DB910C}">
      <dgm:prSet/>
      <dgm:spPr/>
      <dgm:t>
        <a:bodyPr/>
        <a:lstStyle/>
        <a:p>
          <a:endParaRPr lang="en-GB"/>
        </a:p>
      </dgm:t>
    </dgm:pt>
    <dgm:pt modelId="{6D7E1708-377B-664B-9427-06DA81F9EFCA}">
      <dgm:prSet phldrT="[Text]"/>
      <dgm:spPr/>
      <dgm:t>
        <a:bodyPr/>
        <a:lstStyle/>
        <a:p>
          <a:r>
            <a:rPr lang="es-ES_tradnl" noProof="0" dirty="0"/>
            <a:t>Delitos LAFT registrados en la Policía Nacional</a:t>
          </a:r>
        </a:p>
      </dgm:t>
    </dgm:pt>
    <dgm:pt modelId="{9505C5E7-9A0B-4241-A621-6F0687642028}" type="parTrans" cxnId="{42D81502-2C86-214E-B2A2-DA46C0D53BD2}">
      <dgm:prSet/>
      <dgm:spPr/>
      <dgm:t>
        <a:bodyPr/>
        <a:lstStyle/>
        <a:p>
          <a:endParaRPr lang="en-GB"/>
        </a:p>
      </dgm:t>
    </dgm:pt>
    <dgm:pt modelId="{1E2562CC-D34A-B641-B134-0272BD5AD49A}" type="sibTrans" cxnId="{42D81502-2C86-214E-B2A2-DA46C0D53BD2}">
      <dgm:prSet/>
      <dgm:spPr/>
      <dgm:t>
        <a:bodyPr/>
        <a:lstStyle/>
        <a:p>
          <a:endParaRPr lang="en-GB"/>
        </a:p>
      </dgm:t>
    </dgm:pt>
    <dgm:pt modelId="{87B20741-0D31-A149-891F-87B52731E697}">
      <dgm:prSet phldrT="[Text]"/>
      <dgm:spPr/>
      <dgm:t>
        <a:bodyPr/>
        <a:lstStyle/>
        <a:p>
          <a:r>
            <a:rPr lang="es-ES_tradnl" noProof="0" dirty="0"/>
            <a:t>Proyecciones de población DANE</a:t>
          </a:r>
        </a:p>
      </dgm:t>
    </dgm:pt>
    <dgm:pt modelId="{A5B9E840-4C97-FA43-B4D0-94BCB3D4DBDB}" type="parTrans" cxnId="{77A02F06-830B-AA42-9F77-085095B7AAEF}">
      <dgm:prSet/>
      <dgm:spPr/>
      <dgm:t>
        <a:bodyPr/>
        <a:lstStyle/>
        <a:p>
          <a:endParaRPr lang="en-GB"/>
        </a:p>
      </dgm:t>
    </dgm:pt>
    <dgm:pt modelId="{D08A6A86-0257-F64F-B848-B59503685EF3}" type="sibTrans" cxnId="{77A02F06-830B-AA42-9F77-085095B7AAEF}">
      <dgm:prSet/>
      <dgm:spPr/>
      <dgm:t>
        <a:bodyPr/>
        <a:lstStyle/>
        <a:p>
          <a:endParaRPr lang="en-GB"/>
        </a:p>
      </dgm:t>
    </dgm:pt>
    <dgm:pt modelId="{35E31AC6-1DC2-8444-A40C-3DEA52A2B702}">
      <dgm:prSet phldrT="[Text]" custT="1"/>
      <dgm:spPr/>
      <dgm:t>
        <a:bodyPr/>
        <a:lstStyle/>
        <a:p>
          <a:r>
            <a:rPr lang="es-ES_tradnl" sz="1600" noProof="0" dirty="0"/>
            <a:t>Actividad económica</a:t>
          </a:r>
        </a:p>
      </dgm:t>
    </dgm:pt>
    <dgm:pt modelId="{66C845A0-2497-3A41-BA10-842C26ECC681}" type="parTrans" cxnId="{9FAD50A9-760D-9344-B8DF-A08EBA1128F4}">
      <dgm:prSet/>
      <dgm:spPr/>
      <dgm:t>
        <a:bodyPr/>
        <a:lstStyle/>
        <a:p>
          <a:endParaRPr lang="en-GB"/>
        </a:p>
      </dgm:t>
    </dgm:pt>
    <dgm:pt modelId="{AAAD7970-7868-5D49-B9AD-5C53F19CC338}" type="sibTrans" cxnId="{9FAD50A9-760D-9344-B8DF-A08EBA1128F4}">
      <dgm:prSet/>
      <dgm:spPr/>
      <dgm:t>
        <a:bodyPr/>
        <a:lstStyle/>
        <a:p>
          <a:endParaRPr lang="en-GB"/>
        </a:p>
      </dgm:t>
    </dgm:pt>
    <dgm:pt modelId="{251B0102-3E3B-0847-828B-A0AD634B560C}" type="pres">
      <dgm:prSet presAssocID="{3B7D24E8-679E-8D49-901D-C847B7BB295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CEF780A-F834-8F49-9BD6-DB53D6F2AB81}" type="pres">
      <dgm:prSet presAssocID="{7817375A-D06E-B74C-9BA7-8D3DEF07CD3D}" presName="root" presStyleCnt="0"/>
      <dgm:spPr/>
    </dgm:pt>
    <dgm:pt modelId="{6A93E86B-7F38-A749-AC08-C2F73C490B14}" type="pres">
      <dgm:prSet presAssocID="{7817375A-D06E-B74C-9BA7-8D3DEF07CD3D}" presName="rootComposite" presStyleCnt="0"/>
      <dgm:spPr/>
    </dgm:pt>
    <dgm:pt modelId="{603C82F9-EB84-E34A-9B07-C4E5B93BE1ED}" type="pres">
      <dgm:prSet presAssocID="{7817375A-D06E-B74C-9BA7-8D3DEF07CD3D}" presName="rootText" presStyleLbl="node1" presStyleIdx="0" presStyleCnt="4"/>
      <dgm:spPr/>
    </dgm:pt>
    <dgm:pt modelId="{03AA5342-F4BE-6144-8839-3B48C7C6F38C}" type="pres">
      <dgm:prSet presAssocID="{7817375A-D06E-B74C-9BA7-8D3DEF07CD3D}" presName="rootConnector" presStyleLbl="node1" presStyleIdx="0" presStyleCnt="4"/>
      <dgm:spPr/>
    </dgm:pt>
    <dgm:pt modelId="{8F60ADDF-28E2-034E-AA85-B68F4341B8B6}" type="pres">
      <dgm:prSet presAssocID="{7817375A-D06E-B74C-9BA7-8D3DEF07CD3D}" presName="childShape" presStyleCnt="0"/>
      <dgm:spPr/>
    </dgm:pt>
    <dgm:pt modelId="{356F38E8-4DCE-4A4E-A08D-3C2C6494981F}" type="pres">
      <dgm:prSet presAssocID="{66C845A0-2497-3A41-BA10-842C26ECC681}" presName="Name13" presStyleLbl="parChTrans1D2" presStyleIdx="0" presStyleCnt="11"/>
      <dgm:spPr/>
    </dgm:pt>
    <dgm:pt modelId="{265E8DA4-3DBD-B949-BBD0-66BFB5AA7802}" type="pres">
      <dgm:prSet presAssocID="{35E31AC6-1DC2-8444-A40C-3DEA52A2B702}" presName="childText" presStyleLbl="bgAcc1" presStyleIdx="0" presStyleCnt="11">
        <dgm:presLayoutVars>
          <dgm:bulletEnabled val="1"/>
        </dgm:presLayoutVars>
      </dgm:prSet>
      <dgm:spPr/>
    </dgm:pt>
    <dgm:pt modelId="{5B80F89F-6075-CE45-AA32-6AF74B68A216}" type="pres">
      <dgm:prSet presAssocID="{581F70CE-CB99-AA40-8439-74A9865C82B2}" presName="Name13" presStyleLbl="parChTrans1D2" presStyleIdx="1" presStyleCnt="11"/>
      <dgm:spPr/>
    </dgm:pt>
    <dgm:pt modelId="{4B787AE3-0904-A64D-BBE4-5FF8C36FBE8A}" type="pres">
      <dgm:prSet presAssocID="{692BD9F5-F77A-9D4D-8FD5-8C42CE1C7A06}" presName="childText" presStyleLbl="bgAcc1" presStyleIdx="1" presStyleCnt="11">
        <dgm:presLayoutVars>
          <dgm:bulletEnabled val="1"/>
        </dgm:presLayoutVars>
      </dgm:prSet>
      <dgm:spPr/>
    </dgm:pt>
    <dgm:pt modelId="{D4CBED59-0228-054D-AB9F-7C91CC4F4806}" type="pres">
      <dgm:prSet presAssocID="{3CE7F9DD-712C-0E41-9A6C-CF16191B2F6A}" presName="Name13" presStyleLbl="parChTrans1D2" presStyleIdx="2" presStyleCnt="11"/>
      <dgm:spPr/>
    </dgm:pt>
    <dgm:pt modelId="{32599F63-3D8D-4B44-9E78-FE4BFE45AD0C}" type="pres">
      <dgm:prSet presAssocID="{95A01D04-6ED0-F14B-AE77-BAC4C875FE40}" presName="childText" presStyleLbl="bgAcc1" presStyleIdx="2" presStyleCnt="11">
        <dgm:presLayoutVars>
          <dgm:bulletEnabled val="1"/>
        </dgm:presLayoutVars>
      </dgm:prSet>
      <dgm:spPr/>
    </dgm:pt>
    <dgm:pt modelId="{A91349C3-F514-EC44-8ABF-19FA60ABE223}" type="pres">
      <dgm:prSet presAssocID="{E1F93F94-52F2-704E-B899-D49405C82600}" presName="Name13" presStyleLbl="parChTrans1D2" presStyleIdx="3" presStyleCnt="11"/>
      <dgm:spPr/>
    </dgm:pt>
    <dgm:pt modelId="{9532F63B-D680-2B4D-89D1-0666AB09AED2}" type="pres">
      <dgm:prSet presAssocID="{12B08412-FA9C-3645-B116-17DB3670380F}" presName="childText" presStyleLbl="bgAcc1" presStyleIdx="3" presStyleCnt="11">
        <dgm:presLayoutVars>
          <dgm:bulletEnabled val="1"/>
        </dgm:presLayoutVars>
      </dgm:prSet>
      <dgm:spPr/>
    </dgm:pt>
    <dgm:pt modelId="{A36BC155-A4AE-F848-B592-4AC369D059BC}" type="pres">
      <dgm:prSet presAssocID="{31FE1EB9-BF30-9C40-B4B5-11191D606AF1}" presName="Name13" presStyleLbl="parChTrans1D2" presStyleIdx="4" presStyleCnt="11"/>
      <dgm:spPr/>
    </dgm:pt>
    <dgm:pt modelId="{E3759CED-5602-3544-A6A0-E09EEEED118B}" type="pres">
      <dgm:prSet presAssocID="{891DF75F-10EB-F749-8A3F-B013757FEF7E}" presName="childText" presStyleLbl="bgAcc1" presStyleIdx="4" presStyleCnt="11">
        <dgm:presLayoutVars>
          <dgm:bulletEnabled val="1"/>
        </dgm:presLayoutVars>
      </dgm:prSet>
      <dgm:spPr/>
    </dgm:pt>
    <dgm:pt modelId="{EB64A503-CD54-8A45-A6D1-2B1C656E5D10}" type="pres">
      <dgm:prSet presAssocID="{A6296891-CBDF-2140-BF85-EDE830C4C566}" presName="root" presStyleCnt="0"/>
      <dgm:spPr/>
    </dgm:pt>
    <dgm:pt modelId="{CE0E90B3-D5AC-B347-8274-F162B3E2EFDC}" type="pres">
      <dgm:prSet presAssocID="{A6296891-CBDF-2140-BF85-EDE830C4C566}" presName="rootComposite" presStyleCnt="0"/>
      <dgm:spPr/>
    </dgm:pt>
    <dgm:pt modelId="{D4BD7AE6-CCD8-8045-BAE2-B5643C1B391C}" type="pres">
      <dgm:prSet presAssocID="{A6296891-CBDF-2140-BF85-EDE830C4C566}" presName="rootText" presStyleLbl="node1" presStyleIdx="1" presStyleCnt="4"/>
      <dgm:spPr/>
    </dgm:pt>
    <dgm:pt modelId="{2231ADC9-DBE0-1B4C-9739-6487E0707E74}" type="pres">
      <dgm:prSet presAssocID="{A6296891-CBDF-2140-BF85-EDE830C4C566}" presName="rootConnector" presStyleLbl="node1" presStyleIdx="1" presStyleCnt="4"/>
      <dgm:spPr/>
    </dgm:pt>
    <dgm:pt modelId="{231DD55E-9B05-2543-8832-62A7ABBFADC1}" type="pres">
      <dgm:prSet presAssocID="{A6296891-CBDF-2140-BF85-EDE830C4C566}" presName="childShape" presStyleCnt="0"/>
      <dgm:spPr/>
    </dgm:pt>
    <dgm:pt modelId="{A41FCC9C-F5AE-6F48-90AB-2810BDAE37D0}" type="pres">
      <dgm:prSet presAssocID="{496CD4CD-EB25-5548-A04F-617E14ED335B}" presName="Name13" presStyleLbl="parChTrans1D2" presStyleIdx="5" presStyleCnt="11"/>
      <dgm:spPr/>
    </dgm:pt>
    <dgm:pt modelId="{21BD0475-1721-CF4D-9865-855BB2DDE993}" type="pres">
      <dgm:prSet presAssocID="{32F2CC3B-2EAE-F94C-B5B3-9702FB61C04E}" presName="childText" presStyleLbl="bgAcc1" presStyleIdx="5" presStyleCnt="11">
        <dgm:presLayoutVars>
          <dgm:bulletEnabled val="1"/>
        </dgm:presLayoutVars>
      </dgm:prSet>
      <dgm:spPr/>
    </dgm:pt>
    <dgm:pt modelId="{1C403132-7CEE-5F45-A3E8-89F6E1E8E562}" type="pres">
      <dgm:prSet presAssocID="{F53F07D7-18A4-F341-A9B4-23C03C9F33E1}" presName="Name13" presStyleLbl="parChTrans1D2" presStyleIdx="6" presStyleCnt="11"/>
      <dgm:spPr/>
    </dgm:pt>
    <dgm:pt modelId="{B60D2641-DA12-D940-91EB-7EB95E178F61}" type="pres">
      <dgm:prSet presAssocID="{85F92F6F-EC43-E342-857C-E9AA7836CDCE}" presName="childText" presStyleLbl="bgAcc1" presStyleIdx="6" presStyleCnt="11">
        <dgm:presLayoutVars>
          <dgm:bulletEnabled val="1"/>
        </dgm:presLayoutVars>
      </dgm:prSet>
      <dgm:spPr/>
    </dgm:pt>
    <dgm:pt modelId="{1E1B4ECF-4736-AE4E-9510-4AAD4BE1B0F9}" type="pres">
      <dgm:prSet presAssocID="{528C42D8-2631-0B40-AAE8-B5CC3DE2A140}" presName="root" presStyleCnt="0"/>
      <dgm:spPr/>
    </dgm:pt>
    <dgm:pt modelId="{3E620139-F240-BB44-895F-A3B3DEFB17B5}" type="pres">
      <dgm:prSet presAssocID="{528C42D8-2631-0B40-AAE8-B5CC3DE2A140}" presName="rootComposite" presStyleCnt="0"/>
      <dgm:spPr/>
    </dgm:pt>
    <dgm:pt modelId="{2945AAFB-5467-6E43-A9BE-AAD61CE0C783}" type="pres">
      <dgm:prSet presAssocID="{528C42D8-2631-0B40-AAE8-B5CC3DE2A140}" presName="rootText" presStyleLbl="node1" presStyleIdx="2" presStyleCnt="4"/>
      <dgm:spPr/>
    </dgm:pt>
    <dgm:pt modelId="{A7B50D6F-A281-AA49-8C78-DAA497727ADD}" type="pres">
      <dgm:prSet presAssocID="{528C42D8-2631-0B40-AAE8-B5CC3DE2A140}" presName="rootConnector" presStyleLbl="node1" presStyleIdx="2" presStyleCnt="4"/>
      <dgm:spPr/>
    </dgm:pt>
    <dgm:pt modelId="{684EC929-AFF3-4442-87D5-8E382C306DB6}" type="pres">
      <dgm:prSet presAssocID="{528C42D8-2631-0B40-AAE8-B5CC3DE2A140}" presName="childShape" presStyleCnt="0"/>
      <dgm:spPr/>
    </dgm:pt>
    <dgm:pt modelId="{2EAE996E-82EB-3141-8A89-4CC21D7747AD}" type="pres">
      <dgm:prSet presAssocID="{0CE22EA0-EAFF-714A-B191-FE811D2E63AA}" presName="Name13" presStyleLbl="parChTrans1D2" presStyleIdx="7" presStyleCnt="11"/>
      <dgm:spPr/>
    </dgm:pt>
    <dgm:pt modelId="{F3AB9FE4-DE9E-4A49-935C-D0F839DAF947}" type="pres">
      <dgm:prSet presAssocID="{3A42B954-7A55-8746-9B2B-55DD018B9EB4}" presName="childText" presStyleLbl="bgAcc1" presStyleIdx="7" presStyleCnt="11">
        <dgm:presLayoutVars>
          <dgm:bulletEnabled val="1"/>
        </dgm:presLayoutVars>
      </dgm:prSet>
      <dgm:spPr/>
    </dgm:pt>
    <dgm:pt modelId="{8758084B-4B9A-324F-8D2D-5EA0F04E8826}" type="pres">
      <dgm:prSet presAssocID="{69835AD4-13EA-384A-B352-78C64F02E3C8}" presName="Name13" presStyleLbl="parChTrans1D2" presStyleIdx="8" presStyleCnt="11"/>
      <dgm:spPr/>
    </dgm:pt>
    <dgm:pt modelId="{3609C63C-3E4B-3C42-96CB-AF11D6B929DD}" type="pres">
      <dgm:prSet presAssocID="{098D5979-DD0E-DE40-97DC-4CB4A8ADF417}" presName="childText" presStyleLbl="bgAcc1" presStyleIdx="8" presStyleCnt="11">
        <dgm:presLayoutVars>
          <dgm:bulletEnabled val="1"/>
        </dgm:presLayoutVars>
      </dgm:prSet>
      <dgm:spPr/>
    </dgm:pt>
    <dgm:pt modelId="{49B76BA9-B811-FA4C-A069-5E0031320C57}" type="pres">
      <dgm:prSet presAssocID="{980953A6-8A2A-1D47-A974-C66B319ACF8E}" presName="root" presStyleCnt="0"/>
      <dgm:spPr/>
    </dgm:pt>
    <dgm:pt modelId="{FA6A0BDD-8074-7845-953E-7EB89283FDC4}" type="pres">
      <dgm:prSet presAssocID="{980953A6-8A2A-1D47-A974-C66B319ACF8E}" presName="rootComposite" presStyleCnt="0"/>
      <dgm:spPr/>
    </dgm:pt>
    <dgm:pt modelId="{408D94BF-ED53-9648-8BD3-3C0A3BC226CA}" type="pres">
      <dgm:prSet presAssocID="{980953A6-8A2A-1D47-A974-C66B319ACF8E}" presName="rootText" presStyleLbl="node1" presStyleIdx="3" presStyleCnt="4"/>
      <dgm:spPr/>
    </dgm:pt>
    <dgm:pt modelId="{B91C60EA-3EA6-5E47-B4F5-D4A0D9A0F817}" type="pres">
      <dgm:prSet presAssocID="{980953A6-8A2A-1D47-A974-C66B319ACF8E}" presName="rootConnector" presStyleLbl="node1" presStyleIdx="3" presStyleCnt="4"/>
      <dgm:spPr/>
    </dgm:pt>
    <dgm:pt modelId="{A9D3D458-A84F-E94B-86BB-AF922C40233A}" type="pres">
      <dgm:prSet presAssocID="{980953A6-8A2A-1D47-A974-C66B319ACF8E}" presName="childShape" presStyleCnt="0"/>
      <dgm:spPr/>
    </dgm:pt>
    <dgm:pt modelId="{F0EFFCAE-8205-1149-95C3-FC6683FA5E43}" type="pres">
      <dgm:prSet presAssocID="{9505C5E7-9A0B-4241-A621-6F0687642028}" presName="Name13" presStyleLbl="parChTrans1D2" presStyleIdx="9" presStyleCnt="11"/>
      <dgm:spPr/>
    </dgm:pt>
    <dgm:pt modelId="{04F2A1BF-23B1-F34A-BFF1-BD6AC65BD542}" type="pres">
      <dgm:prSet presAssocID="{6D7E1708-377B-664B-9427-06DA81F9EFCA}" presName="childText" presStyleLbl="bgAcc1" presStyleIdx="9" presStyleCnt="11" custScaleX="131468">
        <dgm:presLayoutVars>
          <dgm:bulletEnabled val="1"/>
        </dgm:presLayoutVars>
      </dgm:prSet>
      <dgm:spPr/>
    </dgm:pt>
    <dgm:pt modelId="{BC795151-7B6A-994B-84D6-3D11AD24A200}" type="pres">
      <dgm:prSet presAssocID="{A5B9E840-4C97-FA43-B4D0-94BCB3D4DBDB}" presName="Name13" presStyleLbl="parChTrans1D2" presStyleIdx="10" presStyleCnt="11"/>
      <dgm:spPr/>
    </dgm:pt>
    <dgm:pt modelId="{42AB9B65-D54E-3946-A216-CBE6BFF745D9}" type="pres">
      <dgm:prSet presAssocID="{87B20741-0D31-A149-891F-87B52731E697}" presName="childText" presStyleLbl="bgAcc1" presStyleIdx="10" presStyleCnt="11" custScaleX="142186">
        <dgm:presLayoutVars>
          <dgm:bulletEnabled val="1"/>
        </dgm:presLayoutVars>
      </dgm:prSet>
      <dgm:spPr/>
    </dgm:pt>
  </dgm:ptLst>
  <dgm:cxnLst>
    <dgm:cxn modelId="{42D81502-2C86-214E-B2A2-DA46C0D53BD2}" srcId="{980953A6-8A2A-1D47-A974-C66B319ACF8E}" destId="{6D7E1708-377B-664B-9427-06DA81F9EFCA}" srcOrd="0" destOrd="0" parTransId="{9505C5E7-9A0B-4241-A621-6F0687642028}" sibTransId="{1E2562CC-D34A-B641-B134-0272BD5AD49A}"/>
    <dgm:cxn modelId="{286F2002-7038-1D40-A92C-43E4EB4C4162}" type="presOf" srcId="{980953A6-8A2A-1D47-A974-C66B319ACF8E}" destId="{408D94BF-ED53-9648-8BD3-3C0A3BC226CA}" srcOrd="0" destOrd="0" presId="urn:microsoft.com/office/officeart/2005/8/layout/hierarchy3"/>
    <dgm:cxn modelId="{77A02F06-830B-AA42-9F77-085095B7AAEF}" srcId="{980953A6-8A2A-1D47-A974-C66B319ACF8E}" destId="{87B20741-0D31-A149-891F-87B52731E697}" srcOrd="1" destOrd="0" parTransId="{A5B9E840-4C97-FA43-B4D0-94BCB3D4DBDB}" sibTransId="{D08A6A86-0257-F64F-B848-B59503685EF3}"/>
    <dgm:cxn modelId="{50ECC00A-288D-8145-AFA4-88EB14D89C8E}" srcId="{7817375A-D06E-B74C-9BA7-8D3DEF07CD3D}" destId="{692BD9F5-F77A-9D4D-8FD5-8C42CE1C7A06}" srcOrd="1" destOrd="0" parTransId="{581F70CE-CB99-AA40-8439-74A9865C82B2}" sibTransId="{0D6FCB28-BA53-F044-81D2-DE7BDCB080B1}"/>
    <dgm:cxn modelId="{FE794C0F-BC7B-FE4D-A48A-B11BCA345308}" srcId="{3B7D24E8-679E-8D49-901D-C847B7BB2952}" destId="{7817375A-D06E-B74C-9BA7-8D3DEF07CD3D}" srcOrd="0" destOrd="0" parTransId="{1D5D8457-35ED-7E44-AAFD-9BDF8CC1DABF}" sibTransId="{BAFE076D-E67F-A943-AF73-7DDAD62C131E}"/>
    <dgm:cxn modelId="{076BD714-541A-8B41-8141-862DBAD2882B}" srcId="{7817375A-D06E-B74C-9BA7-8D3DEF07CD3D}" destId="{95A01D04-6ED0-F14B-AE77-BAC4C875FE40}" srcOrd="2" destOrd="0" parTransId="{3CE7F9DD-712C-0E41-9A6C-CF16191B2F6A}" sibTransId="{95022A4B-042B-0146-8DD2-42ACF287ABF9}"/>
    <dgm:cxn modelId="{5E5ECF19-81C2-1246-B1C5-BB5080B5A93A}" type="presOf" srcId="{3CE7F9DD-712C-0E41-9A6C-CF16191B2F6A}" destId="{D4CBED59-0228-054D-AB9F-7C91CC4F4806}" srcOrd="0" destOrd="0" presId="urn:microsoft.com/office/officeart/2005/8/layout/hierarchy3"/>
    <dgm:cxn modelId="{D18C681C-D1EF-2A48-BE61-CC85A050E0CD}" type="presOf" srcId="{A6296891-CBDF-2140-BF85-EDE830C4C566}" destId="{D4BD7AE6-CCD8-8045-BAE2-B5643C1B391C}" srcOrd="0" destOrd="0" presId="urn:microsoft.com/office/officeart/2005/8/layout/hierarchy3"/>
    <dgm:cxn modelId="{F058611E-16E6-2D40-8A61-5C51A4F91B44}" srcId="{528C42D8-2631-0B40-AAE8-B5CC3DE2A140}" destId="{098D5979-DD0E-DE40-97DC-4CB4A8ADF417}" srcOrd="1" destOrd="0" parTransId="{69835AD4-13EA-384A-B352-78C64F02E3C8}" sibTransId="{4686ACE0-B6A3-A34A-842B-A01B31107E23}"/>
    <dgm:cxn modelId="{0ED0721E-8EA3-FA4B-8A40-91FCF01043AE}" type="presOf" srcId="{7817375A-D06E-B74C-9BA7-8D3DEF07CD3D}" destId="{603C82F9-EB84-E34A-9B07-C4E5B93BE1ED}" srcOrd="0" destOrd="0" presId="urn:microsoft.com/office/officeart/2005/8/layout/hierarchy3"/>
    <dgm:cxn modelId="{1FE9691F-DF70-D940-868C-BD56F54A6039}" type="presOf" srcId="{35E31AC6-1DC2-8444-A40C-3DEA52A2B702}" destId="{265E8DA4-3DBD-B949-BBD0-66BFB5AA7802}" srcOrd="0" destOrd="0" presId="urn:microsoft.com/office/officeart/2005/8/layout/hierarchy3"/>
    <dgm:cxn modelId="{80099521-3CF1-9245-B577-68F972A00700}" type="presOf" srcId="{692BD9F5-F77A-9D4D-8FD5-8C42CE1C7A06}" destId="{4B787AE3-0904-A64D-BBE4-5FF8C36FBE8A}" srcOrd="0" destOrd="0" presId="urn:microsoft.com/office/officeart/2005/8/layout/hierarchy3"/>
    <dgm:cxn modelId="{0939CC2F-15BC-ED42-9570-E56E01AEEE46}" type="presOf" srcId="{E1F93F94-52F2-704E-B899-D49405C82600}" destId="{A91349C3-F514-EC44-8ABF-19FA60ABE223}" srcOrd="0" destOrd="0" presId="urn:microsoft.com/office/officeart/2005/8/layout/hierarchy3"/>
    <dgm:cxn modelId="{2E81B830-621A-8348-88F5-34EDA5F5BC64}" type="presOf" srcId="{581F70CE-CB99-AA40-8439-74A9865C82B2}" destId="{5B80F89F-6075-CE45-AA32-6AF74B68A216}" srcOrd="0" destOrd="0" presId="urn:microsoft.com/office/officeart/2005/8/layout/hierarchy3"/>
    <dgm:cxn modelId="{AAB8C63C-6E68-C84E-9F00-BB77ED0B7905}" srcId="{A6296891-CBDF-2140-BF85-EDE830C4C566}" destId="{32F2CC3B-2EAE-F94C-B5B3-9702FB61C04E}" srcOrd="0" destOrd="0" parTransId="{496CD4CD-EB25-5548-A04F-617E14ED335B}" sibTransId="{57897F04-59C7-4542-B637-21CCD022DB92}"/>
    <dgm:cxn modelId="{44ED7B41-F813-7C4D-B49A-048D8440047E}" type="presOf" srcId="{F53F07D7-18A4-F341-A9B4-23C03C9F33E1}" destId="{1C403132-7CEE-5F45-A3E8-89F6E1E8E562}" srcOrd="0" destOrd="0" presId="urn:microsoft.com/office/officeart/2005/8/layout/hierarchy3"/>
    <dgm:cxn modelId="{2F056F48-277C-1444-8200-6CE9AAFF00C1}" type="presOf" srcId="{95A01D04-6ED0-F14B-AE77-BAC4C875FE40}" destId="{32599F63-3D8D-4B44-9E78-FE4BFE45AD0C}" srcOrd="0" destOrd="0" presId="urn:microsoft.com/office/officeart/2005/8/layout/hierarchy3"/>
    <dgm:cxn modelId="{41AEA556-B959-D64A-A0CD-933D88C731A4}" srcId="{528C42D8-2631-0B40-AAE8-B5CC3DE2A140}" destId="{3A42B954-7A55-8746-9B2B-55DD018B9EB4}" srcOrd="0" destOrd="0" parTransId="{0CE22EA0-EAFF-714A-B191-FE811D2E63AA}" sibTransId="{39B5EF7D-ADAE-FE4A-923F-70F00AF49BFF}"/>
    <dgm:cxn modelId="{0090A158-5AC1-CE49-A3C5-F7419388A361}" type="presOf" srcId="{85F92F6F-EC43-E342-857C-E9AA7836CDCE}" destId="{B60D2641-DA12-D940-91EB-7EB95E178F61}" srcOrd="0" destOrd="0" presId="urn:microsoft.com/office/officeart/2005/8/layout/hierarchy3"/>
    <dgm:cxn modelId="{FC6AF45B-E417-F64E-9BC9-B4DC9C27742A}" srcId="{3B7D24E8-679E-8D49-901D-C847B7BB2952}" destId="{A6296891-CBDF-2140-BF85-EDE830C4C566}" srcOrd="1" destOrd="0" parTransId="{4C67B4B8-0BA8-974A-B45A-3A7C769638CB}" sibTransId="{B0DB2222-4B51-4344-9976-FE37308CF84B}"/>
    <dgm:cxn modelId="{F538085D-BAF8-EC42-B14D-BA751C65294B}" type="presOf" srcId="{32F2CC3B-2EAE-F94C-B5B3-9702FB61C04E}" destId="{21BD0475-1721-CF4D-9865-855BB2DDE993}" srcOrd="0" destOrd="0" presId="urn:microsoft.com/office/officeart/2005/8/layout/hierarchy3"/>
    <dgm:cxn modelId="{3CFB9262-B3ED-B842-854C-3D02E57164B3}" type="presOf" srcId="{528C42D8-2631-0B40-AAE8-B5CC3DE2A140}" destId="{A7B50D6F-A281-AA49-8C78-DAA497727ADD}" srcOrd="1" destOrd="0" presId="urn:microsoft.com/office/officeart/2005/8/layout/hierarchy3"/>
    <dgm:cxn modelId="{766FB463-CD7F-F742-8D9D-18594011E999}" type="presOf" srcId="{891DF75F-10EB-F749-8A3F-B013757FEF7E}" destId="{E3759CED-5602-3544-A6A0-E09EEEED118B}" srcOrd="0" destOrd="0" presId="urn:microsoft.com/office/officeart/2005/8/layout/hierarchy3"/>
    <dgm:cxn modelId="{D6D38470-254B-984F-9213-F2EC12C53EA5}" type="presOf" srcId="{496CD4CD-EB25-5548-A04F-617E14ED335B}" destId="{A41FCC9C-F5AE-6F48-90AB-2810BDAE37D0}" srcOrd="0" destOrd="0" presId="urn:microsoft.com/office/officeart/2005/8/layout/hierarchy3"/>
    <dgm:cxn modelId="{7F06B070-1048-5D4D-91BF-103ABF8858E4}" srcId="{A6296891-CBDF-2140-BF85-EDE830C4C566}" destId="{85F92F6F-EC43-E342-857C-E9AA7836CDCE}" srcOrd="1" destOrd="0" parTransId="{F53F07D7-18A4-F341-A9B4-23C03C9F33E1}" sibTransId="{B4B54D0C-FD0B-9D49-B54B-CDB5F3F84AB7}"/>
    <dgm:cxn modelId="{B3E44E76-DD6B-C84C-BA96-C0B45A96ABCE}" type="presOf" srcId="{3A42B954-7A55-8746-9B2B-55DD018B9EB4}" destId="{F3AB9FE4-DE9E-4A49-935C-D0F839DAF947}" srcOrd="0" destOrd="0" presId="urn:microsoft.com/office/officeart/2005/8/layout/hierarchy3"/>
    <dgm:cxn modelId="{27D0D685-EC8A-E142-9B76-4B30956FF241}" type="presOf" srcId="{31FE1EB9-BF30-9C40-B4B5-11191D606AF1}" destId="{A36BC155-A4AE-F848-B592-4AC369D059BC}" srcOrd="0" destOrd="0" presId="urn:microsoft.com/office/officeart/2005/8/layout/hierarchy3"/>
    <dgm:cxn modelId="{B7E9078F-3A11-6B43-A46B-35524516E891}" type="presOf" srcId="{098D5979-DD0E-DE40-97DC-4CB4A8ADF417}" destId="{3609C63C-3E4B-3C42-96CB-AF11D6B929DD}" srcOrd="0" destOrd="0" presId="urn:microsoft.com/office/officeart/2005/8/layout/hierarchy3"/>
    <dgm:cxn modelId="{29552CA8-A92E-274B-B186-1CA201121170}" type="presOf" srcId="{A5B9E840-4C97-FA43-B4D0-94BCB3D4DBDB}" destId="{BC795151-7B6A-994B-84D6-3D11AD24A200}" srcOrd="0" destOrd="0" presId="urn:microsoft.com/office/officeart/2005/8/layout/hierarchy3"/>
    <dgm:cxn modelId="{9FAD50A9-760D-9344-B8DF-A08EBA1128F4}" srcId="{7817375A-D06E-B74C-9BA7-8D3DEF07CD3D}" destId="{35E31AC6-1DC2-8444-A40C-3DEA52A2B702}" srcOrd="0" destOrd="0" parTransId="{66C845A0-2497-3A41-BA10-842C26ECC681}" sibTransId="{AAAD7970-7868-5D49-B9AD-5C53F19CC338}"/>
    <dgm:cxn modelId="{EE9634AE-09F1-1E44-926F-9E7AE8DB910C}" srcId="{3B7D24E8-679E-8D49-901D-C847B7BB2952}" destId="{980953A6-8A2A-1D47-A974-C66B319ACF8E}" srcOrd="3" destOrd="0" parTransId="{53208911-46BA-C143-B36C-F088914C5B89}" sibTransId="{6D8B5C0B-67FF-A349-8B55-BD5E11CCE7FB}"/>
    <dgm:cxn modelId="{89152AB1-9BE3-4D4F-B769-9743E609C363}" type="presOf" srcId="{87B20741-0D31-A149-891F-87B52731E697}" destId="{42AB9B65-D54E-3946-A216-CBE6BFF745D9}" srcOrd="0" destOrd="0" presId="urn:microsoft.com/office/officeart/2005/8/layout/hierarchy3"/>
    <dgm:cxn modelId="{45CE74BE-0F59-7246-BAE0-97992FE664E2}" type="presOf" srcId="{6D7E1708-377B-664B-9427-06DA81F9EFCA}" destId="{04F2A1BF-23B1-F34A-BFF1-BD6AC65BD542}" srcOrd="0" destOrd="0" presId="urn:microsoft.com/office/officeart/2005/8/layout/hierarchy3"/>
    <dgm:cxn modelId="{65667BBF-ACDE-0C4A-95F1-25B6E689ECBD}" type="presOf" srcId="{528C42D8-2631-0B40-AAE8-B5CC3DE2A140}" destId="{2945AAFB-5467-6E43-A9BE-AAD61CE0C783}" srcOrd="0" destOrd="0" presId="urn:microsoft.com/office/officeart/2005/8/layout/hierarchy3"/>
    <dgm:cxn modelId="{006AF5C6-D08E-3E4C-B8F6-A196F640828F}" type="presOf" srcId="{66C845A0-2497-3A41-BA10-842C26ECC681}" destId="{356F38E8-4DCE-4A4E-A08D-3C2C6494981F}" srcOrd="0" destOrd="0" presId="urn:microsoft.com/office/officeart/2005/8/layout/hierarchy3"/>
    <dgm:cxn modelId="{A8F6BCCA-9878-BB49-B5EC-A857C7FC771D}" type="presOf" srcId="{3B7D24E8-679E-8D49-901D-C847B7BB2952}" destId="{251B0102-3E3B-0847-828B-A0AD634B560C}" srcOrd="0" destOrd="0" presId="urn:microsoft.com/office/officeart/2005/8/layout/hierarchy3"/>
    <dgm:cxn modelId="{A9307BCD-FF75-7640-9C3A-EEB03B2F38DB}" srcId="{3B7D24E8-679E-8D49-901D-C847B7BB2952}" destId="{528C42D8-2631-0B40-AAE8-B5CC3DE2A140}" srcOrd="2" destOrd="0" parTransId="{5C28219E-F39A-E646-9AB4-8CB83FA707E0}" sibTransId="{6212B37E-A7D2-DD40-993E-C78F388D7511}"/>
    <dgm:cxn modelId="{8EB081CE-A7AD-A449-BAFD-4916A59CE971}" type="presOf" srcId="{12B08412-FA9C-3645-B116-17DB3670380F}" destId="{9532F63B-D680-2B4D-89D1-0666AB09AED2}" srcOrd="0" destOrd="0" presId="urn:microsoft.com/office/officeart/2005/8/layout/hierarchy3"/>
    <dgm:cxn modelId="{E2239ED5-9710-A44A-9B51-E502B47A6300}" type="presOf" srcId="{A6296891-CBDF-2140-BF85-EDE830C4C566}" destId="{2231ADC9-DBE0-1B4C-9739-6487E0707E74}" srcOrd="1" destOrd="0" presId="urn:microsoft.com/office/officeart/2005/8/layout/hierarchy3"/>
    <dgm:cxn modelId="{0605DED7-C1F4-C049-A332-4D9063D6D600}" type="presOf" srcId="{0CE22EA0-EAFF-714A-B191-FE811D2E63AA}" destId="{2EAE996E-82EB-3141-8A89-4CC21D7747AD}" srcOrd="0" destOrd="0" presId="urn:microsoft.com/office/officeart/2005/8/layout/hierarchy3"/>
    <dgm:cxn modelId="{C901E4D7-26CB-A249-870F-C12D15019C4E}" type="presOf" srcId="{69835AD4-13EA-384A-B352-78C64F02E3C8}" destId="{8758084B-4B9A-324F-8D2D-5EA0F04E8826}" srcOrd="0" destOrd="0" presId="urn:microsoft.com/office/officeart/2005/8/layout/hierarchy3"/>
    <dgm:cxn modelId="{EBCB5CDD-3896-B449-8845-BC64829B8BFF}" type="presOf" srcId="{7817375A-D06E-B74C-9BA7-8D3DEF07CD3D}" destId="{03AA5342-F4BE-6144-8839-3B48C7C6F38C}" srcOrd="1" destOrd="0" presId="urn:microsoft.com/office/officeart/2005/8/layout/hierarchy3"/>
    <dgm:cxn modelId="{477F69E0-239D-444E-A985-FF5145F4A2DA}" type="presOf" srcId="{980953A6-8A2A-1D47-A974-C66B319ACF8E}" destId="{B91C60EA-3EA6-5E47-B4F5-D4A0D9A0F817}" srcOrd="1" destOrd="0" presId="urn:microsoft.com/office/officeart/2005/8/layout/hierarchy3"/>
    <dgm:cxn modelId="{63AF55EB-D55D-EC4B-916F-566629CFCB24}" srcId="{7817375A-D06E-B74C-9BA7-8D3DEF07CD3D}" destId="{891DF75F-10EB-F749-8A3F-B013757FEF7E}" srcOrd="4" destOrd="0" parTransId="{31FE1EB9-BF30-9C40-B4B5-11191D606AF1}" sibTransId="{06A56D48-63C9-D84A-8B07-BA6C611AF157}"/>
    <dgm:cxn modelId="{247B07EF-7E2E-9A46-A592-354DDB82BFFF}" type="presOf" srcId="{9505C5E7-9A0B-4241-A621-6F0687642028}" destId="{F0EFFCAE-8205-1149-95C3-FC6683FA5E43}" srcOrd="0" destOrd="0" presId="urn:microsoft.com/office/officeart/2005/8/layout/hierarchy3"/>
    <dgm:cxn modelId="{86211EF6-7D8D-BD4D-A3B2-D3469C9C124B}" srcId="{7817375A-D06E-B74C-9BA7-8D3DEF07CD3D}" destId="{12B08412-FA9C-3645-B116-17DB3670380F}" srcOrd="3" destOrd="0" parTransId="{E1F93F94-52F2-704E-B899-D49405C82600}" sibTransId="{3DF53C63-FA03-EA49-88B8-CF35EDDE223C}"/>
    <dgm:cxn modelId="{4C74CE28-AEBE-D343-A204-B51A310EC358}" type="presParOf" srcId="{251B0102-3E3B-0847-828B-A0AD634B560C}" destId="{5CEF780A-F834-8F49-9BD6-DB53D6F2AB81}" srcOrd="0" destOrd="0" presId="urn:microsoft.com/office/officeart/2005/8/layout/hierarchy3"/>
    <dgm:cxn modelId="{472E687C-0702-084E-8CFD-823881FAE48A}" type="presParOf" srcId="{5CEF780A-F834-8F49-9BD6-DB53D6F2AB81}" destId="{6A93E86B-7F38-A749-AC08-C2F73C490B14}" srcOrd="0" destOrd="0" presId="urn:microsoft.com/office/officeart/2005/8/layout/hierarchy3"/>
    <dgm:cxn modelId="{A54F351F-E084-D142-A48C-A5109809625F}" type="presParOf" srcId="{6A93E86B-7F38-A749-AC08-C2F73C490B14}" destId="{603C82F9-EB84-E34A-9B07-C4E5B93BE1ED}" srcOrd="0" destOrd="0" presId="urn:microsoft.com/office/officeart/2005/8/layout/hierarchy3"/>
    <dgm:cxn modelId="{B3BEEF10-C957-3F41-A851-A8134CB4A0F9}" type="presParOf" srcId="{6A93E86B-7F38-A749-AC08-C2F73C490B14}" destId="{03AA5342-F4BE-6144-8839-3B48C7C6F38C}" srcOrd="1" destOrd="0" presId="urn:microsoft.com/office/officeart/2005/8/layout/hierarchy3"/>
    <dgm:cxn modelId="{4FA9A46D-BFFD-8B4D-AE87-DF05EAA82B79}" type="presParOf" srcId="{5CEF780A-F834-8F49-9BD6-DB53D6F2AB81}" destId="{8F60ADDF-28E2-034E-AA85-B68F4341B8B6}" srcOrd="1" destOrd="0" presId="urn:microsoft.com/office/officeart/2005/8/layout/hierarchy3"/>
    <dgm:cxn modelId="{3472DE51-9213-5D48-83EA-8E55EE1B4D38}" type="presParOf" srcId="{8F60ADDF-28E2-034E-AA85-B68F4341B8B6}" destId="{356F38E8-4DCE-4A4E-A08D-3C2C6494981F}" srcOrd="0" destOrd="0" presId="urn:microsoft.com/office/officeart/2005/8/layout/hierarchy3"/>
    <dgm:cxn modelId="{AAFC8282-34D7-1E41-9C0D-A6BB05471204}" type="presParOf" srcId="{8F60ADDF-28E2-034E-AA85-B68F4341B8B6}" destId="{265E8DA4-3DBD-B949-BBD0-66BFB5AA7802}" srcOrd="1" destOrd="0" presId="urn:microsoft.com/office/officeart/2005/8/layout/hierarchy3"/>
    <dgm:cxn modelId="{0CC3D9B6-99A6-4A4F-8862-A41959B15217}" type="presParOf" srcId="{8F60ADDF-28E2-034E-AA85-B68F4341B8B6}" destId="{5B80F89F-6075-CE45-AA32-6AF74B68A216}" srcOrd="2" destOrd="0" presId="urn:microsoft.com/office/officeart/2005/8/layout/hierarchy3"/>
    <dgm:cxn modelId="{CBA6A662-1870-C74C-AC98-1D979EC06757}" type="presParOf" srcId="{8F60ADDF-28E2-034E-AA85-B68F4341B8B6}" destId="{4B787AE3-0904-A64D-BBE4-5FF8C36FBE8A}" srcOrd="3" destOrd="0" presId="urn:microsoft.com/office/officeart/2005/8/layout/hierarchy3"/>
    <dgm:cxn modelId="{86652660-B738-3F42-BE2F-AC396CD5EAA7}" type="presParOf" srcId="{8F60ADDF-28E2-034E-AA85-B68F4341B8B6}" destId="{D4CBED59-0228-054D-AB9F-7C91CC4F4806}" srcOrd="4" destOrd="0" presId="urn:microsoft.com/office/officeart/2005/8/layout/hierarchy3"/>
    <dgm:cxn modelId="{55FE0EA4-8464-F948-8452-D6DD74CB450F}" type="presParOf" srcId="{8F60ADDF-28E2-034E-AA85-B68F4341B8B6}" destId="{32599F63-3D8D-4B44-9E78-FE4BFE45AD0C}" srcOrd="5" destOrd="0" presId="urn:microsoft.com/office/officeart/2005/8/layout/hierarchy3"/>
    <dgm:cxn modelId="{1BA44397-AAD4-0741-B4C5-653267FDCF06}" type="presParOf" srcId="{8F60ADDF-28E2-034E-AA85-B68F4341B8B6}" destId="{A91349C3-F514-EC44-8ABF-19FA60ABE223}" srcOrd="6" destOrd="0" presId="urn:microsoft.com/office/officeart/2005/8/layout/hierarchy3"/>
    <dgm:cxn modelId="{D8E9B831-CD7A-AD4B-B705-B146935C2CFF}" type="presParOf" srcId="{8F60ADDF-28E2-034E-AA85-B68F4341B8B6}" destId="{9532F63B-D680-2B4D-89D1-0666AB09AED2}" srcOrd="7" destOrd="0" presId="urn:microsoft.com/office/officeart/2005/8/layout/hierarchy3"/>
    <dgm:cxn modelId="{FB9C4CB0-4856-0B49-856B-3D10F945850A}" type="presParOf" srcId="{8F60ADDF-28E2-034E-AA85-B68F4341B8B6}" destId="{A36BC155-A4AE-F848-B592-4AC369D059BC}" srcOrd="8" destOrd="0" presId="urn:microsoft.com/office/officeart/2005/8/layout/hierarchy3"/>
    <dgm:cxn modelId="{AB24D829-A612-0B4F-9FAB-CB29691D7D95}" type="presParOf" srcId="{8F60ADDF-28E2-034E-AA85-B68F4341B8B6}" destId="{E3759CED-5602-3544-A6A0-E09EEEED118B}" srcOrd="9" destOrd="0" presId="urn:microsoft.com/office/officeart/2005/8/layout/hierarchy3"/>
    <dgm:cxn modelId="{B42628C1-C7EB-1843-967D-B8A12A26E07E}" type="presParOf" srcId="{251B0102-3E3B-0847-828B-A0AD634B560C}" destId="{EB64A503-CD54-8A45-A6D1-2B1C656E5D10}" srcOrd="1" destOrd="0" presId="urn:microsoft.com/office/officeart/2005/8/layout/hierarchy3"/>
    <dgm:cxn modelId="{3919385A-C51C-684C-A158-B74F6B74F9A3}" type="presParOf" srcId="{EB64A503-CD54-8A45-A6D1-2B1C656E5D10}" destId="{CE0E90B3-D5AC-B347-8274-F162B3E2EFDC}" srcOrd="0" destOrd="0" presId="urn:microsoft.com/office/officeart/2005/8/layout/hierarchy3"/>
    <dgm:cxn modelId="{751A97B0-541C-3C41-ACE3-90F07653887E}" type="presParOf" srcId="{CE0E90B3-D5AC-B347-8274-F162B3E2EFDC}" destId="{D4BD7AE6-CCD8-8045-BAE2-B5643C1B391C}" srcOrd="0" destOrd="0" presId="urn:microsoft.com/office/officeart/2005/8/layout/hierarchy3"/>
    <dgm:cxn modelId="{36244DAA-60E7-984A-83B6-03DB2AE41F61}" type="presParOf" srcId="{CE0E90B3-D5AC-B347-8274-F162B3E2EFDC}" destId="{2231ADC9-DBE0-1B4C-9739-6487E0707E74}" srcOrd="1" destOrd="0" presId="urn:microsoft.com/office/officeart/2005/8/layout/hierarchy3"/>
    <dgm:cxn modelId="{55A0D712-4CAE-5647-B5C8-E975EBE1E7FA}" type="presParOf" srcId="{EB64A503-CD54-8A45-A6D1-2B1C656E5D10}" destId="{231DD55E-9B05-2543-8832-62A7ABBFADC1}" srcOrd="1" destOrd="0" presId="urn:microsoft.com/office/officeart/2005/8/layout/hierarchy3"/>
    <dgm:cxn modelId="{7879389C-0AFB-C749-906C-844414164D4B}" type="presParOf" srcId="{231DD55E-9B05-2543-8832-62A7ABBFADC1}" destId="{A41FCC9C-F5AE-6F48-90AB-2810BDAE37D0}" srcOrd="0" destOrd="0" presId="urn:microsoft.com/office/officeart/2005/8/layout/hierarchy3"/>
    <dgm:cxn modelId="{178C2400-CD41-BE47-A7C1-2E2247C975A9}" type="presParOf" srcId="{231DD55E-9B05-2543-8832-62A7ABBFADC1}" destId="{21BD0475-1721-CF4D-9865-855BB2DDE993}" srcOrd="1" destOrd="0" presId="urn:microsoft.com/office/officeart/2005/8/layout/hierarchy3"/>
    <dgm:cxn modelId="{8F4F0499-9182-364D-8BC1-8623F5314223}" type="presParOf" srcId="{231DD55E-9B05-2543-8832-62A7ABBFADC1}" destId="{1C403132-7CEE-5F45-A3E8-89F6E1E8E562}" srcOrd="2" destOrd="0" presId="urn:microsoft.com/office/officeart/2005/8/layout/hierarchy3"/>
    <dgm:cxn modelId="{23BE41F5-BFD6-C944-A6BE-174FF55FF6F9}" type="presParOf" srcId="{231DD55E-9B05-2543-8832-62A7ABBFADC1}" destId="{B60D2641-DA12-D940-91EB-7EB95E178F61}" srcOrd="3" destOrd="0" presId="urn:microsoft.com/office/officeart/2005/8/layout/hierarchy3"/>
    <dgm:cxn modelId="{C650AC60-AF4B-9A48-A56C-640DD45B34FF}" type="presParOf" srcId="{251B0102-3E3B-0847-828B-A0AD634B560C}" destId="{1E1B4ECF-4736-AE4E-9510-4AAD4BE1B0F9}" srcOrd="2" destOrd="0" presId="urn:microsoft.com/office/officeart/2005/8/layout/hierarchy3"/>
    <dgm:cxn modelId="{71FDED57-5FA6-914B-A97F-BD476D47EA64}" type="presParOf" srcId="{1E1B4ECF-4736-AE4E-9510-4AAD4BE1B0F9}" destId="{3E620139-F240-BB44-895F-A3B3DEFB17B5}" srcOrd="0" destOrd="0" presId="urn:microsoft.com/office/officeart/2005/8/layout/hierarchy3"/>
    <dgm:cxn modelId="{3FCE518F-7B54-FC4E-A5AA-4D1ECB0F2E22}" type="presParOf" srcId="{3E620139-F240-BB44-895F-A3B3DEFB17B5}" destId="{2945AAFB-5467-6E43-A9BE-AAD61CE0C783}" srcOrd="0" destOrd="0" presId="urn:microsoft.com/office/officeart/2005/8/layout/hierarchy3"/>
    <dgm:cxn modelId="{47CCF57E-3DCD-A645-BB6A-6279F0A8C34F}" type="presParOf" srcId="{3E620139-F240-BB44-895F-A3B3DEFB17B5}" destId="{A7B50D6F-A281-AA49-8C78-DAA497727ADD}" srcOrd="1" destOrd="0" presId="urn:microsoft.com/office/officeart/2005/8/layout/hierarchy3"/>
    <dgm:cxn modelId="{7BF2FE32-A916-E949-B548-61D7917B6E51}" type="presParOf" srcId="{1E1B4ECF-4736-AE4E-9510-4AAD4BE1B0F9}" destId="{684EC929-AFF3-4442-87D5-8E382C306DB6}" srcOrd="1" destOrd="0" presId="urn:microsoft.com/office/officeart/2005/8/layout/hierarchy3"/>
    <dgm:cxn modelId="{CDD8A18D-28DE-6444-83FD-DC9CC09DF69E}" type="presParOf" srcId="{684EC929-AFF3-4442-87D5-8E382C306DB6}" destId="{2EAE996E-82EB-3141-8A89-4CC21D7747AD}" srcOrd="0" destOrd="0" presId="urn:microsoft.com/office/officeart/2005/8/layout/hierarchy3"/>
    <dgm:cxn modelId="{640AB588-7404-884B-ACFA-64278B5506D4}" type="presParOf" srcId="{684EC929-AFF3-4442-87D5-8E382C306DB6}" destId="{F3AB9FE4-DE9E-4A49-935C-D0F839DAF947}" srcOrd="1" destOrd="0" presId="urn:microsoft.com/office/officeart/2005/8/layout/hierarchy3"/>
    <dgm:cxn modelId="{87A89A9C-DE54-CB48-B753-18DE48AC9333}" type="presParOf" srcId="{684EC929-AFF3-4442-87D5-8E382C306DB6}" destId="{8758084B-4B9A-324F-8D2D-5EA0F04E8826}" srcOrd="2" destOrd="0" presId="urn:microsoft.com/office/officeart/2005/8/layout/hierarchy3"/>
    <dgm:cxn modelId="{887078CF-249F-5C43-8B64-595252042F1B}" type="presParOf" srcId="{684EC929-AFF3-4442-87D5-8E382C306DB6}" destId="{3609C63C-3E4B-3C42-96CB-AF11D6B929DD}" srcOrd="3" destOrd="0" presId="urn:microsoft.com/office/officeart/2005/8/layout/hierarchy3"/>
    <dgm:cxn modelId="{ADBE4B0B-7A48-9948-89D9-A3F8F858C245}" type="presParOf" srcId="{251B0102-3E3B-0847-828B-A0AD634B560C}" destId="{49B76BA9-B811-FA4C-A069-5E0031320C57}" srcOrd="3" destOrd="0" presId="urn:microsoft.com/office/officeart/2005/8/layout/hierarchy3"/>
    <dgm:cxn modelId="{970F2932-AD98-C242-BC3A-F5B089A91C2B}" type="presParOf" srcId="{49B76BA9-B811-FA4C-A069-5E0031320C57}" destId="{FA6A0BDD-8074-7845-953E-7EB89283FDC4}" srcOrd="0" destOrd="0" presId="urn:microsoft.com/office/officeart/2005/8/layout/hierarchy3"/>
    <dgm:cxn modelId="{83D4BEA8-37F2-1647-BE55-8A924492574A}" type="presParOf" srcId="{FA6A0BDD-8074-7845-953E-7EB89283FDC4}" destId="{408D94BF-ED53-9648-8BD3-3C0A3BC226CA}" srcOrd="0" destOrd="0" presId="urn:microsoft.com/office/officeart/2005/8/layout/hierarchy3"/>
    <dgm:cxn modelId="{BFDFC102-BB8C-6740-B6E3-F69697F3C18F}" type="presParOf" srcId="{FA6A0BDD-8074-7845-953E-7EB89283FDC4}" destId="{B91C60EA-3EA6-5E47-B4F5-D4A0D9A0F817}" srcOrd="1" destOrd="0" presId="urn:microsoft.com/office/officeart/2005/8/layout/hierarchy3"/>
    <dgm:cxn modelId="{775BEB59-DDA4-7644-8229-227BCB651632}" type="presParOf" srcId="{49B76BA9-B811-FA4C-A069-5E0031320C57}" destId="{A9D3D458-A84F-E94B-86BB-AF922C40233A}" srcOrd="1" destOrd="0" presId="urn:microsoft.com/office/officeart/2005/8/layout/hierarchy3"/>
    <dgm:cxn modelId="{26FA9BF8-0B66-334F-9533-A09152A0A804}" type="presParOf" srcId="{A9D3D458-A84F-E94B-86BB-AF922C40233A}" destId="{F0EFFCAE-8205-1149-95C3-FC6683FA5E43}" srcOrd="0" destOrd="0" presId="urn:microsoft.com/office/officeart/2005/8/layout/hierarchy3"/>
    <dgm:cxn modelId="{F1A7D148-E7E1-2040-B3D3-FFF10911B2E2}" type="presParOf" srcId="{A9D3D458-A84F-E94B-86BB-AF922C40233A}" destId="{04F2A1BF-23B1-F34A-BFF1-BD6AC65BD542}" srcOrd="1" destOrd="0" presId="urn:microsoft.com/office/officeart/2005/8/layout/hierarchy3"/>
    <dgm:cxn modelId="{9B88CA6C-42C2-314D-AF70-1243732C7D44}" type="presParOf" srcId="{A9D3D458-A84F-E94B-86BB-AF922C40233A}" destId="{BC795151-7B6A-994B-84D6-3D11AD24A200}" srcOrd="2" destOrd="0" presId="urn:microsoft.com/office/officeart/2005/8/layout/hierarchy3"/>
    <dgm:cxn modelId="{AF3F1270-929D-B045-9B1C-2775582C16A9}" type="presParOf" srcId="{A9D3D458-A84F-E94B-86BB-AF922C40233A}" destId="{42AB9B65-D54E-3946-A216-CBE6BFF745D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C82F9-EB84-E34A-9B07-C4E5B93BE1ED}">
      <dsp:nvSpPr>
        <dsp:cNvPr id="0" name=""/>
        <dsp:cNvSpPr/>
      </dsp:nvSpPr>
      <dsp:spPr>
        <a:xfrm>
          <a:off x="1600200" y="4415"/>
          <a:ext cx="1454219" cy="7271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Asociados</a:t>
          </a:r>
        </a:p>
      </dsp:txBody>
      <dsp:txXfrm>
        <a:off x="1621496" y="25711"/>
        <a:ext cx="1411627" cy="684517"/>
      </dsp:txXfrm>
    </dsp:sp>
    <dsp:sp modelId="{356F38E8-4DCE-4A4E-A08D-3C2C6494981F}">
      <dsp:nvSpPr>
        <dsp:cNvPr id="0" name=""/>
        <dsp:cNvSpPr/>
      </dsp:nvSpPr>
      <dsp:spPr>
        <a:xfrm>
          <a:off x="1745622" y="731525"/>
          <a:ext cx="145421" cy="54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332"/>
              </a:lnTo>
              <a:lnTo>
                <a:pt x="145421" y="545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E8DA4-3DBD-B949-BBD0-66BFB5AA7802}">
      <dsp:nvSpPr>
        <dsp:cNvPr id="0" name=""/>
        <dsp:cNvSpPr/>
      </dsp:nvSpPr>
      <dsp:spPr>
        <a:xfrm>
          <a:off x="1891044" y="913303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Actividad económica</a:t>
          </a:r>
        </a:p>
      </dsp:txBody>
      <dsp:txXfrm>
        <a:off x="1912340" y="934599"/>
        <a:ext cx="1120783" cy="684517"/>
      </dsp:txXfrm>
    </dsp:sp>
    <dsp:sp modelId="{5B80F89F-6075-CE45-AA32-6AF74B68A216}">
      <dsp:nvSpPr>
        <dsp:cNvPr id="0" name=""/>
        <dsp:cNvSpPr/>
      </dsp:nvSpPr>
      <dsp:spPr>
        <a:xfrm>
          <a:off x="1745622" y="731525"/>
          <a:ext cx="145421" cy="1454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219"/>
              </a:lnTo>
              <a:lnTo>
                <a:pt x="145421" y="1454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87AE3-0904-A64D-BBE4-5FF8C36FBE8A}">
      <dsp:nvSpPr>
        <dsp:cNvPr id="0" name=""/>
        <dsp:cNvSpPr/>
      </dsp:nvSpPr>
      <dsp:spPr>
        <a:xfrm>
          <a:off x="1891044" y="1822190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Activos</a:t>
          </a:r>
        </a:p>
      </dsp:txBody>
      <dsp:txXfrm>
        <a:off x="1912340" y="1843486"/>
        <a:ext cx="1120783" cy="684517"/>
      </dsp:txXfrm>
    </dsp:sp>
    <dsp:sp modelId="{D4CBED59-0228-054D-AB9F-7C91CC4F4806}">
      <dsp:nvSpPr>
        <dsp:cNvPr id="0" name=""/>
        <dsp:cNvSpPr/>
      </dsp:nvSpPr>
      <dsp:spPr>
        <a:xfrm>
          <a:off x="1745622" y="731525"/>
          <a:ext cx="145421" cy="2363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3107"/>
              </a:lnTo>
              <a:lnTo>
                <a:pt x="145421" y="2363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99F63-3D8D-4B44-9E78-FE4BFE45AD0C}">
      <dsp:nvSpPr>
        <dsp:cNvPr id="0" name=""/>
        <dsp:cNvSpPr/>
      </dsp:nvSpPr>
      <dsp:spPr>
        <a:xfrm>
          <a:off x="1891044" y="2731077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Pasivos</a:t>
          </a:r>
        </a:p>
      </dsp:txBody>
      <dsp:txXfrm>
        <a:off x="1912340" y="2752373"/>
        <a:ext cx="1120783" cy="684517"/>
      </dsp:txXfrm>
    </dsp:sp>
    <dsp:sp modelId="{A91349C3-F514-EC44-8ABF-19FA60ABE223}">
      <dsp:nvSpPr>
        <dsp:cNvPr id="0" name=""/>
        <dsp:cNvSpPr/>
      </dsp:nvSpPr>
      <dsp:spPr>
        <a:xfrm>
          <a:off x="1745622" y="731525"/>
          <a:ext cx="145421" cy="3271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1994"/>
              </a:lnTo>
              <a:lnTo>
                <a:pt x="145421" y="32719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2F63B-D680-2B4D-89D1-0666AB09AED2}">
      <dsp:nvSpPr>
        <dsp:cNvPr id="0" name=""/>
        <dsp:cNvSpPr/>
      </dsp:nvSpPr>
      <dsp:spPr>
        <a:xfrm>
          <a:off x="1891044" y="3639965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Ingresos </a:t>
          </a:r>
        </a:p>
      </dsp:txBody>
      <dsp:txXfrm>
        <a:off x="1912340" y="3661261"/>
        <a:ext cx="1120783" cy="684517"/>
      </dsp:txXfrm>
    </dsp:sp>
    <dsp:sp modelId="{A36BC155-A4AE-F848-B592-4AC369D059BC}">
      <dsp:nvSpPr>
        <dsp:cNvPr id="0" name=""/>
        <dsp:cNvSpPr/>
      </dsp:nvSpPr>
      <dsp:spPr>
        <a:xfrm>
          <a:off x="1745622" y="731525"/>
          <a:ext cx="145421" cy="4180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80881"/>
              </a:lnTo>
              <a:lnTo>
                <a:pt x="145421" y="4180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59CED-5602-3544-A6A0-E09EEEED118B}">
      <dsp:nvSpPr>
        <dsp:cNvPr id="0" name=""/>
        <dsp:cNvSpPr/>
      </dsp:nvSpPr>
      <dsp:spPr>
        <a:xfrm>
          <a:off x="1891044" y="4548852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Egresos</a:t>
          </a:r>
        </a:p>
      </dsp:txBody>
      <dsp:txXfrm>
        <a:off x="1912340" y="4570148"/>
        <a:ext cx="1120783" cy="684517"/>
      </dsp:txXfrm>
    </dsp:sp>
    <dsp:sp modelId="{D4BD7AE6-CCD8-8045-BAE2-B5643C1B391C}">
      <dsp:nvSpPr>
        <dsp:cNvPr id="0" name=""/>
        <dsp:cNvSpPr/>
      </dsp:nvSpPr>
      <dsp:spPr>
        <a:xfrm>
          <a:off x="3417974" y="4415"/>
          <a:ext cx="1454219" cy="7271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Productos</a:t>
          </a:r>
        </a:p>
      </dsp:txBody>
      <dsp:txXfrm>
        <a:off x="3439270" y="25711"/>
        <a:ext cx="1411627" cy="684517"/>
      </dsp:txXfrm>
    </dsp:sp>
    <dsp:sp modelId="{A41FCC9C-F5AE-6F48-90AB-2810BDAE37D0}">
      <dsp:nvSpPr>
        <dsp:cNvPr id="0" name=""/>
        <dsp:cNvSpPr/>
      </dsp:nvSpPr>
      <dsp:spPr>
        <a:xfrm>
          <a:off x="3563396" y="731525"/>
          <a:ext cx="145421" cy="54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332"/>
              </a:lnTo>
              <a:lnTo>
                <a:pt x="145421" y="545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BD0475-1721-CF4D-9865-855BB2DDE993}">
      <dsp:nvSpPr>
        <dsp:cNvPr id="0" name=""/>
        <dsp:cNvSpPr/>
      </dsp:nvSpPr>
      <dsp:spPr>
        <a:xfrm>
          <a:off x="3708818" y="913303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Ahorro</a:t>
          </a:r>
        </a:p>
      </dsp:txBody>
      <dsp:txXfrm>
        <a:off x="3730114" y="934599"/>
        <a:ext cx="1120783" cy="684517"/>
      </dsp:txXfrm>
    </dsp:sp>
    <dsp:sp modelId="{1C403132-7CEE-5F45-A3E8-89F6E1E8E562}">
      <dsp:nvSpPr>
        <dsp:cNvPr id="0" name=""/>
        <dsp:cNvSpPr/>
      </dsp:nvSpPr>
      <dsp:spPr>
        <a:xfrm>
          <a:off x="3563396" y="731525"/>
          <a:ext cx="145421" cy="1454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219"/>
              </a:lnTo>
              <a:lnTo>
                <a:pt x="145421" y="1454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D2641-DA12-D940-91EB-7EB95E178F61}">
      <dsp:nvSpPr>
        <dsp:cNvPr id="0" name=""/>
        <dsp:cNvSpPr/>
      </dsp:nvSpPr>
      <dsp:spPr>
        <a:xfrm>
          <a:off x="3708818" y="1822190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Crédito</a:t>
          </a:r>
        </a:p>
      </dsp:txBody>
      <dsp:txXfrm>
        <a:off x="3730114" y="1843486"/>
        <a:ext cx="1120783" cy="684517"/>
      </dsp:txXfrm>
    </dsp:sp>
    <dsp:sp modelId="{2945AAFB-5467-6E43-A9BE-AAD61CE0C783}">
      <dsp:nvSpPr>
        <dsp:cNvPr id="0" name=""/>
        <dsp:cNvSpPr/>
      </dsp:nvSpPr>
      <dsp:spPr>
        <a:xfrm>
          <a:off x="5235749" y="4415"/>
          <a:ext cx="1454219" cy="7271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Canales</a:t>
          </a:r>
        </a:p>
      </dsp:txBody>
      <dsp:txXfrm>
        <a:off x="5257045" y="25711"/>
        <a:ext cx="1411627" cy="684517"/>
      </dsp:txXfrm>
    </dsp:sp>
    <dsp:sp modelId="{2EAE996E-82EB-3141-8A89-4CC21D7747AD}">
      <dsp:nvSpPr>
        <dsp:cNvPr id="0" name=""/>
        <dsp:cNvSpPr/>
      </dsp:nvSpPr>
      <dsp:spPr>
        <a:xfrm>
          <a:off x="5381171" y="731525"/>
          <a:ext cx="145421" cy="54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332"/>
              </a:lnTo>
              <a:lnTo>
                <a:pt x="145421" y="545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AB9FE4-DE9E-4A49-935C-D0F839DAF947}">
      <dsp:nvSpPr>
        <dsp:cNvPr id="0" name=""/>
        <dsp:cNvSpPr/>
      </dsp:nvSpPr>
      <dsp:spPr>
        <a:xfrm>
          <a:off x="5526593" y="913303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Físico</a:t>
          </a:r>
        </a:p>
      </dsp:txBody>
      <dsp:txXfrm>
        <a:off x="5547889" y="934599"/>
        <a:ext cx="1120783" cy="684517"/>
      </dsp:txXfrm>
    </dsp:sp>
    <dsp:sp modelId="{8758084B-4B9A-324F-8D2D-5EA0F04E8826}">
      <dsp:nvSpPr>
        <dsp:cNvPr id="0" name=""/>
        <dsp:cNvSpPr/>
      </dsp:nvSpPr>
      <dsp:spPr>
        <a:xfrm>
          <a:off x="5381171" y="731525"/>
          <a:ext cx="145421" cy="1454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219"/>
              </a:lnTo>
              <a:lnTo>
                <a:pt x="145421" y="1454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9C63C-3E4B-3C42-96CB-AF11D6B929DD}">
      <dsp:nvSpPr>
        <dsp:cNvPr id="0" name=""/>
        <dsp:cNvSpPr/>
      </dsp:nvSpPr>
      <dsp:spPr>
        <a:xfrm>
          <a:off x="5526593" y="1822190"/>
          <a:ext cx="1163375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Virtual</a:t>
          </a:r>
        </a:p>
      </dsp:txBody>
      <dsp:txXfrm>
        <a:off x="5547889" y="1843486"/>
        <a:ext cx="1120783" cy="684517"/>
      </dsp:txXfrm>
    </dsp:sp>
    <dsp:sp modelId="{408D94BF-ED53-9648-8BD3-3C0A3BC226CA}">
      <dsp:nvSpPr>
        <dsp:cNvPr id="0" name=""/>
        <dsp:cNvSpPr/>
      </dsp:nvSpPr>
      <dsp:spPr>
        <a:xfrm>
          <a:off x="7053524" y="4415"/>
          <a:ext cx="1454219" cy="7271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/>
            <a:t>Jurisdicciones</a:t>
          </a:r>
        </a:p>
      </dsp:txBody>
      <dsp:txXfrm>
        <a:off x="7074820" y="25711"/>
        <a:ext cx="1411627" cy="684517"/>
      </dsp:txXfrm>
    </dsp:sp>
    <dsp:sp modelId="{F0EFFCAE-8205-1149-95C3-FC6683FA5E43}">
      <dsp:nvSpPr>
        <dsp:cNvPr id="0" name=""/>
        <dsp:cNvSpPr/>
      </dsp:nvSpPr>
      <dsp:spPr>
        <a:xfrm>
          <a:off x="7198946" y="731525"/>
          <a:ext cx="145421" cy="5453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5332"/>
              </a:lnTo>
              <a:lnTo>
                <a:pt x="145421" y="5453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2A1BF-23B1-F34A-BFF1-BD6AC65BD542}">
      <dsp:nvSpPr>
        <dsp:cNvPr id="0" name=""/>
        <dsp:cNvSpPr/>
      </dsp:nvSpPr>
      <dsp:spPr>
        <a:xfrm>
          <a:off x="7344368" y="913303"/>
          <a:ext cx="1529466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noProof="0" dirty="0"/>
            <a:t>Delitos LAFT registrados en la Policía Nacional</a:t>
          </a:r>
        </a:p>
      </dsp:txBody>
      <dsp:txXfrm>
        <a:off x="7365664" y="934599"/>
        <a:ext cx="1486874" cy="684517"/>
      </dsp:txXfrm>
    </dsp:sp>
    <dsp:sp modelId="{BC795151-7B6A-994B-84D6-3D11AD24A200}">
      <dsp:nvSpPr>
        <dsp:cNvPr id="0" name=""/>
        <dsp:cNvSpPr/>
      </dsp:nvSpPr>
      <dsp:spPr>
        <a:xfrm>
          <a:off x="7198946" y="731525"/>
          <a:ext cx="145421" cy="1454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4219"/>
              </a:lnTo>
              <a:lnTo>
                <a:pt x="145421" y="14542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B9B65-D54E-3946-A216-CBE6BFF745D9}">
      <dsp:nvSpPr>
        <dsp:cNvPr id="0" name=""/>
        <dsp:cNvSpPr/>
      </dsp:nvSpPr>
      <dsp:spPr>
        <a:xfrm>
          <a:off x="7344368" y="1822190"/>
          <a:ext cx="1654157" cy="72710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500" kern="1200" noProof="0" dirty="0"/>
            <a:t>Proyecciones de población DANE</a:t>
          </a:r>
        </a:p>
      </dsp:txBody>
      <dsp:txXfrm>
        <a:off x="7365664" y="1843486"/>
        <a:ext cx="1611565" cy="68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E4B9B-404F-4436-A102-B88565066052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483BA-2417-473B-86E4-5773B7C0BB1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725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2EE50-B022-4FE4-AFEA-819F3ADD578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6706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62EE50-B022-4FE4-AFEA-819F3ADD578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44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256DC-55F8-4DBE-8774-A09B7AA9A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E83D5D-9136-4715-8D07-65A4FF63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5D1A4-139B-4160-AC66-D2DBA385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88599-981C-47E7-89E5-ABD3E962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7A42D-BA7B-4E74-A035-F6333F97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1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E65C7-3F4B-4CDA-A91A-103842F1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326F0-D44F-4EC5-8DC8-2BCE1D2B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87E12-CAF4-49B8-85EA-BFB4DB64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8CE559-733A-4D8E-A835-43166BEE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1059F6-35C9-41AB-B55F-DEFC049A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46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670334-F9E8-4D29-8393-D42BFDCD9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14DC00-7814-46D7-B1DF-C5F26A973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3A66F8-E340-4EEE-B5C4-C6DA554A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1EBB8-1219-4BFC-A8B7-14857936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9C2508-3505-4989-BB28-31DA543A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027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BD49-BD57-4C00-A9F4-7F383A13DF97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86DD4-A4F4-485E-8505-2CFD81942798}" type="slidenum">
              <a:rPr lang="es-CO" smtClean="0"/>
              <a:t>‹#›</a:t>
            </a:fld>
            <a:endParaRPr lang="es-CO"/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974920" y="940129"/>
            <a:ext cx="4448418" cy="519549"/>
          </a:xfrm>
        </p:spPr>
        <p:txBody>
          <a:bodyPr anchor="b"/>
          <a:lstStyle>
            <a:lvl1pPr algn="l">
              <a:defRPr lang="es-ES" sz="4000" b="1" kern="120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101048" y="697266"/>
            <a:ext cx="910635" cy="783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974919" y="1603629"/>
            <a:ext cx="3943920" cy="317247"/>
          </a:xfrm>
        </p:spPr>
        <p:txBody>
          <a:bodyPr>
            <a:normAutofit/>
          </a:bodyPr>
          <a:lstStyle>
            <a:lvl1pPr marL="0" indent="0">
              <a:buNone/>
              <a:defRPr lang="es-ES" sz="1400" kern="1200" dirty="0" smtClean="0">
                <a:solidFill>
                  <a:schemeClr val="bg2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050" y="6803853"/>
            <a:ext cx="12230100" cy="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6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65D22-C151-4220-958B-E8B0B2DF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57616-BBD5-4076-A237-D8B08494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FDC93-B8D6-4574-95E9-03AE3394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19CDFA-652B-4519-AEEA-FC5AE461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E178F-F93F-4038-A429-B9D283D1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430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F5E5-CBC8-4E5C-9035-9B6367B2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B38494-4EB7-4450-AB5C-84C36F074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265A6-ED66-4410-9F91-56D5EFA8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2A0CC5-1F84-4EC7-A67E-AEC9A77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E3B0A-8421-43C2-8B9C-693EE97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1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D0C45-8EEA-4ADD-858F-556FF725E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024103-8044-4016-BD1A-87EA316C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30B079-02A3-4A5E-993A-6A357E8A2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1B446D-EDF6-4B8A-826B-B9C60B56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D72C52-BC32-4023-98B1-E4547351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114BC7-D56F-4EB2-A230-A5FA79AE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236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A05DA-04D0-44C8-884F-F0965705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B4E792-13F1-4900-AC2F-6A6E8CDD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2CB435-4C73-4FC8-8E0A-918F156B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20C618-FC02-4A8B-BB36-9446DA6A8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DD9D6-80D7-429F-B06C-E1C35FE90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102F0E2-DDA0-4BF9-A3D4-C67C49B7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04ED3B5-EAC1-49C2-B9E6-C49162D3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E88D72-8279-497E-9412-2743CC65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407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372D3-E00E-47B3-9012-7F94854B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FDDAB63-23AB-47EF-B5BB-2D5BAF20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687740-C7BA-4C4C-83FF-4FF38AF0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349B1C-4EFB-49ED-8009-058D176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6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1614D0-EE29-46BD-9996-F06A2409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7BF9684-1EDB-4D48-9D1C-18A535F4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864869-B8CF-4173-841F-CF8055DA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110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61669-9D14-4B51-A3B4-245C6D77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BA026-6710-4D79-B2ED-C428906F3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D55BD8-4372-4D95-9478-902EB671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DC0E2A-48F4-4E7A-BE14-927B572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3448AE-4143-40C5-A7A2-963CE564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9C4850-7526-466D-A31B-C146041AA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57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96CA7-6201-46B9-B45E-907A3930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608682-41FA-4A17-95F9-37CC4B28C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BFBDA4-8694-4A79-ABED-D446DFCC1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5FE30D-7228-4520-90BB-ADCFF143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9B834E-9A64-4F5B-BCBD-CCBDB949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7CFAD9-1D65-4D59-99D3-0C20B6A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644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18D275-E049-450D-9053-5BE63B35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50133D-7FE6-413D-94E4-F54DBCDF0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4C3FD-1A12-4C94-872A-0DAF6BE03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B60B5-AB2E-42F4-8B1A-19CCA17AB66B}" type="datetimeFigureOut">
              <a:rPr lang="es-CO" smtClean="0"/>
              <a:t>20/03/25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49377D-39EC-4359-9993-4B3F6DDA0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35D19B-DC81-410B-A937-5FB0D1AE4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EC39-918A-4038-A713-33B880263F07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433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enciclopediaonline.com/es/departamentos-de-colombia/" TargetMode="Externa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russels.ftistratcomm.com/wp-content/uploads/sites/5/2015/07/shutterstock_258177479-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74"/>
          <a:stretch/>
        </p:blipFill>
        <p:spPr bwMode="auto">
          <a:xfrm>
            <a:off x="155575" y="5225"/>
            <a:ext cx="11880850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37011" y="4245314"/>
            <a:ext cx="11880850" cy="2625214"/>
          </a:xfrm>
          <a:custGeom>
            <a:avLst/>
            <a:gdLst>
              <a:gd name="connsiteX0" fmla="*/ 0 w 12192000"/>
              <a:gd name="connsiteY0" fmla="*/ 0 h 2728452"/>
              <a:gd name="connsiteX1" fmla="*/ 12192000 w 12192000"/>
              <a:gd name="connsiteY1" fmla="*/ 0 h 2728452"/>
              <a:gd name="connsiteX2" fmla="*/ 12192000 w 12192000"/>
              <a:gd name="connsiteY2" fmla="*/ 2728452 h 2728452"/>
              <a:gd name="connsiteX3" fmla="*/ 0 w 12192000"/>
              <a:gd name="connsiteY3" fmla="*/ 2728452 h 2728452"/>
              <a:gd name="connsiteX4" fmla="*/ 0 w 12192000"/>
              <a:gd name="connsiteY4" fmla="*/ 0 h 2728452"/>
              <a:gd name="connsiteX0" fmla="*/ 0 w 12192000"/>
              <a:gd name="connsiteY0" fmla="*/ 899652 h 2728452"/>
              <a:gd name="connsiteX1" fmla="*/ 12192000 w 12192000"/>
              <a:gd name="connsiteY1" fmla="*/ 0 h 2728452"/>
              <a:gd name="connsiteX2" fmla="*/ 12192000 w 12192000"/>
              <a:gd name="connsiteY2" fmla="*/ 2728452 h 2728452"/>
              <a:gd name="connsiteX3" fmla="*/ 0 w 12192000"/>
              <a:gd name="connsiteY3" fmla="*/ 2728452 h 2728452"/>
              <a:gd name="connsiteX4" fmla="*/ 0 w 12192000"/>
              <a:gd name="connsiteY4" fmla="*/ 899652 h 2728452"/>
              <a:gd name="connsiteX0" fmla="*/ 0 w 12192000"/>
              <a:gd name="connsiteY0" fmla="*/ 796414 h 2625214"/>
              <a:gd name="connsiteX1" fmla="*/ 12192000 w 12192000"/>
              <a:gd name="connsiteY1" fmla="*/ 0 h 2625214"/>
              <a:gd name="connsiteX2" fmla="*/ 12192000 w 12192000"/>
              <a:gd name="connsiteY2" fmla="*/ 2625214 h 2625214"/>
              <a:gd name="connsiteX3" fmla="*/ 0 w 12192000"/>
              <a:gd name="connsiteY3" fmla="*/ 2625214 h 2625214"/>
              <a:gd name="connsiteX4" fmla="*/ 0 w 12192000"/>
              <a:gd name="connsiteY4" fmla="*/ 796414 h 2625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625214">
                <a:moveTo>
                  <a:pt x="0" y="796414"/>
                </a:moveTo>
                <a:lnTo>
                  <a:pt x="12192000" y="0"/>
                </a:lnTo>
                <a:lnTo>
                  <a:pt x="12192000" y="2625214"/>
                </a:lnTo>
                <a:lnTo>
                  <a:pt x="0" y="2625214"/>
                </a:lnTo>
                <a:lnTo>
                  <a:pt x="0" y="79641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0" dirty="0"/>
              <a:t>t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11" y="6803853"/>
            <a:ext cx="11917978" cy="66675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156728" y="4972019"/>
            <a:ext cx="4881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400" b="1" noProof="0" dirty="0">
                <a:latin typeface="Aptos Narrow" panose="020B0004020202020204" pitchFamily="34" charset="0"/>
              </a:rPr>
              <a:t>Segmentación según </a:t>
            </a:r>
          </a:p>
          <a:p>
            <a:pPr algn="ctr"/>
            <a:r>
              <a:rPr lang="es-ES_tradnl" sz="2400" b="1" noProof="0" dirty="0">
                <a:latin typeface="Aptos Narrow" panose="020B0004020202020204" pitchFamily="34" charset="0"/>
              </a:rPr>
              <a:t>normativa SARLAFT</a:t>
            </a:r>
          </a:p>
          <a:p>
            <a:pPr algn="ctr"/>
            <a:endParaRPr lang="es-ES_tradnl" sz="2400" noProof="0" dirty="0">
              <a:solidFill>
                <a:schemeClr val="tx1">
                  <a:lumMod val="50000"/>
                  <a:lumOff val="50000"/>
                </a:schemeClr>
              </a:solidFill>
              <a:latin typeface="Aptos Narrow" panose="020B0004020202020204" pitchFamily="34" charset="0"/>
            </a:endParaRPr>
          </a:p>
          <a:p>
            <a:pPr algn="ctr"/>
            <a:r>
              <a:rPr lang="es-ES_tradnl" sz="2400" b="1" noProof="0" dirty="0">
                <a:solidFill>
                  <a:schemeClr val="accent5">
                    <a:lumMod val="50000"/>
                  </a:schemeClr>
                </a:solidFill>
                <a:latin typeface="Aptos Narrow" panose="020B0004020202020204" pitchFamily="34" charset="0"/>
              </a:rPr>
              <a:t>2022 - 2024</a:t>
            </a:r>
          </a:p>
        </p:txBody>
      </p:sp>
      <p:pic>
        <p:nvPicPr>
          <p:cNvPr id="5122" name="Picture 2" descr="Resultado de imagen para asories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39" y="5776564"/>
            <a:ext cx="2932791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Resultado de imagen para cooacueducto"/>
          <p:cNvSpPr>
            <a:spLocks noChangeAspect="1" noChangeArrowheads="1"/>
          </p:cNvSpPr>
          <p:nvPr/>
        </p:nvSpPr>
        <p:spPr bwMode="auto">
          <a:xfrm>
            <a:off x="307180" y="-1866900"/>
            <a:ext cx="2849548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 noProof="0" dirty="0"/>
          </a:p>
        </p:txBody>
      </p:sp>
      <p:pic>
        <p:nvPicPr>
          <p:cNvPr id="2" name="Imagen 3">
            <a:extLst>
              <a:ext uri="{FF2B5EF4-FFF2-40B4-BE49-F238E27FC236}">
                <a16:creationId xmlns:a16="http://schemas.microsoft.com/office/drawing/2014/main" id="{49D098B2-8C48-A778-30AD-0CB2CBC0F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363" y="5557921"/>
            <a:ext cx="3333678" cy="10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52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7DD09843-1D5B-144D-9081-9ABEA8BBBDD0}"/>
              </a:ext>
            </a:extLst>
          </p:cNvPr>
          <p:cNvGrpSpPr/>
          <p:nvPr/>
        </p:nvGrpSpPr>
        <p:grpSpPr>
          <a:xfrm>
            <a:off x="0" y="196103"/>
            <a:ext cx="12194115" cy="896290"/>
            <a:chOff x="0" y="196103"/>
            <a:chExt cx="12194115" cy="896290"/>
          </a:xfrm>
        </p:grpSpPr>
        <p:pic>
          <p:nvPicPr>
            <p:cNvPr id="2" name="Picture 23">
              <a:extLst>
                <a:ext uri="{FF2B5EF4-FFF2-40B4-BE49-F238E27FC236}">
                  <a16:creationId xmlns:a16="http://schemas.microsoft.com/office/drawing/2014/main" id="{1E4D0F0F-3A56-D6B3-287E-FB14A5FF2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B7DD7BB3-D6B4-18D0-7A46-252508610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sp>
        <p:nvSpPr>
          <p:cNvPr id="5" name="Google Shape;278;p37">
            <a:extLst>
              <a:ext uri="{FF2B5EF4-FFF2-40B4-BE49-F238E27FC236}">
                <a16:creationId xmlns:a16="http://schemas.microsoft.com/office/drawing/2014/main" id="{E2CF53DC-D03C-B481-3142-0FB833053690}"/>
              </a:ext>
            </a:extLst>
          </p:cNvPr>
          <p:cNvSpPr/>
          <p:nvPr/>
        </p:nvSpPr>
        <p:spPr>
          <a:xfrm>
            <a:off x="228810" y="1330999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419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2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286;p37">
            <a:extLst>
              <a:ext uri="{FF2B5EF4-FFF2-40B4-BE49-F238E27FC236}">
                <a16:creationId xmlns:a16="http://schemas.microsoft.com/office/drawing/2014/main" id="{DA773B4E-BBDE-FA47-1682-D73DD00271EB}"/>
              </a:ext>
            </a:extLst>
          </p:cNvPr>
          <p:cNvSpPr txBox="1"/>
          <p:nvPr/>
        </p:nvSpPr>
        <p:spPr>
          <a:xfrm>
            <a:off x="144230" y="2161343"/>
            <a:ext cx="2376300" cy="744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000040"/>
              </a:buClr>
              <a:buSzPts val="1400"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            Delitos LAFT</a:t>
            </a:r>
            <a:endParaRPr lang="es-ES_tradnl" b="1" noProof="0" dirty="0">
              <a:cs typeface="Calibri" panose="020F0502020204030204"/>
            </a:endParaRPr>
          </a:p>
        </p:txBody>
      </p:sp>
      <p:sp>
        <p:nvSpPr>
          <p:cNvPr id="7" name="Google Shape;290;p37">
            <a:extLst>
              <a:ext uri="{FF2B5EF4-FFF2-40B4-BE49-F238E27FC236}">
                <a16:creationId xmlns:a16="http://schemas.microsoft.com/office/drawing/2014/main" id="{5419EE9E-1F76-5ADF-F80D-D5579E57607A}"/>
              </a:ext>
            </a:extLst>
          </p:cNvPr>
          <p:cNvSpPr txBox="1"/>
          <p:nvPr/>
        </p:nvSpPr>
        <p:spPr>
          <a:xfrm>
            <a:off x="333845" y="3013270"/>
            <a:ext cx="2193255" cy="18017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Descarga de bases de datos de delitos de los últimos 3 años.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Creación de la base consolidada.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Descarga de la información de la proyección de población por departamentos de la página del DANE.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Creación del indicador de delitos por departamento.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Elaborar el clúster por indicador de delitos asociado.</a:t>
            </a:r>
          </a:p>
          <a:p>
            <a:pPr marL="228600" indent="-228600">
              <a:buAutoNum type="arabicPeriod"/>
            </a:pPr>
            <a:endParaRPr lang="es-ES_tradnl" sz="1000" noProof="0" dirty="0">
              <a:solidFill>
                <a:srgbClr val="000040"/>
              </a:solidFill>
              <a:cs typeface="Calibri"/>
            </a:endParaRPr>
          </a:p>
          <a:p>
            <a:pPr marL="457200"/>
            <a:endParaRPr lang="es-ES_tradnl" noProof="0" dirty="0">
              <a:cs typeface="Calibri" panose="020F0502020204030204"/>
            </a:endParaRPr>
          </a:p>
        </p:txBody>
      </p:sp>
      <p:cxnSp>
        <p:nvCxnSpPr>
          <p:cNvPr id="8" name="Google Shape;282;p37">
            <a:extLst>
              <a:ext uri="{FF2B5EF4-FFF2-40B4-BE49-F238E27FC236}">
                <a16:creationId xmlns:a16="http://schemas.microsoft.com/office/drawing/2014/main" id="{6AB77BD6-D07F-D5DA-9F6D-01B4B60F3950}"/>
              </a:ext>
            </a:extLst>
          </p:cNvPr>
          <p:cNvCxnSpPr>
            <a:cxnSpLocks/>
          </p:cNvCxnSpPr>
          <p:nvPr/>
        </p:nvCxnSpPr>
        <p:spPr>
          <a:xfrm>
            <a:off x="137746" y="2994823"/>
            <a:ext cx="2587869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9" name="Google Shape;289;p37">
            <a:extLst>
              <a:ext uri="{FF2B5EF4-FFF2-40B4-BE49-F238E27FC236}">
                <a16:creationId xmlns:a16="http://schemas.microsoft.com/office/drawing/2014/main" id="{AAA12EE0-0D82-9454-F924-0F54B36656D0}"/>
              </a:ext>
            </a:extLst>
          </p:cNvPr>
          <p:cNvCxnSpPr>
            <a:cxnSpLocks/>
          </p:cNvCxnSpPr>
          <p:nvPr/>
        </p:nvCxnSpPr>
        <p:spPr>
          <a:xfrm>
            <a:off x="137746" y="4976214"/>
            <a:ext cx="2517531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CC3F2203-8069-BF26-08D4-D8E871B94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34686" y="2339746"/>
            <a:ext cx="2591887" cy="35025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38B624-E1E1-EE25-1243-70B3828CF89E}"/>
              </a:ext>
            </a:extLst>
          </p:cNvPr>
          <p:cNvSpPr txBox="1"/>
          <p:nvPr/>
        </p:nvSpPr>
        <p:spPr>
          <a:xfrm>
            <a:off x="3558540" y="6970940"/>
            <a:ext cx="212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900" noProof="0" dirty="0">
                <a:hlinkClick r:id="rId5" tooltip="https://enciclopediaonline.com/es/departamentos-de-colombia/"/>
              </a:rPr>
              <a:t>Esta foto</a:t>
            </a:r>
            <a:r>
              <a:rPr lang="es-ES_tradnl" sz="900" noProof="0" dirty="0"/>
              <a:t> de Autor desconocido está bajo licencia </a:t>
            </a:r>
            <a:r>
              <a:rPr lang="es-ES_tradnl" sz="900" noProof="0" dirty="0">
                <a:hlinkClick r:id="rId6" tooltip="https://creativecommons.org/licenses/by-nc-sa/3.0/"/>
              </a:rPr>
              <a:t>CC BY-SA-NC</a:t>
            </a:r>
            <a:endParaRPr lang="es-ES_tradnl" sz="900" noProof="0" dirty="0"/>
          </a:p>
        </p:txBody>
      </p:sp>
      <p:sp>
        <p:nvSpPr>
          <p:cNvPr id="15" name="Flecha: a la derecha con bandas 14">
            <a:extLst>
              <a:ext uri="{FF2B5EF4-FFF2-40B4-BE49-F238E27FC236}">
                <a16:creationId xmlns:a16="http://schemas.microsoft.com/office/drawing/2014/main" id="{5CB26A2A-527E-99B2-5534-81329575BC48}"/>
              </a:ext>
            </a:extLst>
          </p:cNvPr>
          <p:cNvSpPr/>
          <p:nvPr/>
        </p:nvSpPr>
        <p:spPr>
          <a:xfrm>
            <a:off x="6408751" y="3291840"/>
            <a:ext cx="1150839" cy="1113183"/>
          </a:xfrm>
          <a:prstGeom prst="strip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48C7A-42F6-37A1-751B-97167AAE6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4521" y="1092393"/>
            <a:ext cx="2596803" cy="55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3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D135DC93-8811-DCA6-027F-8802DEA2B03E}"/>
              </a:ext>
            </a:extLst>
          </p:cNvPr>
          <p:cNvGrpSpPr/>
          <p:nvPr/>
        </p:nvGrpSpPr>
        <p:grpSpPr>
          <a:xfrm>
            <a:off x="0" y="196103"/>
            <a:ext cx="12194115" cy="896290"/>
            <a:chOff x="0" y="196103"/>
            <a:chExt cx="12194115" cy="896290"/>
          </a:xfrm>
        </p:grpSpPr>
        <p:pic>
          <p:nvPicPr>
            <p:cNvPr id="3" name="Picture 23">
              <a:extLst>
                <a:ext uri="{FF2B5EF4-FFF2-40B4-BE49-F238E27FC236}">
                  <a16:creationId xmlns:a16="http://schemas.microsoft.com/office/drawing/2014/main" id="{32FC5729-02B9-E079-DC15-32FB9E8D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1EC0D26-5992-ADCF-13D1-09221F942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115946D9-88A5-166E-BA8E-B0C95F32FEE0}"/>
              </a:ext>
            </a:extLst>
          </p:cNvPr>
          <p:cNvGrpSpPr/>
          <p:nvPr/>
        </p:nvGrpSpPr>
        <p:grpSpPr>
          <a:xfrm>
            <a:off x="137746" y="1330999"/>
            <a:ext cx="2587869" cy="3645215"/>
            <a:chOff x="137746" y="1330999"/>
            <a:chExt cx="2587869" cy="3645215"/>
          </a:xfrm>
        </p:grpSpPr>
        <p:sp>
          <p:nvSpPr>
            <p:cNvPr id="6" name="Google Shape;278;p37">
              <a:extLst>
                <a:ext uri="{FF2B5EF4-FFF2-40B4-BE49-F238E27FC236}">
                  <a16:creationId xmlns:a16="http://schemas.microsoft.com/office/drawing/2014/main" id="{EFEDB773-BC40-F90B-DF38-E2C23C762C38}"/>
                </a:ext>
              </a:extLst>
            </p:cNvPr>
            <p:cNvSpPr/>
            <p:nvPr/>
          </p:nvSpPr>
          <p:spPr>
            <a:xfrm>
              <a:off x="228810" y="1330999"/>
              <a:ext cx="2460300" cy="819000"/>
            </a:xfrm>
            <a:prstGeom prst="chevron">
              <a:avLst>
                <a:gd name="adj" fmla="val 24593"/>
              </a:avLst>
            </a:prstGeom>
            <a:solidFill>
              <a:srgbClr val="0419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s-ES_tradnl" sz="2000" b="1" noProof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lang="es-ES_tradnl" sz="2000" b="1" i="0" u="none" strike="noStrike" cap="none" noProof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ase 2</a:t>
              </a:r>
              <a:endParaRPr lang="es-ES_tradnl" noProof="0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6;p37">
              <a:extLst>
                <a:ext uri="{FF2B5EF4-FFF2-40B4-BE49-F238E27FC236}">
                  <a16:creationId xmlns:a16="http://schemas.microsoft.com/office/drawing/2014/main" id="{50E1FBBB-A106-4319-07A3-20750E3E0E86}"/>
                </a:ext>
              </a:extLst>
            </p:cNvPr>
            <p:cNvSpPr txBox="1"/>
            <p:nvPr/>
          </p:nvSpPr>
          <p:spPr>
            <a:xfrm>
              <a:off x="144230" y="2161343"/>
              <a:ext cx="2376300" cy="744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rgbClr val="000040"/>
                </a:buClr>
                <a:buSzPts val="1400"/>
              </a:pPr>
              <a:r>
                <a:rPr lang="es-ES_tradnl" sz="1000" b="1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            Delitos LAFT</a:t>
              </a:r>
              <a:endParaRPr lang="es-ES_tradnl" b="1" noProof="0" dirty="0">
                <a:cs typeface="Calibri" panose="020F0502020204030204"/>
              </a:endParaRPr>
            </a:p>
          </p:txBody>
        </p:sp>
        <p:sp>
          <p:nvSpPr>
            <p:cNvPr id="8" name="Google Shape;290;p37">
              <a:extLst>
                <a:ext uri="{FF2B5EF4-FFF2-40B4-BE49-F238E27FC236}">
                  <a16:creationId xmlns:a16="http://schemas.microsoft.com/office/drawing/2014/main" id="{C6C84A5E-D30D-8F4C-4E3B-A1B5969206FE}"/>
                </a:ext>
              </a:extLst>
            </p:cNvPr>
            <p:cNvSpPr txBox="1"/>
            <p:nvPr/>
          </p:nvSpPr>
          <p:spPr>
            <a:xfrm>
              <a:off x="333845" y="3013270"/>
              <a:ext cx="2193255" cy="180170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Descarga de bases de datos de delitos de los últimos 3 años.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Creación de la base consolidada.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Descarga de la información de la proyección de población por departamentos de la página del DANE.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Creación del indicador de delitos por departamento.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Elaborar el clúster por indicador de delitos asociado.</a:t>
              </a:r>
            </a:p>
            <a:p>
              <a:pPr marL="228600" indent="-228600">
                <a:buAutoNum type="arabicPeriod"/>
              </a:pPr>
              <a:endParaRPr lang="es-ES_tradnl" sz="1000" noProof="0" dirty="0">
                <a:solidFill>
                  <a:srgbClr val="000040"/>
                </a:solidFill>
                <a:cs typeface="Calibri"/>
              </a:endParaRPr>
            </a:p>
            <a:p>
              <a:pPr marL="457200"/>
              <a:endParaRPr lang="es-ES_tradnl" noProof="0" dirty="0">
                <a:cs typeface="Calibri" panose="020F0502020204030204"/>
              </a:endParaRPr>
            </a:p>
          </p:txBody>
        </p:sp>
        <p:cxnSp>
          <p:nvCxnSpPr>
            <p:cNvPr id="9" name="Google Shape;282;p37">
              <a:extLst>
                <a:ext uri="{FF2B5EF4-FFF2-40B4-BE49-F238E27FC236}">
                  <a16:creationId xmlns:a16="http://schemas.microsoft.com/office/drawing/2014/main" id="{98BDDE7B-B5C4-8572-F2A2-8667BA084F26}"/>
                </a:ext>
              </a:extLst>
            </p:cNvPr>
            <p:cNvCxnSpPr>
              <a:cxnSpLocks/>
            </p:cNvCxnSpPr>
            <p:nvPr/>
          </p:nvCxnSpPr>
          <p:spPr>
            <a:xfrm>
              <a:off x="137746" y="2994823"/>
              <a:ext cx="2587869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Google Shape;289;p37">
              <a:extLst>
                <a:ext uri="{FF2B5EF4-FFF2-40B4-BE49-F238E27FC236}">
                  <a16:creationId xmlns:a16="http://schemas.microsoft.com/office/drawing/2014/main" id="{2F4F066B-7D91-B561-2A70-51CC408D61AA}"/>
                </a:ext>
              </a:extLst>
            </p:cNvPr>
            <p:cNvCxnSpPr>
              <a:cxnSpLocks/>
            </p:cNvCxnSpPr>
            <p:nvPr/>
          </p:nvCxnSpPr>
          <p:spPr>
            <a:xfrm>
              <a:off x="137746" y="4976214"/>
              <a:ext cx="2517531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B3C88CF-DD0B-08D5-AA14-67EBEBE8DA95}"/>
                  </a:ext>
                </a:extLst>
              </p:cNvPr>
              <p:cNvSpPr txBox="1"/>
              <p:nvPr/>
            </p:nvSpPr>
            <p:spPr>
              <a:xfrm>
                <a:off x="2975622" y="3452722"/>
                <a:ext cx="3794308" cy="526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1" i="1" noProof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s-ES_tradnl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𝑪𝒂𝒏𝒕𝒊𝒅𝒂𝒅</m:t>
                          </m:r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𝒅𝒆</m:t>
                          </m:r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𝒅𝒆𝒍𝒊𝒕𝒐𝒔</m:t>
                          </m:r>
                        </m:num>
                        <m:den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𝑷𝒐𝒃𝒍𝒂𝒄𝒊</m:t>
                          </m:r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ES_tradnl" b="1" i="1" noProof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s-ES_tradnl" b="1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ES_tradnl" b="1" i="1" noProof="0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s-ES_tradnl" b="1" i="1" noProof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_tradnl" b="1" i="1" noProof="0" smtClean="0"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s-ES_tradnl" b="1" noProof="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CB3C88CF-DD0B-08D5-AA14-67EBEBE8D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622" y="3452722"/>
                <a:ext cx="3794308" cy="526106"/>
              </a:xfrm>
              <a:prstGeom prst="rect">
                <a:avLst/>
              </a:prstGeom>
              <a:blipFill>
                <a:blip r:embed="rId4"/>
                <a:stretch>
                  <a:fillRect l="-1000" t="-6977" r="-667" b="-139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850D55D-2DEA-1616-5A10-510F0977E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863" y="1041163"/>
            <a:ext cx="3877030" cy="57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CB6F83B6-3560-B42D-8EF6-02E4A299A7D7}"/>
              </a:ext>
            </a:extLst>
          </p:cNvPr>
          <p:cNvGrpSpPr/>
          <p:nvPr/>
        </p:nvGrpSpPr>
        <p:grpSpPr>
          <a:xfrm>
            <a:off x="0" y="196103"/>
            <a:ext cx="12194115" cy="896290"/>
            <a:chOff x="0" y="196103"/>
            <a:chExt cx="12194115" cy="896290"/>
          </a:xfrm>
        </p:grpSpPr>
        <p:pic>
          <p:nvPicPr>
            <p:cNvPr id="3" name="Picture 23">
              <a:extLst>
                <a:ext uri="{FF2B5EF4-FFF2-40B4-BE49-F238E27FC236}">
                  <a16:creationId xmlns:a16="http://schemas.microsoft.com/office/drawing/2014/main" id="{D4EA3161-19B5-526C-5F5E-31898D6E5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A69C8A7F-5946-4DA1-59B9-6C97A57B5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96F762B2-9346-FA9C-FF93-3104EB6E4DAA}"/>
              </a:ext>
            </a:extLst>
          </p:cNvPr>
          <p:cNvGrpSpPr/>
          <p:nvPr/>
        </p:nvGrpSpPr>
        <p:grpSpPr>
          <a:xfrm>
            <a:off x="137746" y="1330999"/>
            <a:ext cx="2587869" cy="3645215"/>
            <a:chOff x="137746" y="1330999"/>
            <a:chExt cx="2587869" cy="3645215"/>
          </a:xfrm>
        </p:grpSpPr>
        <p:sp>
          <p:nvSpPr>
            <p:cNvPr id="6" name="Google Shape;278;p37">
              <a:extLst>
                <a:ext uri="{FF2B5EF4-FFF2-40B4-BE49-F238E27FC236}">
                  <a16:creationId xmlns:a16="http://schemas.microsoft.com/office/drawing/2014/main" id="{5F6AF57E-93AB-36E0-E604-3632D48E321D}"/>
                </a:ext>
              </a:extLst>
            </p:cNvPr>
            <p:cNvSpPr/>
            <p:nvPr/>
          </p:nvSpPr>
          <p:spPr>
            <a:xfrm>
              <a:off x="228810" y="1330999"/>
              <a:ext cx="2460300" cy="819000"/>
            </a:xfrm>
            <a:prstGeom prst="chevron">
              <a:avLst>
                <a:gd name="adj" fmla="val 24593"/>
              </a:avLst>
            </a:prstGeom>
            <a:solidFill>
              <a:srgbClr val="0419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s-ES_tradnl" sz="2000" b="1" noProof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lang="es-ES_tradnl" sz="2000" b="1" i="0" u="none" strike="noStrike" cap="none" noProof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ase 2</a:t>
              </a:r>
              <a:endParaRPr lang="es-ES_tradnl" noProof="0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86;p37">
              <a:extLst>
                <a:ext uri="{FF2B5EF4-FFF2-40B4-BE49-F238E27FC236}">
                  <a16:creationId xmlns:a16="http://schemas.microsoft.com/office/drawing/2014/main" id="{A827A971-79A5-D0D1-3B81-A7B46B2914E6}"/>
                </a:ext>
              </a:extLst>
            </p:cNvPr>
            <p:cNvSpPr txBox="1"/>
            <p:nvPr/>
          </p:nvSpPr>
          <p:spPr>
            <a:xfrm>
              <a:off x="144230" y="2161343"/>
              <a:ext cx="2376300" cy="744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rgbClr val="000040"/>
                </a:buClr>
                <a:buSzPts val="1400"/>
              </a:pPr>
              <a:r>
                <a:rPr lang="es-ES_tradnl" sz="1000" b="1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            Delitos LAFT</a:t>
              </a:r>
              <a:endParaRPr lang="es-ES_tradnl" b="1" noProof="0" dirty="0">
                <a:cs typeface="Calibri" panose="020F0502020204030204"/>
              </a:endParaRPr>
            </a:p>
          </p:txBody>
        </p:sp>
        <p:sp>
          <p:nvSpPr>
            <p:cNvPr id="8" name="Google Shape;290;p37">
              <a:extLst>
                <a:ext uri="{FF2B5EF4-FFF2-40B4-BE49-F238E27FC236}">
                  <a16:creationId xmlns:a16="http://schemas.microsoft.com/office/drawing/2014/main" id="{F36DB821-16F3-F4BE-5E9E-31B6FB9AFFCA}"/>
                </a:ext>
              </a:extLst>
            </p:cNvPr>
            <p:cNvSpPr txBox="1"/>
            <p:nvPr/>
          </p:nvSpPr>
          <p:spPr>
            <a:xfrm>
              <a:off x="333845" y="3013270"/>
              <a:ext cx="2193255" cy="180170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Descarga de bases de datos de delitos de los últimos 3 años.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Creación de la base consolidada.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Descarga de la información de la proyección de población por departamentos de la página del DANE.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Creación del indicador de delitos por departamento.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Elaborar el clúster por indicador de delitos asociado.</a:t>
              </a:r>
            </a:p>
            <a:p>
              <a:pPr marL="228600" indent="-228600">
                <a:buAutoNum type="arabicPeriod"/>
              </a:pPr>
              <a:endParaRPr lang="es-ES_tradnl" sz="1000" noProof="0" dirty="0">
                <a:solidFill>
                  <a:srgbClr val="000040"/>
                </a:solidFill>
                <a:cs typeface="Calibri"/>
              </a:endParaRPr>
            </a:p>
            <a:p>
              <a:pPr marL="457200"/>
              <a:endParaRPr lang="es-ES_tradnl" noProof="0" dirty="0">
                <a:cs typeface="Calibri" panose="020F0502020204030204"/>
              </a:endParaRPr>
            </a:p>
          </p:txBody>
        </p:sp>
        <p:cxnSp>
          <p:nvCxnSpPr>
            <p:cNvPr id="9" name="Google Shape;282;p37">
              <a:extLst>
                <a:ext uri="{FF2B5EF4-FFF2-40B4-BE49-F238E27FC236}">
                  <a16:creationId xmlns:a16="http://schemas.microsoft.com/office/drawing/2014/main" id="{2849A233-D65E-7CCD-AC09-4D50D0A26105}"/>
                </a:ext>
              </a:extLst>
            </p:cNvPr>
            <p:cNvCxnSpPr>
              <a:cxnSpLocks/>
            </p:cNvCxnSpPr>
            <p:nvPr/>
          </p:nvCxnSpPr>
          <p:spPr>
            <a:xfrm>
              <a:off x="137746" y="2994823"/>
              <a:ext cx="2587869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0" name="Google Shape;289;p37">
              <a:extLst>
                <a:ext uri="{FF2B5EF4-FFF2-40B4-BE49-F238E27FC236}">
                  <a16:creationId xmlns:a16="http://schemas.microsoft.com/office/drawing/2014/main" id="{43F00E33-8EC5-2B3E-65AF-6D30AFA9F047}"/>
                </a:ext>
              </a:extLst>
            </p:cNvPr>
            <p:cNvCxnSpPr>
              <a:cxnSpLocks/>
            </p:cNvCxnSpPr>
            <p:nvPr/>
          </p:nvCxnSpPr>
          <p:spPr>
            <a:xfrm>
              <a:off x="137746" y="4976214"/>
              <a:ext cx="2517531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B87C622-2FB1-C958-12F8-FECF34BAB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487" y="1116678"/>
            <a:ext cx="5917855" cy="559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833B558-C963-2187-C524-A085EF1E63B1}"/>
              </a:ext>
            </a:extLst>
          </p:cNvPr>
          <p:cNvGrpSpPr/>
          <p:nvPr/>
        </p:nvGrpSpPr>
        <p:grpSpPr>
          <a:xfrm>
            <a:off x="0" y="196103"/>
            <a:ext cx="12194115" cy="896290"/>
            <a:chOff x="0" y="196103"/>
            <a:chExt cx="12194115" cy="896290"/>
          </a:xfrm>
        </p:grpSpPr>
        <p:pic>
          <p:nvPicPr>
            <p:cNvPr id="5" name="Picture 23">
              <a:extLst>
                <a:ext uri="{FF2B5EF4-FFF2-40B4-BE49-F238E27FC236}">
                  <a16:creationId xmlns:a16="http://schemas.microsoft.com/office/drawing/2014/main" id="{E9747B1A-F460-07A4-7474-5E9C9FAA1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0EC83504-1A30-10B3-BD09-024C7D6EB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C3726319-652F-1D71-301B-6DD294282112}"/>
              </a:ext>
            </a:extLst>
          </p:cNvPr>
          <p:cNvGrpSpPr/>
          <p:nvPr/>
        </p:nvGrpSpPr>
        <p:grpSpPr>
          <a:xfrm>
            <a:off x="137746" y="1330999"/>
            <a:ext cx="2587869" cy="3645215"/>
            <a:chOff x="137746" y="1330999"/>
            <a:chExt cx="2587869" cy="3645215"/>
          </a:xfrm>
        </p:grpSpPr>
        <p:sp>
          <p:nvSpPr>
            <p:cNvPr id="8" name="Google Shape;278;p37">
              <a:extLst>
                <a:ext uri="{FF2B5EF4-FFF2-40B4-BE49-F238E27FC236}">
                  <a16:creationId xmlns:a16="http://schemas.microsoft.com/office/drawing/2014/main" id="{9F63CE3A-3F7D-DFB6-7E0E-F0FFA405A9AE}"/>
                </a:ext>
              </a:extLst>
            </p:cNvPr>
            <p:cNvSpPr/>
            <p:nvPr/>
          </p:nvSpPr>
          <p:spPr>
            <a:xfrm>
              <a:off x="228810" y="1330999"/>
              <a:ext cx="2460300" cy="819000"/>
            </a:xfrm>
            <a:prstGeom prst="chevron">
              <a:avLst>
                <a:gd name="adj" fmla="val 24593"/>
              </a:avLst>
            </a:prstGeom>
            <a:solidFill>
              <a:srgbClr val="04194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s-ES_tradnl" sz="2000" b="1" noProof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lang="es-ES_tradnl" sz="2000" b="1" i="0" u="none" strike="noStrike" cap="none" noProof="0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ase 2</a:t>
              </a:r>
              <a:endParaRPr lang="es-ES_tradnl" noProof="0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lang="es-ES_tradnl" sz="1800" b="0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86;p37">
              <a:extLst>
                <a:ext uri="{FF2B5EF4-FFF2-40B4-BE49-F238E27FC236}">
                  <a16:creationId xmlns:a16="http://schemas.microsoft.com/office/drawing/2014/main" id="{4FCF9FE1-17DA-4B9D-BC7C-AD5476509ECA}"/>
                </a:ext>
              </a:extLst>
            </p:cNvPr>
            <p:cNvSpPr txBox="1"/>
            <p:nvPr/>
          </p:nvSpPr>
          <p:spPr>
            <a:xfrm>
              <a:off x="144230" y="2161343"/>
              <a:ext cx="2376300" cy="7440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buClr>
                  <a:srgbClr val="000040"/>
                </a:buClr>
                <a:buSzPts val="1400"/>
              </a:pPr>
              <a:r>
                <a:rPr lang="es-ES_tradnl" sz="1000" b="1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            Delitos </a:t>
              </a:r>
              <a:r>
                <a:rPr lang="es-ES_tradnl" sz="1000" b="1" noProof="0" dirty="0" err="1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Laft</a:t>
              </a:r>
              <a:endParaRPr lang="es-ES_tradnl" b="1" noProof="0" dirty="0">
                <a:cs typeface="Calibri" panose="020F0502020204030204"/>
              </a:endParaRPr>
            </a:p>
          </p:txBody>
        </p:sp>
        <p:sp>
          <p:nvSpPr>
            <p:cNvPr id="10" name="Google Shape;290;p37">
              <a:extLst>
                <a:ext uri="{FF2B5EF4-FFF2-40B4-BE49-F238E27FC236}">
                  <a16:creationId xmlns:a16="http://schemas.microsoft.com/office/drawing/2014/main" id="{D89A973F-E719-A086-4B4C-A68690825A03}"/>
                </a:ext>
              </a:extLst>
            </p:cNvPr>
            <p:cNvSpPr txBox="1"/>
            <p:nvPr/>
          </p:nvSpPr>
          <p:spPr>
            <a:xfrm>
              <a:off x="333845" y="3013270"/>
              <a:ext cx="2193255" cy="180170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Descarga de bases de datos de delitos de los últimos 4 años.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Creación de la base consolidada.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Descarga de la información de la proyección de población por departamentos de la página del DANE.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Creación del indicador de delitos por departamento.</a:t>
              </a:r>
            </a:p>
            <a:p>
              <a:pPr marL="228600" indent="-228600"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Elaborar el clúster por indicador de delitos asociado.</a:t>
              </a:r>
            </a:p>
            <a:p>
              <a:pPr marL="228600" indent="-228600">
                <a:buAutoNum type="arabicPeriod"/>
              </a:pPr>
              <a:endParaRPr lang="es-ES_tradnl" sz="1000" noProof="0" dirty="0">
                <a:solidFill>
                  <a:srgbClr val="000040"/>
                </a:solidFill>
                <a:cs typeface="Calibri"/>
              </a:endParaRPr>
            </a:p>
            <a:p>
              <a:pPr marL="457200"/>
              <a:endParaRPr lang="es-ES_tradnl" noProof="0" dirty="0">
                <a:cs typeface="Calibri" panose="020F0502020204030204"/>
              </a:endParaRPr>
            </a:p>
          </p:txBody>
        </p:sp>
        <p:cxnSp>
          <p:nvCxnSpPr>
            <p:cNvPr id="11" name="Google Shape;282;p37">
              <a:extLst>
                <a:ext uri="{FF2B5EF4-FFF2-40B4-BE49-F238E27FC236}">
                  <a16:creationId xmlns:a16="http://schemas.microsoft.com/office/drawing/2014/main" id="{1B670C81-C7CE-1443-3F0F-CB9C8D968772}"/>
                </a:ext>
              </a:extLst>
            </p:cNvPr>
            <p:cNvCxnSpPr>
              <a:cxnSpLocks/>
            </p:cNvCxnSpPr>
            <p:nvPr/>
          </p:nvCxnSpPr>
          <p:spPr>
            <a:xfrm>
              <a:off x="137746" y="2994823"/>
              <a:ext cx="2587869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" name="Google Shape;289;p37">
              <a:extLst>
                <a:ext uri="{FF2B5EF4-FFF2-40B4-BE49-F238E27FC236}">
                  <a16:creationId xmlns:a16="http://schemas.microsoft.com/office/drawing/2014/main" id="{961ED322-8773-0984-BD2A-573214B06F04}"/>
                </a:ext>
              </a:extLst>
            </p:cNvPr>
            <p:cNvCxnSpPr>
              <a:cxnSpLocks/>
            </p:cNvCxnSpPr>
            <p:nvPr/>
          </p:nvCxnSpPr>
          <p:spPr>
            <a:xfrm>
              <a:off x="137746" y="4976214"/>
              <a:ext cx="2517531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5CF8A9-C32B-C15E-5FB9-F956B0A59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47822"/>
              </p:ext>
            </p:extLst>
          </p:nvPr>
        </p:nvGraphicFramePr>
        <p:xfrm>
          <a:off x="5599871" y="1663811"/>
          <a:ext cx="3695700" cy="36576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18522465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0214225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91951447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Jurisdicción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Tipo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Categoría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7732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DESCONOCIDA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jurisdiccion_0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334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CARTAGENA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jurisdiccion_3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8776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CUCUTA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86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ARMENIA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jurisdiccion_4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8692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BARRANCABERMEJA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9317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BARRANQUILLA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730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BUCARAMANGA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4384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GIRON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0617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IBAGUE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2545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PEREIRA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4960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SAN GIL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8151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BOGOTA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jurisdiccion_5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287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CALI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68641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MEDELLIN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130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NEIVA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4816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VILLAVICENCIO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8234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I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u="none" strike="noStrike" noProof="0" dirty="0">
                          <a:effectLst/>
                        </a:rPr>
                        <a:t>jurisdiccion_6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92623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30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AF1D7D2-253D-4522-73DF-A97579D907AF}"/>
              </a:ext>
            </a:extLst>
          </p:cNvPr>
          <p:cNvGrpSpPr/>
          <p:nvPr/>
        </p:nvGrpSpPr>
        <p:grpSpPr>
          <a:xfrm>
            <a:off x="254977" y="43838"/>
            <a:ext cx="12194115" cy="896290"/>
            <a:chOff x="0" y="196103"/>
            <a:chExt cx="12194115" cy="896290"/>
          </a:xfrm>
        </p:grpSpPr>
        <p:pic>
          <p:nvPicPr>
            <p:cNvPr id="3" name="Picture 23">
              <a:extLst>
                <a:ext uri="{FF2B5EF4-FFF2-40B4-BE49-F238E27FC236}">
                  <a16:creationId xmlns:a16="http://schemas.microsoft.com/office/drawing/2014/main" id="{0C4B664D-0BE9-4734-C7AF-401E47F47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20524AB-B32B-6462-2E2D-58818DF53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sp>
        <p:nvSpPr>
          <p:cNvPr id="6" name="Marcador de texto 12">
            <a:extLst>
              <a:ext uri="{FF2B5EF4-FFF2-40B4-BE49-F238E27FC236}">
                <a16:creationId xmlns:a16="http://schemas.microsoft.com/office/drawing/2014/main" id="{4E89B930-5937-A9E5-234D-7CCE5EDD6531}"/>
              </a:ext>
            </a:extLst>
          </p:cNvPr>
          <p:cNvSpPr txBox="1">
            <a:spLocks/>
          </p:cNvSpPr>
          <p:nvPr/>
        </p:nvSpPr>
        <p:spPr>
          <a:xfrm>
            <a:off x="1203196" y="2252071"/>
            <a:ext cx="9785608" cy="6913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s-ES_tradnl" noProof="0" dirty="0"/>
              <a:t>Periodo de tiempo: Desde </a:t>
            </a:r>
            <a:r>
              <a:rPr lang="es-ES_tradnl" b="1" noProof="0" dirty="0"/>
              <a:t>2022-01-01</a:t>
            </a:r>
            <a:r>
              <a:rPr lang="es-ES_tradnl" noProof="0" dirty="0"/>
              <a:t> hasta </a:t>
            </a:r>
            <a:r>
              <a:rPr lang="es-ES_tradnl" b="1" noProof="0" dirty="0"/>
              <a:t>2024-12-31</a:t>
            </a:r>
          </a:p>
          <a:p>
            <a:pPr lvl="1">
              <a:lnSpc>
                <a:spcPct val="110000"/>
              </a:lnSpc>
            </a:pPr>
            <a:endParaRPr lang="es-ES_tradnl" sz="2000" noProof="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B68550E-F111-A7BA-90FA-B39AD44E5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79216"/>
              </p:ext>
            </p:extLst>
          </p:nvPr>
        </p:nvGraphicFramePr>
        <p:xfrm>
          <a:off x="3935767" y="3131820"/>
          <a:ext cx="3609340" cy="96756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381824">
                  <a:extLst>
                    <a:ext uri="{9D8B030D-6E8A-4147-A177-3AD203B41FA5}">
                      <a16:colId xmlns:a16="http://schemas.microsoft.com/office/drawing/2014/main" val="3825929651"/>
                    </a:ext>
                  </a:extLst>
                </a:gridCol>
                <a:gridCol w="1147762">
                  <a:extLst>
                    <a:ext uri="{9D8B030D-6E8A-4147-A177-3AD203B41FA5}">
                      <a16:colId xmlns:a16="http://schemas.microsoft.com/office/drawing/2014/main" val="206176627"/>
                    </a:ext>
                  </a:extLst>
                </a:gridCol>
                <a:gridCol w="1079754">
                  <a:extLst>
                    <a:ext uri="{9D8B030D-6E8A-4147-A177-3AD203B41FA5}">
                      <a16:colId xmlns:a16="http://schemas.microsoft.com/office/drawing/2014/main" val="43366757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Datos</a:t>
                      </a:r>
                      <a:endParaRPr lang="es-ES_tradnl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Inicial</a:t>
                      </a:r>
                      <a:endParaRPr lang="es-ES_tradnl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Modelo</a:t>
                      </a:r>
                      <a:endParaRPr lang="es-ES_tradnl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54224"/>
                  </a:ext>
                </a:extLst>
              </a:tr>
              <a:tr h="337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ID Asociados</a:t>
                      </a:r>
                      <a:endParaRPr lang="es-ES_tradnl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0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2’301’752</a:t>
                      </a:r>
                      <a:endParaRPr lang="es-ES_tradnl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505’839</a:t>
                      </a:r>
                      <a:endParaRPr lang="es-ES_tradnl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1193738"/>
                  </a:ext>
                </a:extLst>
              </a:tr>
              <a:tr h="33773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_tradnl" sz="1800" b="1" u="none" strike="noStrike" noProof="0" dirty="0">
                          <a:solidFill>
                            <a:schemeClr val="tx1"/>
                          </a:solidFill>
                          <a:effectLst/>
                        </a:rPr>
                        <a:t>Transacciones</a:t>
                      </a:r>
                      <a:endParaRPr lang="es-ES_tradnl" sz="1800" b="1" i="0" u="none" strike="noStrike" noProof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33’709’364</a:t>
                      </a:r>
                      <a:endParaRPr lang="es-ES_tradnl" sz="18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800" b="0" u="none" strike="noStrike" kern="1200" noProof="0" dirty="0">
                          <a:solidFill>
                            <a:schemeClr val="tx1"/>
                          </a:solidFill>
                          <a:effectLst/>
                        </a:rPr>
                        <a:t>20’798’987</a:t>
                      </a:r>
                      <a:endParaRPr lang="es-ES_tradnl" sz="18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127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01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068DCF27-905D-C40B-D4E7-03AD9A74D7DE}"/>
              </a:ext>
            </a:extLst>
          </p:cNvPr>
          <p:cNvGrpSpPr/>
          <p:nvPr/>
        </p:nvGrpSpPr>
        <p:grpSpPr>
          <a:xfrm>
            <a:off x="0" y="196103"/>
            <a:ext cx="12194115" cy="896290"/>
            <a:chOff x="0" y="196103"/>
            <a:chExt cx="12194115" cy="896290"/>
          </a:xfrm>
        </p:grpSpPr>
        <p:pic>
          <p:nvPicPr>
            <p:cNvPr id="9" name="Picture 23">
              <a:extLst>
                <a:ext uri="{FF2B5EF4-FFF2-40B4-BE49-F238E27FC236}">
                  <a16:creationId xmlns:a16="http://schemas.microsoft.com/office/drawing/2014/main" id="{814EEE96-F235-80FA-ABB7-5AD3540AB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6BEFB4C8-ED10-0C61-5BC6-DDF0EE4A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sp>
        <p:nvSpPr>
          <p:cNvPr id="2" name="Título 3">
            <a:extLst>
              <a:ext uri="{FF2B5EF4-FFF2-40B4-BE49-F238E27FC236}">
                <a16:creationId xmlns:a16="http://schemas.microsoft.com/office/drawing/2014/main" id="{CB664B5D-FE2C-37F4-302B-85EE93B13102}"/>
              </a:ext>
            </a:extLst>
          </p:cNvPr>
          <p:cNvSpPr txBox="1">
            <a:spLocks/>
          </p:cNvSpPr>
          <p:nvPr/>
        </p:nvSpPr>
        <p:spPr>
          <a:xfrm>
            <a:off x="3044626" y="1656192"/>
            <a:ext cx="5981790" cy="51954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noProof="0" dirty="0"/>
              <a:t>Preparación de los Datos:</a:t>
            </a:r>
            <a:endParaRPr lang="es-ES_tradnl" b="1" noProof="0" dirty="0">
              <a:latin typeface="Calibri" panose="020F0502020204030204" pitchFamily="34" charset="0"/>
            </a:endParaRPr>
          </a:p>
        </p:txBody>
      </p:sp>
      <p:sp>
        <p:nvSpPr>
          <p:cNvPr id="4" name="Marcador de texto 12">
            <a:extLst>
              <a:ext uri="{FF2B5EF4-FFF2-40B4-BE49-F238E27FC236}">
                <a16:creationId xmlns:a16="http://schemas.microsoft.com/office/drawing/2014/main" id="{EEABDEE4-4796-9DE3-525A-35E9D20588E4}"/>
              </a:ext>
            </a:extLst>
          </p:cNvPr>
          <p:cNvSpPr txBox="1">
            <a:spLocks/>
          </p:cNvSpPr>
          <p:nvPr/>
        </p:nvSpPr>
        <p:spPr>
          <a:xfrm>
            <a:off x="3045751" y="2512181"/>
            <a:ext cx="8913167" cy="28533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s-ES_tradnl" sz="3000" b="1" noProof="0" dirty="0"/>
              <a:t>Se llevan a cabo los siguientes procedimientos:</a:t>
            </a:r>
          </a:p>
          <a:p>
            <a:pPr algn="just">
              <a:lnSpc>
                <a:spcPct val="150000"/>
              </a:lnSpc>
            </a:pPr>
            <a:r>
              <a:rPr lang="es-ES_tradnl" sz="2400" noProof="0" dirty="0"/>
              <a:t>Cruce de bases de datos Clientes y Movimientos.</a:t>
            </a:r>
          </a:p>
          <a:p>
            <a:pPr algn="just">
              <a:lnSpc>
                <a:spcPct val="150000"/>
              </a:lnSpc>
            </a:pPr>
            <a:r>
              <a:rPr lang="es-ES_tradnl" sz="2400" noProof="0" dirty="0"/>
              <a:t>Creación de variables: Monto y frecuencia diferenciado por: clientes, productos, canales y jurisdicciones para periodos mensuales.</a:t>
            </a:r>
          </a:p>
          <a:p>
            <a:pPr algn="just">
              <a:lnSpc>
                <a:spcPct val="150000"/>
              </a:lnSpc>
            </a:pPr>
            <a:r>
              <a:rPr lang="es-ES_tradnl" sz="2400" noProof="0" dirty="0"/>
              <a:t>Selección de variables según requerimientos normativos y aporte a los modelos.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F2D057BB-83F7-5DAA-B192-ACB7A3963829}"/>
              </a:ext>
            </a:extLst>
          </p:cNvPr>
          <p:cNvGrpSpPr/>
          <p:nvPr/>
        </p:nvGrpSpPr>
        <p:grpSpPr>
          <a:xfrm>
            <a:off x="106527" y="1612354"/>
            <a:ext cx="2938099" cy="4609372"/>
            <a:chOff x="106527" y="1612354"/>
            <a:chExt cx="2938099" cy="4609372"/>
          </a:xfrm>
        </p:grpSpPr>
        <p:sp>
          <p:nvSpPr>
            <p:cNvPr id="16" name="Google Shape;279;p37">
              <a:extLst>
                <a:ext uri="{FF2B5EF4-FFF2-40B4-BE49-F238E27FC236}">
                  <a16:creationId xmlns:a16="http://schemas.microsoft.com/office/drawing/2014/main" id="{A28D8746-7822-2AF2-2D69-65AFF45BC355}"/>
                </a:ext>
              </a:extLst>
            </p:cNvPr>
            <p:cNvSpPr/>
            <p:nvPr/>
          </p:nvSpPr>
          <p:spPr>
            <a:xfrm>
              <a:off x="227132" y="1612354"/>
              <a:ext cx="2460300" cy="819000"/>
            </a:xfrm>
            <a:prstGeom prst="chevron">
              <a:avLst>
                <a:gd name="adj" fmla="val 2459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s-ES_tradnl" sz="2000" b="1" noProof="0" dirty="0">
                  <a:latin typeface="Calibri"/>
                  <a:ea typeface="Calibri"/>
                  <a:cs typeface="Calibri"/>
                  <a:sym typeface="Calibri"/>
                </a:rPr>
                <a:t>F</a:t>
              </a:r>
              <a:r>
                <a:rPr lang="es-ES_tradnl" sz="2000" b="1" i="0" u="none" strike="noStrike" cap="none" noProof="0" dirty="0">
                  <a:latin typeface="Calibri"/>
                  <a:ea typeface="Calibri"/>
                  <a:cs typeface="Calibri"/>
                  <a:sym typeface="Calibri"/>
                </a:rPr>
                <a:t>ase 3</a:t>
              </a:r>
              <a:endParaRPr lang="es-ES_tradnl" noProof="0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endParaRPr lang="es-ES_tradnl" noProof="0" dirty="0"/>
            </a:p>
          </p:txBody>
        </p:sp>
        <p:cxnSp>
          <p:nvCxnSpPr>
            <p:cNvPr id="17" name="Google Shape;282;p37">
              <a:extLst>
                <a:ext uri="{FF2B5EF4-FFF2-40B4-BE49-F238E27FC236}">
                  <a16:creationId xmlns:a16="http://schemas.microsoft.com/office/drawing/2014/main" id="{E0F41EE9-D4D4-D4BC-6F2A-95ACCA103625}"/>
                </a:ext>
              </a:extLst>
            </p:cNvPr>
            <p:cNvCxnSpPr>
              <a:cxnSpLocks/>
            </p:cNvCxnSpPr>
            <p:nvPr/>
          </p:nvCxnSpPr>
          <p:spPr>
            <a:xfrm>
              <a:off x="233082" y="3276178"/>
              <a:ext cx="2454350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8" name="Google Shape;289;p37">
              <a:extLst>
                <a:ext uri="{FF2B5EF4-FFF2-40B4-BE49-F238E27FC236}">
                  <a16:creationId xmlns:a16="http://schemas.microsoft.com/office/drawing/2014/main" id="{5F8477EB-D945-4E91-A5F4-C2A7D9066761}"/>
                </a:ext>
              </a:extLst>
            </p:cNvPr>
            <p:cNvCxnSpPr>
              <a:cxnSpLocks/>
            </p:cNvCxnSpPr>
            <p:nvPr/>
          </p:nvCxnSpPr>
          <p:spPr>
            <a:xfrm>
              <a:off x="270448" y="6221726"/>
              <a:ext cx="2373667" cy="0"/>
            </a:xfrm>
            <a:prstGeom prst="straightConnector1">
              <a:avLst/>
            </a:prstGeom>
            <a:noFill/>
            <a:ln w="19050" cap="flat" cmpd="sng">
              <a:solidFill>
                <a:srgbClr val="808080"/>
              </a:solidFill>
              <a:prstDash val="dash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9" name="Google Shape;288;p37">
              <a:extLst>
                <a:ext uri="{FF2B5EF4-FFF2-40B4-BE49-F238E27FC236}">
                  <a16:creationId xmlns:a16="http://schemas.microsoft.com/office/drawing/2014/main" id="{443E94EF-04DB-34EC-0898-663B97057256}"/>
                </a:ext>
              </a:extLst>
            </p:cNvPr>
            <p:cNvSpPr txBox="1"/>
            <p:nvPr/>
          </p:nvSpPr>
          <p:spPr>
            <a:xfrm>
              <a:off x="360287" y="2640815"/>
              <a:ext cx="2484300" cy="546106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40"/>
                </a:buClr>
                <a:buSzPts val="1400"/>
                <a:buFont typeface="Calibri"/>
                <a:buNone/>
              </a:pPr>
              <a:endPara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40"/>
                </a:buClr>
                <a:buSzPts val="1400"/>
                <a:buFont typeface="Calibri"/>
                <a:buNone/>
              </a:pPr>
              <a:endPara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_tradnl" sz="1000" b="1" noProof="0" dirty="0">
                  <a:solidFill>
                    <a:srgbClr val="000040"/>
                  </a:solidFill>
                  <a:latin typeface="Calibri"/>
                  <a:cs typeface="Calibri"/>
                  <a:sym typeface="Calibri"/>
                </a:rPr>
                <a:t>Transformación y almacenamiento</a:t>
              </a:r>
              <a:endPara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40"/>
                </a:buClr>
                <a:buSzPts val="1400"/>
                <a:buFont typeface="Calibri"/>
                <a:buNone/>
              </a:pPr>
              <a:endParaRPr lang="es-ES_tradnl" noProof="0" dirty="0"/>
            </a:p>
          </p:txBody>
        </p:sp>
        <p:sp>
          <p:nvSpPr>
            <p:cNvPr id="20" name="Google Shape;292;p37">
              <a:extLst>
                <a:ext uri="{FF2B5EF4-FFF2-40B4-BE49-F238E27FC236}">
                  <a16:creationId xmlns:a16="http://schemas.microsoft.com/office/drawing/2014/main" id="{4A2C0025-F073-2426-58D1-B4337198D419}"/>
                </a:ext>
              </a:extLst>
            </p:cNvPr>
            <p:cNvSpPr txBox="1"/>
            <p:nvPr/>
          </p:nvSpPr>
          <p:spPr>
            <a:xfrm>
              <a:off x="106527" y="3431310"/>
              <a:ext cx="2938099" cy="2701148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292100">
                <a:lnSpc>
                  <a:spcPct val="150000"/>
                </a:lnSpc>
                <a:buClr>
                  <a:srgbClr val="000040"/>
                </a:buClr>
                <a:buSzPts val="1000"/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Clasificación de transacciones por departamento, según nivel de riesgo.</a:t>
              </a:r>
            </a:p>
            <a:p>
              <a:pPr marL="457200" indent="-292100">
                <a:lnSpc>
                  <a:spcPct val="150000"/>
                </a:lnSpc>
                <a:buClr>
                  <a:srgbClr val="000040"/>
                </a:buClr>
                <a:buSzPts val="1000"/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Estandarización de las transacciones por tipo de productos.</a:t>
              </a:r>
            </a:p>
            <a:p>
              <a:pPr marL="457200" indent="-292100">
                <a:lnSpc>
                  <a:spcPct val="150000"/>
                </a:lnSpc>
                <a:buClr>
                  <a:srgbClr val="000040"/>
                </a:buClr>
                <a:buSzPts val="1000"/>
                <a:buFontTx/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  <a:sym typeface="Calibri"/>
                </a:rPr>
                <a:t>Estandarización de las transacciones por tipo de canales.</a:t>
              </a:r>
            </a:p>
            <a:p>
              <a:pPr marL="457200" indent="-292100">
                <a:lnSpc>
                  <a:spcPct val="150000"/>
                </a:lnSpc>
                <a:buClr>
                  <a:srgbClr val="000040"/>
                </a:buClr>
                <a:buSzPts val="1000"/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Clasificación Clientes: </a:t>
              </a:r>
            </a:p>
            <a:p>
              <a:pPr marL="622300" lvl="1">
                <a:lnSpc>
                  <a:spcPct val="150000"/>
                </a:lnSpc>
                <a:buClr>
                  <a:srgbClr val="000040"/>
                </a:buClr>
                <a:buSzPts val="1000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4.1. Bajo monto (bolsillos electrónicos)</a:t>
              </a:r>
            </a:p>
            <a:p>
              <a:pPr marL="622300" lvl="1">
                <a:lnSpc>
                  <a:spcPct val="150000"/>
                </a:lnSpc>
                <a:buClr>
                  <a:srgbClr val="000040"/>
                </a:buClr>
                <a:buSzPts val="1000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4.2. Persona natural</a:t>
              </a:r>
            </a:p>
            <a:p>
              <a:pPr marL="622300" lvl="1">
                <a:lnSpc>
                  <a:spcPct val="150000"/>
                </a:lnSpc>
                <a:buClr>
                  <a:srgbClr val="000040"/>
                </a:buClr>
                <a:buSzPts val="1000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4.3. Persona jurídica </a:t>
              </a:r>
            </a:p>
            <a:p>
              <a:pPr marL="457200" indent="-292100">
                <a:lnSpc>
                  <a:spcPct val="150000"/>
                </a:lnSpc>
                <a:buClr>
                  <a:srgbClr val="000040"/>
                </a:buClr>
                <a:buSzPts val="1000"/>
                <a:buAutoNum type="arabicPeriod"/>
              </a:pPr>
              <a:r>
                <a:rPr lang="es-ES_tradnl" sz="1000" noProof="0" dirty="0">
                  <a:solidFill>
                    <a:srgbClr val="000040"/>
                  </a:solidFill>
                  <a:latin typeface="Calibri"/>
                  <a:ea typeface="Calibri"/>
                  <a:cs typeface="Calibri"/>
                </a:rPr>
                <a:t>Actividad económica. (Tratamiento de CIIU)</a:t>
              </a:r>
            </a:p>
            <a:p>
              <a:pPr marL="457200" indent="-292100">
                <a:lnSpc>
                  <a:spcPct val="150000"/>
                </a:lnSpc>
                <a:buClr>
                  <a:srgbClr val="000040"/>
                </a:buClr>
                <a:buSzPts val="1000"/>
                <a:buAutoNum type="arabicPeriod"/>
              </a:pPr>
              <a:endPara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769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DEE07D-9387-E55C-2DA1-9A9278B3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692" y="2437985"/>
            <a:ext cx="7772400" cy="3241821"/>
          </a:xfrm>
          <a:prstGeom prst="rect">
            <a:avLst/>
          </a:prstGeom>
        </p:spPr>
      </p:pic>
      <p:pic>
        <p:nvPicPr>
          <p:cNvPr id="20" name="Picture 23">
            <a:extLst>
              <a:ext uri="{FF2B5EF4-FFF2-40B4-BE49-F238E27FC236}">
                <a16:creationId xmlns:a16="http://schemas.microsoft.com/office/drawing/2014/main" id="{C2A69AEE-5774-2314-3F8A-2E2FCB96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84711FF-7807-0D14-D200-FF192B611A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4" name="Google Shape;279;p37">
            <a:extLst>
              <a:ext uri="{FF2B5EF4-FFF2-40B4-BE49-F238E27FC236}">
                <a16:creationId xmlns:a16="http://schemas.microsoft.com/office/drawing/2014/main" id="{7E4DB8DE-ADB6-4B87-1759-D82FD7485767}"/>
              </a:ext>
            </a:extLst>
          </p:cNvPr>
          <p:cNvSpPr/>
          <p:nvPr/>
        </p:nvSpPr>
        <p:spPr>
          <a:xfrm>
            <a:off x="227132" y="1612354"/>
            <a:ext cx="2460300" cy="819000"/>
          </a:xfrm>
          <a:prstGeom prst="chevron">
            <a:avLst>
              <a:gd name="adj" fmla="val 24593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latin typeface="Calibri"/>
                <a:ea typeface="Calibri"/>
                <a:cs typeface="Calibri"/>
                <a:sym typeface="Calibri"/>
              </a:rPr>
              <a:t>ase 3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6ACCA65-DCA0-31AA-E781-41DFCA1A540D}"/>
              </a:ext>
            </a:extLst>
          </p:cNvPr>
          <p:cNvSpPr/>
          <p:nvPr/>
        </p:nvSpPr>
        <p:spPr>
          <a:xfrm>
            <a:off x="4397312" y="2435054"/>
            <a:ext cx="5997150" cy="819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61C3C4A-7B9E-BABF-2AA7-0D39A94FDBC1}"/>
              </a:ext>
            </a:extLst>
          </p:cNvPr>
          <p:cNvSpPr/>
          <p:nvPr/>
        </p:nvSpPr>
        <p:spPr>
          <a:xfrm>
            <a:off x="8899371" y="3254053"/>
            <a:ext cx="1943151" cy="79716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D7DFA0D-04E9-B406-35F5-B9AA3EEB6AC7}"/>
              </a:ext>
            </a:extLst>
          </p:cNvPr>
          <p:cNvSpPr/>
          <p:nvPr/>
        </p:nvSpPr>
        <p:spPr>
          <a:xfrm>
            <a:off x="3492692" y="4051222"/>
            <a:ext cx="1882304" cy="797169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7D63DE0-5A36-0B78-9E7D-8FF3C6B2B9E6}"/>
              </a:ext>
            </a:extLst>
          </p:cNvPr>
          <p:cNvSpPr/>
          <p:nvPr/>
        </p:nvSpPr>
        <p:spPr>
          <a:xfrm>
            <a:off x="5441809" y="4051222"/>
            <a:ext cx="3741268" cy="79716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58F9657-4CA2-F39A-DF47-BE068A12F81C}"/>
              </a:ext>
            </a:extLst>
          </p:cNvPr>
          <p:cNvSpPr/>
          <p:nvPr/>
        </p:nvSpPr>
        <p:spPr>
          <a:xfrm>
            <a:off x="9249890" y="4047752"/>
            <a:ext cx="1095742" cy="7971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cxnSp>
        <p:nvCxnSpPr>
          <p:cNvPr id="6" name="Google Shape;282;p37">
            <a:extLst>
              <a:ext uri="{FF2B5EF4-FFF2-40B4-BE49-F238E27FC236}">
                <a16:creationId xmlns:a16="http://schemas.microsoft.com/office/drawing/2014/main" id="{A47E988E-4605-A492-BA70-3C0C9D7F975F}"/>
              </a:ext>
            </a:extLst>
          </p:cNvPr>
          <p:cNvCxnSpPr>
            <a:cxnSpLocks/>
          </p:cNvCxnSpPr>
          <p:nvPr/>
        </p:nvCxnSpPr>
        <p:spPr>
          <a:xfrm>
            <a:off x="233088" y="3276178"/>
            <a:ext cx="2454350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8" name="Google Shape;289;p37">
            <a:extLst>
              <a:ext uri="{FF2B5EF4-FFF2-40B4-BE49-F238E27FC236}">
                <a16:creationId xmlns:a16="http://schemas.microsoft.com/office/drawing/2014/main" id="{A2C1589D-C314-7A38-C50C-A29537C45734}"/>
              </a:ext>
            </a:extLst>
          </p:cNvPr>
          <p:cNvCxnSpPr>
            <a:cxnSpLocks/>
          </p:cNvCxnSpPr>
          <p:nvPr/>
        </p:nvCxnSpPr>
        <p:spPr>
          <a:xfrm>
            <a:off x="270454" y="6221726"/>
            <a:ext cx="2373667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" name="Google Shape;288;p37">
            <a:extLst>
              <a:ext uri="{FF2B5EF4-FFF2-40B4-BE49-F238E27FC236}">
                <a16:creationId xmlns:a16="http://schemas.microsoft.com/office/drawing/2014/main" id="{6C72B96A-6A53-F7BA-0E0F-C76F1DAF7AD7}"/>
              </a:ext>
            </a:extLst>
          </p:cNvPr>
          <p:cNvSpPr txBox="1"/>
          <p:nvPr/>
        </p:nvSpPr>
        <p:spPr>
          <a:xfrm>
            <a:off x="360293" y="2640815"/>
            <a:ext cx="2484300" cy="5461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cs typeface="Calibri"/>
                <a:sym typeface="Calibri"/>
              </a:rPr>
              <a:t>Transformación y almacenamiento</a:t>
            </a: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noProof="0" dirty="0"/>
          </a:p>
        </p:txBody>
      </p:sp>
      <p:sp>
        <p:nvSpPr>
          <p:cNvPr id="10" name="Google Shape;292;p37">
            <a:extLst>
              <a:ext uri="{FF2B5EF4-FFF2-40B4-BE49-F238E27FC236}">
                <a16:creationId xmlns:a16="http://schemas.microsoft.com/office/drawing/2014/main" id="{E7C1CB0A-8C6F-9C9C-F45B-52CCAF6F2F80}"/>
              </a:ext>
            </a:extLst>
          </p:cNvPr>
          <p:cNvSpPr txBox="1"/>
          <p:nvPr/>
        </p:nvSpPr>
        <p:spPr>
          <a:xfrm>
            <a:off x="106533" y="3431310"/>
            <a:ext cx="2938099" cy="27011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Clasificación de transacciones por departamento, según nivel de riesgo.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productos.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FontTx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canales.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Clasificación Clientes: 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4.1. Bajo monto (bolsillos electrónicos)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4.2. Persona natural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4.3. Persona jurídica 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Actividad económica. (Tratamiento de CIIU)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AF53BE-B449-BCBB-9590-AAEDA9134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632" y="1305331"/>
            <a:ext cx="8668521" cy="705577"/>
          </a:xfrm>
          <a:prstGeom prst="rect">
            <a:avLst/>
          </a:prstGeom>
        </p:spPr>
      </p:pic>
      <p:sp>
        <p:nvSpPr>
          <p:cNvPr id="13" name="Rectángulo 25">
            <a:extLst>
              <a:ext uri="{FF2B5EF4-FFF2-40B4-BE49-F238E27FC236}">
                <a16:creationId xmlns:a16="http://schemas.microsoft.com/office/drawing/2014/main" id="{1C41A060-9CAA-B080-9FA7-0F9EDAB39B49}"/>
              </a:ext>
            </a:extLst>
          </p:cNvPr>
          <p:cNvSpPr/>
          <p:nvPr/>
        </p:nvSpPr>
        <p:spPr>
          <a:xfrm>
            <a:off x="3492692" y="4867291"/>
            <a:ext cx="6511000" cy="81251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273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3" grpId="0" animBg="1"/>
      <p:bldP spid="2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BAF1D7D2-253D-4522-73DF-A97579D907AF}"/>
              </a:ext>
            </a:extLst>
          </p:cNvPr>
          <p:cNvGrpSpPr/>
          <p:nvPr/>
        </p:nvGrpSpPr>
        <p:grpSpPr>
          <a:xfrm>
            <a:off x="254977" y="303980"/>
            <a:ext cx="12194115" cy="896290"/>
            <a:chOff x="0" y="196103"/>
            <a:chExt cx="12194115" cy="896290"/>
          </a:xfrm>
        </p:grpSpPr>
        <p:pic>
          <p:nvPicPr>
            <p:cNvPr id="3" name="Picture 23">
              <a:extLst>
                <a:ext uri="{FF2B5EF4-FFF2-40B4-BE49-F238E27FC236}">
                  <a16:creationId xmlns:a16="http://schemas.microsoft.com/office/drawing/2014/main" id="{0C4B664D-0BE9-4734-C7AF-401E47F47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C20524AB-B32B-6462-2E2D-58818DF53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DF7A96-8796-75A8-0712-9B5274FB4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056426"/>
              </p:ext>
            </p:extLst>
          </p:nvPr>
        </p:nvGraphicFramePr>
        <p:xfrm>
          <a:off x="1850366" y="1182357"/>
          <a:ext cx="10598726" cy="5280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Google Shape;279;p37">
            <a:extLst>
              <a:ext uri="{FF2B5EF4-FFF2-40B4-BE49-F238E27FC236}">
                <a16:creationId xmlns:a16="http://schemas.microsoft.com/office/drawing/2014/main" id="{5EF892C7-3872-86F8-5965-CAFC5F1D8C50}"/>
              </a:ext>
            </a:extLst>
          </p:cNvPr>
          <p:cNvSpPr/>
          <p:nvPr/>
        </p:nvSpPr>
        <p:spPr>
          <a:xfrm>
            <a:off x="227132" y="1612354"/>
            <a:ext cx="2460300" cy="819000"/>
          </a:xfrm>
          <a:prstGeom prst="chevron">
            <a:avLst>
              <a:gd name="adj" fmla="val 24593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latin typeface="Calibri"/>
                <a:ea typeface="Calibri"/>
                <a:cs typeface="Calibri"/>
                <a:sym typeface="Calibri"/>
              </a:rPr>
              <a:t>ase 3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noProof="0" dirty="0"/>
          </a:p>
        </p:txBody>
      </p:sp>
      <p:cxnSp>
        <p:nvCxnSpPr>
          <p:cNvPr id="13" name="Google Shape;282;p37">
            <a:extLst>
              <a:ext uri="{FF2B5EF4-FFF2-40B4-BE49-F238E27FC236}">
                <a16:creationId xmlns:a16="http://schemas.microsoft.com/office/drawing/2014/main" id="{78B6551C-3C43-1737-0592-1FE5A4C3D6C3}"/>
              </a:ext>
            </a:extLst>
          </p:cNvPr>
          <p:cNvCxnSpPr>
            <a:cxnSpLocks/>
          </p:cNvCxnSpPr>
          <p:nvPr/>
        </p:nvCxnSpPr>
        <p:spPr>
          <a:xfrm>
            <a:off x="233088" y="3276178"/>
            <a:ext cx="2454350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4" name="Google Shape;289;p37">
            <a:extLst>
              <a:ext uri="{FF2B5EF4-FFF2-40B4-BE49-F238E27FC236}">
                <a16:creationId xmlns:a16="http://schemas.microsoft.com/office/drawing/2014/main" id="{CF16998F-8642-3657-B01D-EBAF5F03B1B7}"/>
              </a:ext>
            </a:extLst>
          </p:cNvPr>
          <p:cNvCxnSpPr>
            <a:cxnSpLocks/>
          </p:cNvCxnSpPr>
          <p:nvPr/>
        </p:nvCxnSpPr>
        <p:spPr>
          <a:xfrm>
            <a:off x="270454" y="6221726"/>
            <a:ext cx="2373667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5" name="Google Shape;288;p37">
            <a:extLst>
              <a:ext uri="{FF2B5EF4-FFF2-40B4-BE49-F238E27FC236}">
                <a16:creationId xmlns:a16="http://schemas.microsoft.com/office/drawing/2014/main" id="{0CF29B09-A64A-52CB-791B-584DE0095305}"/>
              </a:ext>
            </a:extLst>
          </p:cNvPr>
          <p:cNvSpPr txBox="1"/>
          <p:nvPr/>
        </p:nvSpPr>
        <p:spPr>
          <a:xfrm>
            <a:off x="360293" y="2640815"/>
            <a:ext cx="2484300" cy="5461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cs typeface="Calibri"/>
                <a:sym typeface="Calibri"/>
              </a:rPr>
              <a:t>Transformación y almacenamiento</a:t>
            </a: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noProof="0" dirty="0"/>
          </a:p>
        </p:txBody>
      </p:sp>
      <p:sp>
        <p:nvSpPr>
          <p:cNvPr id="16" name="Google Shape;292;p37">
            <a:extLst>
              <a:ext uri="{FF2B5EF4-FFF2-40B4-BE49-F238E27FC236}">
                <a16:creationId xmlns:a16="http://schemas.microsoft.com/office/drawing/2014/main" id="{811B5C8F-ABD7-A12B-3263-FB36A4C3D934}"/>
              </a:ext>
            </a:extLst>
          </p:cNvPr>
          <p:cNvSpPr txBox="1"/>
          <p:nvPr/>
        </p:nvSpPr>
        <p:spPr>
          <a:xfrm>
            <a:off x="106533" y="3431310"/>
            <a:ext cx="2938099" cy="27011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Clasificación de transacciones por departamento, según nivel de riesgo.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productos.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FontTx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canales.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Clasificación Clientes: 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4.1. Bajo monto (bolsillos electrónicos)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4.2. Persona natural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4.3. Persona jurídica 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Actividad económica. (Tratamiento de CIIU)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736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83732087-2AA3-E56F-217B-0B7444C6BCF0}"/>
              </a:ext>
            </a:extLst>
          </p:cNvPr>
          <p:cNvGrpSpPr/>
          <p:nvPr/>
        </p:nvGrpSpPr>
        <p:grpSpPr>
          <a:xfrm>
            <a:off x="254977" y="43838"/>
            <a:ext cx="12194115" cy="896290"/>
            <a:chOff x="0" y="196103"/>
            <a:chExt cx="12194115" cy="896290"/>
          </a:xfrm>
        </p:grpSpPr>
        <p:pic>
          <p:nvPicPr>
            <p:cNvPr id="3" name="Picture 23">
              <a:extLst>
                <a:ext uri="{FF2B5EF4-FFF2-40B4-BE49-F238E27FC236}">
                  <a16:creationId xmlns:a16="http://schemas.microsoft.com/office/drawing/2014/main" id="{68D1CF6F-5A20-2521-4A71-701096C4D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153CC710-95CC-3C1B-45F2-5B8712997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sp>
        <p:nvSpPr>
          <p:cNvPr id="8" name="Google Shape;279;p37">
            <a:extLst>
              <a:ext uri="{FF2B5EF4-FFF2-40B4-BE49-F238E27FC236}">
                <a16:creationId xmlns:a16="http://schemas.microsoft.com/office/drawing/2014/main" id="{ADB25998-CCF6-D81A-44FF-A5F8EB8C3D93}"/>
              </a:ext>
            </a:extLst>
          </p:cNvPr>
          <p:cNvSpPr/>
          <p:nvPr/>
        </p:nvSpPr>
        <p:spPr>
          <a:xfrm>
            <a:off x="227132" y="1612354"/>
            <a:ext cx="2460300" cy="819000"/>
          </a:xfrm>
          <a:prstGeom prst="chevron">
            <a:avLst>
              <a:gd name="adj" fmla="val 24593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latin typeface="Calibri"/>
                <a:ea typeface="Calibri"/>
                <a:cs typeface="Calibri"/>
                <a:sym typeface="Calibri"/>
              </a:rPr>
              <a:t>ase 3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noProof="0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73FB662F-61B9-4C14-10BD-38D117DB00DF}"/>
              </a:ext>
            </a:extLst>
          </p:cNvPr>
          <p:cNvSpPr/>
          <p:nvPr/>
        </p:nvSpPr>
        <p:spPr>
          <a:xfrm>
            <a:off x="7162357" y="3429000"/>
            <a:ext cx="351692" cy="325447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7D36BDC-711A-6AC3-AC70-69995C606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959" y="2287073"/>
            <a:ext cx="3053773" cy="314468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3B7EC-2AD8-DFEB-E8F1-124CD6230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59030"/>
              </p:ext>
            </p:extLst>
          </p:nvPr>
        </p:nvGraphicFramePr>
        <p:xfrm>
          <a:off x="7916407" y="2640815"/>
          <a:ext cx="3149600" cy="18288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03964">
                  <a:extLst>
                    <a:ext uri="{9D8B030D-6E8A-4147-A177-3AD203B41FA5}">
                      <a16:colId xmlns:a16="http://schemas.microsoft.com/office/drawing/2014/main" val="1154325366"/>
                    </a:ext>
                  </a:extLst>
                </a:gridCol>
                <a:gridCol w="2245636">
                  <a:extLst>
                    <a:ext uri="{9D8B030D-6E8A-4147-A177-3AD203B41FA5}">
                      <a16:colId xmlns:a16="http://schemas.microsoft.com/office/drawing/2014/main" val="28001500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1" u="none" strike="noStrike" noProof="0" dirty="0">
                          <a:effectLst/>
                        </a:rPr>
                        <a:t>CIIU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1" u="none" strike="noStrike" noProof="0" dirty="0">
                          <a:effectLst/>
                        </a:rPr>
                        <a:t>Categor</a:t>
                      </a:r>
                      <a:r>
                        <a:rPr lang="es-ES_tradnl" sz="1200" u="none" strike="noStrike" noProof="0" dirty="0">
                          <a:effectLst/>
                        </a:rPr>
                        <a:t>í</a:t>
                      </a:r>
                      <a:r>
                        <a:rPr lang="es-ES_tradnl" sz="1200" b="1" u="none" strike="noStrike" noProof="0" dirty="0">
                          <a:effectLst/>
                        </a:rPr>
                        <a:t>a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5189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Desconocido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No Clasificado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51338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1 - 9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Agricultura y Minería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1462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10 - 12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Industria de Alimentos y Bebidas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2448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13 - 33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Industria Manufacturera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75323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41 -43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Construcción e Infraestructura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83861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45 - 47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Comercio al por Mayor y por Menor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43867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50 -82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Servicios Profesionales y Técnicos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6426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90 - 99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200" u="none" strike="noStrike" noProof="0" dirty="0">
                          <a:effectLst/>
                        </a:rPr>
                        <a:t>Otros Servicios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7259065"/>
                  </a:ext>
                </a:extLst>
              </a:tr>
            </a:tbl>
          </a:graphicData>
        </a:graphic>
      </p:graphicFrame>
      <p:cxnSp>
        <p:nvCxnSpPr>
          <p:cNvPr id="6" name="Google Shape;282;p37">
            <a:extLst>
              <a:ext uri="{FF2B5EF4-FFF2-40B4-BE49-F238E27FC236}">
                <a16:creationId xmlns:a16="http://schemas.microsoft.com/office/drawing/2014/main" id="{4991B790-72A9-E235-2B0C-3813F83B8E9E}"/>
              </a:ext>
            </a:extLst>
          </p:cNvPr>
          <p:cNvCxnSpPr>
            <a:cxnSpLocks/>
          </p:cNvCxnSpPr>
          <p:nvPr/>
        </p:nvCxnSpPr>
        <p:spPr>
          <a:xfrm>
            <a:off x="272167" y="3276178"/>
            <a:ext cx="2454350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3" name="Google Shape;289;p37">
            <a:extLst>
              <a:ext uri="{FF2B5EF4-FFF2-40B4-BE49-F238E27FC236}">
                <a16:creationId xmlns:a16="http://schemas.microsoft.com/office/drawing/2014/main" id="{A018AE87-EFBF-44E9-CB75-B9142B864790}"/>
              </a:ext>
            </a:extLst>
          </p:cNvPr>
          <p:cNvCxnSpPr>
            <a:cxnSpLocks/>
          </p:cNvCxnSpPr>
          <p:nvPr/>
        </p:nvCxnSpPr>
        <p:spPr>
          <a:xfrm>
            <a:off x="309533" y="6221726"/>
            <a:ext cx="2373667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288;p37">
            <a:extLst>
              <a:ext uri="{FF2B5EF4-FFF2-40B4-BE49-F238E27FC236}">
                <a16:creationId xmlns:a16="http://schemas.microsoft.com/office/drawing/2014/main" id="{0B253FB3-4496-D4BB-59C0-FD270220D36D}"/>
              </a:ext>
            </a:extLst>
          </p:cNvPr>
          <p:cNvSpPr txBox="1"/>
          <p:nvPr/>
        </p:nvSpPr>
        <p:spPr>
          <a:xfrm>
            <a:off x="399372" y="2640815"/>
            <a:ext cx="2484300" cy="5461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cs typeface="Calibri"/>
                <a:sym typeface="Calibri"/>
              </a:rPr>
              <a:t>Transformación y almacenamiento</a:t>
            </a: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noProof="0" dirty="0"/>
          </a:p>
        </p:txBody>
      </p:sp>
      <p:sp>
        <p:nvSpPr>
          <p:cNvPr id="16" name="Google Shape;292;p37">
            <a:extLst>
              <a:ext uri="{FF2B5EF4-FFF2-40B4-BE49-F238E27FC236}">
                <a16:creationId xmlns:a16="http://schemas.microsoft.com/office/drawing/2014/main" id="{52EAD07E-FD67-F8CA-5664-6534D0FAC443}"/>
              </a:ext>
            </a:extLst>
          </p:cNvPr>
          <p:cNvSpPr txBox="1"/>
          <p:nvPr/>
        </p:nvSpPr>
        <p:spPr>
          <a:xfrm>
            <a:off x="145612" y="3431310"/>
            <a:ext cx="2938099" cy="27011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Clasificación de transacciones por departamento, según nivel de riesgo.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productos.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FontTx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canales.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Clasificación Clientes: 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4.1. Bajo monto (bolsillos electrónicos)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4.2. Persona natural</a:t>
            </a:r>
          </a:p>
          <a:p>
            <a:pPr marL="622300" lvl="1">
              <a:lnSpc>
                <a:spcPct val="150000"/>
              </a:lnSpc>
              <a:buClr>
                <a:srgbClr val="000040"/>
              </a:buClr>
              <a:buSzPts val="1000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4.3. Persona jurídica 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Actividad económica. (Tratamiento de CIIU)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173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EAF6-CE04-554B-7DD0-8F92FA46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11133D3-F9B9-F824-024B-5071998AD31D}"/>
              </a:ext>
            </a:extLst>
          </p:cNvPr>
          <p:cNvGrpSpPr/>
          <p:nvPr/>
        </p:nvGrpSpPr>
        <p:grpSpPr>
          <a:xfrm>
            <a:off x="254977" y="43838"/>
            <a:ext cx="12194115" cy="896290"/>
            <a:chOff x="0" y="196103"/>
            <a:chExt cx="12194115" cy="896290"/>
          </a:xfrm>
        </p:grpSpPr>
        <p:pic>
          <p:nvPicPr>
            <p:cNvPr id="3" name="Picture 23">
              <a:extLst>
                <a:ext uri="{FF2B5EF4-FFF2-40B4-BE49-F238E27FC236}">
                  <a16:creationId xmlns:a16="http://schemas.microsoft.com/office/drawing/2014/main" id="{8715D8F3-76FF-5D9D-7F16-897AAA7BE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6103"/>
              <a:ext cx="12194115" cy="89629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D0159A27-3592-6A93-6617-65CDF1A7F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3156" y="371516"/>
              <a:ext cx="2190750" cy="466725"/>
            </a:xfrm>
            <a:prstGeom prst="rect">
              <a:avLst/>
            </a:prstGeom>
          </p:spPr>
        </p:pic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17805387-16F0-A68A-9B6E-C9D9168C1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50" y="1736726"/>
            <a:ext cx="10515600" cy="2852737"/>
          </a:xfrm>
        </p:spPr>
        <p:txBody>
          <a:bodyPr/>
          <a:lstStyle/>
          <a:p>
            <a:r>
              <a:rPr lang="es-ES_tradnl" noProof="0" dirty="0">
                <a:solidFill>
                  <a:srgbClr val="002060"/>
                </a:solidFill>
              </a:rPr>
              <a:t>Modelo Bajo Monto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2E3332-4EE6-A59A-0467-9B1EE52A9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noProof="0" dirty="0"/>
              <a:t>Bolsillos Electrónicos</a:t>
            </a:r>
          </a:p>
        </p:txBody>
      </p:sp>
    </p:spTree>
    <p:extLst>
      <p:ext uri="{BB962C8B-B14F-4D97-AF65-F5344CB8AC3E}">
        <p14:creationId xmlns:p14="http://schemas.microsoft.com/office/powerpoint/2010/main" val="5583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/>
        </p:nvSpPr>
        <p:spPr>
          <a:xfrm>
            <a:off x="1228524" y="697266"/>
            <a:ext cx="887395" cy="783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0" name="Título 3"/>
          <p:cNvSpPr txBox="1">
            <a:spLocks/>
          </p:cNvSpPr>
          <p:nvPr/>
        </p:nvSpPr>
        <p:spPr>
          <a:xfrm>
            <a:off x="1029033" y="891435"/>
            <a:ext cx="2129050" cy="736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000" b="1" kern="120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s-ES_tradnl" noProof="0" dirty="0">
                <a:latin typeface="Aptos Narrow" panose="020B0004020202020204" pitchFamily="34" charset="0"/>
              </a:rPr>
              <a:t>Objetivo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29033" y="1507779"/>
            <a:ext cx="9921922" cy="50840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_tradnl" sz="2400" noProof="0" dirty="0">
                <a:latin typeface="Aptos Narrow" panose="020B0004020202020204" pitchFamily="34" charset="0"/>
              </a:rPr>
              <a:t>Implementar una metodología de segmentación de contrapartes tales como asociados y proveedores. Analizando información de diversos factores riesgo de SARLAFT:</a:t>
            </a:r>
          </a:p>
          <a:p>
            <a:pPr marL="533400" indent="-533400" algn="just">
              <a:lnSpc>
                <a:spcPct val="100000"/>
              </a:lnSpc>
            </a:pPr>
            <a:endParaRPr lang="es-ES_tradnl" sz="2400" noProof="0" dirty="0">
              <a:latin typeface="Aptos Narrow" panose="020B0004020202020204" pitchFamily="34" charset="0"/>
            </a:endParaRPr>
          </a:p>
          <a:p>
            <a:pPr marL="533400" indent="-533400" algn="just">
              <a:lnSpc>
                <a:spcPct val="100000"/>
              </a:lnSpc>
            </a:pPr>
            <a:endParaRPr lang="es-ES_tradnl" sz="2400" noProof="0" dirty="0">
              <a:latin typeface="Aptos Narrow" panose="020B0004020202020204" pitchFamily="34" charset="0"/>
            </a:endParaRPr>
          </a:p>
          <a:p>
            <a:pPr marL="533400" indent="-533400" algn="just">
              <a:lnSpc>
                <a:spcPct val="100000"/>
              </a:lnSpc>
            </a:pPr>
            <a:endParaRPr lang="es-ES_tradnl" sz="2400" noProof="0" dirty="0">
              <a:latin typeface="Aptos Narrow" panose="020B0004020202020204" pitchFamily="34" charset="0"/>
            </a:endParaRPr>
          </a:p>
          <a:p>
            <a:pPr marL="533400" indent="-533400" algn="just">
              <a:lnSpc>
                <a:spcPct val="100000"/>
              </a:lnSpc>
            </a:pPr>
            <a:endParaRPr lang="es-ES_tradnl" sz="2400" noProof="0" dirty="0">
              <a:latin typeface="Aptos Narrow" panose="020B0004020202020204" pitchFamily="34" charset="0"/>
            </a:endParaRPr>
          </a:p>
          <a:p>
            <a:pPr marL="533400" indent="-533400" algn="just">
              <a:lnSpc>
                <a:spcPct val="100000"/>
              </a:lnSpc>
            </a:pPr>
            <a:endParaRPr lang="es-ES_tradnl" sz="2400" noProof="0" dirty="0">
              <a:latin typeface="Aptos Narrow" panose="020B0004020202020204" pitchFamily="34" charset="0"/>
            </a:endParaRPr>
          </a:p>
          <a:p>
            <a:pPr marL="533400" indent="-533400" algn="just">
              <a:lnSpc>
                <a:spcPct val="100000"/>
              </a:lnSpc>
            </a:pPr>
            <a:endParaRPr lang="es-ES_tradnl" sz="2400" noProof="0" dirty="0">
              <a:latin typeface="Aptos Narrow" panose="020B0004020202020204" pitchFamily="34" charset="0"/>
            </a:endParaRPr>
          </a:p>
          <a:p>
            <a:pPr marL="533400" indent="-533400" algn="r">
              <a:lnSpc>
                <a:spcPct val="100000"/>
              </a:lnSpc>
              <a:buNone/>
              <a:tabLst>
                <a:tab pos="6005513" algn="l"/>
              </a:tabLst>
            </a:pPr>
            <a:endParaRPr lang="es-ES_tradnl" sz="1000" noProof="0" dirty="0">
              <a:latin typeface="Aptos Narrow" panose="020B0004020202020204" pitchFamily="34" charset="0"/>
            </a:endParaRPr>
          </a:p>
          <a:p>
            <a:pPr marL="533400" indent="-533400" algn="r">
              <a:lnSpc>
                <a:spcPct val="100000"/>
              </a:lnSpc>
              <a:buNone/>
              <a:tabLst>
                <a:tab pos="6005513" algn="l"/>
              </a:tabLst>
            </a:pPr>
            <a:endParaRPr lang="es-ES_tradnl" sz="1000" noProof="0" dirty="0">
              <a:latin typeface="Aptos Narrow" panose="020B0004020202020204" pitchFamily="34" charset="0"/>
            </a:endParaRPr>
          </a:p>
          <a:p>
            <a:pPr marL="533400" indent="-533400" algn="r">
              <a:lnSpc>
                <a:spcPct val="100000"/>
              </a:lnSpc>
              <a:buNone/>
              <a:tabLst>
                <a:tab pos="6005513" algn="l"/>
              </a:tabLst>
            </a:pPr>
            <a:endParaRPr lang="es-ES_tradnl" sz="1000" noProof="0" dirty="0">
              <a:latin typeface="Aptos Narrow" panose="020B0004020202020204" pitchFamily="34" charset="0"/>
            </a:endParaRPr>
          </a:p>
          <a:p>
            <a:pPr marL="533400" indent="-533400" algn="r">
              <a:lnSpc>
                <a:spcPct val="100000"/>
              </a:lnSpc>
              <a:buNone/>
              <a:tabLst>
                <a:tab pos="6005513" algn="l"/>
              </a:tabLst>
            </a:pPr>
            <a:endParaRPr lang="es-ES_tradnl" sz="1000" noProof="0" dirty="0">
              <a:latin typeface="Aptos Narrow" panose="020B0004020202020204" pitchFamily="34" charset="0"/>
            </a:endParaRPr>
          </a:p>
          <a:p>
            <a:pPr marL="533400" indent="-533400" algn="r">
              <a:lnSpc>
                <a:spcPct val="100000"/>
              </a:lnSpc>
              <a:buNone/>
              <a:tabLst>
                <a:tab pos="6005513" algn="l"/>
              </a:tabLst>
            </a:pPr>
            <a:endParaRPr lang="es-ES_tradnl" sz="1000" noProof="0" dirty="0">
              <a:latin typeface="Aptos Narrow" panose="020B0004020202020204" pitchFamily="34" charset="0"/>
            </a:endParaRPr>
          </a:p>
          <a:p>
            <a:pPr marL="533400" indent="-533400" algn="r">
              <a:lnSpc>
                <a:spcPct val="100000"/>
              </a:lnSpc>
              <a:buNone/>
              <a:tabLst>
                <a:tab pos="6005513" algn="l"/>
              </a:tabLst>
            </a:pPr>
            <a:r>
              <a:rPr lang="es-ES_tradnl" sz="1000" noProof="0" dirty="0">
                <a:latin typeface="Aptos Narrow" panose="020B0004020202020204" pitchFamily="34" charset="0"/>
              </a:rPr>
              <a:t>Tomado de la CIRCULAR EXTERNA  04  DE  2017 (Enero 27 ), emitidos por la Superintendencia de economía solidaria.</a:t>
            </a:r>
          </a:p>
          <a:p>
            <a:pPr marL="0" indent="0" algn="just">
              <a:buNone/>
            </a:pPr>
            <a:r>
              <a:rPr lang="es-ES_tradnl" sz="2400" noProof="0" dirty="0">
                <a:latin typeface="Aptos Narrow" panose="020B0004020202020204" pitchFamily="34" charset="0"/>
              </a:rPr>
              <a:t>º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9" y="2723438"/>
            <a:ext cx="1220400" cy="12204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489" y="4447471"/>
            <a:ext cx="1220400" cy="1220400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42" y="4447471"/>
            <a:ext cx="1220400" cy="1220400"/>
          </a:xfrm>
          <a:prstGeom prst="rect">
            <a:avLst/>
          </a:prstGeom>
        </p:spPr>
      </p:pic>
      <p:sp>
        <p:nvSpPr>
          <p:cNvPr id="13" name="12 CuadroTexto"/>
          <p:cNvSpPr txBox="1"/>
          <p:nvPr/>
        </p:nvSpPr>
        <p:spPr>
          <a:xfrm>
            <a:off x="2631749" y="2723439"/>
            <a:ext cx="3152634" cy="1138773"/>
          </a:xfrm>
          <a:prstGeom prst="rect">
            <a:avLst/>
          </a:prstGeom>
          <a:ln>
            <a:solidFill>
              <a:srgbClr val="00315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_tradnl" sz="1700" b="1" noProof="0" dirty="0">
                <a:latin typeface="Aptos Narrow" panose="020B0004020202020204" pitchFamily="34" charset="0"/>
              </a:rPr>
              <a:t>Clientes: </a:t>
            </a:r>
            <a:r>
              <a:rPr lang="es-ES_tradnl" sz="1700" noProof="0" dirty="0">
                <a:latin typeface="Aptos Narrow" panose="020B0004020202020204" pitchFamily="34" charset="0"/>
              </a:rPr>
              <a:t>Actividad económica, volumen o frecuencia de sus transacciones, monto de ingresos y egresos y patrimonio.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7909773" y="2723438"/>
            <a:ext cx="2495269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_tradnl" sz="1700" b="1" noProof="0" dirty="0">
                <a:latin typeface="Aptos Narrow" panose="020B0004020202020204" pitchFamily="34" charset="0"/>
              </a:rPr>
              <a:t>Productos: </a:t>
            </a:r>
            <a:r>
              <a:rPr lang="es-ES_tradnl" sz="1700" noProof="0" dirty="0">
                <a:latin typeface="Aptos Narrow" panose="020B0004020202020204" pitchFamily="34" charset="0"/>
              </a:rPr>
              <a:t>naturaleza, características, nicho de mercado.</a:t>
            </a:r>
          </a:p>
          <a:p>
            <a:pPr algn="just"/>
            <a:endParaRPr lang="es-ES_tradnl" sz="1700" noProof="0" dirty="0">
              <a:latin typeface="Aptos Narrow" panose="020B0004020202020204" pitchFamily="34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909774" y="4618471"/>
            <a:ext cx="2495269" cy="615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_tradnl" sz="1700" b="1" noProof="0" dirty="0">
                <a:latin typeface="Aptos Narrow" panose="020B0004020202020204" pitchFamily="34" charset="0"/>
              </a:rPr>
              <a:t>Canales de distribución: </a:t>
            </a:r>
            <a:r>
              <a:rPr lang="es-ES_tradnl" sz="1700" noProof="0" dirty="0">
                <a:latin typeface="Aptos Narrow" panose="020B0004020202020204" pitchFamily="34" charset="0"/>
              </a:rPr>
              <a:t>naturaleza, características.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2679245" y="4619091"/>
            <a:ext cx="3143571" cy="8771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_tradnl" sz="1700" b="1" noProof="0" dirty="0">
                <a:latin typeface="Aptos Narrow" panose="020B0004020202020204" pitchFamily="34" charset="0"/>
              </a:rPr>
              <a:t>Jurisdicciones: </a:t>
            </a:r>
            <a:r>
              <a:rPr lang="es-ES_tradnl" sz="1700" noProof="0" dirty="0">
                <a:latin typeface="Aptos Narrow" panose="020B0004020202020204" pitchFamily="34" charset="0"/>
              </a:rPr>
              <a:t>Ubicación, características, naturaleza de las transacciones.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42" y="2723438"/>
            <a:ext cx="1219048" cy="1219048"/>
          </a:xfrm>
          <a:prstGeom prst="rect">
            <a:avLst/>
          </a:prstGeom>
        </p:spPr>
      </p:pic>
      <p:pic>
        <p:nvPicPr>
          <p:cNvPr id="2" name="Picture 23">
            <a:extLst>
              <a:ext uri="{FF2B5EF4-FFF2-40B4-BE49-F238E27FC236}">
                <a16:creationId xmlns:a16="http://schemas.microsoft.com/office/drawing/2014/main" id="{FAA19B57-6C31-7F30-528E-15DE61CA5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6" y="156733"/>
            <a:ext cx="12194115" cy="89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7DEBAC-D14D-D66D-8A65-9C2A880D41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73E46-EB2E-7DCD-8EE0-F25CDEE1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6B93589D-23BD-4F71-22CA-E762DFC0E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7374474-6466-9246-1BA4-3C97E81BD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15621-C1BE-E5EC-DDD5-F42608CE3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814" y="1332061"/>
            <a:ext cx="9629138" cy="5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3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F60A2-E17B-9E19-0C31-F7BA29E3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3641F7AA-B8F4-08CB-9537-1213B2F5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9760EA-3CF1-EFFF-A76A-4C434988D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763EE-486D-19F5-F206-3990405509F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61384" y="1799599"/>
            <a:ext cx="5335200" cy="439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7AD7CD-1D31-6646-1F7F-7BEA91F7A69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62948" y="1799599"/>
            <a:ext cx="53352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0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6F79B-523A-547E-14A2-34D7DD45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991A44-58D2-CBC6-1146-306E1EF9B8A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6" y="1799019"/>
            <a:ext cx="5342400" cy="4395600"/>
          </a:xfrm>
          <a:prstGeom prst="rect">
            <a:avLst/>
          </a:prstGeom>
        </p:spPr>
      </p:pic>
      <p:pic>
        <p:nvPicPr>
          <p:cNvPr id="3" name="Picture 23">
            <a:extLst>
              <a:ext uri="{FF2B5EF4-FFF2-40B4-BE49-F238E27FC236}">
                <a16:creationId xmlns:a16="http://schemas.microsoft.com/office/drawing/2014/main" id="{DDBAFEBB-2B04-F162-C86D-A16310A94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36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42C4BF-F114-11D6-EED0-A8F1F0C83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91F303-CF63-FDFB-65FF-2A4115D0F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44545"/>
              </p:ext>
            </p:extLst>
          </p:nvPr>
        </p:nvGraphicFramePr>
        <p:xfrm>
          <a:off x="146304" y="1863219"/>
          <a:ext cx="6363468" cy="42672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88733">
                  <a:extLst>
                    <a:ext uri="{9D8B030D-6E8A-4147-A177-3AD203B41FA5}">
                      <a16:colId xmlns:a16="http://schemas.microsoft.com/office/drawing/2014/main" val="1057243648"/>
                    </a:ext>
                  </a:extLst>
                </a:gridCol>
                <a:gridCol w="845502">
                  <a:extLst>
                    <a:ext uri="{9D8B030D-6E8A-4147-A177-3AD203B41FA5}">
                      <a16:colId xmlns:a16="http://schemas.microsoft.com/office/drawing/2014/main" val="1873242959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20395612"/>
                    </a:ext>
                  </a:extLst>
                </a:gridCol>
                <a:gridCol w="469215">
                  <a:extLst>
                    <a:ext uri="{9D8B030D-6E8A-4147-A177-3AD203B41FA5}">
                      <a16:colId xmlns:a16="http://schemas.microsoft.com/office/drawing/2014/main" val="191995842"/>
                    </a:ext>
                  </a:extLst>
                </a:gridCol>
                <a:gridCol w="711327">
                  <a:extLst>
                    <a:ext uri="{9D8B030D-6E8A-4147-A177-3AD203B41FA5}">
                      <a16:colId xmlns:a16="http://schemas.microsoft.com/office/drawing/2014/main" val="1643671627"/>
                    </a:ext>
                  </a:extLst>
                </a:gridCol>
                <a:gridCol w="845947">
                  <a:extLst>
                    <a:ext uri="{9D8B030D-6E8A-4147-A177-3AD203B41FA5}">
                      <a16:colId xmlns:a16="http://schemas.microsoft.com/office/drawing/2014/main" val="343346287"/>
                    </a:ext>
                  </a:extLst>
                </a:gridCol>
                <a:gridCol w="941896">
                  <a:extLst>
                    <a:ext uri="{9D8B030D-6E8A-4147-A177-3AD203B41FA5}">
                      <a16:colId xmlns:a16="http://schemas.microsoft.com/office/drawing/2014/main" val="1922470431"/>
                    </a:ext>
                  </a:extLst>
                </a:gridCol>
                <a:gridCol w="875023">
                  <a:extLst>
                    <a:ext uri="{9D8B030D-6E8A-4147-A177-3AD203B41FA5}">
                      <a16:colId xmlns:a16="http://schemas.microsoft.com/office/drawing/2014/main" val="773598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Método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Clústeres (k)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Conectividad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 Dunn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</a:t>
                      </a:r>
                      <a:r>
                        <a:rPr lang="es-ES_tradnl" sz="1200" u="none" strike="noStrike" noProof="0" dirty="0" err="1">
                          <a:effectLst/>
                        </a:rPr>
                        <a:t>Silhouette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Jaccard min.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Jaccard </a:t>
                      </a:r>
                      <a:r>
                        <a:rPr lang="es-ES_tradnl" sz="1200" u="none" strike="noStrike" noProof="0" dirty="0" err="1">
                          <a:effectLst/>
                        </a:rPr>
                        <a:t>prom</a:t>
                      </a:r>
                      <a:r>
                        <a:rPr lang="es-ES_tradnl" sz="1200" u="none" strike="noStrike" noProof="0" dirty="0">
                          <a:effectLst/>
                        </a:rPr>
                        <a:t>.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</a:rPr>
                        <a:t> Jaccard máx.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1032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63.979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362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51261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130.438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0.955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0.977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389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141.168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8620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Clara 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183.549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707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Hierarchical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48.914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320194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Hierarchical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99.234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67461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Hierarchical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124.228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299058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Hierarchical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130.746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62441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Hierarchical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141.746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6852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Kmeans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64.545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815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Kmeans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88.459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55440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Kmeans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135.842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32266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Kmeans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135.472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91467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Kmeans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165.736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0.582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0.968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4593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Pam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60.423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0.468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0.987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83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Pam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95.367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2347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Pam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130.747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467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Pam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139.157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29428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2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Pam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177.189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0.993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7904823"/>
                  </a:ext>
                </a:extLst>
              </a:tr>
            </a:tbl>
          </a:graphicData>
        </a:graphic>
      </p:graphicFrame>
      <p:sp>
        <p:nvSpPr>
          <p:cNvPr id="11" name="Rectángulo 15">
            <a:extLst>
              <a:ext uri="{FF2B5EF4-FFF2-40B4-BE49-F238E27FC236}">
                <a16:creationId xmlns:a16="http://schemas.microsoft.com/office/drawing/2014/main" id="{79FB1180-06B6-47EA-00FC-09C41C958D4B}"/>
              </a:ext>
            </a:extLst>
          </p:cNvPr>
          <p:cNvSpPr/>
          <p:nvPr/>
        </p:nvSpPr>
        <p:spPr>
          <a:xfrm>
            <a:off x="9601200" y="3996819"/>
            <a:ext cx="2084832" cy="21978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8302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CC659-C685-E004-A481-9B03681E3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7CF847E2-FC8B-6FB6-AAC0-36D7F5EA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E3E2691-3864-5CE4-0B7F-D579DB9B6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12113A-8EEA-E1CB-17D0-914BD7FEBAF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580632" y="1704352"/>
            <a:ext cx="5328000" cy="4392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DCDB9-686D-7631-BCFF-685E0DB614C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57200" y="1704352"/>
            <a:ext cx="5338800" cy="43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02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0207-A125-25E9-4B15-A8D0ACAB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339D42A2-6FCE-420A-A8C4-592FD9D2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5D5D978-C93F-6CD7-7BA1-5F1050BB8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811B9C-6423-DA3D-85EF-C73AD81F3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7744"/>
            <a:ext cx="4593336" cy="1689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1F1A6B-6C82-9C33-4E05-8C3F7B327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336" y="1439778"/>
            <a:ext cx="7498080" cy="53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4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94A5-5034-704D-580C-45FD9801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F55B5CF8-1655-7C9B-6252-C207D967A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80A84C2-72BB-5C45-B86D-83D79E7F1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534AF7-C6EB-553C-91AF-798A7EB3F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58154"/>
              </p:ext>
            </p:extLst>
          </p:nvPr>
        </p:nvGraphicFramePr>
        <p:xfrm>
          <a:off x="2773997" y="2836418"/>
          <a:ext cx="6900038" cy="170307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89748">
                  <a:extLst>
                    <a:ext uri="{9D8B030D-6E8A-4147-A177-3AD203B41FA5}">
                      <a16:colId xmlns:a16="http://schemas.microsoft.com/office/drawing/2014/main" val="2561618637"/>
                    </a:ext>
                  </a:extLst>
                </a:gridCol>
                <a:gridCol w="1615758">
                  <a:extLst>
                    <a:ext uri="{9D8B030D-6E8A-4147-A177-3AD203B41FA5}">
                      <a16:colId xmlns:a16="http://schemas.microsoft.com/office/drawing/2014/main" val="2650421426"/>
                    </a:ext>
                  </a:extLst>
                </a:gridCol>
                <a:gridCol w="886841">
                  <a:extLst>
                    <a:ext uri="{9D8B030D-6E8A-4147-A177-3AD203B41FA5}">
                      <a16:colId xmlns:a16="http://schemas.microsoft.com/office/drawing/2014/main" val="697676139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728971094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3551259609"/>
                    </a:ext>
                  </a:extLst>
                </a:gridCol>
                <a:gridCol w="886841">
                  <a:extLst>
                    <a:ext uri="{9D8B030D-6E8A-4147-A177-3AD203B41FA5}">
                      <a16:colId xmlns:a16="http://schemas.microsoft.com/office/drawing/2014/main" val="1019991186"/>
                    </a:ext>
                  </a:extLst>
                </a:gridCol>
              </a:tblGrid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Factor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u="none" strike="noStrike" noProof="0" dirty="0">
                          <a:effectLst/>
                        </a:rPr>
                        <a:t>Variable        </a:t>
                      </a:r>
                      <a:endParaRPr lang="es-ES_tradnl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u="none" strike="noStrike" noProof="0" dirty="0">
                          <a:effectLst/>
                        </a:rPr>
                        <a:t>Clúster 1</a:t>
                      </a:r>
                      <a:endParaRPr lang="es-ES_tradnl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u="none" strike="noStrike" noProof="0" dirty="0">
                          <a:effectLst/>
                        </a:rPr>
                        <a:t>Clúster 2</a:t>
                      </a:r>
                      <a:endParaRPr lang="es-ES_tradnl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u="none" strike="noStrike" noProof="0" dirty="0">
                          <a:effectLst/>
                        </a:rPr>
                        <a:t>Clúster 3</a:t>
                      </a:r>
                      <a:endParaRPr lang="es-ES_tradnl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u="none" strike="noStrike" noProof="0" dirty="0">
                          <a:effectLst/>
                        </a:rPr>
                        <a:t>Clúster 4</a:t>
                      </a:r>
                      <a:endParaRPr lang="es-ES_tradnl" sz="18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336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Transaccionalidad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800" u="none" strike="noStrike" noProof="0" dirty="0" err="1">
                          <a:effectLst/>
                        </a:rPr>
                        <a:t>num_transa</a:t>
                      </a:r>
                      <a:r>
                        <a:rPr lang="es-ES_tradnl" sz="1800" u="none" strike="noStrike" noProof="0" dirty="0">
                          <a:effectLst/>
                        </a:rPr>
                        <a:t>      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1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2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2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2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709010"/>
                  </a:ext>
                </a:extLst>
              </a:tr>
              <a:tr h="2783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Productos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800" u="none" strike="noStrike" noProof="0" dirty="0" err="1">
                          <a:effectLst/>
                        </a:rPr>
                        <a:t>Ahorro_Egreso</a:t>
                      </a:r>
                      <a:r>
                        <a:rPr lang="es-ES_tradnl" sz="1800" u="none" strike="noStrike" noProof="0" dirty="0">
                          <a:effectLst/>
                        </a:rPr>
                        <a:t>   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$ 60'000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$ 55'000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$ 7'679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28533929"/>
                  </a:ext>
                </a:extLst>
              </a:tr>
              <a:tr h="278384">
                <a:tc vMerge="1">
                  <a:txBody>
                    <a:bodyPr/>
                    <a:lstStyle/>
                    <a:p>
                      <a:pPr algn="l" fontAlgn="ctr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800" u="none" strike="noStrike" noProof="0" dirty="0" err="1">
                          <a:effectLst/>
                        </a:rPr>
                        <a:t>Ahorro_Ingreso</a:t>
                      </a:r>
                      <a:r>
                        <a:rPr lang="es-ES_tradnl" sz="1800" u="none" strike="noStrike" noProof="0" dirty="0">
                          <a:effectLst/>
                        </a:rPr>
                        <a:t>  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$ 1'100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$ 60'000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$ 56'481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$ 8'203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436175"/>
                  </a:ext>
                </a:extLst>
              </a:tr>
              <a:tr h="27838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8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Canales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800" u="none" strike="noStrike" noProof="0" dirty="0" err="1">
                          <a:effectLst/>
                        </a:rPr>
                        <a:t>Virtual_Egreso</a:t>
                      </a:r>
                      <a:r>
                        <a:rPr lang="es-ES_tradnl" sz="1800" u="none" strike="noStrike" noProof="0" dirty="0">
                          <a:effectLst/>
                        </a:rPr>
                        <a:t>  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$ 59'952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$ 55'000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$ 7'560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15181218"/>
                  </a:ext>
                </a:extLst>
              </a:tr>
              <a:tr h="278384">
                <a:tc vMerge="1">
                  <a:txBody>
                    <a:bodyPr/>
                    <a:lstStyle/>
                    <a:p>
                      <a:pPr algn="l" fontAlgn="ctr"/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800" u="none" strike="noStrike" noProof="0" dirty="0" err="1">
                          <a:effectLst/>
                        </a:rPr>
                        <a:t>Virtual_Ingreso</a:t>
                      </a:r>
                      <a:r>
                        <a:rPr lang="es-ES_tradnl" sz="1800" u="none" strike="noStrike" noProof="0" dirty="0">
                          <a:effectLst/>
                        </a:rPr>
                        <a:t> 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$ 822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$ 56'000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800" u="none" strike="noStrike" noProof="0" dirty="0">
                          <a:effectLst/>
                        </a:rPr>
                        <a:t>$ 7'250</a:t>
                      </a:r>
                      <a:endParaRPr lang="es-ES_tradnl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41756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70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ED3B-EAB2-15AC-B464-F020DD6E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90C042FE-56CC-ED98-7DEB-49EE07ED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32C3E5-67D2-84E5-5012-050FD7F38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646435-6DE8-EE77-C2D7-D9B236A49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30319"/>
              </p:ext>
            </p:extLst>
          </p:nvPr>
        </p:nvGraphicFramePr>
        <p:xfrm>
          <a:off x="418091" y="2763901"/>
          <a:ext cx="11355817" cy="1666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34355">
                  <a:extLst>
                    <a:ext uri="{9D8B030D-6E8A-4147-A177-3AD203B41FA5}">
                      <a16:colId xmlns:a16="http://schemas.microsoft.com/office/drawing/2014/main" val="3046314169"/>
                    </a:ext>
                  </a:extLst>
                </a:gridCol>
                <a:gridCol w="1268099">
                  <a:extLst>
                    <a:ext uri="{9D8B030D-6E8A-4147-A177-3AD203B41FA5}">
                      <a16:colId xmlns:a16="http://schemas.microsoft.com/office/drawing/2014/main" val="581784657"/>
                    </a:ext>
                  </a:extLst>
                </a:gridCol>
                <a:gridCol w="609350">
                  <a:extLst>
                    <a:ext uri="{9D8B030D-6E8A-4147-A177-3AD203B41FA5}">
                      <a16:colId xmlns:a16="http://schemas.microsoft.com/office/drawing/2014/main" val="1727395817"/>
                    </a:ext>
                  </a:extLst>
                </a:gridCol>
                <a:gridCol w="609350">
                  <a:extLst>
                    <a:ext uri="{9D8B030D-6E8A-4147-A177-3AD203B41FA5}">
                      <a16:colId xmlns:a16="http://schemas.microsoft.com/office/drawing/2014/main" val="3390049125"/>
                    </a:ext>
                  </a:extLst>
                </a:gridCol>
                <a:gridCol w="609350">
                  <a:extLst>
                    <a:ext uri="{9D8B030D-6E8A-4147-A177-3AD203B41FA5}">
                      <a16:colId xmlns:a16="http://schemas.microsoft.com/office/drawing/2014/main" val="3935326097"/>
                    </a:ext>
                  </a:extLst>
                </a:gridCol>
                <a:gridCol w="803025">
                  <a:extLst>
                    <a:ext uri="{9D8B030D-6E8A-4147-A177-3AD203B41FA5}">
                      <a16:colId xmlns:a16="http://schemas.microsoft.com/office/drawing/2014/main" val="236794636"/>
                    </a:ext>
                  </a:extLst>
                </a:gridCol>
                <a:gridCol w="706187">
                  <a:extLst>
                    <a:ext uri="{9D8B030D-6E8A-4147-A177-3AD203B41FA5}">
                      <a16:colId xmlns:a16="http://schemas.microsoft.com/office/drawing/2014/main" val="2196740190"/>
                    </a:ext>
                  </a:extLst>
                </a:gridCol>
                <a:gridCol w="803025">
                  <a:extLst>
                    <a:ext uri="{9D8B030D-6E8A-4147-A177-3AD203B41FA5}">
                      <a16:colId xmlns:a16="http://schemas.microsoft.com/office/drawing/2014/main" val="1581597046"/>
                    </a:ext>
                  </a:extLst>
                </a:gridCol>
                <a:gridCol w="803025">
                  <a:extLst>
                    <a:ext uri="{9D8B030D-6E8A-4147-A177-3AD203B41FA5}">
                      <a16:colId xmlns:a16="http://schemas.microsoft.com/office/drawing/2014/main" val="3258396150"/>
                    </a:ext>
                  </a:extLst>
                </a:gridCol>
                <a:gridCol w="706187">
                  <a:extLst>
                    <a:ext uri="{9D8B030D-6E8A-4147-A177-3AD203B41FA5}">
                      <a16:colId xmlns:a16="http://schemas.microsoft.com/office/drawing/2014/main" val="2012032930"/>
                    </a:ext>
                  </a:extLst>
                </a:gridCol>
                <a:gridCol w="803025">
                  <a:extLst>
                    <a:ext uri="{9D8B030D-6E8A-4147-A177-3AD203B41FA5}">
                      <a16:colId xmlns:a16="http://schemas.microsoft.com/office/drawing/2014/main" val="2577155710"/>
                    </a:ext>
                  </a:extLst>
                </a:gridCol>
                <a:gridCol w="706187">
                  <a:extLst>
                    <a:ext uri="{9D8B030D-6E8A-4147-A177-3AD203B41FA5}">
                      <a16:colId xmlns:a16="http://schemas.microsoft.com/office/drawing/2014/main" val="2313600368"/>
                    </a:ext>
                  </a:extLst>
                </a:gridCol>
                <a:gridCol w="706187">
                  <a:extLst>
                    <a:ext uri="{9D8B030D-6E8A-4147-A177-3AD203B41FA5}">
                      <a16:colId xmlns:a16="http://schemas.microsoft.com/office/drawing/2014/main" val="4001605483"/>
                    </a:ext>
                  </a:extLst>
                </a:gridCol>
                <a:gridCol w="688465">
                  <a:extLst>
                    <a:ext uri="{9D8B030D-6E8A-4147-A177-3AD203B41FA5}">
                      <a16:colId xmlns:a16="http://schemas.microsoft.com/office/drawing/2014/main" val="1271650604"/>
                    </a:ext>
                  </a:extLst>
                </a:gridCol>
              </a:tblGrid>
              <a:tr h="2005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5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Factor</a:t>
                      </a:r>
                      <a:endParaRPr lang="es-ES_tradnl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variable        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Clúster 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Clúster 2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Clúster 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Clúster 4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049809"/>
                  </a:ext>
                </a:extLst>
              </a:tr>
              <a:tr h="20053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Q3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IQR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Alerta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Q3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IQR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Alerta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Q3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IQR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Alerta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Q3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IQR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Alerta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0165"/>
                  </a:ext>
                </a:extLst>
              </a:tr>
              <a:tr h="200536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5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Transaccionalidad</a:t>
                      </a:r>
                      <a:endParaRPr lang="es-ES_tradnl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5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num_transa</a:t>
                      </a:r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3.5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365193"/>
                  </a:ext>
                </a:extLst>
              </a:tr>
              <a:tr h="2005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5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Productos</a:t>
                      </a:r>
                      <a:endParaRPr lang="es-ES_tradnl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5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Ahorro_Egreso</a:t>
                      </a:r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$ 101'200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$ 71'449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$ 208'374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$ 106'039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$ 66'039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$ 205'098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$ 14'998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$ 11'874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$ 32'809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435116"/>
                  </a:ext>
                </a:extLst>
              </a:tr>
              <a:tr h="20053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5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Ahorro_Ingreso</a:t>
                      </a:r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  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$ 2'842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$ 2'654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$ 6'823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$ 101'614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$ 71'614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$ 209'035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$ 109'220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$ 67'789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$ 210'903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$ 15'311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$ 11'876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$ 33'125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7456"/>
                  </a:ext>
                </a:extLst>
              </a:tr>
              <a:tr h="2005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5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Canales</a:t>
                      </a:r>
                      <a:endParaRPr lang="es-ES_tradnl" sz="15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5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Virtual_Egreso</a:t>
                      </a:r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  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$ 100'537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$ 71'152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$ 207'265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$ 106'000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$ 66'000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$ 205'000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$ 14'911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$ 11'911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$ 32'777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B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26881"/>
                  </a:ext>
                </a:extLst>
              </a:tr>
              <a:tr h="20053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5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Virtual_Ingreso</a:t>
                      </a:r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$ 2'303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$ 2'302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$ 5'755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$ 108'110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$ 67'096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$ 208'753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B3C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$ 14'463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$ 11'698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500" u="none" strike="noStrike" noProof="0" dirty="0">
                          <a:effectLst/>
                          <a:latin typeface="Aptos Narrow" panose="020B0004020202020204" pitchFamily="34" charset="0"/>
                        </a:rPr>
                        <a:t>$ 32'010</a:t>
                      </a:r>
                      <a:endParaRPr lang="es-ES_tradnl" sz="15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400" marR="9400" marT="94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B3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49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673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8E0E-F1E7-65B5-9838-F3DEC4623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1AD2B5FB-3A11-FBF8-ABD6-2DFA01DF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EE599F5-7222-0839-A9D3-B9DC566B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F48180-167C-7749-B4F1-5403139B8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20" y="2692482"/>
            <a:ext cx="3871168" cy="38077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930D1-3BF7-AFDE-DB66-B4626578A0C9}"/>
              </a:ext>
            </a:extLst>
          </p:cNvPr>
          <p:cNvSpPr txBox="1"/>
          <p:nvPr/>
        </p:nvSpPr>
        <p:spPr>
          <a:xfrm>
            <a:off x="1227903" y="1686959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noProof="0" dirty="0"/>
              <a:t>Bajo Monto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E5B91-120A-B4D6-FDBC-95BB90A12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767" y="2638238"/>
            <a:ext cx="4183858" cy="3921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B2464C-2328-FB3B-A24E-621AE54CD2EE}"/>
              </a:ext>
            </a:extLst>
          </p:cNvPr>
          <p:cNvSpPr txBox="1"/>
          <p:nvPr/>
        </p:nvSpPr>
        <p:spPr>
          <a:xfrm>
            <a:off x="5196929" y="1632715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noProof="0" dirty="0"/>
              <a:t>Persona Natural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1253CE-6C3E-A100-D375-9C0315023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953" y="2848162"/>
            <a:ext cx="3733677" cy="3528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DCBBDF-E712-8678-8B59-99918CD5902E}"/>
              </a:ext>
            </a:extLst>
          </p:cNvPr>
          <p:cNvSpPr txBox="1"/>
          <p:nvPr/>
        </p:nvSpPr>
        <p:spPr>
          <a:xfrm>
            <a:off x="9014880" y="1620835"/>
            <a:ext cx="229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noProof="0" dirty="0"/>
              <a:t>Persona </a:t>
            </a:r>
            <a:r>
              <a:rPr lang="es-ES_tradnl" noProof="0" dirty="0" err="1"/>
              <a:t>Juridica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08782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D508-2EF5-9F08-D2DF-480FA178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60F7119D-3E67-927E-0A66-3F0EB296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93D5BDF-A8E8-7974-BEDC-DC1E13EA6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2B4837-1ABC-1E6E-EF90-9E0D96CEE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84" y="1732604"/>
            <a:ext cx="4890064" cy="4437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085DC-3E9C-296B-88D6-4FC863E54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761" y="1740455"/>
            <a:ext cx="5043949" cy="45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32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00931-B3D1-B9B0-18A6-0E73A76F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53E2ED3A-05AB-AD8A-ED00-241B6351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07E86B-3624-8E0A-B701-63DBB2B37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2BA7FC-7045-DBA9-EE48-C84C2794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4865"/>
              </p:ext>
            </p:extLst>
          </p:nvPr>
        </p:nvGraphicFramePr>
        <p:xfrm>
          <a:off x="1088136" y="734704"/>
          <a:ext cx="10027965" cy="608609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486766">
                  <a:extLst>
                    <a:ext uri="{9D8B030D-6E8A-4147-A177-3AD203B41FA5}">
                      <a16:colId xmlns:a16="http://schemas.microsoft.com/office/drawing/2014/main" val="1699362391"/>
                    </a:ext>
                  </a:extLst>
                </a:gridCol>
                <a:gridCol w="1606826">
                  <a:extLst>
                    <a:ext uri="{9D8B030D-6E8A-4147-A177-3AD203B41FA5}">
                      <a16:colId xmlns:a16="http://schemas.microsoft.com/office/drawing/2014/main" val="2264061189"/>
                    </a:ext>
                  </a:extLst>
                </a:gridCol>
                <a:gridCol w="1707459">
                  <a:extLst>
                    <a:ext uri="{9D8B030D-6E8A-4147-A177-3AD203B41FA5}">
                      <a16:colId xmlns:a16="http://schemas.microsoft.com/office/drawing/2014/main" val="431587721"/>
                    </a:ext>
                  </a:extLst>
                </a:gridCol>
                <a:gridCol w="1811996">
                  <a:extLst>
                    <a:ext uri="{9D8B030D-6E8A-4147-A177-3AD203B41FA5}">
                      <a16:colId xmlns:a16="http://schemas.microsoft.com/office/drawing/2014/main" val="18810693"/>
                    </a:ext>
                  </a:extLst>
                </a:gridCol>
                <a:gridCol w="1707459">
                  <a:extLst>
                    <a:ext uri="{9D8B030D-6E8A-4147-A177-3AD203B41FA5}">
                      <a16:colId xmlns:a16="http://schemas.microsoft.com/office/drawing/2014/main" val="3996088084"/>
                    </a:ext>
                  </a:extLst>
                </a:gridCol>
                <a:gridCol w="1707459">
                  <a:extLst>
                    <a:ext uri="{9D8B030D-6E8A-4147-A177-3AD203B41FA5}">
                      <a16:colId xmlns:a16="http://schemas.microsoft.com/office/drawing/2014/main" val="3973810081"/>
                    </a:ext>
                  </a:extLst>
                </a:gridCol>
              </a:tblGrid>
              <a:tr h="14265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Factor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_tradnl" sz="1200" b="1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Cluster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_tradnl" sz="12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_tradnl" sz="12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_tradnl" sz="12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_tradnl" sz="1200" b="1" u="none" strike="noStrike" noProof="0" dirty="0"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762457"/>
                  </a:ext>
                </a:extLst>
              </a:tr>
              <a:tr h="14265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Actividad </a:t>
                      </a: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Economica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construccion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1.10%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6.07%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8.47%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5619435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ind_alimentaria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3.03%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336327605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ind_manufacturera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0.55%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9.73%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4.44%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961314382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no_clasificado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4.42%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12.14%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13.31%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044281298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otros_servicios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23.20%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12.20%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15.73%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73902072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servicios_prof_tecn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87.52%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67.96%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41.28%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47.18%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97613"/>
                  </a:ext>
                </a:extLst>
              </a:tr>
              <a:tr h="14265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Estado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activo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100.00%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100.00%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99.37%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9928812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inactivo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0.63%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100.00%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423244"/>
                  </a:ext>
                </a:extLst>
              </a:tr>
              <a:tr h="1426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Informacion</a:t>
                      </a: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Economica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ingresos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421'272'658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2'769'706'497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1'799'703'004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 847554253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02169767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egresos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246'455'047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2'199'834'726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1'365'783'114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 770520297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275037220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activos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2'001'795'453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16'883'020'225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6'588'102'771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5'317'476'400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252750171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pasivos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1'237'386'222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12'299'567'082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4'490'340'812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3'646'055'174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625358"/>
                  </a:ext>
                </a:extLst>
              </a:tr>
              <a:tr h="142659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Transaccionalidad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num_transa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037027"/>
                  </a:ext>
                </a:extLst>
              </a:tr>
              <a:tr h="1426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Productos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Ahorro_Egreso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34'120'457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61'662'514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53'670'405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13'000'746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9309730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Ahorro_Ingreso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37'738'777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67'148'717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59'345'173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16'146'111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926692461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Credito_Egreso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1'188'927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8'067'008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8'323'257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1'497'752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122552671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Credito_Ingreso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1'720'938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9'396'381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9'838'384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2'928'903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289117"/>
                  </a:ext>
                </a:extLst>
              </a:tr>
              <a:tr h="14265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Canales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Fisico_Ingreso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4'657'185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49'812'195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38'855'051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10'398'662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42403590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Virtual_Egreso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31'415'663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16'405'842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24'819'553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1'935'594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942165959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Virtual_Ingreso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34'802'530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26'732'903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30'328'505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8'676'352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334533310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 err="1">
                          <a:effectLst/>
                          <a:latin typeface="Aptos Narrow" panose="020B0004020202020204" pitchFamily="34" charset="0"/>
                        </a:rPr>
                        <a:t>Fisico_Egreso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3'893'721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53'323'680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37'174'109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12'562'905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950512"/>
                  </a:ext>
                </a:extLst>
              </a:tr>
              <a:tr h="14265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Jurisdicciones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jurisdiccion_4_Egreso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35'165'485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25'803'248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6'736'104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4'781'997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2642760"/>
                  </a:ext>
                </a:extLst>
              </a:tr>
              <a:tr h="142659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jurisdiccion_4_Ingreso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38'687'327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29'476'939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7'898'889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6'576'573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555457339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jurisdiccion_5_Ingreso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772'388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46'932'221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61'284'667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12'498'441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309047097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jurisdiccion_5_Egreso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143'666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43'828'429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55'256'556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9'713'910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576835351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jurisdiccion_6_Egreso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234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38'972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974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2'592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1811599559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jurisdiccion_0_Egreso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12'580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27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3166012192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jurisdiccion_3_Ingreso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135'938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2283701570"/>
                  </a:ext>
                </a:extLst>
              </a:tr>
              <a:tr h="242076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jurisdiccion_3_Egreso</a:t>
                      </a:r>
                      <a:endParaRPr lang="es-ES_tradnl" sz="12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46'294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_tradnl" sz="1200" u="none" strike="noStrike" noProof="0" dirty="0">
                          <a:effectLst/>
                          <a:latin typeface="Aptos Narrow" panose="020B0004020202020204" pitchFamily="34" charset="0"/>
                        </a:rPr>
                        <a:t>                              -   </a:t>
                      </a:r>
                      <a:endParaRPr lang="es-ES_tradnl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3" marR="5733" marT="5733" marB="0" anchor="ctr"/>
                </a:tc>
                <a:extLst>
                  <a:ext uri="{0D108BD9-81ED-4DB2-BD59-A6C34878D82A}">
                    <a16:rowId xmlns:a16="http://schemas.microsoft.com/office/drawing/2014/main" val="400362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441E099-E75A-AA75-FAD9-83A3E43D9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416985"/>
              </p:ext>
            </p:extLst>
          </p:nvPr>
        </p:nvGraphicFramePr>
        <p:xfrm>
          <a:off x="3048000" y="991441"/>
          <a:ext cx="6311010" cy="576469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785232">
                  <a:extLst>
                    <a:ext uri="{9D8B030D-6E8A-4147-A177-3AD203B41FA5}">
                      <a16:colId xmlns:a16="http://schemas.microsoft.com/office/drawing/2014/main" val="329696255"/>
                    </a:ext>
                  </a:extLst>
                </a:gridCol>
                <a:gridCol w="1129719">
                  <a:extLst>
                    <a:ext uri="{9D8B030D-6E8A-4147-A177-3AD203B41FA5}">
                      <a16:colId xmlns:a16="http://schemas.microsoft.com/office/drawing/2014/main" val="758943228"/>
                    </a:ext>
                  </a:extLst>
                </a:gridCol>
                <a:gridCol w="1618669">
                  <a:extLst>
                    <a:ext uri="{9D8B030D-6E8A-4147-A177-3AD203B41FA5}">
                      <a16:colId xmlns:a16="http://schemas.microsoft.com/office/drawing/2014/main" val="1232824100"/>
                    </a:ext>
                  </a:extLst>
                </a:gridCol>
                <a:gridCol w="915407">
                  <a:extLst>
                    <a:ext uri="{9D8B030D-6E8A-4147-A177-3AD203B41FA5}">
                      <a16:colId xmlns:a16="http://schemas.microsoft.com/office/drawing/2014/main" val="1489602145"/>
                    </a:ext>
                  </a:extLst>
                </a:gridCol>
                <a:gridCol w="878894">
                  <a:extLst>
                    <a:ext uri="{9D8B030D-6E8A-4147-A177-3AD203B41FA5}">
                      <a16:colId xmlns:a16="http://schemas.microsoft.com/office/drawing/2014/main" val="2497233542"/>
                    </a:ext>
                  </a:extLst>
                </a:gridCol>
                <a:gridCol w="486782">
                  <a:extLst>
                    <a:ext uri="{9D8B030D-6E8A-4147-A177-3AD203B41FA5}">
                      <a16:colId xmlns:a16="http://schemas.microsoft.com/office/drawing/2014/main" val="470021887"/>
                    </a:ext>
                  </a:extLst>
                </a:gridCol>
                <a:gridCol w="496307">
                  <a:extLst>
                    <a:ext uri="{9D8B030D-6E8A-4147-A177-3AD203B41FA5}">
                      <a16:colId xmlns:a16="http://schemas.microsoft.com/office/drawing/2014/main" val="2177204930"/>
                    </a:ext>
                  </a:extLst>
                </a:gridCol>
              </a:tblGrid>
              <a:tr h="13781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Componentes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Variables 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Niveles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Modelos por Tipo de Cliente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045859"/>
                  </a:ext>
                </a:extLst>
              </a:tr>
              <a:tr h="271702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Persona Jurídica 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Persona Natural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Bolsillos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Usuarios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34148"/>
                  </a:ext>
                </a:extLst>
              </a:tr>
              <a:tr h="159340">
                <a:tc rowSpan="6">
                  <a:txBody>
                    <a:bodyPr/>
                    <a:lstStyle/>
                    <a:p>
                      <a:pPr algn="l" fontAlgn="ctr"/>
                      <a:r>
                        <a:rPr lang="es-ES_tradnl" sz="1000" b="1" u="none" strike="noStrike" noProof="0" dirty="0">
                          <a:effectLst/>
                        </a:rPr>
                        <a:t>Clientes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Actividad económica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7013715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Activos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954821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Pasivos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28833998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Ingresos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2095229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Egresos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94074616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Estado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1: Activo; 2: Inactivo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453681"/>
                  </a:ext>
                </a:extLst>
              </a:tr>
              <a:tr h="137815">
                <a:tc rowSpan="15">
                  <a:txBody>
                    <a:bodyPr/>
                    <a:lstStyle/>
                    <a:p>
                      <a:pPr algn="l" fontAlgn="ctr"/>
                      <a:r>
                        <a:rPr lang="es-ES_tradnl" sz="1000" b="1" u="none" strike="noStrike" noProof="0" dirty="0">
                          <a:effectLst/>
                        </a:rPr>
                        <a:t>Productos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Deposito Ordinario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14553222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Unidos para progresar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24314135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Cuenta corriente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8165245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Aportes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04456690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 err="1">
                          <a:effectLst/>
                        </a:rPr>
                        <a:t>Crecediario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214269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 err="1">
                          <a:effectLst/>
                        </a:rPr>
                        <a:t>Llavehogar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324871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Junior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02153997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Contractual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3936366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Deposito electrónico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738857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Ahorro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CDT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6265927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Comercial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95283335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Consumo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3743280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Vivienda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40770912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Microcrédito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356784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Tarjeta de crédito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030018"/>
                  </a:ext>
                </a:extLst>
              </a:tr>
              <a:tr h="137815">
                <a:tc rowSpan="11">
                  <a:txBody>
                    <a:bodyPr/>
                    <a:lstStyle/>
                    <a:p>
                      <a:pPr algn="l" fontAlgn="ctr"/>
                      <a:r>
                        <a:rPr lang="es-ES_tradnl" sz="1000" b="1" u="none" strike="noStrike" noProof="0" dirty="0">
                          <a:effectLst/>
                        </a:rPr>
                        <a:t>Canales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Físico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Oficina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3751355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Físico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Cajero Automático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1931750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Físico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Baloto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67114559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Físico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Red </a:t>
                      </a:r>
                      <a:r>
                        <a:rPr lang="es-ES_tradnl" sz="1000" b="0" u="none" strike="noStrike" noProof="0" dirty="0" err="1">
                          <a:effectLst/>
                        </a:rPr>
                        <a:t>Coopcentral</a:t>
                      </a:r>
                      <a:r>
                        <a:rPr lang="es-ES_tradnl" sz="1000" b="0" u="none" strike="noStrike" noProof="0" dirty="0">
                          <a:effectLst/>
                        </a:rPr>
                        <a:t> – Visionamos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68301783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Físico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Bancos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47542290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Virtual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Portal Transaccional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912761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Virtual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Banca Móvil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81130566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Virtual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POS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629166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Virtual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>
                          <a:effectLst/>
                        </a:rPr>
                        <a:t>PSE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7482977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Virtual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 err="1">
                          <a:effectLst/>
                        </a:rPr>
                        <a:t>Tpaga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3742890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Virtual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_tradnl" sz="1000" b="0" u="none" strike="noStrike" noProof="0" dirty="0" err="1">
                          <a:effectLst/>
                        </a:rPr>
                        <a:t>Claro_pay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0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0569038"/>
                  </a:ext>
                </a:extLst>
              </a:tr>
              <a:tr h="137815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s-ES_tradnl" sz="1000" b="1" u="none" strike="noStrike" noProof="0" dirty="0">
                          <a:effectLst/>
                        </a:rPr>
                        <a:t>Jurisdicciones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Departamentos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Modelo Delitos Policía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2735521"/>
                  </a:ext>
                </a:extLst>
              </a:tr>
              <a:tr h="13781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Internacional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b="0" u="none" strike="noStrike" noProof="0" dirty="0">
                          <a:effectLst/>
                        </a:rPr>
                        <a:t> 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u="none" strike="noStrike" noProof="0" dirty="0">
                          <a:effectLst/>
                        </a:rPr>
                        <a:t>1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472" marR="4472" marT="447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34211181"/>
                  </a:ext>
                </a:extLst>
              </a:tr>
            </a:tbl>
          </a:graphicData>
        </a:graphic>
      </p:graphicFrame>
      <p:pic>
        <p:nvPicPr>
          <p:cNvPr id="7" name="Picture 23">
            <a:extLst>
              <a:ext uri="{FF2B5EF4-FFF2-40B4-BE49-F238E27FC236}">
                <a16:creationId xmlns:a16="http://schemas.microsoft.com/office/drawing/2014/main" id="{786857B1-978E-0A3D-9208-80098ABE4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7" y="156733"/>
            <a:ext cx="12194115" cy="8962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D5491F6-DCFE-E16F-6BF3-23FB2CD0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AAA5DE2A-F327-74DE-28A6-C4E13BF8B67B}"/>
              </a:ext>
            </a:extLst>
          </p:cNvPr>
          <p:cNvSpPr/>
          <p:nvPr/>
        </p:nvSpPr>
        <p:spPr>
          <a:xfrm>
            <a:off x="1737360" y="1272540"/>
            <a:ext cx="1310640" cy="838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940946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BD38-0596-8751-3A83-273934CF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36B46232-0F51-71E0-F88A-83B8F982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7"/>
            <a:ext cx="12194115" cy="89629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92C7E3D-CFDE-FF14-CB93-B9C4A0229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116AA5-4E3E-244B-BC65-AAAD7A93EC1F}"/>
              </a:ext>
            </a:extLst>
          </p:cNvPr>
          <p:cNvSpPr txBox="1">
            <a:spLocks/>
          </p:cNvSpPr>
          <p:nvPr/>
        </p:nvSpPr>
        <p:spPr>
          <a:xfrm>
            <a:off x="1049191" y="426498"/>
            <a:ext cx="7532949" cy="519549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noProof="0" dirty="0"/>
              <a:t>Señales de Alerta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37C0A9C-C30B-5D3C-770A-DF59CDC8C62A}"/>
                  </a:ext>
                </a:extLst>
              </p:cNvPr>
              <p:cNvSpPr txBox="1"/>
              <p:nvPr/>
            </p:nvSpPr>
            <p:spPr>
              <a:xfrm>
                <a:off x="821650" y="1473456"/>
                <a:ext cx="10802471" cy="424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Una alerta es disparada cuando alguna cantidad </a:t>
                </a:r>
                <a14:m>
                  <m:oMath xmlns:m="http://schemas.openxmlformats.org/officeDocument/2006/math"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de un individuo </a:t>
                </a:r>
                <a14:m>
                  <m:oMath xmlns:m="http://schemas.openxmlformats.org/officeDocument/2006/math"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varía de manera anómala respecto al promedio típico de la población de un determinado clúster (µ); ya sea muy por encima o muy por debajo de la desviación estándar de ese clúster (</a:t>
                </a:r>
                <a:r>
                  <a:rPr lang="es-ES_tradnl" sz="1800" noProof="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σ</a:t>
                </a:r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):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i="1" noProof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_tradnl" sz="1800" i="1" noProof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1800" i="1" noProof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&gt;</m:t>
                      </m:r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+1.64 </m:t>
                      </m:r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𝜎</m:t>
                      </m:r>
                    </m:oMath>
                  </m:oMathPara>
                </a14:m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i="1" noProof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s-ES_tradnl" sz="1800" i="1" noProof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1800" i="1" noProof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&lt;</m:t>
                      </m:r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− 1.64 </m:t>
                      </m:r>
                      <m:r>
                        <a:rPr lang="es-ES_tradnl" sz="1800" i="1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𝜎</m:t>
                      </m:r>
                    </m:oMath>
                  </m:oMathPara>
                </a14:m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La desviación estándar se cambio por la desviación absoluta mediana, siendo esta una medida robusta y sin afectaciones fuertes ante valores atípicos. Para un conjunto de datos </a:t>
                </a:r>
                <a:r>
                  <a:rPr lang="es-ES_tradnl" sz="1800" noProof="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univariados</a:t>
                </a:r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, ..., </m:t>
                    </m:r>
                    <m:sSub>
                      <m:sSubPr>
                        <m:ctrlP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la mediana de desviaciones absolutas de la mediana de los datos se define como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s-ES_tradnl" noProof="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𝑀𝐴𝐷</m:t>
                    </m:r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𝑚𝑒𝑑𝑖𝑎𝑛𝑎</m:t>
                    </m:r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(|</m:t>
                    </m:r>
                    <m:sSub>
                      <m:sSubPr>
                        <m:ctrlP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s-ES_tradnl" sz="1800" i="1" noProof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𝑚𝑒𝑑</m:t>
                    </m:r>
                    <m:r>
                      <a:rPr lang="es-ES_tradnl" sz="1800" i="1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|)</m:t>
                    </m:r>
                  </m:oMath>
                </a14:m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1798320" indent="449580"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 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49580" algn="just"/>
                <a:r>
                  <a:rPr lang="es-ES_tradnl" sz="1800" noProof="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 partir de los residuos o desviaciones de la mediana de los datos, se calcula la mediana de los valores absolutos (Peter Bruce, 2020).</a:t>
                </a:r>
                <a:endParaRPr lang="es-ES_tradnl" sz="1800" noProof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37C0A9C-C30B-5D3C-770A-DF59CDC8C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50" y="1473456"/>
                <a:ext cx="10802471" cy="4247317"/>
              </a:xfrm>
              <a:prstGeom prst="rect">
                <a:avLst/>
              </a:prstGeom>
              <a:blipFill>
                <a:blip r:embed="rId4"/>
                <a:stretch>
                  <a:fillRect l="-469" t="-896" r="-469" b="-14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67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3">
            <a:extLst>
              <a:ext uri="{FF2B5EF4-FFF2-40B4-BE49-F238E27FC236}">
                <a16:creationId xmlns:a16="http://schemas.microsoft.com/office/drawing/2014/main" id="{323E7058-6FEA-37DE-699F-EFB712C3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4FFD65C-8F1C-454A-930D-F45E33764B57}"/>
              </a:ext>
            </a:extLst>
          </p:cNvPr>
          <p:cNvSpPr txBox="1"/>
          <p:nvPr/>
        </p:nvSpPr>
        <p:spPr>
          <a:xfrm>
            <a:off x="1242482" y="374649"/>
            <a:ext cx="79062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_tradnl" sz="2800" b="1" i="1" noProof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i Jamjuree"/>
                <a:cs typeface="Bai Jamjuree"/>
              </a:rPr>
              <a:t>Roadmap</a:t>
            </a:r>
            <a:endParaRPr lang="es-ES_tradnl" sz="2800" b="1" i="1" noProof="0" dirty="0">
              <a:solidFill>
                <a:schemeClr val="tx1">
                  <a:lumMod val="75000"/>
                  <a:lumOff val="25000"/>
                </a:schemeClr>
              </a:solidFill>
              <a:latin typeface="Bai Jamjuree" panose="00000500000000000000" pitchFamily="2" charset="-34"/>
              <a:cs typeface="Bai Jamjuree" panose="00000500000000000000" pitchFamily="2" charset="-34"/>
            </a:endParaRPr>
          </a:p>
        </p:txBody>
      </p:sp>
      <p:sp>
        <p:nvSpPr>
          <p:cNvPr id="7" name="Google Shape;274;p37">
            <a:extLst>
              <a:ext uri="{FF2B5EF4-FFF2-40B4-BE49-F238E27FC236}">
                <a16:creationId xmlns:a16="http://schemas.microsoft.com/office/drawing/2014/main" id="{711E5439-9FFC-1FFF-0798-DB59316F6DA8}"/>
              </a:ext>
            </a:extLst>
          </p:cNvPr>
          <p:cNvSpPr/>
          <p:nvPr/>
        </p:nvSpPr>
        <p:spPr>
          <a:xfrm>
            <a:off x="4983496" y="2738705"/>
            <a:ext cx="2331300" cy="33858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6800" tIns="46800" rIns="46800" bIns="468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_tradnl" sz="1800" b="0" i="0" u="none" strike="noStrike" cap="none" noProof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75;p37">
            <a:extLst>
              <a:ext uri="{FF2B5EF4-FFF2-40B4-BE49-F238E27FC236}">
                <a16:creationId xmlns:a16="http://schemas.microsoft.com/office/drawing/2014/main" id="{95FB8182-3D98-C21D-39AE-BEC59FAFE531}"/>
              </a:ext>
            </a:extLst>
          </p:cNvPr>
          <p:cNvSpPr/>
          <p:nvPr/>
        </p:nvSpPr>
        <p:spPr>
          <a:xfrm>
            <a:off x="2568340" y="2739227"/>
            <a:ext cx="2331300" cy="33858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46800" tIns="46800" rIns="46800" bIns="468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s-ES_tradnl" sz="1800" b="0" i="0" u="none" strike="noStrike" cap="none" noProof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6;p37">
            <a:extLst>
              <a:ext uri="{FF2B5EF4-FFF2-40B4-BE49-F238E27FC236}">
                <a16:creationId xmlns:a16="http://schemas.microsoft.com/office/drawing/2014/main" id="{370ACA84-AD27-B880-0B72-FEF68DB5CA8A}"/>
              </a:ext>
            </a:extLst>
          </p:cNvPr>
          <p:cNvSpPr txBox="1"/>
          <p:nvPr/>
        </p:nvSpPr>
        <p:spPr>
          <a:xfrm>
            <a:off x="320155" y="3028755"/>
            <a:ext cx="1158000" cy="5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947"/>
              </a:buClr>
              <a:buSzPts val="1600"/>
              <a:buFont typeface="Arial"/>
              <a:buNone/>
            </a:pPr>
            <a:r>
              <a:rPr lang="es-ES_tradnl" sz="1600" b="1" noProof="0" dirty="0">
                <a:solidFill>
                  <a:srgbClr val="041947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lang="es-ES_tradnl" noProof="0"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_tradnl" sz="2000" b="1" i="0" u="none" strike="noStrike" cap="none" noProof="0" dirty="0">
              <a:solidFill>
                <a:srgbClr val="0419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7;p37">
            <a:extLst>
              <a:ext uri="{FF2B5EF4-FFF2-40B4-BE49-F238E27FC236}">
                <a16:creationId xmlns:a16="http://schemas.microsoft.com/office/drawing/2014/main" id="{B0AFDB0A-5A18-7FBF-55D7-083C51DB41A9}"/>
              </a:ext>
            </a:extLst>
          </p:cNvPr>
          <p:cNvSpPr/>
          <p:nvPr/>
        </p:nvSpPr>
        <p:spPr>
          <a:xfrm>
            <a:off x="1313825" y="1919705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1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8;p37">
            <a:extLst>
              <a:ext uri="{FF2B5EF4-FFF2-40B4-BE49-F238E27FC236}">
                <a16:creationId xmlns:a16="http://schemas.microsoft.com/office/drawing/2014/main" id="{69BA9227-AB2B-5869-E35F-DD0717B6B238}"/>
              </a:ext>
            </a:extLst>
          </p:cNvPr>
          <p:cNvSpPr/>
          <p:nvPr/>
        </p:nvSpPr>
        <p:spPr>
          <a:xfrm>
            <a:off x="3730257" y="1919705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419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2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79;p37">
            <a:extLst>
              <a:ext uri="{FF2B5EF4-FFF2-40B4-BE49-F238E27FC236}">
                <a16:creationId xmlns:a16="http://schemas.microsoft.com/office/drawing/2014/main" id="{033B7A0B-9D46-F9EB-0E0A-1A48D1996DA6}"/>
              </a:ext>
            </a:extLst>
          </p:cNvPr>
          <p:cNvSpPr/>
          <p:nvPr/>
        </p:nvSpPr>
        <p:spPr>
          <a:xfrm>
            <a:off x="6137671" y="1919705"/>
            <a:ext cx="2460300" cy="819000"/>
          </a:xfrm>
          <a:prstGeom prst="chevron">
            <a:avLst>
              <a:gd name="adj" fmla="val 24593"/>
            </a:avLst>
          </a:pr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latin typeface="Calibri"/>
                <a:ea typeface="Calibri"/>
                <a:cs typeface="Calibri"/>
                <a:sym typeface="Calibri"/>
              </a:rPr>
              <a:t>ase 3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noProof="0" dirty="0"/>
          </a:p>
        </p:txBody>
      </p:sp>
      <p:sp>
        <p:nvSpPr>
          <p:cNvPr id="13" name="Google Shape;280;p37">
            <a:extLst>
              <a:ext uri="{FF2B5EF4-FFF2-40B4-BE49-F238E27FC236}">
                <a16:creationId xmlns:a16="http://schemas.microsoft.com/office/drawing/2014/main" id="{8CE3CFC5-FC40-A5B9-B006-EA560FF84935}"/>
              </a:ext>
            </a:extLst>
          </p:cNvPr>
          <p:cNvSpPr txBox="1"/>
          <p:nvPr/>
        </p:nvSpPr>
        <p:spPr>
          <a:xfrm>
            <a:off x="1137517" y="3822016"/>
            <a:ext cx="1212000" cy="5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_tradnl" sz="2000" b="1" i="0" u="none" strike="noStrike" cap="none" noProof="0" dirty="0">
              <a:solidFill>
                <a:srgbClr val="0419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282;p37">
            <a:extLst>
              <a:ext uri="{FF2B5EF4-FFF2-40B4-BE49-F238E27FC236}">
                <a16:creationId xmlns:a16="http://schemas.microsoft.com/office/drawing/2014/main" id="{DF8B6380-857E-216D-097D-09BBB183266D}"/>
              </a:ext>
            </a:extLst>
          </p:cNvPr>
          <p:cNvCxnSpPr>
            <a:cxnSpLocks/>
          </p:cNvCxnSpPr>
          <p:nvPr/>
        </p:nvCxnSpPr>
        <p:spPr>
          <a:xfrm flipV="1">
            <a:off x="1277594" y="3572277"/>
            <a:ext cx="9863885" cy="5252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6" name="Google Shape;283;p37">
            <a:extLst>
              <a:ext uri="{FF2B5EF4-FFF2-40B4-BE49-F238E27FC236}">
                <a16:creationId xmlns:a16="http://schemas.microsoft.com/office/drawing/2014/main" id="{D30EA9AD-B9A1-E0A4-EB36-B38D3937CD9F}"/>
              </a:ext>
            </a:extLst>
          </p:cNvPr>
          <p:cNvSpPr txBox="1"/>
          <p:nvPr/>
        </p:nvSpPr>
        <p:spPr>
          <a:xfrm>
            <a:off x="1535610" y="2894247"/>
            <a:ext cx="2376300" cy="516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cs typeface="Calibri"/>
                <a:sym typeface="Calibri"/>
              </a:rPr>
              <a:t>Extracción datos</a:t>
            </a:r>
            <a:endParaRPr lang="es-ES_tradnl" sz="1000" b="1" noProof="0" dirty="0"/>
          </a:p>
        </p:txBody>
      </p:sp>
      <p:sp>
        <p:nvSpPr>
          <p:cNvPr id="17" name="Google Shape;284;p37">
            <a:extLst>
              <a:ext uri="{FF2B5EF4-FFF2-40B4-BE49-F238E27FC236}">
                <a16:creationId xmlns:a16="http://schemas.microsoft.com/office/drawing/2014/main" id="{1E5C9595-E95C-0EC7-3701-338D4BF027ED}"/>
              </a:ext>
            </a:extLst>
          </p:cNvPr>
          <p:cNvSpPr txBox="1"/>
          <p:nvPr/>
        </p:nvSpPr>
        <p:spPr>
          <a:xfrm>
            <a:off x="1258708" y="3628096"/>
            <a:ext cx="2385825" cy="964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28600"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Identificación de la base de clientes</a:t>
            </a:r>
          </a:p>
          <a:p>
            <a:pPr marL="254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Identificación de las bases de datos transaccionales</a:t>
            </a:r>
          </a:p>
        </p:txBody>
      </p:sp>
      <p:sp>
        <p:nvSpPr>
          <p:cNvPr id="19" name="Google Shape;286;p37">
            <a:extLst>
              <a:ext uri="{FF2B5EF4-FFF2-40B4-BE49-F238E27FC236}">
                <a16:creationId xmlns:a16="http://schemas.microsoft.com/office/drawing/2014/main" id="{F6496132-3EF8-2D62-2178-9B6B7C776107}"/>
              </a:ext>
            </a:extLst>
          </p:cNvPr>
          <p:cNvSpPr txBox="1"/>
          <p:nvPr/>
        </p:nvSpPr>
        <p:spPr>
          <a:xfrm>
            <a:off x="3556206" y="2755615"/>
            <a:ext cx="2376300" cy="744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000040"/>
              </a:buClr>
              <a:buSzPts val="1400"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            Delitos LAFT</a:t>
            </a:r>
            <a:endParaRPr lang="es-ES_tradnl" b="1" noProof="0" dirty="0">
              <a:cs typeface="Calibri" panose="020F0502020204030204"/>
            </a:endParaRPr>
          </a:p>
        </p:txBody>
      </p:sp>
      <p:sp>
        <p:nvSpPr>
          <p:cNvPr id="20" name="Google Shape;287;p37">
            <a:extLst>
              <a:ext uri="{FF2B5EF4-FFF2-40B4-BE49-F238E27FC236}">
                <a16:creationId xmlns:a16="http://schemas.microsoft.com/office/drawing/2014/main" id="{9EF6ED2A-870C-BC81-3551-1DA74AE695A7}"/>
              </a:ext>
            </a:extLst>
          </p:cNvPr>
          <p:cNvSpPr txBox="1"/>
          <p:nvPr/>
        </p:nvSpPr>
        <p:spPr>
          <a:xfrm>
            <a:off x="3645677" y="4451008"/>
            <a:ext cx="2376300" cy="29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noProof="0" dirty="0"/>
          </a:p>
        </p:txBody>
      </p:sp>
      <p:sp>
        <p:nvSpPr>
          <p:cNvPr id="21" name="Google Shape;288;p37">
            <a:extLst>
              <a:ext uri="{FF2B5EF4-FFF2-40B4-BE49-F238E27FC236}">
                <a16:creationId xmlns:a16="http://schemas.microsoft.com/office/drawing/2014/main" id="{5DFCAFCC-81AF-A28B-F932-DEDDADCBE04D}"/>
              </a:ext>
            </a:extLst>
          </p:cNvPr>
          <p:cNvSpPr txBox="1"/>
          <p:nvPr/>
        </p:nvSpPr>
        <p:spPr>
          <a:xfrm>
            <a:off x="6190386" y="2859840"/>
            <a:ext cx="2484300" cy="621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cs typeface="Calibri"/>
                <a:sym typeface="Calibri"/>
              </a:rPr>
              <a:t>Transformación y almacenamiento</a:t>
            </a:r>
            <a:endParaRPr lang="es-ES_tradnl" noProof="0" dirty="0"/>
          </a:p>
        </p:txBody>
      </p:sp>
      <p:cxnSp>
        <p:nvCxnSpPr>
          <p:cNvPr id="22" name="Google Shape;289;p37">
            <a:extLst>
              <a:ext uri="{FF2B5EF4-FFF2-40B4-BE49-F238E27FC236}">
                <a16:creationId xmlns:a16="http://schemas.microsoft.com/office/drawing/2014/main" id="{6A92891E-8B39-A158-3D4D-9D1919C0A580}"/>
              </a:ext>
            </a:extLst>
          </p:cNvPr>
          <p:cNvCxnSpPr>
            <a:cxnSpLocks/>
          </p:cNvCxnSpPr>
          <p:nvPr/>
        </p:nvCxnSpPr>
        <p:spPr>
          <a:xfrm>
            <a:off x="1242482" y="5558920"/>
            <a:ext cx="96775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3" name="Google Shape;290;p37">
            <a:extLst>
              <a:ext uri="{FF2B5EF4-FFF2-40B4-BE49-F238E27FC236}">
                <a16:creationId xmlns:a16="http://schemas.microsoft.com/office/drawing/2014/main" id="{5A3EDC8E-EABE-0472-64D3-8C9042286EA0}"/>
              </a:ext>
            </a:extLst>
          </p:cNvPr>
          <p:cNvSpPr txBox="1"/>
          <p:nvPr/>
        </p:nvSpPr>
        <p:spPr>
          <a:xfrm>
            <a:off x="3835292" y="3601976"/>
            <a:ext cx="2193255" cy="18017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Descarga de bases de datos de delitos de los últimos 3 años.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Creación de la base consolidada.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Descarga de la información de la proyección de población por departamentos de la página del DANE.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Creación del indicador de delitos por departamento.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Elaborar el clúster por indicador de delitos asociado.</a:t>
            </a:r>
          </a:p>
          <a:p>
            <a:pPr marL="228600" indent="-228600">
              <a:buAutoNum type="arabicPeriod"/>
            </a:pPr>
            <a:endParaRPr lang="es-ES_tradnl" sz="1000" noProof="0" dirty="0">
              <a:solidFill>
                <a:srgbClr val="000040"/>
              </a:solidFill>
              <a:cs typeface="Calibri"/>
            </a:endParaRPr>
          </a:p>
          <a:p>
            <a:pPr marL="457200"/>
            <a:endParaRPr lang="es-ES_tradnl" noProof="0" dirty="0">
              <a:cs typeface="Calibri" panose="020F0502020204030204"/>
            </a:endParaRPr>
          </a:p>
        </p:txBody>
      </p:sp>
      <p:sp>
        <p:nvSpPr>
          <p:cNvPr id="26" name="Google Shape;292;p37">
            <a:extLst>
              <a:ext uri="{FF2B5EF4-FFF2-40B4-BE49-F238E27FC236}">
                <a16:creationId xmlns:a16="http://schemas.microsoft.com/office/drawing/2014/main" id="{DB93E4BD-E079-9FE9-88C4-573CE85E4266}"/>
              </a:ext>
            </a:extLst>
          </p:cNvPr>
          <p:cNvSpPr txBox="1"/>
          <p:nvPr/>
        </p:nvSpPr>
        <p:spPr>
          <a:xfrm>
            <a:off x="5902083" y="3601976"/>
            <a:ext cx="2484299" cy="20593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Clasificación de transacciones por departamento, según nivel de riesgo.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productos.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FontTx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transacciones por tipo de canales.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A17A65F-40E4-6F78-83F5-F6871EEF8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2" name="Google Shape;279;p37">
            <a:extLst>
              <a:ext uri="{FF2B5EF4-FFF2-40B4-BE49-F238E27FC236}">
                <a16:creationId xmlns:a16="http://schemas.microsoft.com/office/drawing/2014/main" id="{30A0AA6A-36F9-5A1B-2DFD-5B1EF54CB575}"/>
              </a:ext>
            </a:extLst>
          </p:cNvPr>
          <p:cNvSpPr/>
          <p:nvPr/>
        </p:nvSpPr>
        <p:spPr>
          <a:xfrm>
            <a:off x="8681179" y="1919705"/>
            <a:ext cx="2460300" cy="819000"/>
          </a:xfrm>
          <a:prstGeom prst="chevron">
            <a:avLst>
              <a:gd name="adj" fmla="val 24593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latin typeface="Calibri"/>
                <a:ea typeface="Calibri"/>
                <a:cs typeface="Calibri"/>
                <a:sym typeface="Calibri"/>
              </a:rPr>
              <a:t>ase 4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noProof="0" dirty="0"/>
          </a:p>
        </p:txBody>
      </p:sp>
      <p:sp>
        <p:nvSpPr>
          <p:cNvPr id="5" name="Google Shape;288;p37">
            <a:extLst>
              <a:ext uri="{FF2B5EF4-FFF2-40B4-BE49-F238E27FC236}">
                <a16:creationId xmlns:a16="http://schemas.microsoft.com/office/drawing/2014/main" id="{90B1B5F9-F596-826D-C9A0-3A16C8FBFC89}"/>
              </a:ext>
            </a:extLst>
          </p:cNvPr>
          <p:cNvSpPr txBox="1"/>
          <p:nvPr/>
        </p:nvSpPr>
        <p:spPr>
          <a:xfrm>
            <a:off x="8742086" y="2893653"/>
            <a:ext cx="2484300" cy="5403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Modelado</a:t>
            </a: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400"/>
              <a:buFont typeface="Calibri"/>
              <a:buNone/>
            </a:pPr>
            <a:endParaRPr lang="es-ES_tradnl" noProof="0" dirty="0"/>
          </a:p>
        </p:txBody>
      </p:sp>
      <p:sp>
        <p:nvSpPr>
          <p:cNvPr id="27" name="Google Shape;292;p37">
            <a:extLst>
              <a:ext uri="{FF2B5EF4-FFF2-40B4-BE49-F238E27FC236}">
                <a16:creationId xmlns:a16="http://schemas.microsoft.com/office/drawing/2014/main" id="{E5BB9143-B4C3-8DEF-20F6-3FC1CBB77217}"/>
              </a:ext>
            </a:extLst>
          </p:cNvPr>
          <p:cNvSpPr txBox="1"/>
          <p:nvPr/>
        </p:nvSpPr>
        <p:spPr>
          <a:xfrm>
            <a:off x="8510272" y="3605221"/>
            <a:ext cx="2484299" cy="109042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Estandarización de las métricas de evaluación de los resultados.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Organización de la información.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Presentación de informe.</a:t>
            </a: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2100">
              <a:lnSpc>
                <a:spcPct val="150000"/>
              </a:lnSpc>
              <a:buClr>
                <a:srgbClr val="000040"/>
              </a:buClr>
              <a:buSzPts val="1000"/>
              <a:buAutoNum type="arabicPeriod"/>
            </a:pPr>
            <a:endParaRPr lang="es-ES_tradnl" sz="1000" noProof="0" dirty="0">
              <a:solidFill>
                <a:srgbClr val="000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48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64AA4492-1355-C0A7-FD83-02A722EA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34E9E8-4FFE-F559-E1D6-2A832404E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6" name="Google Shape;276;p37">
            <a:extLst>
              <a:ext uri="{FF2B5EF4-FFF2-40B4-BE49-F238E27FC236}">
                <a16:creationId xmlns:a16="http://schemas.microsoft.com/office/drawing/2014/main" id="{9E9A9308-D92D-E93D-0880-4E202C17662A}"/>
              </a:ext>
            </a:extLst>
          </p:cNvPr>
          <p:cNvSpPr txBox="1"/>
          <p:nvPr/>
        </p:nvSpPr>
        <p:spPr>
          <a:xfrm>
            <a:off x="127532" y="3051965"/>
            <a:ext cx="1158000" cy="5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947"/>
              </a:buClr>
              <a:buSzPts val="1600"/>
              <a:buFont typeface="Arial"/>
              <a:buNone/>
            </a:pPr>
            <a:r>
              <a:rPr lang="es-ES_tradnl" sz="1600" b="1" noProof="0" dirty="0">
                <a:solidFill>
                  <a:srgbClr val="041947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lang="es-ES_tradnl" noProof="0"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_tradnl" sz="2000" b="1" i="0" u="none" strike="noStrike" cap="none" noProof="0" dirty="0">
              <a:solidFill>
                <a:srgbClr val="0419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7;p37">
            <a:extLst>
              <a:ext uri="{FF2B5EF4-FFF2-40B4-BE49-F238E27FC236}">
                <a16:creationId xmlns:a16="http://schemas.microsoft.com/office/drawing/2014/main" id="{611782F8-4991-3402-2AFB-1541A6ED08A9}"/>
              </a:ext>
            </a:extLst>
          </p:cNvPr>
          <p:cNvSpPr/>
          <p:nvPr/>
        </p:nvSpPr>
        <p:spPr>
          <a:xfrm>
            <a:off x="1221774" y="1530748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1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82;p37">
            <a:extLst>
              <a:ext uri="{FF2B5EF4-FFF2-40B4-BE49-F238E27FC236}">
                <a16:creationId xmlns:a16="http://schemas.microsoft.com/office/drawing/2014/main" id="{8231FD36-BE87-AF3D-39EA-13EA0A3B6516}"/>
              </a:ext>
            </a:extLst>
          </p:cNvPr>
          <p:cNvCxnSpPr>
            <a:cxnSpLocks/>
          </p:cNvCxnSpPr>
          <p:nvPr/>
        </p:nvCxnSpPr>
        <p:spPr>
          <a:xfrm>
            <a:off x="1320644" y="3182255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" name="Google Shape;284;p37">
            <a:extLst>
              <a:ext uri="{FF2B5EF4-FFF2-40B4-BE49-F238E27FC236}">
                <a16:creationId xmlns:a16="http://schemas.microsoft.com/office/drawing/2014/main" id="{954FDB2E-44C2-03AD-DD2F-D2F674D95E6B}"/>
              </a:ext>
            </a:extLst>
          </p:cNvPr>
          <p:cNvSpPr txBox="1"/>
          <p:nvPr/>
        </p:nvSpPr>
        <p:spPr>
          <a:xfrm>
            <a:off x="1143945" y="3358392"/>
            <a:ext cx="3336305" cy="4731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28600"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Identificación de la base de clientes</a:t>
            </a:r>
          </a:p>
          <a:p>
            <a:pPr marL="254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Identificación de las bases de datos transaccionales</a:t>
            </a:r>
          </a:p>
        </p:txBody>
      </p:sp>
      <p:cxnSp>
        <p:nvCxnSpPr>
          <p:cNvPr id="11" name="Google Shape;289;p37">
            <a:extLst>
              <a:ext uri="{FF2B5EF4-FFF2-40B4-BE49-F238E27FC236}">
                <a16:creationId xmlns:a16="http://schemas.microsoft.com/office/drawing/2014/main" id="{2EA778A4-242F-D65F-4759-82DB6854A4B5}"/>
              </a:ext>
            </a:extLst>
          </p:cNvPr>
          <p:cNvCxnSpPr>
            <a:cxnSpLocks/>
          </p:cNvCxnSpPr>
          <p:nvPr/>
        </p:nvCxnSpPr>
        <p:spPr>
          <a:xfrm>
            <a:off x="1320644" y="3924083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C39EC7-192C-0F30-7241-130DD9C72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14060"/>
              </p:ext>
            </p:extLst>
          </p:nvPr>
        </p:nvGraphicFramePr>
        <p:xfrm>
          <a:off x="4968792" y="2197965"/>
          <a:ext cx="3987800" cy="3048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95045">
                  <a:extLst>
                    <a:ext uri="{9D8B030D-6E8A-4147-A177-3AD203B41FA5}">
                      <a16:colId xmlns:a16="http://schemas.microsoft.com/office/drawing/2014/main" val="4245492366"/>
                    </a:ext>
                  </a:extLst>
                </a:gridCol>
                <a:gridCol w="865397">
                  <a:extLst>
                    <a:ext uri="{9D8B030D-6E8A-4147-A177-3AD203B41FA5}">
                      <a16:colId xmlns:a16="http://schemas.microsoft.com/office/drawing/2014/main" val="1160600855"/>
                    </a:ext>
                  </a:extLst>
                </a:gridCol>
                <a:gridCol w="827358">
                  <a:extLst>
                    <a:ext uri="{9D8B030D-6E8A-4147-A177-3AD203B41FA5}">
                      <a16:colId xmlns:a16="http://schemas.microsoft.com/office/drawing/2014/main" val="236923024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Archivo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Registros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1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698'894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6469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818'739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6778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784'119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2'301'752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7214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5'236'470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472775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11'084'115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56689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16'145'650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17763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  73'768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9093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  66'384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6115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  39'851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05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  15'960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9830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  21'759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92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  21'172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49743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410'396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22755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327'890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59057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265'949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33'709'364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642007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FFD285-64AD-6EB4-51A2-B54BB70183F9}"/>
              </a:ext>
            </a:extLst>
          </p:cNvPr>
          <p:cNvSpPr txBox="1"/>
          <p:nvPr/>
        </p:nvSpPr>
        <p:spPr>
          <a:xfrm>
            <a:off x="5390984" y="1606163"/>
            <a:ext cx="204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Datos en crudo</a:t>
            </a:r>
          </a:p>
        </p:txBody>
      </p:sp>
    </p:spTree>
    <p:extLst>
      <p:ext uri="{BB962C8B-B14F-4D97-AF65-F5344CB8AC3E}">
        <p14:creationId xmlns:p14="http://schemas.microsoft.com/office/powerpoint/2010/main" val="41247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D3CB-BBBB-4110-50EE-35E3A494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C255DAEF-4F66-D2E9-06B9-A049E16D6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79898B-C6C3-52EF-C470-E80C078F1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6" name="Google Shape;276;p37">
            <a:extLst>
              <a:ext uri="{FF2B5EF4-FFF2-40B4-BE49-F238E27FC236}">
                <a16:creationId xmlns:a16="http://schemas.microsoft.com/office/drawing/2014/main" id="{661CA970-FD7A-04FB-B05D-484EC7C6E906}"/>
              </a:ext>
            </a:extLst>
          </p:cNvPr>
          <p:cNvSpPr txBox="1"/>
          <p:nvPr/>
        </p:nvSpPr>
        <p:spPr>
          <a:xfrm>
            <a:off x="127532" y="3051965"/>
            <a:ext cx="1158000" cy="5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947"/>
              </a:buClr>
              <a:buSzPts val="1600"/>
              <a:buFont typeface="Arial"/>
              <a:buNone/>
            </a:pPr>
            <a:r>
              <a:rPr lang="es-ES_tradnl" sz="1600" b="1" noProof="0" dirty="0">
                <a:solidFill>
                  <a:srgbClr val="041947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lang="es-ES_tradnl" noProof="0"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_tradnl" sz="2000" b="1" i="0" u="none" strike="noStrike" cap="none" noProof="0" dirty="0">
              <a:solidFill>
                <a:srgbClr val="0419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7;p37">
            <a:extLst>
              <a:ext uri="{FF2B5EF4-FFF2-40B4-BE49-F238E27FC236}">
                <a16:creationId xmlns:a16="http://schemas.microsoft.com/office/drawing/2014/main" id="{CE749AE8-1590-9127-9893-24272DA3B7AE}"/>
              </a:ext>
            </a:extLst>
          </p:cNvPr>
          <p:cNvSpPr/>
          <p:nvPr/>
        </p:nvSpPr>
        <p:spPr>
          <a:xfrm>
            <a:off x="1221774" y="1530748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1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82;p37">
            <a:extLst>
              <a:ext uri="{FF2B5EF4-FFF2-40B4-BE49-F238E27FC236}">
                <a16:creationId xmlns:a16="http://schemas.microsoft.com/office/drawing/2014/main" id="{0A6C8D0F-4AA5-0961-6ED1-4BF71427E35C}"/>
              </a:ext>
            </a:extLst>
          </p:cNvPr>
          <p:cNvCxnSpPr>
            <a:cxnSpLocks/>
          </p:cNvCxnSpPr>
          <p:nvPr/>
        </p:nvCxnSpPr>
        <p:spPr>
          <a:xfrm>
            <a:off x="1320644" y="3182255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" name="Google Shape;284;p37">
            <a:extLst>
              <a:ext uri="{FF2B5EF4-FFF2-40B4-BE49-F238E27FC236}">
                <a16:creationId xmlns:a16="http://schemas.microsoft.com/office/drawing/2014/main" id="{D3406134-B1A8-9989-E7E8-96DA31B44947}"/>
              </a:ext>
            </a:extLst>
          </p:cNvPr>
          <p:cNvSpPr txBox="1"/>
          <p:nvPr/>
        </p:nvSpPr>
        <p:spPr>
          <a:xfrm>
            <a:off x="1157542" y="3358392"/>
            <a:ext cx="3226889" cy="4731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28600"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Identificación de la base de clientes</a:t>
            </a:r>
          </a:p>
          <a:p>
            <a:pPr marL="254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Identificación de las bases de datos transaccionales</a:t>
            </a:r>
          </a:p>
        </p:txBody>
      </p:sp>
      <p:cxnSp>
        <p:nvCxnSpPr>
          <p:cNvPr id="11" name="Google Shape;289;p37">
            <a:extLst>
              <a:ext uri="{FF2B5EF4-FFF2-40B4-BE49-F238E27FC236}">
                <a16:creationId xmlns:a16="http://schemas.microsoft.com/office/drawing/2014/main" id="{B99DB268-0F0B-0379-85A2-F970F3270A87}"/>
              </a:ext>
            </a:extLst>
          </p:cNvPr>
          <p:cNvCxnSpPr>
            <a:cxnSpLocks/>
          </p:cNvCxnSpPr>
          <p:nvPr/>
        </p:nvCxnSpPr>
        <p:spPr>
          <a:xfrm>
            <a:off x="1320644" y="3924083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D3661B-D4E3-62DC-A645-A5AB2672194A}"/>
              </a:ext>
            </a:extLst>
          </p:cNvPr>
          <p:cNvSpPr txBox="1"/>
          <p:nvPr/>
        </p:nvSpPr>
        <p:spPr>
          <a:xfrm>
            <a:off x="5653377" y="1767992"/>
            <a:ext cx="24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Datos en capa bronce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9121C9-3816-D049-15BC-F979410C0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95082"/>
              </p:ext>
            </p:extLst>
          </p:nvPr>
        </p:nvGraphicFramePr>
        <p:xfrm>
          <a:off x="5280494" y="2321330"/>
          <a:ext cx="4000501" cy="3048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47087">
                  <a:extLst>
                    <a:ext uri="{9D8B030D-6E8A-4147-A177-3AD203B41FA5}">
                      <a16:colId xmlns:a16="http://schemas.microsoft.com/office/drawing/2014/main" val="3299451991"/>
                    </a:ext>
                  </a:extLst>
                </a:gridCol>
                <a:gridCol w="826707">
                  <a:extLst>
                    <a:ext uri="{9D8B030D-6E8A-4147-A177-3AD203B41FA5}">
                      <a16:colId xmlns:a16="http://schemas.microsoft.com/office/drawing/2014/main" val="915469475"/>
                    </a:ext>
                  </a:extLst>
                </a:gridCol>
                <a:gridCol w="826707">
                  <a:extLst>
                    <a:ext uri="{9D8B030D-6E8A-4147-A177-3AD203B41FA5}">
                      <a16:colId xmlns:a16="http://schemas.microsoft.com/office/drawing/2014/main" val="206277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Archivo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Registros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3084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430'039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240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425'977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5859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784'119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1'640'135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4061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5'236'470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7159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11'084'115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27757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16'145'650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51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73'768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38735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66'384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770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39'851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9302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15'960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648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21'759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8593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21'172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26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410'396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1335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327'890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4213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265'949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33'709'364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456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04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11EDD-55C8-2E62-1C96-D743D5AB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2590B2FA-6977-9958-1098-C8BCC9858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19277BE-9E90-FB35-81DF-E3DD4D1E6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6" name="Google Shape;276;p37">
            <a:extLst>
              <a:ext uri="{FF2B5EF4-FFF2-40B4-BE49-F238E27FC236}">
                <a16:creationId xmlns:a16="http://schemas.microsoft.com/office/drawing/2014/main" id="{9F5C5BBD-5F59-329F-86D4-43242A7006B7}"/>
              </a:ext>
            </a:extLst>
          </p:cNvPr>
          <p:cNvSpPr txBox="1"/>
          <p:nvPr/>
        </p:nvSpPr>
        <p:spPr>
          <a:xfrm>
            <a:off x="127532" y="3051965"/>
            <a:ext cx="1158000" cy="5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947"/>
              </a:buClr>
              <a:buSzPts val="1600"/>
              <a:buFont typeface="Arial"/>
              <a:buNone/>
            </a:pPr>
            <a:r>
              <a:rPr lang="es-ES_tradnl" sz="1600" b="1" noProof="0" dirty="0">
                <a:solidFill>
                  <a:srgbClr val="041947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lang="es-ES_tradnl" noProof="0"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_tradnl" sz="2000" b="1" i="0" u="none" strike="noStrike" cap="none" noProof="0" dirty="0">
              <a:solidFill>
                <a:srgbClr val="0419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7;p37">
            <a:extLst>
              <a:ext uri="{FF2B5EF4-FFF2-40B4-BE49-F238E27FC236}">
                <a16:creationId xmlns:a16="http://schemas.microsoft.com/office/drawing/2014/main" id="{E0E3D1A3-ECCB-C94C-EA3F-DF6D465DEB7A}"/>
              </a:ext>
            </a:extLst>
          </p:cNvPr>
          <p:cNvSpPr/>
          <p:nvPr/>
        </p:nvSpPr>
        <p:spPr>
          <a:xfrm>
            <a:off x="1221774" y="1530748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1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82;p37">
            <a:extLst>
              <a:ext uri="{FF2B5EF4-FFF2-40B4-BE49-F238E27FC236}">
                <a16:creationId xmlns:a16="http://schemas.microsoft.com/office/drawing/2014/main" id="{B157B524-3609-68B6-C16C-1737840CA4BA}"/>
              </a:ext>
            </a:extLst>
          </p:cNvPr>
          <p:cNvCxnSpPr>
            <a:cxnSpLocks/>
          </p:cNvCxnSpPr>
          <p:nvPr/>
        </p:nvCxnSpPr>
        <p:spPr>
          <a:xfrm>
            <a:off x="1320644" y="3182255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0" name="Google Shape;284;p37">
            <a:extLst>
              <a:ext uri="{FF2B5EF4-FFF2-40B4-BE49-F238E27FC236}">
                <a16:creationId xmlns:a16="http://schemas.microsoft.com/office/drawing/2014/main" id="{6A314AA0-B695-36FB-05D7-9A998FCECBE3}"/>
              </a:ext>
            </a:extLst>
          </p:cNvPr>
          <p:cNvSpPr txBox="1"/>
          <p:nvPr/>
        </p:nvSpPr>
        <p:spPr>
          <a:xfrm>
            <a:off x="1149941" y="3358392"/>
            <a:ext cx="3633260" cy="4731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28600"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Identificación de la base de clientes</a:t>
            </a:r>
          </a:p>
          <a:p>
            <a:pPr marL="254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Identificación de las bases de datos transaccionales</a:t>
            </a:r>
          </a:p>
        </p:txBody>
      </p:sp>
      <p:cxnSp>
        <p:nvCxnSpPr>
          <p:cNvPr id="11" name="Google Shape;289;p37">
            <a:extLst>
              <a:ext uri="{FF2B5EF4-FFF2-40B4-BE49-F238E27FC236}">
                <a16:creationId xmlns:a16="http://schemas.microsoft.com/office/drawing/2014/main" id="{1FA6127B-B460-B140-4750-0AEDA1AA96DA}"/>
              </a:ext>
            </a:extLst>
          </p:cNvPr>
          <p:cNvCxnSpPr>
            <a:cxnSpLocks/>
          </p:cNvCxnSpPr>
          <p:nvPr/>
        </p:nvCxnSpPr>
        <p:spPr>
          <a:xfrm>
            <a:off x="1320644" y="3924083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7E9EB9D-28B6-0B57-A968-68FCF4A17692}"/>
              </a:ext>
            </a:extLst>
          </p:cNvPr>
          <p:cNvSpPr txBox="1"/>
          <p:nvPr/>
        </p:nvSpPr>
        <p:spPr>
          <a:xfrm>
            <a:off x="5653377" y="1767992"/>
            <a:ext cx="24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Datos en capa plata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C5B643-9EAA-36B5-585A-EC55D034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50266"/>
              </p:ext>
            </p:extLst>
          </p:nvPr>
        </p:nvGraphicFramePr>
        <p:xfrm>
          <a:off x="5574693" y="2321330"/>
          <a:ext cx="4000501" cy="3048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47087">
                  <a:extLst>
                    <a:ext uri="{9D8B030D-6E8A-4147-A177-3AD203B41FA5}">
                      <a16:colId xmlns:a16="http://schemas.microsoft.com/office/drawing/2014/main" val="1291319782"/>
                    </a:ext>
                  </a:extLst>
                </a:gridCol>
                <a:gridCol w="826707">
                  <a:extLst>
                    <a:ext uri="{9D8B030D-6E8A-4147-A177-3AD203B41FA5}">
                      <a16:colId xmlns:a16="http://schemas.microsoft.com/office/drawing/2014/main" val="598754878"/>
                    </a:ext>
                  </a:extLst>
                </a:gridCol>
                <a:gridCol w="826707">
                  <a:extLst>
                    <a:ext uri="{9D8B030D-6E8A-4147-A177-3AD203B41FA5}">
                      <a16:colId xmlns:a16="http://schemas.microsoft.com/office/drawing/2014/main" val="4357425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Archivo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Registros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59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16'765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44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33'402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591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Base Clientes a corte Diciembre 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455'672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505'839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14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2'825'589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1199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7'173'726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4106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Ahorros_2024.txt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9'580'029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4870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71'489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902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65'953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793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Cartera_2024.txt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39'701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8696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15'467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0203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21'381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54690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CDT_2024.txt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20'883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8292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TC_2022.txt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376'093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6582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TC_2023.txt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327'768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53469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TC_2024.txt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264'908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20'782'987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4571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1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C1EC2-5E4B-5DEF-A597-DF85A622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6F836A3F-DD96-5E1C-837F-3FB1303FF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8F2032-A6E9-BB7C-2BA6-C89FF20DA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6" name="Google Shape;276;p37">
            <a:extLst>
              <a:ext uri="{FF2B5EF4-FFF2-40B4-BE49-F238E27FC236}">
                <a16:creationId xmlns:a16="http://schemas.microsoft.com/office/drawing/2014/main" id="{AB207700-B90B-DFB5-D4FE-15F1AEF4DEEE}"/>
              </a:ext>
            </a:extLst>
          </p:cNvPr>
          <p:cNvSpPr txBox="1"/>
          <p:nvPr/>
        </p:nvSpPr>
        <p:spPr>
          <a:xfrm>
            <a:off x="127532" y="3051965"/>
            <a:ext cx="1158000" cy="543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1947"/>
              </a:buClr>
              <a:buSzPts val="1600"/>
              <a:buFont typeface="Arial"/>
              <a:buNone/>
            </a:pPr>
            <a:r>
              <a:rPr lang="es-ES_tradnl" sz="1600" b="1" noProof="0" dirty="0">
                <a:solidFill>
                  <a:srgbClr val="041947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lang="es-ES_tradnl" noProof="0"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s-ES_tradnl" sz="2000" b="1" i="0" u="none" strike="noStrike" cap="none" noProof="0" dirty="0">
              <a:solidFill>
                <a:srgbClr val="04194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77;p37">
            <a:extLst>
              <a:ext uri="{FF2B5EF4-FFF2-40B4-BE49-F238E27FC236}">
                <a16:creationId xmlns:a16="http://schemas.microsoft.com/office/drawing/2014/main" id="{371620D0-DAE8-33C0-FCC3-FB8E4DEB1A56}"/>
              </a:ext>
            </a:extLst>
          </p:cNvPr>
          <p:cNvSpPr/>
          <p:nvPr/>
        </p:nvSpPr>
        <p:spPr>
          <a:xfrm>
            <a:off x="1221774" y="1530748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1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82;p37">
            <a:extLst>
              <a:ext uri="{FF2B5EF4-FFF2-40B4-BE49-F238E27FC236}">
                <a16:creationId xmlns:a16="http://schemas.microsoft.com/office/drawing/2014/main" id="{16C57228-6D52-D2D8-48B9-C0B1C1985398}"/>
              </a:ext>
            </a:extLst>
          </p:cNvPr>
          <p:cNvCxnSpPr>
            <a:cxnSpLocks/>
          </p:cNvCxnSpPr>
          <p:nvPr/>
        </p:nvCxnSpPr>
        <p:spPr>
          <a:xfrm>
            <a:off x="1320644" y="3182255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1" name="Google Shape;289;p37">
            <a:extLst>
              <a:ext uri="{FF2B5EF4-FFF2-40B4-BE49-F238E27FC236}">
                <a16:creationId xmlns:a16="http://schemas.microsoft.com/office/drawing/2014/main" id="{B8BF7B12-4D0E-70AC-DCBC-B8DA9CCC78C2}"/>
              </a:ext>
            </a:extLst>
          </p:cNvPr>
          <p:cNvCxnSpPr>
            <a:cxnSpLocks/>
          </p:cNvCxnSpPr>
          <p:nvPr/>
        </p:nvCxnSpPr>
        <p:spPr>
          <a:xfrm>
            <a:off x="1320644" y="3924083"/>
            <a:ext cx="2671064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E56AB2B-825B-66DF-191C-3C0F26416B48}"/>
              </a:ext>
            </a:extLst>
          </p:cNvPr>
          <p:cNvSpPr txBox="1"/>
          <p:nvPr/>
        </p:nvSpPr>
        <p:spPr>
          <a:xfrm>
            <a:off x="5653377" y="1767992"/>
            <a:ext cx="246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noProof="0" dirty="0"/>
              <a:t>Datos en capa oro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2829D3-9472-D9DE-02AD-937591B52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79184"/>
              </p:ext>
            </p:extLst>
          </p:nvPr>
        </p:nvGraphicFramePr>
        <p:xfrm>
          <a:off x="5900696" y="2610184"/>
          <a:ext cx="4097719" cy="762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47087">
                  <a:extLst>
                    <a:ext uri="{9D8B030D-6E8A-4147-A177-3AD203B41FA5}">
                      <a16:colId xmlns:a16="http://schemas.microsoft.com/office/drawing/2014/main" val="129131978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598754878"/>
                    </a:ext>
                  </a:extLst>
                </a:gridCol>
                <a:gridCol w="826707">
                  <a:extLst>
                    <a:ext uri="{9D8B030D-6E8A-4147-A177-3AD203B41FA5}">
                      <a16:colId xmlns:a16="http://schemas.microsoft.com/office/drawing/2014/main" val="43574255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Tabla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_tradnl" sz="1000" b="1" u="none" strike="noStrike" noProof="0" dirty="0">
                          <a:effectLst/>
                        </a:rPr>
                        <a:t>Registros</a:t>
                      </a:r>
                      <a:endParaRPr lang="es-ES_tradnl" sz="1000" b="1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359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Bajo Monto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472’821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44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Persona Natural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  29’901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3591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000" u="none" strike="noStrike" noProof="0" dirty="0">
                          <a:effectLst/>
                        </a:rPr>
                        <a:t>Persona Jurídica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3’117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ES_tradnl" sz="1000" u="none" strike="noStrike" noProof="0" dirty="0">
                          <a:effectLst/>
                        </a:rPr>
                        <a:t>             505'839 </a:t>
                      </a:r>
                      <a:endParaRPr lang="es-ES_tradnl" sz="1000" b="0" i="0" u="none" strike="noStrike" noProof="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8146111"/>
                  </a:ext>
                </a:extLst>
              </a:tr>
            </a:tbl>
          </a:graphicData>
        </a:graphic>
      </p:graphicFrame>
      <p:sp>
        <p:nvSpPr>
          <p:cNvPr id="12" name="Google Shape;284;p37">
            <a:extLst>
              <a:ext uri="{FF2B5EF4-FFF2-40B4-BE49-F238E27FC236}">
                <a16:creationId xmlns:a16="http://schemas.microsoft.com/office/drawing/2014/main" id="{7F1F25C9-EDE7-3B38-F009-7B31991DD9EC}"/>
              </a:ext>
            </a:extLst>
          </p:cNvPr>
          <p:cNvSpPr txBox="1"/>
          <p:nvPr/>
        </p:nvSpPr>
        <p:spPr>
          <a:xfrm>
            <a:off x="1149941" y="3358392"/>
            <a:ext cx="3633260" cy="47314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28600"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Identificación de la base de clientes</a:t>
            </a:r>
          </a:p>
          <a:p>
            <a:pPr marL="2540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40"/>
              </a:buClr>
              <a:buSzPts val="1000"/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Identificación de las bases de datos transaccionales</a:t>
            </a:r>
          </a:p>
        </p:txBody>
      </p:sp>
    </p:spTree>
    <p:extLst>
      <p:ext uri="{BB962C8B-B14F-4D97-AF65-F5344CB8AC3E}">
        <p14:creationId xmlns:p14="http://schemas.microsoft.com/office/powerpoint/2010/main" val="389178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>
            <a:extLst>
              <a:ext uri="{FF2B5EF4-FFF2-40B4-BE49-F238E27FC236}">
                <a16:creationId xmlns:a16="http://schemas.microsoft.com/office/drawing/2014/main" id="{1B373A28-E5F3-0F6F-2C2A-6FAB36027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3"/>
            <a:ext cx="12194115" cy="89629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43867C2-482A-C96B-687F-B98D72309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156" y="371516"/>
            <a:ext cx="2190750" cy="466725"/>
          </a:xfrm>
          <a:prstGeom prst="rect">
            <a:avLst/>
          </a:prstGeom>
        </p:spPr>
      </p:pic>
      <p:sp>
        <p:nvSpPr>
          <p:cNvPr id="7" name="Google Shape;278;p37">
            <a:extLst>
              <a:ext uri="{FF2B5EF4-FFF2-40B4-BE49-F238E27FC236}">
                <a16:creationId xmlns:a16="http://schemas.microsoft.com/office/drawing/2014/main" id="{62C2391B-819B-8FD2-9ECF-BB7FC0D794B8}"/>
              </a:ext>
            </a:extLst>
          </p:cNvPr>
          <p:cNvSpPr/>
          <p:nvPr/>
        </p:nvSpPr>
        <p:spPr>
          <a:xfrm>
            <a:off x="228810" y="1330999"/>
            <a:ext cx="2460300" cy="819000"/>
          </a:xfrm>
          <a:prstGeom prst="chevron">
            <a:avLst>
              <a:gd name="adj" fmla="val 24593"/>
            </a:avLst>
          </a:prstGeom>
          <a:solidFill>
            <a:srgbClr val="041947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lang="es-ES_tradnl" sz="2000" b="1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s-ES_tradnl" sz="2000" b="1" i="0" u="none" strike="noStrike" cap="none" noProof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ase 2</a:t>
            </a:r>
            <a:endParaRPr lang="es-ES_tradnl" noProof="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lang="es-ES_tradnl" sz="1800" b="0" i="0" u="none" strike="noStrike" cap="none" noProof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282;p37">
            <a:extLst>
              <a:ext uri="{FF2B5EF4-FFF2-40B4-BE49-F238E27FC236}">
                <a16:creationId xmlns:a16="http://schemas.microsoft.com/office/drawing/2014/main" id="{D9E389F7-171E-55E1-AB58-0588CFD304C9}"/>
              </a:ext>
            </a:extLst>
          </p:cNvPr>
          <p:cNvCxnSpPr>
            <a:cxnSpLocks/>
          </p:cNvCxnSpPr>
          <p:nvPr/>
        </p:nvCxnSpPr>
        <p:spPr>
          <a:xfrm>
            <a:off x="137746" y="2994823"/>
            <a:ext cx="2587869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9" name="Google Shape;286;p37">
            <a:extLst>
              <a:ext uri="{FF2B5EF4-FFF2-40B4-BE49-F238E27FC236}">
                <a16:creationId xmlns:a16="http://schemas.microsoft.com/office/drawing/2014/main" id="{39950432-362F-780D-EDD4-8DAE655A2F87}"/>
              </a:ext>
            </a:extLst>
          </p:cNvPr>
          <p:cNvSpPr txBox="1"/>
          <p:nvPr/>
        </p:nvSpPr>
        <p:spPr>
          <a:xfrm>
            <a:off x="144230" y="2161343"/>
            <a:ext cx="2376300" cy="744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buClr>
                <a:srgbClr val="000040"/>
              </a:buClr>
              <a:buSzPts val="1400"/>
            </a:pPr>
            <a:r>
              <a:rPr lang="es-ES_tradnl" sz="1000" b="1" noProof="0" dirty="0">
                <a:solidFill>
                  <a:srgbClr val="000040"/>
                </a:solidFill>
                <a:latin typeface="Calibri"/>
                <a:ea typeface="Calibri"/>
                <a:cs typeface="Calibri"/>
                <a:sym typeface="Calibri"/>
              </a:rPr>
              <a:t>            Delitos LAFT</a:t>
            </a:r>
            <a:endParaRPr lang="es-ES_tradnl" b="1" noProof="0" dirty="0">
              <a:cs typeface="Calibri" panose="020F0502020204030204"/>
            </a:endParaRPr>
          </a:p>
        </p:txBody>
      </p:sp>
      <p:cxnSp>
        <p:nvCxnSpPr>
          <p:cNvPr id="10" name="Google Shape;289;p37">
            <a:extLst>
              <a:ext uri="{FF2B5EF4-FFF2-40B4-BE49-F238E27FC236}">
                <a16:creationId xmlns:a16="http://schemas.microsoft.com/office/drawing/2014/main" id="{2EA521B2-78DA-DC1C-2CBC-1F400E710FFB}"/>
              </a:ext>
            </a:extLst>
          </p:cNvPr>
          <p:cNvCxnSpPr>
            <a:cxnSpLocks/>
          </p:cNvCxnSpPr>
          <p:nvPr/>
        </p:nvCxnSpPr>
        <p:spPr>
          <a:xfrm>
            <a:off x="137746" y="4976214"/>
            <a:ext cx="2517531" cy="0"/>
          </a:xfrm>
          <a:prstGeom prst="straightConnector1">
            <a:avLst/>
          </a:prstGeom>
          <a:noFill/>
          <a:ln w="19050" cap="flat" cmpd="sng">
            <a:solidFill>
              <a:srgbClr val="808080"/>
            </a:solidFill>
            <a:prstDash val="dash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" name="Google Shape;290;p37">
            <a:extLst>
              <a:ext uri="{FF2B5EF4-FFF2-40B4-BE49-F238E27FC236}">
                <a16:creationId xmlns:a16="http://schemas.microsoft.com/office/drawing/2014/main" id="{3FD1C8C6-1DF0-08D7-85A6-57FE21227F73}"/>
              </a:ext>
            </a:extLst>
          </p:cNvPr>
          <p:cNvSpPr txBox="1"/>
          <p:nvPr/>
        </p:nvSpPr>
        <p:spPr>
          <a:xfrm>
            <a:off x="333845" y="3013270"/>
            <a:ext cx="2193255" cy="18017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Descarga de bases de datos de delitos de los últimos 3 años.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Creación de la base consolidada.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Descarga de la información de la proyección de población por departamentos de la página del DANE.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Creación del indicador de delitos por departamento.</a:t>
            </a:r>
          </a:p>
          <a:p>
            <a:pPr marL="228600" indent="-228600">
              <a:buAutoNum type="arabicPeriod"/>
            </a:pPr>
            <a:r>
              <a:rPr lang="es-ES_tradnl" sz="1000" noProof="0" dirty="0">
                <a:solidFill>
                  <a:srgbClr val="000040"/>
                </a:solidFill>
                <a:latin typeface="Calibri"/>
                <a:ea typeface="Calibri"/>
                <a:cs typeface="Calibri"/>
              </a:rPr>
              <a:t>Elaborar el clúster por indicador de delitos asociado.</a:t>
            </a:r>
          </a:p>
          <a:p>
            <a:pPr marL="228600" indent="-228600">
              <a:buAutoNum type="arabicPeriod"/>
            </a:pPr>
            <a:endParaRPr lang="es-ES_tradnl" sz="1000" noProof="0" dirty="0">
              <a:solidFill>
                <a:srgbClr val="000040"/>
              </a:solidFill>
              <a:cs typeface="Calibri"/>
            </a:endParaRPr>
          </a:p>
          <a:p>
            <a:pPr marL="457200"/>
            <a:endParaRPr lang="es-ES_tradnl" noProof="0" dirty="0">
              <a:cs typeface="Calibri" panose="020F0502020204030204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01288358-2052-A870-5E15-9461CDC61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22" y="1092393"/>
            <a:ext cx="4264269" cy="12815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52F34A-16F9-1077-BB6D-EB4E85B09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506" y="2864925"/>
            <a:ext cx="7772400" cy="28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23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13348</TotalTime>
  <Words>2586</Words>
  <Application>Microsoft Macintosh PowerPoint</Application>
  <PresentationFormat>Widescreen</PresentationFormat>
  <Paragraphs>1033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Aptos</vt:lpstr>
      <vt:lpstr>Aptos Narrow</vt:lpstr>
      <vt:lpstr>Arial</vt:lpstr>
      <vt:lpstr>Bai Jamjuree</vt:lpstr>
      <vt:lpstr>Calibri</vt:lpstr>
      <vt:lpstr>Calibri Light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Bajo Monto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Leguizamon</dc:creator>
  <cp:lastModifiedBy>ASORIESGO COMUNICACIONES</cp:lastModifiedBy>
  <cp:revision>104</cp:revision>
  <dcterms:created xsi:type="dcterms:W3CDTF">2022-12-14T14:40:53Z</dcterms:created>
  <dcterms:modified xsi:type="dcterms:W3CDTF">2025-03-24T20:07:12Z</dcterms:modified>
</cp:coreProperties>
</file>