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57" r:id="rId6"/>
  </p:sldIdLst>
  <p:sldSz cx="12192000" cy="6858000"/>
  <p:notesSz cx="7315200" cy="96012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5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91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27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9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6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6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2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5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27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8295-9C36-42FB-8319-32B3BBD8766E}" type="datetimeFigureOut">
              <a:rPr lang="es-CL" smtClean="0"/>
              <a:t>18-05-2015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33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61601" y="365868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6" y="2417534"/>
            <a:ext cx="1219048" cy="1219048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9" idx="3"/>
            <a:endCxn id="2" idx="1"/>
          </p:cNvCxnSpPr>
          <p:nvPr/>
        </p:nvCxnSpPr>
        <p:spPr>
          <a:xfrm>
            <a:off x="1732524" y="3027058"/>
            <a:ext cx="369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6443775" y="2677795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OWP</a:t>
            </a:r>
          </a:p>
        </p:txBody>
      </p:sp>
      <p:cxnSp>
        <p:nvCxnSpPr>
          <p:cNvPr id="43" name="Conector recto de flecha 42"/>
          <p:cNvCxnSpPr>
            <a:stCxn id="2" idx="3"/>
            <a:endCxn id="42" idx="1"/>
          </p:cNvCxnSpPr>
          <p:nvPr/>
        </p:nvCxnSpPr>
        <p:spPr>
          <a:xfrm>
            <a:off x="3320994" y="3027058"/>
            <a:ext cx="3122781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5215717" y="4397661"/>
            <a:ext cx="1125227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p.d.f</a:t>
            </a:r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.</a:t>
            </a:r>
          </a:p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estimator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55" name="Conector recto de flecha 54"/>
          <p:cNvCxnSpPr>
            <a:endCxn id="49" idx="0"/>
          </p:cNvCxnSpPr>
          <p:nvPr/>
        </p:nvCxnSpPr>
        <p:spPr>
          <a:xfrm flipH="1">
            <a:off x="5778331" y="3027058"/>
            <a:ext cx="169" cy="137060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2" idx="3"/>
            <a:endCxn id="57" idx="1"/>
          </p:cNvCxnSpPr>
          <p:nvPr/>
        </p:nvCxnSpPr>
        <p:spPr>
          <a:xfrm flipV="1">
            <a:off x="7641514" y="3024447"/>
            <a:ext cx="877980" cy="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46" y="2417534"/>
            <a:ext cx="1219048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CuadroTexto 40"/>
          <p:cNvSpPr txBox="1"/>
          <p:nvPr/>
        </p:nvSpPr>
        <p:spPr>
          <a:xfrm>
            <a:off x="7022043" y="3534700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Estimated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8" name="Conector angular 17"/>
          <p:cNvCxnSpPr>
            <a:stCxn id="49" idx="3"/>
            <a:endCxn id="42" idx="2"/>
          </p:cNvCxnSpPr>
          <p:nvPr/>
        </p:nvCxnSpPr>
        <p:spPr>
          <a:xfrm flipV="1">
            <a:off x="6340944" y="3378201"/>
            <a:ext cx="701701" cy="1289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endCxn id="52" idx="0"/>
          </p:cNvCxnSpPr>
          <p:nvPr/>
        </p:nvCxnSpPr>
        <p:spPr>
          <a:xfrm>
            <a:off x="4193078" y="3027058"/>
            <a:ext cx="9898" cy="137597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3640362" y="4403028"/>
            <a:ext cx="1125227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Model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selection</a:t>
            </a:r>
            <a:endParaRPr lang="es-CL" dirty="0" smtClean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20" name="Conector recto de flecha 19"/>
          <p:cNvCxnSpPr>
            <a:stCxn id="52" idx="3"/>
            <a:endCxn id="49" idx="1"/>
          </p:cNvCxnSpPr>
          <p:nvPr/>
        </p:nvCxnSpPr>
        <p:spPr>
          <a:xfrm flipV="1">
            <a:off x="4765589" y="4667813"/>
            <a:ext cx="450128" cy="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339915" y="2032000"/>
            <a:ext cx="3145222" cy="23114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8519494" y="2674244"/>
            <a:ext cx="1313753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Simulation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System</a:t>
            </a:r>
            <a:endParaRPr lang="es-CL" dirty="0" smtClean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30" name="Conector angular 29"/>
          <p:cNvCxnSpPr>
            <a:stCxn id="52" idx="2"/>
          </p:cNvCxnSpPr>
          <p:nvPr/>
        </p:nvCxnSpPr>
        <p:spPr>
          <a:xfrm rot="5400000" flipH="1" flipV="1">
            <a:off x="5965347" y="1612279"/>
            <a:ext cx="1568682" cy="5093424"/>
          </a:xfrm>
          <a:prstGeom prst="bentConnector4">
            <a:avLst>
              <a:gd name="adj1" fmla="val -14573"/>
              <a:gd name="adj2" fmla="val 99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9833247" y="3024447"/>
            <a:ext cx="517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7670808" y="2378116"/>
            <a:ext cx="81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Full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available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samples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0356512" y="2694129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tx1"/>
                </a:solidFill>
                <a:latin typeface="LM Roman 10" panose="00000500000000000000" pitchFamily="50" charset="0"/>
              </a:rPr>
              <a:t>Outcomes</a:t>
            </a:r>
            <a:endParaRPr lang="es-CL" dirty="0" smtClean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716323" y="4359602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Preliminary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Sampling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8442514" y="2184400"/>
            <a:ext cx="3203385" cy="31877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/>
          <p:cNvSpPr txBox="1"/>
          <p:nvPr/>
        </p:nvSpPr>
        <p:spPr>
          <a:xfrm>
            <a:off x="9095067" y="53721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Inference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System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61488" y="25951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422100" y="5149391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Over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1000 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realizations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" y="1354046"/>
            <a:ext cx="1219048" cy="1219048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9" idx="3"/>
            <a:endCxn id="2" idx="1"/>
          </p:cNvCxnSpPr>
          <p:nvPr/>
        </p:nvCxnSpPr>
        <p:spPr>
          <a:xfrm>
            <a:off x="1932411" y="1963570"/>
            <a:ext cx="139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90" idx="0"/>
          </p:cNvCxnSpPr>
          <p:nvPr/>
        </p:nvCxnSpPr>
        <p:spPr>
          <a:xfrm>
            <a:off x="5306425" y="2014370"/>
            <a:ext cx="0" cy="157661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127955" y="1614307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OWP</a:t>
            </a:r>
          </a:p>
        </p:txBody>
      </p:sp>
      <p:cxnSp>
        <p:nvCxnSpPr>
          <p:cNvPr id="43" name="Conector recto de flecha 42"/>
          <p:cNvCxnSpPr>
            <a:stCxn id="2" idx="3"/>
            <a:endCxn id="42" idx="1"/>
          </p:cNvCxnSpPr>
          <p:nvPr/>
        </p:nvCxnSpPr>
        <p:spPr>
          <a:xfrm>
            <a:off x="4549581" y="1963570"/>
            <a:ext cx="3578374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4652927" y="1562079"/>
            <a:ext cx="55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>
                <a:latin typeface="LM Roman 10" panose="00000500000000000000" pitchFamily="50" charset="0"/>
              </a:rPr>
              <a:t>X</a:t>
            </a:r>
            <a:r>
              <a:rPr lang="es-CL" dirty="0">
                <a:latin typeface="LM Roman 10" panose="00000500000000000000" pitchFamily="50" charset="0"/>
              </a:rPr>
              <a:t>%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774314" y="4826225"/>
            <a:ext cx="1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641287" y="3932268"/>
            <a:ext cx="741735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MPS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50" name="Conector recto de flecha 49"/>
          <p:cNvCxnSpPr>
            <a:stCxn id="90" idx="3"/>
            <a:endCxn id="49" idx="1"/>
          </p:cNvCxnSpPr>
          <p:nvPr/>
        </p:nvCxnSpPr>
        <p:spPr>
          <a:xfrm>
            <a:off x="5915949" y="4200510"/>
            <a:ext cx="725338" cy="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49" idx="0"/>
          </p:cNvCxnSpPr>
          <p:nvPr/>
        </p:nvCxnSpPr>
        <p:spPr>
          <a:xfrm>
            <a:off x="7011850" y="1963570"/>
            <a:ext cx="305" cy="1968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0" y="3320743"/>
            <a:ext cx="1219048" cy="121904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0" y="3320743"/>
            <a:ext cx="1219048" cy="1219048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0" y="3320743"/>
            <a:ext cx="1219048" cy="1219048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0" y="3320743"/>
            <a:ext cx="1219048" cy="1219048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0" y="3320743"/>
            <a:ext cx="1219048" cy="1219048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00" y="3473143"/>
            <a:ext cx="1219048" cy="1219048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0" y="3625543"/>
            <a:ext cx="1219048" cy="121904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00" y="3777943"/>
            <a:ext cx="1219048" cy="1219048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0" y="3930343"/>
            <a:ext cx="1219048" cy="1219048"/>
          </a:xfrm>
          <a:prstGeom prst="rect">
            <a:avLst/>
          </a:prstGeom>
        </p:spPr>
      </p:pic>
      <p:cxnSp>
        <p:nvCxnSpPr>
          <p:cNvPr id="76" name="Conector recto de flecha 75"/>
          <p:cNvCxnSpPr>
            <a:stCxn id="70" idx="0"/>
            <a:endCxn id="42" idx="2"/>
          </p:cNvCxnSpPr>
          <p:nvPr/>
        </p:nvCxnSpPr>
        <p:spPr>
          <a:xfrm flipV="1">
            <a:off x="8726824" y="2314713"/>
            <a:ext cx="1" cy="100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</p:cNvCxnSpPr>
          <p:nvPr/>
        </p:nvCxnSpPr>
        <p:spPr>
          <a:xfrm flipV="1">
            <a:off x="7383022" y="4200510"/>
            <a:ext cx="734278" cy="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2" idx="3"/>
          </p:cNvCxnSpPr>
          <p:nvPr/>
        </p:nvCxnSpPr>
        <p:spPr>
          <a:xfrm flipV="1">
            <a:off x="9325694" y="1963570"/>
            <a:ext cx="745916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10040207" y="1755243"/>
            <a:ext cx="96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 smtClean="0">
                <a:latin typeface="LM Roman 10" panose="00000500000000000000" pitchFamily="50" charset="0"/>
              </a:rPr>
              <a:t>X</a:t>
            </a:r>
            <a:r>
              <a:rPr lang="es-CL" dirty="0" smtClean="0">
                <a:latin typeface="LM Roman 10" panose="00000500000000000000" pitchFamily="50" charset="0"/>
              </a:rPr>
              <a:t>+</a:t>
            </a:r>
            <a:r>
              <a:rPr lang="es-CL" i="1" dirty="0" smtClean="0">
                <a:latin typeface="LM Roman 10" panose="00000500000000000000" pitchFamily="50" charset="0"/>
              </a:rPr>
              <a:t>Y</a:t>
            </a:r>
            <a:r>
              <a:rPr lang="es-CL" dirty="0" smtClean="0">
                <a:latin typeface="LM Roman 10" panose="00000500000000000000" pitchFamily="50" charset="0"/>
              </a:rPr>
              <a:t>%</a:t>
            </a:r>
            <a:endParaRPr lang="es-CL" dirty="0">
              <a:latin typeface="LM Roman 10" panose="00000500000000000000" pitchFamily="50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01" y="3590986"/>
            <a:ext cx="1219048" cy="121904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33" y="1354046"/>
            <a:ext cx="1219048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CuadroTexto 34"/>
          <p:cNvSpPr txBox="1"/>
          <p:nvPr/>
        </p:nvSpPr>
        <p:spPr>
          <a:xfrm>
            <a:off x="6252170" y="4459857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Generate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for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estimation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958138" y="196357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Preliminary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base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sampling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09230" y="256149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Selection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of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field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model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095867" y="257309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8711077" y="2549030"/>
            <a:ext cx="133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Estimated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07262" y="213137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567874" y="5449379"/>
            <a:ext cx="206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Updated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Over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1000 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realizations</a:t>
            </a:r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7" y="890220"/>
            <a:ext cx="1219048" cy="1219048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9" idx="3"/>
            <a:endCxn id="2" idx="1"/>
          </p:cNvCxnSpPr>
          <p:nvPr/>
        </p:nvCxnSpPr>
        <p:spPr>
          <a:xfrm>
            <a:off x="2078185" y="1499744"/>
            <a:ext cx="139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90" idx="0"/>
          </p:cNvCxnSpPr>
          <p:nvPr/>
        </p:nvCxnSpPr>
        <p:spPr>
          <a:xfrm flipH="1">
            <a:off x="5452199" y="1494981"/>
            <a:ext cx="22362" cy="239599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273729" y="1150481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OWP</a:t>
            </a:r>
          </a:p>
        </p:txBody>
      </p:sp>
      <p:cxnSp>
        <p:nvCxnSpPr>
          <p:cNvPr id="43" name="Conector recto de flecha 42"/>
          <p:cNvCxnSpPr>
            <a:stCxn id="2" idx="3"/>
            <a:endCxn id="42" idx="1"/>
          </p:cNvCxnSpPr>
          <p:nvPr/>
        </p:nvCxnSpPr>
        <p:spPr>
          <a:xfrm>
            <a:off x="4695355" y="1499744"/>
            <a:ext cx="3578374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4798701" y="1098253"/>
            <a:ext cx="55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>
                <a:latin typeface="LM Roman 10" panose="00000500000000000000" pitchFamily="50" charset="0"/>
              </a:rPr>
              <a:t>X</a:t>
            </a:r>
            <a:r>
              <a:rPr lang="es-CL" dirty="0">
                <a:latin typeface="LM Roman 10" panose="00000500000000000000" pitchFamily="50" charset="0"/>
              </a:rPr>
              <a:t>%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920088" y="5126213"/>
            <a:ext cx="1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787061" y="4232256"/>
            <a:ext cx="741735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MPS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50" name="Conector recto de flecha 49"/>
          <p:cNvCxnSpPr>
            <a:stCxn id="90" idx="3"/>
            <a:endCxn id="49" idx="1"/>
          </p:cNvCxnSpPr>
          <p:nvPr/>
        </p:nvCxnSpPr>
        <p:spPr>
          <a:xfrm>
            <a:off x="6061723" y="4500498"/>
            <a:ext cx="725338" cy="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34" idx="0"/>
          </p:cNvCxnSpPr>
          <p:nvPr/>
        </p:nvCxnSpPr>
        <p:spPr>
          <a:xfrm>
            <a:off x="7153694" y="1494981"/>
            <a:ext cx="815" cy="889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74" y="3620731"/>
            <a:ext cx="1219048" cy="121904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74" y="3620731"/>
            <a:ext cx="1219048" cy="1219048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74" y="3620731"/>
            <a:ext cx="1219048" cy="1219048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74" y="3620731"/>
            <a:ext cx="1219048" cy="1219048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74" y="3620731"/>
            <a:ext cx="1219048" cy="1219048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74" y="3773131"/>
            <a:ext cx="1219048" cy="1219048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74" y="3925531"/>
            <a:ext cx="1219048" cy="121904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74" y="4077931"/>
            <a:ext cx="1219048" cy="1219048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674" y="4230331"/>
            <a:ext cx="1219048" cy="1219048"/>
          </a:xfrm>
          <a:prstGeom prst="rect">
            <a:avLst/>
          </a:prstGeom>
        </p:spPr>
      </p:pic>
      <p:cxnSp>
        <p:nvCxnSpPr>
          <p:cNvPr id="76" name="Conector recto de flecha 75"/>
          <p:cNvCxnSpPr>
            <a:stCxn id="70" idx="0"/>
            <a:endCxn id="42" idx="2"/>
          </p:cNvCxnSpPr>
          <p:nvPr/>
        </p:nvCxnSpPr>
        <p:spPr>
          <a:xfrm flipV="1">
            <a:off x="8872598" y="1850887"/>
            <a:ext cx="1" cy="176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</p:cNvCxnSpPr>
          <p:nvPr/>
        </p:nvCxnSpPr>
        <p:spPr>
          <a:xfrm flipV="1">
            <a:off x="7528796" y="4500498"/>
            <a:ext cx="734278" cy="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2" idx="3"/>
          </p:cNvCxnSpPr>
          <p:nvPr/>
        </p:nvCxnSpPr>
        <p:spPr>
          <a:xfrm flipV="1">
            <a:off x="9471468" y="1499744"/>
            <a:ext cx="745916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10185981" y="1291417"/>
            <a:ext cx="96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 smtClean="0">
                <a:latin typeface="LM Roman 10" panose="00000500000000000000" pitchFamily="50" charset="0"/>
              </a:rPr>
              <a:t>X</a:t>
            </a:r>
            <a:r>
              <a:rPr lang="es-CL" dirty="0" smtClean="0">
                <a:latin typeface="LM Roman 10" panose="00000500000000000000" pitchFamily="50" charset="0"/>
              </a:rPr>
              <a:t>+</a:t>
            </a:r>
            <a:r>
              <a:rPr lang="es-CL" i="1" dirty="0" smtClean="0">
                <a:latin typeface="LM Roman 10" panose="00000500000000000000" pitchFamily="50" charset="0"/>
              </a:rPr>
              <a:t>Y</a:t>
            </a:r>
            <a:r>
              <a:rPr lang="es-CL" dirty="0" smtClean="0">
                <a:latin typeface="LM Roman 10" panose="00000500000000000000" pitchFamily="50" charset="0"/>
              </a:rPr>
              <a:t>%</a:t>
            </a:r>
            <a:endParaRPr lang="es-CL" dirty="0">
              <a:latin typeface="LM Roman 10" panose="00000500000000000000" pitchFamily="50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75" y="3890974"/>
            <a:ext cx="1219048" cy="121904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07" y="890220"/>
            <a:ext cx="1219048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CuadroTexto 34"/>
          <p:cNvSpPr txBox="1"/>
          <p:nvPr/>
        </p:nvSpPr>
        <p:spPr>
          <a:xfrm>
            <a:off x="6397944" y="475984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Generate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for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estimation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103912" y="1499744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Preliminary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base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sampling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537942" y="2410279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Selection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of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field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model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121031" y="1827305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Preliminary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8883400" y="2813570"/>
            <a:ext cx="133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Estimated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9" name="Conector recto de flecha 18"/>
          <p:cNvCxnSpPr>
            <a:stCxn id="34" idx="4"/>
            <a:endCxn id="49" idx="0"/>
          </p:cNvCxnSpPr>
          <p:nvPr/>
        </p:nvCxnSpPr>
        <p:spPr>
          <a:xfrm>
            <a:off x="7154509" y="2653717"/>
            <a:ext cx="3420" cy="157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9793418" y="1951840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Updated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</a:t>
            </a:r>
          </a:p>
        </p:txBody>
      </p:sp>
      <p:sp>
        <p:nvSpPr>
          <p:cNvPr id="34" name="Conector 33"/>
          <p:cNvSpPr/>
          <p:nvPr/>
        </p:nvSpPr>
        <p:spPr>
          <a:xfrm>
            <a:off x="7019509" y="2384025"/>
            <a:ext cx="270000" cy="2696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" name="Conector recto 7"/>
          <p:cNvCxnSpPr>
            <a:stCxn id="34" idx="0"/>
            <a:endCxn id="34" idx="4"/>
          </p:cNvCxnSpPr>
          <p:nvPr/>
        </p:nvCxnSpPr>
        <p:spPr>
          <a:xfrm>
            <a:off x="7154509" y="2384025"/>
            <a:ext cx="0" cy="269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34" idx="2"/>
            <a:endCxn id="34" idx="6"/>
          </p:cNvCxnSpPr>
          <p:nvPr/>
        </p:nvCxnSpPr>
        <p:spPr>
          <a:xfrm>
            <a:off x="7019509" y="2518871"/>
            <a:ext cx="27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o 27"/>
          <p:cNvSpPr/>
          <p:nvPr/>
        </p:nvSpPr>
        <p:spPr>
          <a:xfrm>
            <a:off x="8769327" y="2410279"/>
            <a:ext cx="206541" cy="210740"/>
          </a:xfrm>
          <a:prstGeom prst="arc">
            <a:avLst>
              <a:gd name="adj1" fmla="val 1079006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angular 31"/>
          <p:cNvCxnSpPr>
            <a:stCxn id="28" idx="2"/>
          </p:cNvCxnSpPr>
          <p:nvPr/>
        </p:nvCxnSpPr>
        <p:spPr>
          <a:xfrm rot="5400000" flipH="1" flipV="1">
            <a:off x="8863788" y="1617642"/>
            <a:ext cx="1010087" cy="785928"/>
          </a:xfrm>
          <a:prstGeom prst="bentConnector3">
            <a:avLst>
              <a:gd name="adj1" fmla="val -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34" idx="6"/>
          </p:cNvCxnSpPr>
          <p:nvPr/>
        </p:nvCxnSpPr>
        <p:spPr>
          <a:xfrm flipH="1">
            <a:off x="7289509" y="2518871"/>
            <a:ext cx="1479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6127675" y="306588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788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350601" y="282048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Real </a:t>
            </a:r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76" y="1579333"/>
            <a:ext cx="1219048" cy="1219048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9" idx="3"/>
            <a:endCxn id="2" idx="1"/>
          </p:cNvCxnSpPr>
          <p:nvPr/>
        </p:nvCxnSpPr>
        <p:spPr>
          <a:xfrm>
            <a:off x="2621524" y="2188857"/>
            <a:ext cx="1702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7" idx="0"/>
          </p:cNvCxnSpPr>
          <p:nvPr/>
        </p:nvCxnSpPr>
        <p:spPr>
          <a:xfrm>
            <a:off x="6519863" y="2188857"/>
            <a:ext cx="4500" cy="144600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9" y="3634863"/>
            <a:ext cx="1219048" cy="1219048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9052245" y="1839594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OWP</a:t>
            </a:r>
          </a:p>
        </p:txBody>
      </p:sp>
      <p:cxnSp>
        <p:nvCxnSpPr>
          <p:cNvPr id="43" name="Conector recto de flecha 42"/>
          <p:cNvCxnSpPr>
            <a:stCxn id="2" idx="3"/>
            <a:endCxn id="42" idx="1"/>
          </p:cNvCxnSpPr>
          <p:nvPr/>
        </p:nvCxnSpPr>
        <p:spPr>
          <a:xfrm>
            <a:off x="5543494" y="2188857"/>
            <a:ext cx="3508751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680094" y="1783715"/>
            <a:ext cx="55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>
                <a:latin typeface="LM Roman 10" panose="00000500000000000000" pitchFamily="50" charset="0"/>
              </a:rPr>
              <a:t>X</a:t>
            </a:r>
            <a:r>
              <a:rPr lang="es-CL" dirty="0">
                <a:latin typeface="LM Roman 10" panose="00000500000000000000" pitchFamily="50" charset="0"/>
              </a:rPr>
              <a:t>%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988280" y="4874724"/>
            <a:ext cx="1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13294" y="3974235"/>
            <a:ext cx="741735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TIPS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50" name="Conector recto de flecha 49"/>
          <p:cNvCxnSpPr>
            <a:stCxn id="17" idx="3"/>
            <a:endCxn id="49" idx="1"/>
          </p:cNvCxnSpPr>
          <p:nvPr/>
        </p:nvCxnSpPr>
        <p:spPr>
          <a:xfrm>
            <a:off x="7133887" y="4244387"/>
            <a:ext cx="67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2" idx="3"/>
          </p:cNvCxnSpPr>
          <p:nvPr/>
        </p:nvCxnSpPr>
        <p:spPr>
          <a:xfrm flipV="1">
            <a:off x="10249984" y="2188857"/>
            <a:ext cx="745916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10964497" y="1980530"/>
            <a:ext cx="96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 smtClean="0">
                <a:latin typeface="LM Roman 10" panose="00000500000000000000" pitchFamily="50" charset="0"/>
              </a:rPr>
              <a:t>X</a:t>
            </a:r>
            <a:r>
              <a:rPr lang="es-CL" dirty="0" smtClean="0">
                <a:latin typeface="LM Roman 10" panose="00000500000000000000" pitchFamily="50" charset="0"/>
              </a:rPr>
              <a:t>+</a:t>
            </a:r>
            <a:r>
              <a:rPr lang="es-CL" i="1" dirty="0" smtClean="0">
                <a:latin typeface="LM Roman 10" panose="00000500000000000000" pitchFamily="50" charset="0"/>
              </a:rPr>
              <a:t>Y</a:t>
            </a:r>
            <a:r>
              <a:rPr lang="es-CL" dirty="0" smtClean="0">
                <a:latin typeface="LM Roman 10" panose="00000500000000000000" pitchFamily="50" charset="0"/>
              </a:rPr>
              <a:t>%</a:t>
            </a:r>
            <a:endParaRPr lang="es-CL" dirty="0">
              <a:latin typeface="LM Roman 10" panose="00000500000000000000" pitchFamily="50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9" y="3634863"/>
            <a:ext cx="1219048" cy="121904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46" y="1579333"/>
            <a:ext cx="1219048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CuadroTexto 34"/>
          <p:cNvSpPr txBox="1"/>
          <p:nvPr/>
        </p:nvSpPr>
        <p:spPr>
          <a:xfrm>
            <a:off x="7424177" y="448312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Generate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for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estimation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761551" y="2188857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Preliminary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base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sampling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576103" y="278883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Selection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of </a:t>
            </a: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field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model</a:t>
            </a:r>
            <a:endParaRPr lang="es-CL" sz="1200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9764866" y="2774317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Estimated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p.d.f</a:t>
            </a:r>
            <a:endParaRPr lang="es-CL" sz="1200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4" name="Conector angular 3"/>
          <p:cNvCxnSpPr>
            <a:stCxn id="49" idx="3"/>
            <a:endCxn id="42" idx="2"/>
          </p:cNvCxnSpPr>
          <p:nvPr/>
        </p:nvCxnSpPr>
        <p:spPr>
          <a:xfrm flipV="1">
            <a:off x="8555029" y="2540000"/>
            <a:ext cx="1096086" cy="1704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49" idx="0"/>
          </p:cNvCxnSpPr>
          <p:nvPr/>
        </p:nvCxnSpPr>
        <p:spPr>
          <a:xfrm>
            <a:off x="8177213" y="2188857"/>
            <a:ext cx="6949" cy="178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213003" y="281806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sz="1200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Conditional</a:t>
            </a:r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just"/>
            <a:r>
              <a:rPr lang="es-CL" sz="1200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52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42" y="4036357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36" y="4036357"/>
            <a:ext cx="1219200" cy="1219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453" y="360699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Referencia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60232" y="4253151"/>
            <a:ext cx="1519707" cy="785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cmr10" panose="020B0500000000000000" pitchFamily="34" charset="0"/>
              </a:rPr>
              <a:t>OWP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20837" y="4253150"/>
            <a:ext cx="1519707" cy="785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cmr10" panose="020B0500000000000000" pitchFamily="34" charset="0"/>
              </a:rPr>
              <a:t>TV/CS</a:t>
            </a:r>
            <a:endParaRPr lang="es-CL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cxnSp>
        <p:nvCxnSpPr>
          <p:cNvPr id="15" name="Conector recto de flecha 14"/>
          <p:cNvCxnSpPr>
            <a:endCxn id="7" idx="0"/>
          </p:cNvCxnSpPr>
          <p:nvPr/>
        </p:nvCxnSpPr>
        <p:spPr>
          <a:xfrm flipH="1">
            <a:off x="4420086" y="3606992"/>
            <a:ext cx="2147" cy="64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3"/>
            <a:endCxn id="7" idx="1"/>
          </p:cNvCxnSpPr>
          <p:nvPr/>
        </p:nvCxnSpPr>
        <p:spPr>
          <a:xfrm>
            <a:off x="2710236" y="4645957"/>
            <a:ext cx="949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3"/>
            <a:endCxn id="8" idx="1"/>
          </p:cNvCxnSpPr>
          <p:nvPr/>
        </p:nvCxnSpPr>
        <p:spPr>
          <a:xfrm flipV="1">
            <a:off x="5179939" y="4645956"/>
            <a:ext cx="1040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3"/>
            <a:endCxn id="4" idx="1"/>
          </p:cNvCxnSpPr>
          <p:nvPr/>
        </p:nvCxnSpPr>
        <p:spPr>
          <a:xfrm>
            <a:off x="7740544" y="4645956"/>
            <a:ext cx="9485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689142" y="36069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Inferencia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919938" y="429040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>
                <a:latin typeface="cmr10" panose="020B0500000000000000" pitchFamily="34" charset="0"/>
              </a:rPr>
              <a:t>X%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65721" y="428826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 smtClean="0">
                <a:latin typeface="cmr10" panose="020B0500000000000000" pitchFamily="34" charset="0"/>
              </a:rPr>
              <a:t>X+Y%</a:t>
            </a:r>
            <a:endParaRPr lang="es-CL" dirty="0">
              <a:latin typeface="cmr10" panose="020B0500000000000000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09924" y="377096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 err="1" smtClean="0">
                <a:latin typeface="cmr10" panose="020B0500000000000000" pitchFamily="34" charset="0"/>
              </a:rPr>
              <a:t>p.d.f</a:t>
            </a:r>
            <a:r>
              <a:rPr lang="es-CL" dirty="0" smtClean="0">
                <a:latin typeface="cmr10" panose="020B0500000000000000" pitchFamily="34" charset="0"/>
              </a:rPr>
              <a:t>.</a:t>
            </a:r>
            <a:endParaRPr lang="es-CL" dirty="0">
              <a:latin typeface="cmr10" panose="020B0500000000000000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24" y="2398525"/>
            <a:ext cx="1219200" cy="121920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3231152" y="1447662"/>
            <a:ext cx="2448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Imagen de Entrenamiento</a:t>
            </a:r>
          </a:p>
          <a:p>
            <a:pPr algn="ctr"/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(Calculo Patrones)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141</Words>
  <Application>Microsoft Office PowerPoint</Application>
  <PresentationFormat>Panorámica</PresentationFormat>
  <Paragraphs>89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cmr10</vt:lpstr>
      <vt:lpstr>CMU Bright</vt:lpstr>
      <vt:lpstr>LM Roman 10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Thomas Peet Moraga</dc:creator>
  <cp:lastModifiedBy>Felipe Andres Santibáñez-Leal</cp:lastModifiedBy>
  <cp:revision>26</cp:revision>
  <cp:lastPrinted>2015-01-13T03:21:57Z</cp:lastPrinted>
  <dcterms:created xsi:type="dcterms:W3CDTF">2014-07-08T00:00:33Z</dcterms:created>
  <dcterms:modified xsi:type="dcterms:W3CDTF">2015-05-18T20:35:13Z</dcterms:modified>
</cp:coreProperties>
</file>