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9"/>
  </p:notesMasterIdLst>
  <p:sldIdLst>
    <p:sldId id="256" r:id="rId2"/>
    <p:sldId id="257" r:id="rId3"/>
    <p:sldId id="263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0" autoAdjust="0"/>
    <p:restoredTop sz="94609"/>
  </p:normalViewPr>
  <p:slideViewPr>
    <p:cSldViewPr snapToGrid="0">
      <p:cViewPr varScale="1">
        <p:scale>
          <a:sx n="59" d="100"/>
          <a:sy n="59" d="100"/>
        </p:scale>
        <p:origin x="10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EBD29C-02E0-C740-983E-2E3105172B52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1200AA-FF3F-6F49-BEFE-19EA8ACB8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11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200AA-FF3F-6F49-BEFE-19EA8ACB80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93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02B3E-AF8E-41D9-B64F-30CA86ABA96C}" type="datetimeFigureOut">
              <a:rPr lang="en-AU" smtClean="0"/>
              <a:t>15/04/2024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46F08-E434-4AB7-B9C7-B404EA2BC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1834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02B3E-AF8E-41D9-B64F-30CA86ABA96C}" type="datetimeFigureOut">
              <a:rPr lang="en-AU" smtClean="0"/>
              <a:t>15/04/2024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46F08-E434-4AB7-B9C7-B404EA2BC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7537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02B3E-AF8E-41D9-B64F-30CA86ABA96C}" type="datetimeFigureOut">
              <a:rPr lang="en-AU" smtClean="0"/>
              <a:t>15/04/2024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46F08-E434-4AB7-B9C7-B404EA2BC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9124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02B3E-AF8E-41D9-B64F-30CA86ABA96C}" type="datetimeFigureOut">
              <a:rPr lang="en-AU" smtClean="0"/>
              <a:t>15/04/2024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46F08-E434-4AB7-B9C7-B404EA2BC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1485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02B3E-AF8E-41D9-B64F-30CA86ABA96C}" type="datetimeFigureOut">
              <a:rPr lang="en-AU" smtClean="0"/>
              <a:t>15/04/2024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46F08-E434-4AB7-B9C7-B404EA2BC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6046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02B3E-AF8E-41D9-B64F-30CA86ABA96C}" type="datetimeFigureOut">
              <a:rPr lang="en-AU" smtClean="0"/>
              <a:t>15/04/2024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46F08-E434-4AB7-B9C7-B404EA2BC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6220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02B3E-AF8E-41D9-B64F-30CA86ABA96C}" type="datetimeFigureOut">
              <a:rPr lang="en-AU" smtClean="0"/>
              <a:t>15/04/2024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46F08-E434-4AB7-B9C7-B404EA2BC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7702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02B3E-AF8E-41D9-B64F-30CA86ABA96C}" type="datetimeFigureOut">
              <a:rPr lang="en-AU" smtClean="0"/>
              <a:t>15/04/2024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46F08-E434-4AB7-B9C7-B404EA2BC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2638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02B3E-AF8E-41D9-B64F-30CA86ABA96C}" type="datetimeFigureOut">
              <a:rPr lang="en-AU" smtClean="0"/>
              <a:t>15/04/2024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46F08-E434-4AB7-B9C7-B404EA2BC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322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02B3E-AF8E-41D9-B64F-30CA86ABA96C}" type="datetimeFigureOut">
              <a:rPr lang="en-AU" smtClean="0"/>
              <a:t>15/04/2024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46F08-E434-4AB7-B9C7-B404EA2BC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445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02B3E-AF8E-41D9-B64F-30CA86ABA96C}" type="datetimeFigureOut">
              <a:rPr lang="en-AU" smtClean="0"/>
              <a:t>15/04/2024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46F08-E434-4AB7-B9C7-B404EA2BC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693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02B3E-AF8E-41D9-B64F-30CA86ABA96C}" type="datetimeFigureOut">
              <a:rPr lang="en-AU" smtClean="0"/>
              <a:t>15/04/2024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46F08-E434-4AB7-B9C7-B404EA2BC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5070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07/relationships/hdphoto" Target="../media/hdphoto3.wdp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microsoft.com/office/2007/relationships/hdphoto" Target="../media/hdphoto2.wdp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microsoft.com/office/2007/relationships/hdphoto" Target="../media/hdphoto1.wdp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data.dc.gov/datasets/6cb6520725b0489d9a209a337818fad1_90/explore?location=38.894874%2C-77.022089%2C15.00" TargetMode="External"/><Relationship Id="rId2" Type="http://schemas.openxmlformats.org/officeDocument/2006/relationships/hyperlink" Target="https://openai.com/chatgp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a.usno.navy.mil/calculated/durdaydark?year=2023&amp;task=1&amp;lat=38.89&amp;lon=-77.03&amp;label=Washington%2C+DC&amp;tz=5&amp;tz_sign=-1&amp;submit=Get+Data" TargetMode="External"/><Relationship Id="rId5" Type="http://schemas.openxmlformats.org/officeDocument/2006/relationships/hyperlink" Target="https://plotly.com/python/mapbox-density-heatmaps/" TargetMode="External"/><Relationship Id="rId4" Type="http://schemas.openxmlformats.org/officeDocument/2006/relationships/hyperlink" Target="https://perchance.org/ai-text-to-image-generato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70257-D23E-6A4B-40E9-3916453C5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90159" y="416152"/>
            <a:ext cx="8040832" cy="2387600"/>
          </a:xfrm>
        </p:spPr>
        <p:txBody>
          <a:bodyPr>
            <a:normAutofit fontScale="90000"/>
          </a:bodyPr>
          <a:lstStyle/>
          <a:p>
            <a:r>
              <a:rPr lang="en-AU" b="1" dirty="0"/>
              <a:t>Washington DC Street Light Visualisation and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D1C459-6EB9-880D-0F7C-74703B7CA5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41167" y="3429000"/>
            <a:ext cx="6279502" cy="760346"/>
          </a:xfrm>
        </p:spPr>
        <p:txBody>
          <a:bodyPr>
            <a:normAutofit/>
          </a:bodyPr>
          <a:lstStyle/>
          <a:p>
            <a:r>
              <a:rPr lang="en-AU" sz="2800" dirty="0"/>
              <a:t>Data Visualisation Track</a:t>
            </a:r>
          </a:p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C115E7-281C-C930-6741-28E5CB2CA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EFC728C4-3D8C-5469-CA8D-1027EEA40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D3DB99-0230-DB75-106C-EDEAC1E0599F}"/>
              </a:ext>
            </a:extLst>
          </p:cNvPr>
          <p:cNvSpPr txBox="1"/>
          <p:nvPr/>
        </p:nvSpPr>
        <p:spPr>
          <a:xfrm>
            <a:off x="10142375" y="5150498"/>
            <a:ext cx="213552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Group</a:t>
            </a:r>
            <a:r>
              <a:rPr lang="en-AU" dirty="0"/>
              <a:t> </a:t>
            </a:r>
            <a:r>
              <a:rPr lang="en-AU" b="1" dirty="0"/>
              <a:t>2</a:t>
            </a:r>
          </a:p>
          <a:p>
            <a:r>
              <a:rPr lang="en-AU" dirty="0"/>
              <a:t>Fabiano Santos</a:t>
            </a:r>
          </a:p>
          <a:p>
            <a:r>
              <a:rPr lang="en-AU" dirty="0"/>
              <a:t>Madeleine Chapman</a:t>
            </a:r>
          </a:p>
          <a:p>
            <a:r>
              <a:rPr lang="en-AU" dirty="0"/>
              <a:t>Oliver Uy</a:t>
            </a:r>
          </a:p>
          <a:p>
            <a:r>
              <a:rPr lang="en-AU" dirty="0"/>
              <a:t>Laura Rui Liu</a:t>
            </a:r>
          </a:p>
          <a:p>
            <a:r>
              <a:rPr lang="en-AU" dirty="0"/>
              <a:t>Lewis Trenerry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80640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A164-A328-E23A-3066-F4E15A0CF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B1D59-8E6B-ED0E-5C7C-AB214D860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52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AU" dirty="0"/>
              <a:t>Washington DC Street Light data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AU" dirty="0"/>
              <a:t>CSV file consisting of 72k rows 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AU" dirty="0"/>
              <a:t>Cleaned and stored in pandas </a:t>
            </a:r>
            <a:r>
              <a:rPr lang="en-AU" dirty="0" err="1"/>
              <a:t>dataframe</a:t>
            </a:r>
            <a:endParaRPr lang="en-AU" dirty="0"/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en-AU" sz="2800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AU" dirty="0"/>
              <a:t>Astronomical daylight /darkness data for Washington DC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AU" sz="2800" dirty="0"/>
              <a:t>Web page scraped for 2023 data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AU" sz="2800" dirty="0"/>
              <a:t>Data cleaned and summarised in data frame by month and total time of darkness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en-AU" sz="2800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AU" dirty="0"/>
              <a:t>Combining data sources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AU" sz="2800" dirty="0"/>
              <a:t>Created PostgreSQL </a:t>
            </a:r>
            <a:r>
              <a:rPr lang="en-AU" sz="2800" dirty="0" err="1"/>
              <a:t>databse</a:t>
            </a:r>
            <a:r>
              <a:rPr lang="en-AU" sz="2800" dirty="0"/>
              <a:t> 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AU" sz="2800" dirty="0"/>
              <a:t>Integrate data and merge tables</a:t>
            </a:r>
          </a:p>
          <a:p>
            <a:pPr marL="457200" lvl="1" indent="0">
              <a:buNone/>
            </a:pPr>
            <a:endParaRPr lang="en-AU" sz="2800" dirty="0"/>
          </a:p>
          <a:p>
            <a:pPr lvl="1"/>
            <a:endParaRPr lang="en-AU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05755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Arrow 4">
            <a:extLst>
              <a:ext uri="{FF2B5EF4-FFF2-40B4-BE49-F238E27FC236}">
                <a16:creationId xmlns:a16="http://schemas.microsoft.com/office/drawing/2014/main" id="{B39EC56C-1832-33DD-AA5F-43B2A86CFEFF}"/>
              </a:ext>
            </a:extLst>
          </p:cNvPr>
          <p:cNvSpPr/>
          <p:nvPr/>
        </p:nvSpPr>
        <p:spPr>
          <a:xfrm>
            <a:off x="218941" y="2807594"/>
            <a:ext cx="11874321" cy="875764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500834"/>
                      <a:gd name="connsiteY0" fmla="*/ 155352 h 621406"/>
                      <a:gd name="connsiteX1" fmla="*/ 587482 w 11500834"/>
                      <a:gd name="connsiteY1" fmla="*/ 155352 h 621406"/>
                      <a:gd name="connsiteX2" fmla="*/ 951161 w 11500834"/>
                      <a:gd name="connsiteY2" fmla="*/ 155352 h 621406"/>
                      <a:gd name="connsiteX3" fmla="*/ 1874347 w 11500834"/>
                      <a:gd name="connsiteY3" fmla="*/ 155352 h 621406"/>
                      <a:gd name="connsiteX4" fmla="*/ 2461829 w 11500834"/>
                      <a:gd name="connsiteY4" fmla="*/ 155352 h 621406"/>
                      <a:gd name="connsiteX5" fmla="*/ 3049311 w 11500834"/>
                      <a:gd name="connsiteY5" fmla="*/ 155352 h 621406"/>
                      <a:gd name="connsiteX6" fmla="*/ 3972497 w 11500834"/>
                      <a:gd name="connsiteY6" fmla="*/ 155352 h 621406"/>
                      <a:gd name="connsiteX7" fmla="*/ 4448077 w 11500834"/>
                      <a:gd name="connsiteY7" fmla="*/ 155352 h 621406"/>
                      <a:gd name="connsiteX8" fmla="*/ 5371263 w 11500834"/>
                      <a:gd name="connsiteY8" fmla="*/ 155352 h 621406"/>
                      <a:gd name="connsiteX9" fmla="*/ 6294449 w 11500834"/>
                      <a:gd name="connsiteY9" fmla="*/ 155352 h 621406"/>
                      <a:gd name="connsiteX10" fmla="*/ 6993832 w 11500834"/>
                      <a:gd name="connsiteY10" fmla="*/ 155352 h 621406"/>
                      <a:gd name="connsiteX11" fmla="*/ 7917018 w 11500834"/>
                      <a:gd name="connsiteY11" fmla="*/ 155352 h 621406"/>
                      <a:gd name="connsiteX12" fmla="*/ 8504500 w 11500834"/>
                      <a:gd name="connsiteY12" fmla="*/ 155352 h 621406"/>
                      <a:gd name="connsiteX13" fmla="*/ 9091981 w 11500834"/>
                      <a:gd name="connsiteY13" fmla="*/ 155352 h 621406"/>
                      <a:gd name="connsiteX14" fmla="*/ 9903266 w 11500834"/>
                      <a:gd name="connsiteY14" fmla="*/ 155352 h 621406"/>
                      <a:gd name="connsiteX15" fmla="*/ 10490748 w 11500834"/>
                      <a:gd name="connsiteY15" fmla="*/ 155352 h 621406"/>
                      <a:gd name="connsiteX16" fmla="*/ 11190131 w 11500834"/>
                      <a:gd name="connsiteY16" fmla="*/ 155352 h 621406"/>
                      <a:gd name="connsiteX17" fmla="*/ 11190131 w 11500834"/>
                      <a:gd name="connsiteY17" fmla="*/ 0 h 621406"/>
                      <a:gd name="connsiteX18" fmla="*/ 11500834 w 11500834"/>
                      <a:gd name="connsiteY18" fmla="*/ 310703 h 621406"/>
                      <a:gd name="connsiteX19" fmla="*/ 11190131 w 11500834"/>
                      <a:gd name="connsiteY19" fmla="*/ 621406 h 621406"/>
                      <a:gd name="connsiteX20" fmla="*/ 11190131 w 11500834"/>
                      <a:gd name="connsiteY20" fmla="*/ 466055 h 621406"/>
                      <a:gd name="connsiteX21" fmla="*/ 10602649 w 11500834"/>
                      <a:gd name="connsiteY21" fmla="*/ 466055 h 621406"/>
                      <a:gd name="connsiteX22" fmla="*/ 9903266 w 11500834"/>
                      <a:gd name="connsiteY22" fmla="*/ 466055 h 621406"/>
                      <a:gd name="connsiteX23" fmla="*/ 9539587 w 11500834"/>
                      <a:gd name="connsiteY23" fmla="*/ 466055 h 621406"/>
                      <a:gd name="connsiteX24" fmla="*/ 9175907 w 11500834"/>
                      <a:gd name="connsiteY24" fmla="*/ 466055 h 621406"/>
                      <a:gd name="connsiteX25" fmla="*/ 8476524 w 11500834"/>
                      <a:gd name="connsiteY25" fmla="*/ 466055 h 621406"/>
                      <a:gd name="connsiteX26" fmla="*/ 8000944 w 11500834"/>
                      <a:gd name="connsiteY26" fmla="*/ 466055 h 621406"/>
                      <a:gd name="connsiteX27" fmla="*/ 7189659 w 11500834"/>
                      <a:gd name="connsiteY27" fmla="*/ 466055 h 621406"/>
                      <a:gd name="connsiteX28" fmla="*/ 6714079 w 11500834"/>
                      <a:gd name="connsiteY28" fmla="*/ 466055 h 621406"/>
                      <a:gd name="connsiteX29" fmla="*/ 5902794 w 11500834"/>
                      <a:gd name="connsiteY29" fmla="*/ 466055 h 621406"/>
                      <a:gd name="connsiteX30" fmla="*/ 5539115 w 11500834"/>
                      <a:gd name="connsiteY30" fmla="*/ 466055 h 621406"/>
                      <a:gd name="connsiteX31" fmla="*/ 4727830 w 11500834"/>
                      <a:gd name="connsiteY31" fmla="*/ 466055 h 621406"/>
                      <a:gd name="connsiteX32" fmla="*/ 4252250 w 11500834"/>
                      <a:gd name="connsiteY32" fmla="*/ 466055 h 621406"/>
                      <a:gd name="connsiteX33" fmla="*/ 3888571 w 11500834"/>
                      <a:gd name="connsiteY33" fmla="*/ 466055 h 621406"/>
                      <a:gd name="connsiteX34" fmla="*/ 3412990 w 11500834"/>
                      <a:gd name="connsiteY34" fmla="*/ 466055 h 621406"/>
                      <a:gd name="connsiteX35" fmla="*/ 2601705 w 11500834"/>
                      <a:gd name="connsiteY35" fmla="*/ 466055 h 621406"/>
                      <a:gd name="connsiteX36" fmla="*/ 2126125 w 11500834"/>
                      <a:gd name="connsiteY36" fmla="*/ 466055 h 621406"/>
                      <a:gd name="connsiteX37" fmla="*/ 1762446 w 11500834"/>
                      <a:gd name="connsiteY37" fmla="*/ 466055 h 621406"/>
                      <a:gd name="connsiteX38" fmla="*/ 1286865 w 11500834"/>
                      <a:gd name="connsiteY38" fmla="*/ 466055 h 621406"/>
                      <a:gd name="connsiteX39" fmla="*/ 699383 w 11500834"/>
                      <a:gd name="connsiteY39" fmla="*/ 466055 h 621406"/>
                      <a:gd name="connsiteX40" fmla="*/ 0 w 11500834"/>
                      <a:gd name="connsiteY40" fmla="*/ 466055 h 621406"/>
                      <a:gd name="connsiteX41" fmla="*/ 0 w 11500834"/>
                      <a:gd name="connsiteY41" fmla="*/ 155352 h 6214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</a:cxnLst>
                    <a:rect l="l" t="t" r="r" b="b"/>
                    <a:pathLst>
                      <a:path w="11500834" h="621406" extrusionOk="0">
                        <a:moveTo>
                          <a:pt x="0" y="155352"/>
                        </a:moveTo>
                        <a:cubicBezTo>
                          <a:pt x="223539" y="126726"/>
                          <a:pt x="352654" y="183694"/>
                          <a:pt x="587482" y="155352"/>
                        </a:cubicBezTo>
                        <a:cubicBezTo>
                          <a:pt x="822310" y="127010"/>
                          <a:pt x="828281" y="152432"/>
                          <a:pt x="951161" y="155352"/>
                        </a:cubicBezTo>
                        <a:cubicBezTo>
                          <a:pt x="1074041" y="158272"/>
                          <a:pt x="1664877" y="145417"/>
                          <a:pt x="1874347" y="155352"/>
                        </a:cubicBezTo>
                        <a:cubicBezTo>
                          <a:pt x="2083817" y="165287"/>
                          <a:pt x="2330677" y="182367"/>
                          <a:pt x="2461829" y="155352"/>
                        </a:cubicBezTo>
                        <a:cubicBezTo>
                          <a:pt x="2592981" y="128337"/>
                          <a:pt x="2789838" y="152921"/>
                          <a:pt x="3049311" y="155352"/>
                        </a:cubicBezTo>
                        <a:cubicBezTo>
                          <a:pt x="3308784" y="157783"/>
                          <a:pt x="3609405" y="149259"/>
                          <a:pt x="3972497" y="155352"/>
                        </a:cubicBezTo>
                        <a:cubicBezTo>
                          <a:pt x="4335589" y="161445"/>
                          <a:pt x="4338498" y="133704"/>
                          <a:pt x="4448077" y="155352"/>
                        </a:cubicBezTo>
                        <a:cubicBezTo>
                          <a:pt x="4557656" y="177000"/>
                          <a:pt x="5186305" y="183028"/>
                          <a:pt x="5371263" y="155352"/>
                        </a:cubicBezTo>
                        <a:cubicBezTo>
                          <a:pt x="5556221" y="127676"/>
                          <a:pt x="5833601" y="130131"/>
                          <a:pt x="6294449" y="155352"/>
                        </a:cubicBezTo>
                        <a:cubicBezTo>
                          <a:pt x="6755297" y="180573"/>
                          <a:pt x="6851699" y="149506"/>
                          <a:pt x="6993832" y="155352"/>
                        </a:cubicBezTo>
                        <a:cubicBezTo>
                          <a:pt x="7135965" y="161198"/>
                          <a:pt x="7602822" y="114960"/>
                          <a:pt x="7917018" y="155352"/>
                        </a:cubicBezTo>
                        <a:cubicBezTo>
                          <a:pt x="8231214" y="195744"/>
                          <a:pt x="8220534" y="176701"/>
                          <a:pt x="8504500" y="155352"/>
                        </a:cubicBezTo>
                        <a:cubicBezTo>
                          <a:pt x="8788466" y="134003"/>
                          <a:pt x="8833788" y="143789"/>
                          <a:pt x="9091981" y="155352"/>
                        </a:cubicBezTo>
                        <a:cubicBezTo>
                          <a:pt x="9350174" y="166915"/>
                          <a:pt x="9583725" y="172236"/>
                          <a:pt x="9903266" y="155352"/>
                        </a:cubicBezTo>
                        <a:cubicBezTo>
                          <a:pt x="10222807" y="138468"/>
                          <a:pt x="10261924" y="154636"/>
                          <a:pt x="10490748" y="155352"/>
                        </a:cubicBezTo>
                        <a:cubicBezTo>
                          <a:pt x="10719572" y="156068"/>
                          <a:pt x="10841834" y="161431"/>
                          <a:pt x="11190131" y="155352"/>
                        </a:cubicBezTo>
                        <a:cubicBezTo>
                          <a:pt x="11192675" y="117450"/>
                          <a:pt x="11191385" y="76255"/>
                          <a:pt x="11190131" y="0"/>
                        </a:cubicBezTo>
                        <a:cubicBezTo>
                          <a:pt x="11288141" y="120491"/>
                          <a:pt x="11421264" y="235821"/>
                          <a:pt x="11500834" y="310703"/>
                        </a:cubicBezTo>
                        <a:cubicBezTo>
                          <a:pt x="11387719" y="442862"/>
                          <a:pt x="11319840" y="491004"/>
                          <a:pt x="11190131" y="621406"/>
                        </a:cubicBezTo>
                        <a:cubicBezTo>
                          <a:pt x="11184796" y="561220"/>
                          <a:pt x="11184735" y="535732"/>
                          <a:pt x="11190131" y="466055"/>
                        </a:cubicBezTo>
                        <a:cubicBezTo>
                          <a:pt x="11024019" y="479240"/>
                          <a:pt x="10829014" y="467134"/>
                          <a:pt x="10602649" y="466055"/>
                        </a:cubicBezTo>
                        <a:cubicBezTo>
                          <a:pt x="10376284" y="464976"/>
                          <a:pt x="10151749" y="480955"/>
                          <a:pt x="9903266" y="466055"/>
                        </a:cubicBezTo>
                        <a:cubicBezTo>
                          <a:pt x="9654783" y="451155"/>
                          <a:pt x="9699771" y="478891"/>
                          <a:pt x="9539587" y="466055"/>
                        </a:cubicBezTo>
                        <a:cubicBezTo>
                          <a:pt x="9379403" y="453219"/>
                          <a:pt x="9296553" y="477461"/>
                          <a:pt x="9175907" y="466055"/>
                        </a:cubicBezTo>
                        <a:cubicBezTo>
                          <a:pt x="9055261" y="454649"/>
                          <a:pt x="8763565" y="473665"/>
                          <a:pt x="8476524" y="466055"/>
                        </a:cubicBezTo>
                        <a:cubicBezTo>
                          <a:pt x="8189483" y="458445"/>
                          <a:pt x="8106470" y="487773"/>
                          <a:pt x="8000944" y="466055"/>
                        </a:cubicBezTo>
                        <a:cubicBezTo>
                          <a:pt x="7895418" y="444337"/>
                          <a:pt x="7528707" y="450233"/>
                          <a:pt x="7189659" y="466055"/>
                        </a:cubicBezTo>
                        <a:cubicBezTo>
                          <a:pt x="6850611" y="481877"/>
                          <a:pt x="6905763" y="485442"/>
                          <a:pt x="6714079" y="466055"/>
                        </a:cubicBezTo>
                        <a:cubicBezTo>
                          <a:pt x="6522395" y="446668"/>
                          <a:pt x="6120345" y="461630"/>
                          <a:pt x="5902794" y="466055"/>
                        </a:cubicBezTo>
                        <a:cubicBezTo>
                          <a:pt x="5685243" y="470480"/>
                          <a:pt x="5613257" y="469056"/>
                          <a:pt x="5539115" y="466055"/>
                        </a:cubicBezTo>
                        <a:cubicBezTo>
                          <a:pt x="5464973" y="463054"/>
                          <a:pt x="4908224" y="458174"/>
                          <a:pt x="4727830" y="466055"/>
                        </a:cubicBezTo>
                        <a:cubicBezTo>
                          <a:pt x="4547437" y="473936"/>
                          <a:pt x="4456731" y="475490"/>
                          <a:pt x="4252250" y="466055"/>
                        </a:cubicBezTo>
                        <a:cubicBezTo>
                          <a:pt x="4047769" y="456620"/>
                          <a:pt x="4031208" y="460177"/>
                          <a:pt x="3888571" y="466055"/>
                        </a:cubicBezTo>
                        <a:cubicBezTo>
                          <a:pt x="3745934" y="471933"/>
                          <a:pt x="3562590" y="445204"/>
                          <a:pt x="3412990" y="466055"/>
                        </a:cubicBezTo>
                        <a:cubicBezTo>
                          <a:pt x="3263390" y="486906"/>
                          <a:pt x="2910505" y="467580"/>
                          <a:pt x="2601705" y="466055"/>
                        </a:cubicBezTo>
                        <a:cubicBezTo>
                          <a:pt x="2292905" y="464530"/>
                          <a:pt x="2327559" y="480445"/>
                          <a:pt x="2126125" y="466055"/>
                        </a:cubicBezTo>
                        <a:cubicBezTo>
                          <a:pt x="1924691" y="451665"/>
                          <a:pt x="1841262" y="474617"/>
                          <a:pt x="1762446" y="466055"/>
                        </a:cubicBezTo>
                        <a:cubicBezTo>
                          <a:pt x="1683630" y="457493"/>
                          <a:pt x="1455754" y="471005"/>
                          <a:pt x="1286865" y="466055"/>
                        </a:cubicBezTo>
                        <a:cubicBezTo>
                          <a:pt x="1117976" y="461105"/>
                          <a:pt x="828871" y="458075"/>
                          <a:pt x="699383" y="466055"/>
                        </a:cubicBezTo>
                        <a:cubicBezTo>
                          <a:pt x="569895" y="474035"/>
                          <a:pt x="177077" y="458383"/>
                          <a:pt x="0" y="466055"/>
                        </a:cubicBezTo>
                        <a:cubicBezTo>
                          <a:pt x="-3286" y="323058"/>
                          <a:pt x="13852" y="283923"/>
                          <a:pt x="0" y="15535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12C8C4C-A432-FFA9-E873-19217EBA0DA9}"/>
              </a:ext>
            </a:extLst>
          </p:cNvPr>
          <p:cNvSpPr/>
          <p:nvPr/>
        </p:nvSpPr>
        <p:spPr>
          <a:xfrm>
            <a:off x="528031" y="2653047"/>
            <a:ext cx="1184857" cy="118485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Light bulb logo lightbulb symbol, light bulb transparent background png clipart&#10;&#10;Description automatically generated">
            <a:extLst>
              <a:ext uri="{FF2B5EF4-FFF2-40B4-BE49-F238E27FC236}">
                <a16:creationId xmlns:a16="http://schemas.microsoft.com/office/drawing/2014/main" id="{01C092D9-C492-E02B-287C-F1F79F852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1641" y1="24089" x2="31641" y2="24089"/>
                        <a14:foregroundMark x1="23828" y1="41536" x2="23828" y2="41536"/>
                        <a14:foregroundMark x1="25651" y1="58854" x2="25651" y2="58854"/>
                        <a14:foregroundMark x1="49349" y1="85026" x2="49349" y2="85026"/>
                        <a14:foregroundMark x1="50911" y1="81120" x2="50911" y2="81120"/>
                        <a14:foregroundMark x1="51172" y1="77604" x2="51172" y2="77604"/>
                        <a14:foregroundMark x1="54688" y1="50781" x2="54688" y2="50781"/>
                        <a14:foregroundMark x1="75260" y1="60286" x2="75260" y2="60286"/>
                        <a14:foregroundMark x1="77344" y1="41276" x2="77344" y2="41276"/>
                        <a14:foregroundMark x1="49089" y1="17448" x2="49089" y2="17448"/>
                        <a14:foregroundMark x1="67318" y1="22786" x2="67318" y2="227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09" y="2653047"/>
            <a:ext cx="1082899" cy="1082899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2395DE69-3D3A-EE6B-2C84-4ED77785897C}"/>
              </a:ext>
            </a:extLst>
          </p:cNvPr>
          <p:cNvSpPr/>
          <p:nvPr/>
        </p:nvSpPr>
        <p:spPr>
          <a:xfrm>
            <a:off x="1906070" y="2653047"/>
            <a:ext cx="1184857" cy="118485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9E72B49-506E-8BF1-059E-1006F25DF975}"/>
              </a:ext>
            </a:extLst>
          </p:cNvPr>
          <p:cNvSpPr/>
          <p:nvPr/>
        </p:nvSpPr>
        <p:spPr>
          <a:xfrm>
            <a:off x="3284109" y="2653047"/>
            <a:ext cx="1184857" cy="118485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D1E1382-479F-CF48-5986-AB2949758E90}"/>
              </a:ext>
            </a:extLst>
          </p:cNvPr>
          <p:cNvSpPr/>
          <p:nvPr/>
        </p:nvSpPr>
        <p:spPr>
          <a:xfrm>
            <a:off x="4662148" y="2653047"/>
            <a:ext cx="1184857" cy="118485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5412564-582B-5E53-EBB7-2C8B90DD6B54}"/>
              </a:ext>
            </a:extLst>
          </p:cNvPr>
          <p:cNvSpPr/>
          <p:nvPr/>
        </p:nvSpPr>
        <p:spPr>
          <a:xfrm>
            <a:off x="6040187" y="2653047"/>
            <a:ext cx="1184857" cy="118485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7B56FEA-4344-EEC7-21F8-001BAE1205FF}"/>
              </a:ext>
            </a:extLst>
          </p:cNvPr>
          <p:cNvSpPr/>
          <p:nvPr/>
        </p:nvSpPr>
        <p:spPr>
          <a:xfrm>
            <a:off x="7418226" y="2653047"/>
            <a:ext cx="1184857" cy="118485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DFAE659-0187-695A-D518-F1B1192E1A95}"/>
              </a:ext>
            </a:extLst>
          </p:cNvPr>
          <p:cNvSpPr/>
          <p:nvPr/>
        </p:nvSpPr>
        <p:spPr>
          <a:xfrm>
            <a:off x="8796265" y="2653047"/>
            <a:ext cx="1184857" cy="118485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2DB9384-6FD9-3A59-A284-005CF77E7487}"/>
              </a:ext>
            </a:extLst>
          </p:cNvPr>
          <p:cNvSpPr/>
          <p:nvPr/>
        </p:nvSpPr>
        <p:spPr>
          <a:xfrm>
            <a:off x="10174304" y="2653047"/>
            <a:ext cx="1184857" cy="118485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019F7BD-90EA-081C-73E1-795FCEAD63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463" y="2653047"/>
            <a:ext cx="1068680" cy="1068680"/>
          </a:xfrm>
          <a:prstGeom prst="rect">
            <a:avLst/>
          </a:prstGeom>
        </p:spPr>
      </p:pic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EDEF1B3-FAA8-A4E1-86AC-6035E68CFC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534" y="2782104"/>
            <a:ext cx="875764" cy="875764"/>
          </a:xfrm>
          <a:prstGeom prst="rect">
            <a:avLst/>
          </a:prstGeom>
        </p:spPr>
      </p:pic>
      <p:pic>
        <p:nvPicPr>
          <p:cNvPr id="27" name="Picture 2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68344AF-C246-FDF8-0B1D-47ED362DD9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112" y="2764217"/>
            <a:ext cx="963054" cy="963054"/>
          </a:xfrm>
          <a:prstGeom prst="rect">
            <a:avLst/>
          </a:prstGeom>
        </p:spPr>
      </p:pic>
      <p:pic>
        <p:nvPicPr>
          <p:cNvPr id="29" name="Picture 28" descr="A black and white logo&#10;&#10;Description automatically generated">
            <a:extLst>
              <a:ext uri="{FF2B5EF4-FFF2-40B4-BE49-F238E27FC236}">
                <a16:creationId xmlns:a16="http://schemas.microsoft.com/office/drawing/2014/main" id="{3F9387E6-0F7E-A43A-B4BE-CE9AAC719E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643" y="2807592"/>
            <a:ext cx="775702" cy="875765"/>
          </a:xfrm>
          <a:prstGeom prst="rect">
            <a:avLst/>
          </a:prstGeom>
        </p:spPr>
      </p:pic>
      <p:pic>
        <p:nvPicPr>
          <p:cNvPr id="33" name="Picture 32" descr="A blue elephant with white outline&#10;&#10;Description automatically generated">
            <a:extLst>
              <a:ext uri="{FF2B5EF4-FFF2-40B4-BE49-F238E27FC236}">
                <a16:creationId xmlns:a16="http://schemas.microsoft.com/office/drawing/2014/main" id="{2351A012-33BC-CD7B-54DB-115ED2E87F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489" y="2842147"/>
            <a:ext cx="873457" cy="900725"/>
          </a:xfrm>
          <a:prstGeom prst="rect">
            <a:avLst/>
          </a:prstGeom>
        </p:spPr>
      </p:pic>
      <p:pic>
        <p:nvPicPr>
          <p:cNvPr id="35" name="Picture 34" descr="A blue and yellow snake logo&#10;&#10;Description automatically generated">
            <a:extLst>
              <a:ext uri="{FF2B5EF4-FFF2-40B4-BE49-F238E27FC236}">
                <a16:creationId xmlns:a16="http://schemas.microsoft.com/office/drawing/2014/main" id="{2A8F74C2-8CA2-8467-A924-FFD290B9F7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7222" b="93667" l="5889" r="94556">
                        <a14:foregroundMark x1="5889" y1="56667" x2="8333" y2="41111"/>
                        <a14:foregroundMark x1="37111" y1="8222" x2="53556" y2="7556"/>
                        <a14:foregroundMark x1="53556" y1="7556" x2="57000" y2="7556"/>
                        <a14:foregroundMark x1="37444" y1="80444" x2="38000" y2="72667"/>
                        <a14:foregroundMark x1="38000" y1="72667" x2="47889" y2="64444"/>
                        <a14:foregroundMark x1="47889" y1="64444" x2="82778" y2="54222"/>
                        <a14:foregroundMark x1="82778" y1="54222" x2="85111" y2="46667"/>
                        <a14:foregroundMark x1="85111" y1="46667" x2="85333" y2="35222"/>
                        <a14:foregroundMark x1="33889" y1="62667" x2="32222" y2="79333"/>
                        <a14:foregroundMark x1="32222" y1="79333" x2="35889" y2="85556"/>
                        <a14:foregroundMark x1="35889" y1="85556" x2="46778" y2="87111"/>
                        <a14:foregroundMark x1="46778" y1="87111" x2="54556" y2="82222"/>
                        <a14:foregroundMark x1="54556" y1="82222" x2="57444" y2="78889"/>
                        <a14:foregroundMark x1="79556" y1="65222" x2="84222" y2="58000"/>
                        <a14:foregroundMark x1="84222" y1="58000" x2="85667" y2="50222"/>
                        <a14:foregroundMark x1="85667" y1="50222" x2="90778" y2="44333"/>
                        <a14:foregroundMark x1="51889" y1="93667" x2="68000" y2="88889"/>
                        <a14:foregroundMark x1="68000" y1="88889" x2="70000" y2="81778"/>
                        <a14:foregroundMark x1="70000" y1="81778" x2="69889" y2="80333"/>
                        <a14:foregroundMark x1="94556" y1="50111" x2="94444" y2="54111"/>
                        <a14:foregroundMark x1="18000" y1="63889" x2="17556" y2="53889"/>
                        <a14:foregroundMark x1="17556" y1="53889" x2="23111" y2="46000"/>
                        <a14:foregroundMark x1="23111" y1="46000" x2="61333" y2="38889"/>
                        <a14:foregroundMark x1="61333" y1="38889" x2="68778" y2="34111"/>
                        <a14:foregroundMark x1="68778" y1="34111" x2="65889" y2="27000"/>
                        <a14:foregroundMark x1="65889" y1="27000" x2="32111" y2="20889"/>
                        <a14:foregroundMark x1="10778" y1="58000" x2="13778" y2="42889"/>
                        <a14:foregroundMark x1="24778" y1="38556" x2="24778" y2="38556"/>
                        <a14:foregroundMark x1="10889" y1="37444" x2="61556" y2="30889"/>
                        <a14:foregroundMark x1="9444" y1="62333" x2="19889" y2="68111"/>
                        <a14:foregroundMark x1="54778" y1="44444" x2="67111" y2="39556"/>
                        <a14:foregroundMark x1="46111" y1="12333" x2="62667" y2="15778"/>
                        <a14:foregroundMark x1="30333" y1="19000" x2="32111" y2="11667"/>
                        <a14:foregroundMark x1="32111" y1="11667" x2="34000" y2="9444"/>
                        <a14:foregroundMark x1="51889" y1="5667" x2="59000" y2="7222"/>
                        <a14:foregroundMark x1="59000" y1="7222" x2="63667" y2="14222"/>
                        <a14:foregroundMark x1="63667" y1="14222" x2="63778" y2="14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438" y="2727019"/>
            <a:ext cx="1008714" cy="1008714"/>
          </a:xfrm>
          <a:prstGeom prst="rect">
            <a:avLst/>
          </a:prstGeom>
        </p:spPr>
      </p:pic>
      <p:pic>
        <p:nvPicPr>
          <p:cNvPr id="37" name="Picture 36" descr="A black graph with a arrow pointing up&#10;&#10;Description automatically generated">
            <a:extLst>
              <a:ext uri="{FF2B5EF4-FFF2-40B4-BE49-F238E27FC236}">
                <a16:creationId xmlns:a16="http://schemas.microsoft.com/office/drawing/2014/main" id="{E4E99B73-9A10-58D6-1AE3-617C32B7498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6923" b="90000" l="10000" r="90000">
                        <a14:foregroundMark x1="34333" y1="41154" x2="34333" y2="41154"/>
                        <a14:foregroundMark x1="53444" y1="61538" x2="53444" y2="61538"/>
                        <a14:foregroundMark x1="38778" y1="74231" x2="38778" y2="74231"/>
                        <a14:foregroundMark x1="62889" y1="6923" x2="62889" y2="69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090" y="2792149"/>
            <a:ext cx="1557872" cy="900104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5D84946-38CA-388B-E923-A5C0381B2E23}"/>
              </a:ext>
            </a:extLst>
          </p:cNvPr>
          <p:cNvSpPr txBox="1"/>
          <p:nvPr/>
        </p:nvSpPr>
        <p:spPr>
          <a:xfrm>
            <a:off x="112415" y="1476614"/>
            <a:ext cx="201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Brainstorming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01B3399-F4DA-E045-EE58-B09E6D5CF455}"/>
              </a:ext>
            </a:extLst>
          </p:cNvPr>
          <p:cNvSpPr txBox="1"/>
          <p:nvPr/>
        </p:nvSpPr>
        <p:spPr>
          <a:xfrm>
            <a:off x="1490455" y="1950268"/>
            <a:ext cx="201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Track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14BCD1D-4AB2-4890-C19D-837A4A060578}"/>
              </a:ext>
            </a:extLst>
          </p:cNvPr>
          <p:cNvSpPr txBox="1"/>
          <p:nvPr/>
        </p:nvSpPr>
        <p:spPr>
          <a:xfrm>
            <a:off x="112415" y="3918479"/>
            <a:ext cx="2016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Discussed options</a:t>
            </a:r>
          </a:p>
          <a:p>
            <a:pPr algn="ctr"/>
            <a:r>
              <a:rPr lang="en-US" sz="1400" dirty="0"/>
              <a:t>Identified sources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4EC574F-BD92-3B27-61A1-D1ECCC9A3AC0}"/>
              </a:ext>
            </a:extLst>
          </p:cNvPr>
          <p:cNvSpPr txBox="1"/>
          <p:nvPr/>
        </p:nvSpPr>
        <p:spPr>
          <a:xfrm>
            <a:off x="2870222" y="1476614"/>
            <a:ext cx="201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Extract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A8856E3-980A-4398-1868-66C9B1E55319}"/>
              </a:ext>
            </a:extLst>
          </p:cNvPr>
          <p:cNvSpPr txBox="1"/>
          <p:nvPr/>
        </p:nvSpPr>
        <p:spPr>
          <a:xfrm>
            <a:off x="1547785" y="3918479"/>
            <a:ext cx="2016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Split work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CBEF804-D9AB-1CCA-B031-670120E13412}"/>
              </a:ext>
            </a:extLst>
          </p:cNvPr>
          <p:cNvSpPr txBox="1"/>
          <p:nvPr/>
        </p:nvSpPr>
        <p:spPr>
          <a:xfrm>
            <a:off x="2891928" y="3917806"/>
            <a:ext cx="2016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Web Scraping</a:t>
            </a:r>
          </a:p>
          <a:p>
            <a:pPr algn="ctr"/>
            <a:r>
              <a:rPr lang="en-US" sz="1400" dirty="0"/>
              <a:t>Download files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9EEF172-530A-CD9E-2D74-5DFB5620B945}"/>
              </a:ext>
            </a:extLst>
          </p:cNvPr>
          <p:cNvSpPr txBox="1"/>
          <p:nvPr/>
        </p:nvSpPr>
        <p:spPr>
          <a:xfrm>
            <a:off x="4327298" y="3917806"/>
            <a:ext cx="2016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Cleansing</a:t>
            </a:r>
          </a:p>
          <a:p>
            <a:pPr algn="ctr"/>
            <a:r>
              <a:rPr lang="en-US" sz="1400" dirty="0"/>
              <a:t>Structuring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ADDB4C1-8D1C-607D-B4E5-B4AE63266B42}"/>
              </a:ext>
            </a:extLst>
          </p:cNvPr>
          <p:cNvSpPr txBox="1"/>
          <p:nvPr/>
        </p:nvSpPr>
        <p:spPr>
          <a:xfrm>
            <a:off x="5657433" y="3917785"/>
            <a:ext cx="2016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CSV files ready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B05E72B-E1F0-0C8D-EE20-9F2A1C5E60B7}"/>
              </a:ext>
            </a:extLst>
          </p:cNvPr>
          <p:cNvSpPr txBox="1"/>
          <p:nvPr/>
        </p:nvSpPr>
        <p:spPr>
          <a:xfrm>
            <a:off x="7092803" y="3917785"/>
            <a:ext cx="2016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Created DB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FBECD1C-440F-AA98-FD92-C71C581EC550}"/>
              </a:ext>
            </a:extLst>
          </p:cNvPr>
          <p:cNvSpPr txBox="1"/>
          <p:nvPr/>
        </p:nvSpPr>
        <p:spPr>
          <a:xfrm>
            <a:off x="8436946" y="3917112"/>
            <a:ext cx="2016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Read from DB</a:t>
            </a:r>
          </a:p>
          <a:p>
            <a:pPr algn="ctr"/>
            <a:endParaRPr 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C6E493B-FB5B-CA21-7500-CFAE6DA7ADC9}"/>
              </a:ext>
            </a:extLst>
          </p:cNvPr>
          <p:cNvSpPr txBox="1"/>
          <p:nvPr/>
        </p:nvSpPr>
        <p:spPr>
          <a:xfrm>
            <a:off x="9872316" y="3917112"/>
            <a:ext cx="2016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Charts</a:t>
            </a:r>
          </a:p>
          <a:p>
            <a:pPr algn="ctr"/>
            <a:r>
              <a:rPr lang="en-US" sz="1400" dirty="0"/>
              <a:t>Maps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6BEE7CE-2CFD-5DCB-9589-64773E0989D2}"/>
              </a:ext>
            </a:extLst>
          </p:cNvPr>
          <p:cNvSpPr txBox="1"/>
          <p:nvPr/>
        </p:nvSpPr>
        <p:spPr>
          <a:xfrm>
            <a:off x="4242571" y="1948430"/>
            <a:ext cx="201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Transform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3E97F25-33EF-F13A-A7DB-59C0441E3E53}"/>
              </a:ext>
            </a:extLst>
          </p:cNvPr>
          <p:cNvSpPr txBox="1"/>
          <p:nvPr/>
        </p:nvSpPr>
        <p:spPr>
          <a:xfrm>
            <a:off x="5622338" y="1474776"/>
            <a:ext cx="201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Export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7FA6155-9F3D-DA2F-0C2B-1DE50ADAC0DC}"/>
              </a:ext>
            </a:extLst>
          </p:cNvPr>
          <p:cNvSpPr txBox="1"/>
          <p:nvPr/>
        </p:nvSpPr>
        <p:spPr>
          <a:xfrm>
            <a:off x="7007947" y="1948429"/>
            <a:ext cx="201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Import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5BF08EE-255C-5B02-BFA2-B5D0C5D6E0CC}"/>
              </a:ext>
            </a:extLst>
          </p:cNvPr>
          <p:cNvSpPr txBox="1"/>
          <p:nvPr/>
        </p:nvSpPr>
        <p:spPr>
          <a:xfrm>
            <a:off x="8376563" y="1474775"/>
            <a:ext cx="201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Manipulation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C717C5B-F13D-2099-47A1-97F50584743F}"/>
              </a:ext>
            </a:extLst>
          </p:cNvPr>
          <p:cNvSpPr txBox="1"/>
          <p:nvPr/>
        </p:nvSpPr>
        <p:spPr>
          <a:xfrm>
            <a:off x="9760466" y="1946592"/>
            <a:ext cx="201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Visualisations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A552226-48D1-031A-B09A-E439718A3C2E}"/>
              </a:ext>
            </a:extLst>
          </p:cNvPr>
          <p:cNvSpPr txBox="1"/>
          <p:nvPr/>
        </p:nvSpPr>
        <p:spPr>
          <a:xfrm>
            <a:off x="283567" y="372093"/>
            <a:ext cx="3000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Pathway to Success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090500C-3B9A-12F0-4F39-C1E02A5C6D1C}"/>
              </a:ext>
            </a:extLst>
          </p:cNvPr>
          <p:cNvCxnSpPr>
            <a:stCxn id="6" idx="0"/>
            <a:endCxn id="38" idx="2"/>
          </p:cNvCxnSpPr>
          <p:nvPr/>
        </p:nvCxnSpPr>
        <p:spPr>
          <a:xfrm flipH="1" flipV="1">
            <a:off x="1120458" y="1845946"/>
            <a:ext cx="2" cy="8071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A729603-9834-F806-9824-7E743038523C}"/>
              </a:ext>
            </a:extLst>
          </p:cNvPr>
          <p:cNvCxnSpPr>
            <a:stCxn id="9" idx="0"/>
            <a:endCxn id="39" idx="2"/>
          </p:cNvCxnSpPr>
          <p:nvPr/>
        </p:nvCxnSpPr>
        <p:spPr>
          <a:xfrm flipH="1" flipV="1">
            <a:off x="2498498" y="2319600"/>
            <a:ext cx="1" cy="3334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92375F0-ABC4-69C0-3A68-1D7C3AA3B94A}"/>
              </a:ext>
            </a:extLst>
          </p:cNvPr>
          <p:cNvCxnSpPr>
            <a:stCxn id="13" idx="0"/>
            <a:endCxn id="41" idx="2"/>
          </p:cNvCxnSpPr>
          <p:nvPr/>
        </p:nvCxnSpPr>
        <p:spPr>
          <a:xfrm flipV="1">
            <a:off x="3876538" y="1845946"/>
            <a:ext cx="1727" cy="8071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5B11DCC-C914-5F7C-A42A-EB473B727605}"/>
              </a:ext>
            </a:extLst>
          </p:cNvPr>
          <p:cNvCxnSpPr>
            <a:stCxn id="15" idx="0"/>
            <a:endCxn id="50" idx="2"/>
          </p:cNvCxnSpPr>
          <p:nvPr/>
        </p:nvCxnSpPr>
        <p:spPr>
          <a:xfrm flipH="1" flipV="1">
            <a:off x="5250614" y="2317762"/>
            <a:ext cx="3963" cy="3352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82393A9-485E-5759-7089-CDDA82EF48BC}"/>
              </a:ext>
            </a:extLst>
          </p:cNvPr>
          <p:cNvCxnSpPr>
            <a:stCxn id="16" idx="0"/>
            <a:endCxn id="51" idx="2"/>
          </p:cNvCxnSpPr>
          <p:nvPr/>
        </p:nvCxnSpPr>
        <p:spPr>
          <a:xfrm flipH="1" flipV="1">
            <a:off x="6630381" y="1844108"/>
            <a:ext cx="2235" cy="8089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C75A528-692A-AA66-8D55-7EFBF51C6408}"/>
              </a:ext>
            </a:extLst>
          </p:cNvPr>
          <p:cNvCxnSpPr>
            <a:stCxn id="18" idx="0"/>
            <a:endCxn id="52" idx="2"/>
          </p:cNvCxnSpPr>
          <p:nvPr/>
        </p:nvCxnSpPr>
        <p:spPr>
          <a:xfrm flipV="1">
            <a:off x="8010655" y="2317761"/>
            <a:ext cx="5335" cy="3352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CB9EE33-4FBE-D959-2D47-F2F024BD0BB6}"/>
              </a:ext>
            </a:extLst>
          </p:cNvPr>
          <p:cNvCxnSpPr>
            <a:stCxn id="19" idx="0"/>
            <a:endCxn id="53" idx="2"/>
          </p:cNvCxnSpPr>
          <p:nvPr/>
        </p:nvCxnSpPr>
        <p:spPr>
          <a:xfrm flipH="1" flipV="1">
            <a:off x="9384606" y="1844107"/>
            <a:ext cx="4088" cy="8089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9493445-0251-E25A-C358-AF8B1E71197E}"/>
              </a:ext>
            </a:extLst>
          </p:cNvPr>
          <p:cNvCxnSpPr>
            <a:stCxn id="21" idx="0"/>
            <a:endCxn id="54" idx="2"/>
          </p:cNvCxnSpPr>
          <p:nvPr/>
        </p:nvCxnSpPr>
        <p:spPr>
          <a:xfrm flipV="1">
            <a:off x="10766733" y="2315924"/>
            <a:ext cx="1776" cy="3371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882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668AC-C053-C638-37C9-4377AD4D3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343" y="419417"/>
            <a:ext cx="10515600" cy="1325563"/>
          </a:xfrm>
        </p:spPr>
        <p:txBody>
          <a:bodyPr/>
          <a:lstStyle/>
          <a:p>
            <a:r>
              <a:rPr lang="en-AU" b="1" dirty="0"/>
              <a:t>Bar Chart</a:t>
            </a:r>
          </a:p>
        </p:txBody>
      </p:sp>
      <p:pic>
        <p:nvPicPr>
          <p:cNvPr id="10" name="Picture 9" descr="A graph of purple bars&#10;&#10;Description automatically generated">
            <a:extLst>
              <a:ext uri="{FF2B5EF4-FFF2-40B4-BE49-F238E27FC236}">
                <a16:creationId xmlns:a16="http://schemas.microsoft.com/office/drawing/2014/main" id="{2344E20E-4D45-E8B1-D6BD-86D43EB0B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74" y="1943100"/>
            <a:ext cx="8488680" cy="316992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43A2E80-AE4B-8EC2-8EE7-B9F9553E3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1224" y="1744980"/>
            <a:ext cx="3144401" cy="4351338"/>
          </a:xfrm>
        </p:spPr>
        <p:txBody>
          <a:bodyPr>
            <a:normAutofit fontScale="85000" lnSpcReduction="20000"/>
          </a:bodyPr>
          <a:lstStyle/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AU" dirty="0"/>
              <a:t>Libraries used: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AU" dirty="0"/>
              <a:t>seaborn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AU" dirty="0" err="1"/>
              <a:t>Matplotlib.pyplot</a:t>
            </a:r>
            <a:endParaRPr lang="en-AU" dirty="0"/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endParaRPr lang="en-AU" dirty="0"/>
          </a:p>
          <a:p>
            <a:pPr>
              <a:buFont typeface="Arial" panose="020B0604020202020204" pitchFamily="34" charset="0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AU" dirty="0"/>
              <a:t>Insights: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Provides monthly gigawatt hour usage insight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Would be useful in comparison to previous years data 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Gives total street light grid demand view which may assist with macro level analysis </a:t>
            </a:r>
          </a:p>
          <a:p>
            <a:pPr marL="457200" lvl="1" indent="0">
              <a:buNone/>
            </a:pPr>
            <a:endParaRPr lang="en-AU" sz="2800" dirty="0"/>
          </a:p>
          <a:p>
            <a:pPr lvl="1"/>
            <a:endParaRPr lang="en-AU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78185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862FE-7AB4-2B40-9C50-D8E23EDE9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Pie Chart</a:t>
            </a:r>
          </a:p>
        </p:txBody>
      </p:sp>
      <p:pic>
        <p:nvPicPr>
          <p:cNvPr id="5" name="Content Placeholder 4" descr="A screenshot of a pie chart&#10;&#10;Description automatically generated">
            <a:extLst>
              <a:ext uri="{FF2B5EF4-FFF2-40B4-BE49-F238E27FC236}">
                <a16:creationId xmlns:a16="http://schemas.microsoft.com/office/drawing/2014/main" id="{92D1BC8F-EF0C-12E6-F26D-7487E137C9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7" y="1325000"/>
            <a:ext cx="5068195" cy="5243464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FC96F1D-BCFC-A5E2-6FB2-BE01C0B84FBC}"/>
              </a:ext>
            </a:extLst>
          </p:cNvPr>
          <p:cNvSpPr txBox="1">
            <a:spLocks/>
          </p:cNvSpPr>
          <p:nvPr/>
        </p:nvSpPr>
        <p:spPr>
          <a:xfrm>
            <a:off x="6721796" y="1806771"/>
            <a:ext cx="52633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AU" dirty="0"/>
              <a:t>Libraries used:</a:t>
            </a:r>
          </a:p>
          <a:p>
            <a:pPr lvl="1">
              <a:buFont typeface="Arial" panose="020B0604020202020204" pitchFamily="34" charset="0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AU" dirty="0" err="1"/>
              <a:t>Matplotlib.pyplot</a:t>
            </a:r>
            <a:endParaRPr lang="en-AU" dirty="0"/>
          </a:p>
          <a:p>
            <a:pPr lvl="1">
              <a:buFont typeface="Arial" panose="020B0604020202020204" pitchFamily="34" charset="0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AU" dirty="0" err="1"/>
              <a:t>Ipywidgets</a:t>
            </a:r>
            <a:r>
              <a:rPr lang="en-AU" dirty="0"/>
              <a:t> to enable interactive dropdown box</a:t>
            </a:r>
          </a:p>
          <a:p>
            <a:pPr marL="0" indent="0">
              <a:buNone/>
            </a:pPr>
            <a:endParaRPr lang="en-AU" dirty="0"/>
          </a:p>
          <a:p>
            <a:pPr>
              <a:buFont typeface="Arial" panose="020B0604020202020204" pitchFamily="34" charset="0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AU" dirty="0"/>
              <a:t>Insights: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Enables detailed street insights on light types and proportions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Light types often have different energy efficiencies, this tool would allow for targeted roll out of new technologies</a:t>
            </a:r>
          </a:p>
          <a:p>
            <a:pPr lvl="1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Works in conjunction with the Map visualization tool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AU" sz="2800" dirty="0"/>
          </a:p>
          <a:p>
            <a:pPr lvl="1"/>
            <a:endParaRPr lang="en-AU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53205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B7083-1C7F-C5AF-3BF8-10AB1375C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Map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08E355C-12C9-7B52-4766-1D9ECA652EC8}"/>
              </a:ext>
            </a:extLst>
          </p:cNvPr>
          <p:cNvSpPr txBox="1">
            <a:spLocks/>
          </p:cNvSpPr>
          <p:nvPr/>
        </p:nvSpPr>
        <p:spPr>
          <a:xfrm>
            <a:off x="6721796" y="1806771"/>
            <a:ext cx="52633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AU" dirty="0"/>
              <a:t>Libraries used:</a:t>
            </a:r>
          </a:p>
          <a:p>
            <a:pPr lvl="1">
              <a:buFont typeface="Arial" panose="020B0604020202020204" pitchFamily="34" charset="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geopandas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</a:p>
          <a:p>
            <a:pPr lvl="1">
              <a:buFont typeface="Arial" panose="020B0604020202020204" pitchFamily="34" charset="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shapely.geometry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</a:p>
          <a:p>
            <a:pPr lvl="1">
              <a:buFont typeface="Arial" panose="020B0604020202020204" pitchFamily="34" charset="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plotly.express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457200" lvl="1" indent="0">
              <a:buNone/>
            </a:pP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>
              <a:buFont typeface="Arial" panose="020B0604020202020204" pitchFamily="34" charset="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AU" dirty="0"/>
              <a:t>Insights: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Facilitates seamless navigation of Washington DC’s network.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Enables rapid understanding of the types of lights and their wattage across locations.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Provides users information to make swift comparison of light patterns and clusters across streets and neighborhoods.</a:t>
            </a:r>
          </a:p>
          <a:p>
            <a:pPr marL="457200" lvl="1" indent="0">
              <a:buNone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AU" sz="2800" dirty="0"/>
          </a:p>
          <a:p>
            <a:pPr lvl="1"/>
            <a:endParaRPr lang="en-AU" dirty="0"/>
          </a:p>
          <a:p>
            <a:pPr lvl="1"/>
            <a:endParaRPr lang="en-AU" dirty="0"/>
          </a:p>
        </p:txBody>
      </p:sp>
      <p:pic>
        <p:nvPicPr>
          <p:cNvPr id="10" name="Picture 9" descr="A map with a red and blue square&#10;&#10;Description automatically generated">
            <a:extLst>
              <a:ext uri="{FF2B5EF4-FFF2-40B4-BE49-F238E27FC236}">
                <a16:creationId xmlns:a16="http://schemas.microsoft.com/office/drawing/2014/main" id="{13A2C17E-BD98-D9F7-06B5-6FC8CD6950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7" y="1690687"/>
            <a:ext cx="5560346" cy="377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60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B4E1B-6B9D-9778-8731-BAB987F85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A3832-CC75-F2DF-B39D-8B8F47C76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OpenAI. (2024). ChatGPT. Retrieved April 11, 2024 from </a:t>
            </a:r>
            <a:r>
              <a:rPr lang="en-US" b="0" i="0" u="none" strike="noStrike" dirty="0">
                <a:effectLst/>
                <a:highlight>
                  <a:srgbClr val="FFFFFF"/>
                </a:highlight>
                <a:latin typeface="Söhne"/>
                <a:hlinkClick r:id="rId2"/>
              </a:rPr>
              <a:t>https://openai.com/chatgpt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OpenData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DC. (2024). Streetlight Locations. Retrieved April 4, 2024, from </a:t>
            </a:r>
            <a:r>
              <a:rPr lang="en-US" b="0" i="0" u="none" strike="noStrike" dirty="0">
                <a:effectLst/>
                <a:highlight>
                  <a:srgbClr val="FFFFFF"/>
                </a:highlight>
                <a:latin typeface="Söhne"/>
                <a:hlinkClick r:id="rId3"/>
              </a:rPr>
              <a:t>https://opendata.dc.gov/datasets/6cb6520725b0489d9a209a337818fad1_90/explore?location=38.894874%2C-77.022089%2C15.00</a:t>
            </a:r>
            <a:endParaRPr lang="en-US" b="0" i="0" u="none" strike="noStrike" dirty="0">
              <a:effectLst/>
              <a:highlight>
                <a:srgbClr val="FFFFFF"/>
              </a:highlight>
              <a:latin typeface="Söhne"/>
            </a:endParaRPr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Perchance. (2024). AI Text-to-Image Generator. Retrieved April 13, 2024, from </a:t>
            </a:r>
            <a:r>
              <a:rPr lang="en-US" b="0" i="0" u="none" strike="noStrike" dirty="0">
                <a:effectLst/>
                <a:highlight>
                  <a:srgbClr val="FFFFFF"/>
                </a:highlight>
                <a:latin typeface="Söhne"/>
                <a:hlinkClick r:id="rId4"/>
              </a:rPr>
              <a:t>https://perchance.org/ai-text-to-image-generator</a:t>
            </a:r>
            <a:endParaRPr lang="en-US" b="0" i="0" u="none" strike="noStrike" dirty="0">
              <a:effectLst/>
              <a:highlight>
                <a:srgbClr val="FFFFFF"/>
              </a:highlight>
              <a:latin typeface="Söhne"/>
            </a:endParaRPr>
          </a:p>
          <a:p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Plotly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(2024).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Mapbox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Density Heatmaps. Retrieved April 9, 2024, from </a:t>
            </a:r>
            <a:r>
              <a:rPr lang="en-US" b="0" i="0" u="none" strike="noStrike" dirty="0">
                <a:effectLst/>
                <a:highlight>
                  <a:srgbClr val="FFFFFF"/>
                </a:highlight>
                <a:latin typeface="Söhne"/>
                <a:hlinkClick r:id="rId5"/>
              </a:rPr>
              <a:t>https://plotly.com/python/mapbox-density-heatmaps/</a:t>
            </a:r>
            <a:endParaRPr lang="en-US" b="0" i="0" u="none" strike="noStrike" dirty="0">
              <a:effectLst/>
              <a:highlight>
                <a:srgbClr val="FFFFFF"/>
              </a:highlight>
              <a:latin typeface="Söhne"/>
            </a:endParaRPr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U.S. Naval Observatory. (2023). Daylight Duration for Washington, DC. Retrieved April 4, 2024 from </a:t>
            </a:r>
            <a:r>
              <a:rPr lang="en-US" b="0" i="0" u="none" strike="noStrike" dirty="0">
                <a:effectLst/>
                <a:highlight>
                  <a:srgbClr val="FFFFFF"/>
                </a:highlight>
                <a:latin typeface="Söhne"/>
                <a:hlinkClick r:id="rId6"/>
              </a:rPr>
              <a:t>https://aa.usno.navy.mil/calculated/durdaydark?year=2023&amp;task=1&amp;lat=38.89&amp;lon=-77.03&amp;label=Washington%2C+DC&amp;tz=5&amp;tz_sign=-1&amp;submit=Get+Data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72134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305</TotalTime>
  <Words>439</Words>
  <Application>Microsoft Office PowerPoint</Application>
  <PresentationFormat>Widescreen</PresentationFormat>
  <Paragraphs>83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Arial</vt:lpstr>
      <vt:lpstr>Calibri</vt:lpstr>
      <vt:lpstr>Calibri Light</vt:lpstr>
      <vt:lpstr>Söhne</vt:lpstr>
      <vt:lpstr>Office 2013 - 2022 Theme</vt:lpstr>
      <vt:lpstr>Washington DC Street Light Visualisation and Analysis</vt:lpstr>
      <vt:lpstr>Data</vt:lpstr>
      <vt:lpstr>PowerPoint Presentation</vt:lpstr>
      <vt:lpstr>Bar Chart</vt:lpstr>
      <vt:lpstr>Pie Chart</vt:lpstr>
      <vt:lpstr>Map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 Group 2</dc:title>
  <dc:creator>Jim Trenerry</dc:creator>
  <cp:lastModifiedBy>Jim Trenerry</cp:lastModifiedBy>
  <cp:revision>11</cp:revision>
  <dcterms:created xsi:type="dcterms:W3CDTF">2024-04-13T02:21:22Z</dcterms:created>
  <dcterms:modified xsi:type="dcterms:W3CDTF">2024-04-15T11:44:04Z</dcterms:modified>
</cp:coreProperties>
</file>