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22"/>
  </p:notesMasterIdLst>
  <p:handoutMasterIdLst>
    <p:handoutMasterId r:id="rId23"/>
  </p:handoutMasterIdLst>
  <p:sldIdLst>
    <p:sldId id="343" r:id="rId6"/>
    <p:sldId id="333" r:id="rId7"/>
    <p:sldId id="302" r:id="rId8"/>
    <p:sldId id="304" r:id="rId9"/>
    <p:sldId id="334" r:id="rId10"/>
    <p:sldId id="335" r:id="rId11"/>
    <p:sldId id="336" r:id="rId12"/>
    <p:sldId id="337" r:id="rId13"/>
    <p:sldId id="338" r:id="rId14"/>
    <p:sldId id="339" r:id="rId15"/>
    <p:sldId id="340" r:id="rId16"/>
    <p:sldId id="341" r:id="rId17"/>
    <p:sldId id="342" r:id="rId18"/>
    <p:sldId id="344" r:id="rId19"/>
    <p:sldId id="345" r:id="rId20"/>
    <p:sldId id="346" r:id="rId21"/>
  </p:sldIdLst>
  <p:sldSz cx="12192000" cy="6858000"/>
  <p:notesSz cx="7315200" cy="9601200"/>
  <p:custDataLst>
    <p:tags r:id="rId24"/>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outhier-McShane, Jennifer (CA - Ottawa)" initials="CJ(-O" lastIdx="1" clrIdx="0">
    <p:extLst>
      <p:ext uri="{19B8F6BF-5375-455C-9EA6-DF929625EA0E}">
        <p15:presenceInfo xmlns:p15="http://schemas.microsoft.com/office/powerpoint/2012/main" userId="Clouthier-McShane, Jennifer (CA - Ottaw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7F7F7F"/>
    <a:srgbClr val="75787B"/>
    <a:srgbClr val="D9D9D9"/>
    <a:srgbClr val="BBBCBC"/>
    <a:srgbClr val="000000"/>
    <a:srgbClr val="FFCD00"/>
    <a:srgbClr val="ED8B00"/>
    <a:srgbClr val="DB291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BCE604-57B0-4A85-8470-F23CA252C987}" v="5" dt="2025-02-11T19:14:54.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8" autoAdjust="0"/>
    <p:restoredTop sz="87775" autoAdjust="0"/>
  </p:normalViewPr>
  <p:slideViewPr>
    <p:cSldViewPr snapToGrid="0" showGuides="1">
      <p:cViewPr>
        <p:scale>
          <a:sx n="78" d="100"/>
          <a:sy n="78" d="100"/>
        </p:scale>
        <p:origin x="408" y="-240"/>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2/11/2025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2/11/2025</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959106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3571965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11</a:t>
            </a:fld>
            <a:endParaRPr lang="en-US" dirty="0"/>
          </a:p>
        </p:txBody>
      </p:sp>
    </p:spTree>
    <p:extLst>
      <p:ext uri="{BB962C8B-B14F-4D97-AF65-F5344CB8AC3E}">
        <p14:creationId xmlns:p14="http://schemas.microsoft.com/office/powerpoint/2010/main" val="2106638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12</a:t>
            </a:fld>
            <a:endParaRPr lang="en-US" dirty="0"/>
          </a:p>
        </p:txBody>
      </p:sp>
    </p:spTree>
    <p:extLst>
      <p:ext uri="{BB962C8B-B14F-4D97-AF65-F5344CB8AC3E}">
        <p14:creationId xmlns:p14="http://schemas.microsoft.com/office/powerpoint/2010/main" val="3910870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3407856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76375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299562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3691869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val="418202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467845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3087856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1283053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400377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CA" noProof="0" dirty="0"/>
              <a:t>Click to edit Master title style</a:t>
            </a:r>
          </a:p>
          <a:p>
            <a:pPr lvl="1"/>
            <a:r>
              <a:rPr lang="en-CA"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CA" noProof="0" dirty="0"/>
          </a:p>
        </p:txBody>
      </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4"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5"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6"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7"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6"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7"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6"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7"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6"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7"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8" name="TextBox 7"/>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3"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4"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8"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CA"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0"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6"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7"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6"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CA" noProof="0" dirty="0"/>
              <a:t>Click to edit Master title style</a:t>
            </a:r>
          </a:p>
          <a:p>
            <a:pPr lvl="1"/>
            <a:r>
              <a:rPr lang="en-CA"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CA" noProof="0" dirty="0"/>
          </a:p>
        </p:txBody>
      </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9"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CA"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9"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0"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CA"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CA"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CA"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2"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5"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8"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9"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8"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CA"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8"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1"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CA"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CA"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1"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9"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9"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CA"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CA"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CA"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CA"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3"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6"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CA"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grpSp>
    </p:spTree>
    <p:extLst>
      <p:ext uri="{BB962C8B-B14F-4D97-AF65-F5344CB8AC3E}">
        <p14:creationId xmlns:p14="http://schemas.microsoft.com/office/powerpoint/2010/main" val="1212220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CA"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CA"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CA"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CA"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20"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CA"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CA"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CA"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5"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6"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7"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CA"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CA"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CA" sz="1600" noProof="0" dirty="0">
                <a:solidFill>
                  <a:schemeClr val="bg1"/>
                </a:solidFill>
              </a:rPr>
              <a:t>Co-brand</a:t>
            </a:r>
            <a:br>
              <a:rPr lang="en-CA" sz="1600" noProof="0" dirty="0">
                <a:solidFill>
                  <a:schemeClr val="bg1"/>
                </a:solidFill>
              </a:rPr>
            </a:br>
            <a:r>
              <a:rPr lang="en-CA" sz="1600" noProof="0" dirty="0">
                <a:solidFill>
                  <a:schemeClr val="bg1"/>
                </a:solidFill>
              </a:rPr>
              <a:t>Logo</a:t>
            </a:r>
          </a:p>
          <a:p>
            <a:endParaRPr lang="en-CA"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CA" sz="1600" noProof="0" dirty="0">
                <a:solidFill>
                  <a:schemeClr val="bg1"/>
                </a:solidFill>
              </a:rPr>
              <a:t>Co-brand</a:t>
            </a:r>
            <a:br>
              <a:rPr lang="en-CA" sz="1600" noProof="0" dirty="0">
                <a:solidFill>
                  <a:schemeClr val="bg1"/>
                </a:solidFill>
              </a:rPr>
            </a:br>
            <a:r>
              <a:rPr lang="en-CA" sz="1600" noProof="0" dirty="0">
                <a:solidFill>
                  <a:schemeClr val="bg1"/>
                </a:solidFill>
              </a:rPr>
              <a:t>Logo</a:t>
            </a:r>
          </a:p>
          <a:p>
            <a:endParaRPr lang="en-CA" noProof="0" dirty="0"/>
          </a:p>
        </p:txBody>
      </p:sp>
      <p:sp>
        <p:nvSpPr>
          <p:cNvPr id="12"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CA"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CA"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CA" sz="1600" noProof="0" dirty="0">
                <a:solidFill>
                  <a:schemeClr val="bg1"/>
                </a:solidFill>
              </a:rPr>
              <a:t>Co-brand</a:t>
            </a:r>
            <a:br>
              <a:rPr lang="en-CA" sz="1600" noProof="0" dirty="0">
                <a:solidFill>
                  <a:schemeClr val="bg1"/>
                </a:solidFill>
              </a:rPr>
            </a:br>
            <a:r>
              <a:rPr lang="en-CA" sz="1600" noProof="0" dirty="0">
                <a:solidFill>
                  <a:schemeClr val="bg1"/>
                </a:solidFill>
              </a:rPr>
              <a:t>Logo</a:t>
            </a:r>
          </a:p>
          <a:p>
            <a:endParaRPr lang="en-CA"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CA"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CA"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CA" sz="1600" noProof="0" dirty="0">
                <a:solidFill>
                  <a:schemeClr val="bg1"/>
                </a:solidFill>
              </a:rPr>
              <a:t>Co-brand</a:t>
            </a:r>
            <a:br>
              <a:rPr lang="en-CA" sz="1600" noProof="0" dirty="0">
                <a:solidFill>
                  <a:schemeClr val="bg1"/>
                </a:solidFill>
              </a:rPr>
            </a:br>
            <a:r>
              <a:rPr lang="en-CA" sz="1600" noProof="0" dirty="0">
                <a:solidFill>
                  <a:schemeClr val="bg1"/>
                </a:solidFill>
              </a:rPr>
              <a:t>Logo</a:t>
            </a:r>
          </a:p>
          <a:p>
            <a:endParaRPr lang="en-CA"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CA" sz="1600" noProof="0" dirty="0">
                <a:solidFill>
                  <a:schemeClr val="bg1"/>
                </a:solidFill>
              </a:rPr>
              <a:t>Co-brand</a:t>
            </a:r>
            <a:br>
              <a:rPr lang="en-CA" sz="1600" noProof="0" dirty="0">
                <a:solidFill>
                  <a:schemeClr val="bg1"/>
                </a:solidFill>
              </a:rPr>
            </a:br>
            <a:r>
              <a:rPr lang="en-CA" sz="1600" noProof="0" dirty="0">
                <a:solidFill>
                  <a:schemeClr val="bg1"/>
                </a:solidFill>
              </a:rPr>
              <a:t>Logo</a:t>
            </a:r>
          </a:p>
          <a:p>
            <a:endParaRPr lang="en-CA"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CA" sz="1600" noProof="0" dirty="0">
                <a:solidFill>
                  <a:schemeClr val="bg1"/>
                </a:solidFill>
              </a:rPr>
              <a:t>Co-brand</a:t>
            </a:r>
            <a:br>
              <a:rPr lang="en-CA" sz="1600" noProof="0" dirty="0">
                <a:solidFill>
                  <a:schemeClr val="bg1"/>
                </a:solidFill>
              </a:rPr>
            </a:br>
            <a:r>
              <a:rPr lang="en-CA" sz="1600" noProof="0" dirty="0">
                <a:solidFill>
                  <a:schemeClr val="bg1"/>
                </a:solidFill>
              </a:rPr>
              <a:t>Logo</a:t>
            </a:r>
          </a:p>
          <a:p>
            <a:endParaRPr lang="en-CA"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6"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20"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3"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8"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11"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CA"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CA" noProof="0" dirty="0"/>
          </a:p>
        </p:txBody>
      </p:sp>
      <p:sp>
        <p:nvSpPr>
          <p:cNvPr id="18"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19"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20" name="TextBox 19"/>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8"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CA" noProof="0" dirty="0"/>
          </a:p>
        </p:txBody>
      </p:sp>
      <p:sp>
        <p:nvSpPr>
          <p:cNvPr id="3"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5"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CA"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sz="2600" dirty="0">
                <a:solidFill>
                  <a:schemeClr val="bg1"/>
                </a:solidFill>
              </a:endParaRPr>
            </a:p>
          </p:txBody>
        </p:sp>
      </p:grpSp>
    </p:spTree>
    <p:extLst>
      <p:ext uri="{BB962C8B-B14F-4D97-AF65-F5344CB8AC3E}">
        <p14:creationId xmlns:p14="http://schemas.microsoft.com/office/powerpoint/2010/main" val="527611538"/>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ax Caveat – Tax Advice">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pPr>
              <a:defRPr/>
            </a:pPr>
            <a:fld id="{15DF429A-D22D-4B76-8F46-BAEACD7C55BF}" type="slidenum">
              <a:rPr lang="en-CA" noProof="0" smtClean="0"/>
              <a:pPr>
                <a:defRPr/>
              </a:pPr>
              <a:t>‹#›</a:t>
            </a:fld>
            <a:endParaRPr lang="en-CA" noProof="0"/>
          </a:p>
        </p:txBody>
      </p:sp>
      <p:sp>
        <p:nvSpPr>
          <p:cNvPr id="12" name="Footer Placeholder 4"/>
          <p:cNvSpPr>
            <a:spLocks noGrp="1"/>
          </p:cNvSpPr>
          <p:nvPr>
            <p:ph type="ftr" sz="quarter" idx="3"/>
          </p:nvPr>
        </p:nvSpPr>
        <p:spPr>
          <a:xfrm>
            <a:off x="7997609" y="6440041"/>
            <a:ext cx="2560320" cy="123111"/>
          </a:xfrm>
          <a:prstGeom prst="rect">
            <a:avLst/>
          </a:prstGeom>
        </p:spPr>
        <p:txBody>
          <a:bodyPr vert="horz" wrap="none" lIns="0" tIns="0" rIns="0" bIns="0" rtlCol="0" anchor="ctr">
            <a:noAutofit/>
          </a:bodyPr>
          <a:lstStyle>
            <a:lvl1pPr algn="r">
              <a:defRPr sz="650">
                <a:solidFill>
                  <a:schemeClr val="tx1"/>
                </a:solidFill>
              </a:defRPr>
            </a:lvl1pPr>
          </a:lstStyle>
          <a:p>
            <a:endParaRPr lang="en-CA" noProof="0" dirty="0"/>
          </a:p>
        </p:txBody>
      </p:sp>
      <p:sp>
        <p:nvSpPr>
          <p:cNvPr id="5" name="Rectangle 4"/>
          <p:cNvSpPr/>
          <p:nvPr userDrawn="1"/>
        </p:nvSpPr>
        <p:spPr>
          <a:xfrm>
            <a:off x="206713" y="253094"/>
            <a:ext cx="10835483" cy="4555093"/>
          </a:xfrm>
          <a:prstGeom prst="rect">
            <a:avLst/>
          </a:prstGeom>
        </p:spPr>
        <p:txBody>
          <a:bodyPr wrap="square">
            <a:spAutoFit/>
          </a:bodyPr>
          <a:lstStyle/>
          <a:p>
            <a:pPr rtl="0"/>
            <a:r>
              <a:rPr lang="en-CA" sz="1600" b="1" i="0" u="none" strike="noStrike" kern="1200" baseline="0" dirty="0">
                <a:solidFill>
                  <a:srgbClr val="000000"/>
                </a:solidFill>
                <a:latin typeface="Verdana" panose="020B0604030504040204" pitchFamily="34" charset="0"/>
              </a:rPr>
              <a:t>Tax Caveat – Tax Advice </a:t>
            </a:r>
          </a:p>
          <a:p>
            <a:pPr rtl="0"/>
            <a:endParaRPr lang="en-US" sz="1000" b="0" i="0" u="none" strike="noStrike" kern="1200" baseline="0" dirty="0">
              <a:solidFill>
                <a:srgbClr val="000000"/>
              </a:solidFill>
              <a:latin typeface="Verdana" panose="020B0604030504040204" pitchFamily="34" charset="0"/>
            </a:endParaRPr>
          </a:p>
          <a:p>
            <a:pPr rtl="0"/>
            <a:r>
              <a:rPr lang="en-US" sz="1200" b="0" i="0" u="none" strike="noStrike" kern="1200" baseline="0" dirty="0">
                <a:solidFill>
                  <a:srgbClr val="000000"/>
                </a:solidFill>
                <a:latin typeface="Verdana" panose="020B0604030504040204" pitchFamily="34" charset="0"/>
              </a:rPr>
              <a:t>The views  expressed in this presentation are based upon (1) the relevant federal, provincial and territorial tax legislation in force and publicly announced prospective as of the date of this presentation, (2) relevant jurisprudence, and (3) current administrative practices and policies of the Canada Revenue Agency (“CRA”) and the provincial/territorial tax administrations; all of the aforementioned may change, which changes could have retroactive effect, and such changes could invalidate the views provided herein. Furthermore, the CRA and/or the relevant provincial/territorial tax administrations may not agree with our views. The views expressed herein are not binding on the tax authorities or courts and do not constitute representation, warranty or guarantee that tax authorities or courts will concur with our views.</a:t>
            </a:r>
          </a:p>
          <a:p>
            <a:pPr rtl="0"/>
            <a:r>
              <a:rPr lang="en-US" sz="1200" b="0" i="0" u="none" strike="noStrike" kern="1200" baseline="0" dirty="0">
                <a:solidFill>
                  <a:srgbClr val="000000"/>
                </a:solidFill>
                <a:latin typeface="Verdana" panose="020B0604030504040204" pitchFamily="34" charset="0"/>
              </a:rPr>
              <a:t> </a:t>
            </a:r>
          </a:p>
          <a:p>
            <a:pPr rtl="0"/>
            <a:r>
              <a:rPr lang="en-US" sz="1200" b="0" i="0" u="none" strike="noStrike" kern="1200" baseline="0" dirty="0">
                <a:solidFill>
                  <a:srgbClr val="000000"/>
                </a:solidFill>
                <a:latin typeface="Verdana" panose="020B0604030504040204" pitchFamily="34" charset="0"/>
              </a:rPr>
              <a:t>We limit our views to a consideration of those authorities noted above as they apply to the particular matters about which our views were requested. We have not considered the application of other laws, nor any other matters not specified herein. We express no views on non-tax issues.</a:t>
            </a:r>
          </a:p>
          <a:p>
            <a:pPr rtl="0"/>
            <a:r>
              <a:rPr lang="en-US" sz="1200" b="0" i="0" u="none" strike="noStrike" kern="1200" baseline="0" dirty="0">
                <a:solidFill>
                  <a:srgbClr val="000000"/>
                </a:solidFill>
                <a:latin typeface="Verdana" panose="020B0604030504040204" pitchFamily="34" charset="0"/>
              </a:rPr>
              <a:t> </a:t>
            </a:r>
          </a:p>
          <a:p>
            <a:pPr rtl="0"/>
            <a:r>
              <a:rPr lang="en-US" sz="1200" b="0" i="0" u="none" strike="noStrike" kern="1200" baseline="0" dirty="0">
                <a:solidFill>
                  <a:srgbClr val="000000"/>
                </a:solidFill>
                <a:latin typeface="Verdana" panose="020B0604030504040204" pitchFamily="34" charset="0"/>
              </a:rPr>
              <a:t>We have no responsibility to update this presentation to reflect factual errors, factual changes, or changes in the above noted tax legislation, jurisprudence or current administrative practices and policies of the tax authorities noted occurring after the date of this presentation.</a:t>
            </a:r>
          </a:p>
          <a:p>
            <a:pPr rtl="0"/>
            <a:r>
              <a:rPr lang="en-US" sz="1200" b="0" i="0" u="none" strike="noStrike" kern="1200" baseline="0" dirty="0">
                <a:solidFill>
                  <a:srgbClr val="000000"/>
                </a:solidFill>
                <a:latin typeface="Verdana" panose="020B0604030504040204" pitchFamily="34" charset="0"/>
              </a:rPr>
              <a:t> </a:t>
            </a:r>
          </a:p>
          <a:p>
            <a:pPr rtl="0"/>
            <a:r>
              <a:rPr lang="en-US" sz="1200" b="0" i="0" u="none" strike="noStrike" kern="1200" baseline="0" dirty="0">
                <a:solidFill>
                  <a:srgbClr val="000000"/>
                </a:solidFill>
                <a:latin typeface="Verdana" panose="020B0604030504040204" pitchFamily="34" charset="0"/>
              </a:rPr>
              <a:t>In rendering our views, we assume that all of the agreements, elections and statements necessary to implement the transaction(s) have been, or will be, validly executed by duly authorized persons and that such agreements, elections and statements are, or will be, legally valid and binding obligations of the parties thereto in accordance with their terms and will accurately reflect the transaction(s) as described herein. Where applicable, we have also assumed the completeness and accuracy of information and any facts provided to us and that assumptions made are appropriate. We have not performed any procedures to confirm the accuracy of any financial or other information provided to us. </a:t>
            </a:r>
          </a:p>
        </p:txBody>
      </p:sp>
    </p:spTree>
    <p:extLst>
      <p:ext uri="{BB962C8B-B14F-4D97-AF65-F5344CB8AC3E}">
        <p14:creationId xmlns:p14="http://schemas.microsoft.com/office/powerpoint/2010/main" val="25968682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x Caveat – Tax Idea/Structure Alternativ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9661572" y="6474295"/>
            <a:ext cx="1417055" cy="100027"/>
          </a:xfrm>
        </p:spPr>
        <p:txBody>
          <a:bodyPr/>
          <a:lstStyle/>
          <a:p>
            <a:endParaRPr lang="en-CA" dirty="0"/>
          </a:p>
        </p:txBody>
      </p:sp>
      <p:sp>
        <p:nvSpPr>
          <p:cNvPr id="4" name="Slide Number Placeholder 3"/>
          <p:cNvSpPr>
            <a:spLocks noGrp="1"/>
          </p:cNvSpPr>
          <p:nvPr>
            <p:ph type="sldNum" sz="quarter" idx="11"/>
          </p:nvPr>
        </p:nvSpPr>
        <p:spPr/>
        <p:txBody>
          <a:bodyPr/>
          <a:lstStyle/>
          <a:p>
            <a:fld id="{1D70FF2A-E074-4D3B-BB94-FFBB4B519E26}" type="slidenum">
              <a:rPr lang="en-CA" smtClean="0"/>
              <a:pPr/>
              <a:t>‹#›</a:t>
            </a:fld>
            <a:endParaRPr lang="en-CA" dirty="0"/>
          </a:p>
        </p:txBody>
      </p:sp>
      <p:sp>
        <p:nvSpPr>
          <p:cNvPr id="6" name="Rectangle 5"/>
          <p:cNvSpPr/>
          <p:nvPr userDrawn="1"/>
        </p:nvSpPr>
        <p:spPr>
          <a:xfrm>
            <a:off x="163285" y="498021"/>
            <a:ext cx="8213271" cy="2046714"/>
          </a:xfrm>
          <a:prstGeom prst="rect">
            <a:avLst/>
          </a:prstGeom>
        </p:spPr>
        <p:txBody>
          <a:bodyPr wrap="square">
            <a:spAutoFit/>
          </a:bodyPr>
          <a:lstStyle/>
          <a:p>
            <a:pPr marL="0" marR="0" lvl="0" indent="0" algn="l" defTabSz="1018824" rtl="0" eaLnBrk="1" fontAlgn="auto" latinLnBrk="0" hangingPunct="1">
              <a:lnSpc>
                <a:spcPct val="100000"/>
              </a:lnSpc>
              <a:spcBef>
                <a:spcPts val="0"/>
              </a:spcBef>
              <a:spcAft>
                <a:spcPts val="334"/>
              </a:spcAft>
              <a:buClrTx/>
              <a:buSzTx/>
              <a:buFont typeface="Arial" pitchFamily="34" charset="0"/>
              <a:buNone/>
              <a:tabLst/>
              <a:defRPr/>
            </a:pPr>
            <a:r>
              <a:rPr kumimoji="0" lang="en-US" sz="16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Tax Caveat – Tax Idea Structure Alternatives </a:t>
            </a:r>
          </a:p>
          <a:p>
            <a:pPr marL="0" marR="0" lvl="0" indent="0" algn="l" defTabSz="1018824" rtl="0" eaLnBrk="1" fontAlgn="auto" latinLnBrk="0" hangingPunct="1">
              <a:lnSpc>
                <a:spcPct val="100000"/>
              </a:lnSpc>
              <a:spcBef>
                <a:spcPts val="0"/>
              </a:spcBef>
              <a:spcAft>
                <a:spcPts val="334"/>
              </a:spcAft>
              <a:buClrTx/>
              <a:buSzTx/>
              <a:buFont typeface="Arial" pitchFamily="34" charset="0"/>
              <a:buNone/>
              <a:tabLst/>
              <a:defRPr/>
            </a:pPr>
            <a:r>
              <a:rPr kumimoji="0" lang="en-US" sz="10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 </a:t>
            </a:r>
          </a:p>
          <a:p>
            <a:pPr marL="0" marR="0" lvl="0" indent="0" algn="l" defTabSz="1018824" rtl="0" eaLnBrk="1" fontAlgn="auto" latinLnBrk="0" hangingPunct="1">
              <a:lnSpc>
                <a:spcPct val="100000"/>
              </a:lnSpc>
              <a:spcBef>
                <a:spcPts val="0"/>
              </a:spcBef>
              <a:spcAft>
                <a:spcPts val="334"/>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This slide set has been prepared solely for the information and internal use of                                  and members of the                              , and may not be relied upon by any other person. Specifically, this slide set is not intended for the express or implied benefit of any third party and may not be relied upon for any purpose or in any manner by any third party without the prior express written consent of Deloitte. Comments included are intended as a summary only and are not a formal opinion of tax consequences, and accordingly do not contain a full description of the facts or an analysis of all relevant tax issues and authorities. The comments should not be taken as complete or sufficient for decision making purposes.</a:t>
            </a:r>
          </a:p>
        </p:txBody>
      </p:sp>
      <p:sp>
        <p:nvSpPr>
          <p:cNvPr id="7" name="Text Placeholder 5"/>
          <p:cNvSpPr>
            <a:spLocks noGrp="1"/>
          </p:cNvSpPr>
          <p:nvPr>
            <p:ph type="body" sz="quarter" idx="12" hasCustomPrompt="1"/>
          </p:nvPr>
        </p:nvSpPr>
        <p:spPr>
          <a:xfrm>
            <a:off x="6311447" y="1008743"/>
            <a:ext cx="1509940" cy="193221"/>
          </a:xfrm>
        </p:spPr>
        <p:txBody>
          <a:bodyPr/>
          <a:lstStyle>
            <a:lvl1pPr>
              <a:defRPr/>
            </a:lvl1pPr>
          </a:lstStyle>
          <a:p>
            <a:pPr lvl="0"/>
            <a:r>
              <a:rPr lang="en-US" dirty="0"/>
              <a:t>[Client]</a:t>
            </a:r>
          </a:p>
        </p:txBody>
      </p:sp>
      <p:sp>
        <p:nvSpPr>
          <p:cNvPr id="10" name="Text Placeholder 5"/>
          <p:cNvSpPr>
            <a:spLocks noGrp="1"/>
          </p:cNvSpPr>
          <p:nvPr>
            <p:ph type="body" sz="quarter" idx="13" hasCustomPrompt="1"/>
          </p:nvPr>
        </p:nvSpPr>
        <p:spPr>
          <a:xfrm>
            <a:off x="1851026" y="1201964"/>
            <a:ext cx="1509940" cy="193221"/>
          </a:xfrm>
        </p:spPr>
        <p:txBody>
          <a:bodyPr/>
          <a:lstStyle>
            <a:lvl1pPr>
              <a:defRPr/>
            </a:lvl1pPr>
          </a:lstStyle>
          <a:p>
            <a:pPr lvl="0"/>
            <a:r>
              <a:rPr lang="en-US" dirty="0"/>
              <a:t>[Client]</a:t>
            </a:r>
          </a:p>
        </p:txBody>
      </p:sp>
    </p:spTree>
    <p:extLst>
      <p:ext uri="{BB962C8B-B14F-4D97-AF65-F5344CB8AC3E}">
        <p14:creationId xmlns:p14="http://schemas.microsoft.com/office/powerpoint/2010/main" val="185317376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x Caveat – Promotional Material">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9051975" y="6474295"/>
            <a:ext cx="1417055" cy="100027"/>
          </a:xfrm>
        </p:spPr>
        <p:txBody>
          <a:bodyPr/>
          <a:lstStyle/>
          <a:p>
            <a:endParaRPr lang="en-CA" dirty="0"/>
          </a:p>
        </p:txBody>
      </p:sp>
      <p:sp>
        <p:nvSpPr>
          <p:cNvPr id="4" name="Slide Number Placeholder 3"/>
          <p:cNvSpPr>
            <a:spLocks noGrp="1"/>
          </p:cNvSpPr>
          <p:nvPr>
            <p:ph type="sldNum" sz="quarter" idx="11"/>
          </p:nvPr>
        </p:nvSpPr>
        <p:spPr/>
        <p:txBody>
          <a:bodyPr/>
          <a:lstStyle/>
          <a:p>
            <a:fld id="{1D70FF2A-E074-4D3B-BB94-FFBB4B519E26}" type="slidenum">
              <a:rPr lang="en-CA" smtClean="0"/>
              <a:pPr/>
              <a:t>‹#›</a:t>
            </a:fld>
            <a:endParaRPr lang="en-CA" dirty="0"/>
          </a:p>
        </p:txBody>
      </p:sp>
      <p:sp>
        <p:nvSpPr>
          <p:cNvPr id="6" name="Rectangle 5"/>
          <p:cNvSpPr/>
          <p:nvPr userDrawn="1"/>
        </p:nvSpPr>
        <p:spPr>
          <a:xfrm>
            <a:off x="416377" y="734785"/>
            <a:ext cx="9712779" cy="1785104"/>
          </a:xfrm>
          <a:prstGeom prst="rect">
            <a:avLst/>
          </a:prstGeom>
        </p:spPr>
        <p:txBody>
          <a:bodyPr wrap="square">
            <a:spAutoFit/>
          </a:bodyPr>
          <a:lstStyle/>
          <a:p>
            <a:pPr rtl="0"/>
            <a:r>
              <a:rPr lang="en-US" sz="1600" b="1" i="0" u="none" strike="noStrike" kern="1200" baseline="0" dirty="0">
                <a:solidFill>
                  <a:srgbClr val="000000"/>
                </a:solidFill>
                <a:latin typeface="Verdana" panose="020B0604030504040204" pitchFamily="34" charset="0"/>
              </a:rPr>
              <a:t>Tax Caveat – Promotional material </a:t>
            </a:r>
          </a:p>
          <a:p>
            <a:pPr rtl="0"/>
            <a:r>
              <a:rPr lang="en-US" sz="1000" b="0" i="0" u="none" strike="noStrike" kern="1200" baseline="0" dirty="0">
                <a:solidFill>
                  <a:srgbClr val="000000"/>
                </a:solidFill>
                <a:latin typeface="Verdana" panose="020B0604030504040204" pitchFamily="34" charset="0"/>
              </a:rPr>
              <a:t> </a:t>
            </a:r>
          </a:p>
          <a:p>
            <a:pPr rtl="0"/>
            <a:r>
              <a:rPr lang="en-US" sz="1200" b="0" i="0" u="none" strike="noStrike" kern="1200" baseline="0" dirty="0">
                <a:solidFill>
                  <a:srgbClr val="000000"/>
                </a:solidFill>
                <a:latin typeface="Verdana" panose="020B0604030504040204" pitchFamily="34" charset="0"/>
              </a:rPr>
              <a:t>This slide set is intended to provide general information only. Accordingly, the information in this document is not intended to constitute accounting, tax, legal, investment, consulting or other professional advice or services. Before making any decision or taking any action that might affect your personal finances or business, you should consult a qualified professional advisor. Deloitte makes no express or implied representations or warranties regarding this document or the information contained therein. Deloitte accepts no responsibility for any errors this document may contain, whether caused by negligence or otherwise, or for any losses, however caused, sustained by any person that relies on it. Your use of this document is at your own risk.</a:t>
            </a:r>
            <a:endParaRPr lang="en-US" dirty="0"/>
          </a:p>
        </p:txBody>
      </p:sp>
    </p:spTree>
    <p:extLst>
      <p:ext uri="{BB962C8B-B14F-4D97-AF65-F5344CB8AC3E}">
        <p14:creationId xmlns:p14="http://schemas.microsoft.com/office/powerpoint/2010/main" val="187408271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8"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9" name="TextBox 8"/>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8"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9" name="TextBox 8"/>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0"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11"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12" name="TextBox 11"/>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8"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9" name="TextBox 8"/>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bg1"/>
                </a:solidFill>
              </a:defRPr>
            </a:lvl1pPr>
          </a:lstStyle>
          <a:p>
            <a:endParaRPr lang="en-CA" dirty="0"/>
          </a:p>
        </p:txBody>
      </p:sp>
      <p:sp>
        <p:nvSpPr>
          <p:cNvPr id="8"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bg1"/>
                </a:solidFill>
              </a:defRPr>
            </a:lvl1pPr>
          </a:lstStyle>
          <a:p>
            <a:fld id="{1D70FF2A-E074-4D3B-BB94-FFBB4B519E26}" type="slidenum">
              <a:rPr lang="en-CA" smtClean="0"/>
              <a:pPr/>
              <a:t>‹#›</a:t>
            </a:fld>
            <a:endParaRPr lang="en-CA" dirty="0"/>
          </a:p>
        </p:txBody>
      </p:sp>
      <p:sp>
        <p:nvSpPr>
          <p:cNvPr id="9" name="TextBox 8"/>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CA"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CA" sz="650" noProof="0" dirty="0">
                <a:solidFill>
                  <a:schemeClr val="tx1"/>
                </a:solidFill>
              </a:rPr>
              <a:t>© Deloitte LLP and affiliated entities.</a:t>
            </a:r>
          </a:p>
        </p:txBody>
      </p:sp>
      <p:sp>
        <p:nvSpPr>
          <p:cNvPr id="3" name="Footer Placeholder 2"/>
          <p:cNvSpPr>
            <a:spLocks noGrp="1"/>
          </p:cNvSpPr>
          <p:nvPr>
            <p:ph type="ftr" sz="quarter" idx="3"/>
          </p:nvPr>
        </p:nvSpPr>
        <p:spPr>
          <a:xfrm>
            <a:off x="9822445" y="6474295"/>
            <a:ext cx="1417055" cy="100027"/>
          </a:xfrm>
          <a:prstGeom prst="rect">
            <a:avLst/>
          </a:prstGeom>
        </p:spPr>
        <p:txBody>
          <a:bodyPr vert="horz" wrap="none" lIns="0" tIns="0" rIns="0" bIns="0" rtlCol="0" anchor="ctr">
            <a:spAutoFit/>
          </a:bodyPr>
          <a:lstStyle>
            <a:lvl1pPr algn="r">
              <a:defRPr sz="650">
                <a:solidFill>
                  <a:schemeClr val="tx1"/>
                </a:solidFill>
              </a:defRPr>
            </a:lvl1pPr>
          </a:lstStyle>
          <a:p>
            <a:endParaRPr lang="en-CA" dirty="0"/>
          </a:p>
        </p:txBody>
      </p:sp>
      <p:sp>
        <p:nvSpPr>
          <p:cNvPr id="5" name="Slide Number Placeholder 4"/>
          <p:cNvSpPr>
            <a:spLocks noGrp="1"/>
          </p:cNvSpPr>
          <p:nvPr>
            <p:ph type="sldNum" sz="quarter" idx="4"/>
          </p:nvPr>
        </p:nvSpPr>
        <p:spPr>
          <a:xfrm>
            <a:off x="11576226" y="6474295"/>
            <a:ext cx="145874" cy="100027"/>
          </a:xfrm>
          <a:prstGeom prst="rect">
            <a:avLst/>
          </a:prstGeom>
        </p:spPr>
        <p:txBody>
          <a:bodyPr vert="horz" wrap="none" lIns="0" tIns="0" rIns="0" bIns="0" rtlCol="0" anchor="ctr">
            <a:spAutoFit/>
          </a:bodyPr>
          <a:lstStyle>
            <a:lvl1pPr algn="r">
              <a:defRPr sz="650">
                <a:solidFill>
                  <a:schemeClr val="tx1"/>
                </a:solidFill>
              </a:defRPr>
            </a:lvl1pPr>
          </a:lstStyle>
          <a:p>
            <a:fld id="{1D70FF2A-E074-4D3B-BB94-FFBB4B519E26}"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5" r:id="rId3"/>
    <p:sldLayoutId id="2147483756"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8" r:id="rId41"/>
    <p:sldLayoutId id="2147483759" r:id="rId42"/>
    <p:sldLayoutId id="2147483760" r:id="rId43"/>
  </p:sldLayoutIdLst>
  <p:transition>
    <p:fade/>
  </p:transition>
  <p:hf hdr="0" ft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7" orient="horz" pos="245" userDrawn="1">
          <p15:clr>
            <a:srgbClr val="F26B43"/>
          </p15:clr>
        </p15:guide>
        <p15:guide id="8" orient="horz" pos="4081" userDrawn="1">
          <p15:clr>
            <a:srgbClr val="F26B43"/>
          </p15:clr>
        </p15:guide>
        <p15:guide id="19" pos="3840" userDrawn="1">
          <p15:clr>
            <a:srgbClr val="F26B43"/>
          </p15:clr>
        </p15:guide>
        <p15:guide id="21" orient="horz" pos="1049" userDrawn="1">
          <p15:clr>
            <a:srgbClr val="F26B43"/>
          </p15:clr>
        </p15:guide>
        <p15:guide id="22" orient="horz" pos="4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75200" y="5658371"/>
            <a:ext cx="6120909" cy="505645"/>
          </a:xfrm>
        </p:spPr>
        <p:txBody>
          <a:bodyPr/>
          <a:lstStyle/>
          <a:p>
            <a:r>
              <a:rPr lang="en-CA" sz="2200" dirty="0"/>
              <a:t>RPA Heat Maps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975" y="696003"/>
            <a:ext cx="4947397" cy="49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23046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Public Sector (Federal) – Finance (1/2)</a:t>
            </a:r>
          </a:p>
        </p:txBody>
      </p:sp>
      <p:sp>
        <p:nvSpPr>
          <p:cNvPr id="83" name="Rounded Rectangle 82"/>
          <p:cNvSpPr/>
          <p:nvPr/>
        </p:nvSpPr>
        <p:spPr>
          <a:xfrm>
            <a:off x="469900" y="1665288"/>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Public Sector (Federal) – Finance Services</a:t>
            </a:r>
          </a:p>
        </p:txBody>
      </p:sp>
      <p:grpSp>
        <p:nvGrpSpPr>
          <p:cNvPr id="349" name="Group 348"/>
          <p:cNvGrpSpPr/>
          <p:nvPr/>
        </p:nvGrpSpPr>
        <p:grpSpPr>
          <a:xfrm>
            <a:off x="9087872" y="5953179"/>
            <a:ext cx="2634228" cy="481134"/>
            <a:chOff x="5784574" y="6128015"/>
            <a:chExt cx="2634228" cy="481134"/>
          </a:xfrm>
        </p:grpSpPr>
        <p:sp>
          <p:nvSpPr>
            <p:cNvPr id="350" name="Rounded Rectangle 349"/>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351" name="Rectangle 350"/>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2" name="Rectangle 351"/>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3" name="Rectangle 352"/>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4" name="TextBox 353"/>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355" name="TextBox 354"/>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356" name="TextBox 355"/>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2" name="Slide Number Placeholder 1"/>
          <p:cNvSpPr>
            <a:spLocks noGrp="1"/>
          </p:cNvSpPr>
          <p:nvPr>
            <p:ph type="sldNum" sz="quarter" idx="4"/>
          </p:nvPr>
        </p:nvSpPr>
        <p:spPr/>
        <p:txBody>
          <a:bodyPr/>
          <a:lstStyle/>
          <a:p>
            <a:fld id="{1D70FF2A-E074-4D3B-BB94-FFBB4B519E26}" type="slidenum">
              <a:rPr lang="en-CA" smtClean="0"/>
              <a:pPr/>
              <a:t>10</a:t>
            </a:fld>
            <a:endParaRPr lang="en-CA" dirty="0"/>
          </a:p>
        </p:txBody>
      </p:sp>
      <p:sp>
        <p:nvSpPr>
          <p:cNvPr id="107" name="Rectangle 106"/>
          <p:cNvSpPr/>
          <p:nvPr/>
        </p:nvSpPr>
        <p:spPr>
          <a:xfrm>
            <a:off x="8536639" y="241668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8" name="Rectangle 107"/>
          <p:cNvSpPr/>
          <p:nvPr/>
        </p:nvSpPr>
        <p:spPr>
          <a:xfrm>
            <a:off x="8536639" y="2836521"/>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9" name="Rectangle 108"/>
          <p:cNvSpPr/>
          <p:nvPr/>
        </p:nvSpPr>
        <p:spPr>
          <a:xfrm>
            <a:off x="8536639" y="325635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0" name="Rectangle 109"/>
          <p:cNvSpPr/>
          <p:nvPr/>
        </p:nvSpPr>
        <p:spPr>
          <a:xfrm>
            <a:off x="6924508" y="2419927"/>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1" name="Rectangle 110"/>
          <p:cNvSpPr/>
          <p:nvPr/>
        </p:nvSpPr>
        <p:spPr>
          <a:xfrm>
            <a:off x="6924508" y="2839765"/>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2" name="Rectangle 111"/>
          <p:cNvSpPr/>
          <p:nvPr/>
        </p:nvSpPr>
        <p:spPr>
          <a:xfrm>
            <a:off x="6924508" y="325960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3" name="Rectangle 112"/>
          <p:cNvSpPr/>
          <p:nvPr/>
        </p:nvSpPr>
        <p:spPr>
          <a:xfrm>
            <a:off x="5312377" y="241668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4" name="Rectangle 113"/>
          <p:cNvSpPr/>
          <p:nvPr/>
        </p:nvSpPr>
        <p:spPr>
          <a:xfrm>
            <a:off x="5312377" y="283652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5" name="Rectangle 114"/>
          <p:cNvSpPr/>
          <p:nvPr/>
        </p:nvSpPr>
        <p:spPr>
          <a:xfrm>
            <a:off x="5312377" y="3248739"/>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6" name="Rectangle 115"/>
          <p:cNvSpPr/>
          <p:nvPr/>
        </p:nvSpPr>
        <p:spPr>
          <a:xfrm>
            <a:off x="476796" y="241668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7" name="Rectangle 116"/>
          <p:cNvSpPr/>
          <p:nvPr/>
        </p:nvSpPr>
        <p:spPr>
          <a:xfrm>
            <a:off x="489850" y="2843692"/>
            <a:ext cx="14486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8" name="Rectangle 117"/>
          <p:cNvSpPr/>
          <p:nvPr/>
        </p:nvSpPr>
        <p:spPr>
          <a:xfrm>
            <a:off x="476796" y="325635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9" name="Chevron 35"/>
          <p:cNvSpPr/>
          <p:nvPr/>
        </p:nvSpPr>
        <p:spPr>
          <a:xfrm>
            <a:off x="475984" y="198554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Funding</a:t>
            </a:r>
          </a:p>
        </p:txBody>
      </p:sp>
      <p:sp>
        <p:nvSpPr>
          <p:cNvPr id="120" name="Rectangle 35"/>
          <p:cNvSpPr>
            <a:spLocks noChangeArrowheads="1"/>
          </p:cNvSpPr>
          <p:nvPr/>
        </p:nvSpPr>
        <p:spPr bwMode="auto">
          <a:xfrm>
            <a:off x="476796" y="241668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Prepare ARLU</a:t>
            </a:r>
          </a:p>
        </p:txBody>
      </p:sp>
      <p:sp>
        <p:nvSpPr>
          <p:cNvPr id="121" name="Rectangle 35"/>
          <p:cNvSpPr>
            <a:spLocks noChangeArrowheads="1"/>
          </p:cNvSpPr>
          <p:nvPr/>
        </p:nvSpPr>
        <p:spPr bwMode="auto">
          <a:xfrm>
            <a:off x="476796" y="2836521"/>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Prepare Main/ Supplementary Estimates</a:t>
            </a:r>
          </a:p>
        </p:txBody>
      </p:sp>
      <p:sp>
        <p:nvSpPr>
          <p:cNvPr id="122" name="Rectangle 35"/>
          <p:cNvSpPr>
            <a:spLocks noChangeArrowheads="1"/>
          </p:cNvSpPr>
          <p:nvPr/>
        </p:nvSpPr>
        <p:spPr bwMode="auto">
          <a:xfrm>
            <a:off x="476796" y="3256359"/>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Prepare MC’s and TB Submissions</a:t>
            </a:r>
          </a:p>
        </p:txBody>
      </p:sp>
      <p:grpSp>
        <p:nvGrpSpPr>
          <p:cNvPr id="123" name="Group 122"/>
          <p:cNvGrpSpPr/>
          <p:nvPr/>
        </p:nvGrpSpPr>
        <p:grpSpPr>
          <a:xfrm>
            <a:off x="10149332" y="1985549"/>
            <a:ext cx="1572768" cy="1644883"/>
            <a:chOff x="3698988" y="1823819"/>
            <a:chExt cx="1572768" cy="1644883"/>
          </a:xfrm>
        </p:grpSpPr>
        <p:sp>
          <p:nvSpPr>
            <p:cNvPr id="124" name="Rectangle 123"/>
            <p:cNvSpPr/>
            <p:nvPr/>
          </p:nvSpPr>
          <p:spPr>
            <a:xfrm>
              <a:off x="3698988" y="2254953"/>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5" name="Rectangle 124"/>
            <p:cNvSpPr/>
            <p:nvPr/>
          </p:nvSpPr>
          <p:spPr>
            <a:xfrm>
              <a:off x="3698988" y="267479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6" name="Rectangle 125"/>
            <p:cNvSpPr/>
            <p:nvPr/>
          </p:nvSpPr>
          <p:spPr>
            <a:xfrm>
              <a:off x="3698988" y="3094629"/>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7" name="Chevron 33"/>
            <p:cNvSpPr/>
            <p:nvPr/>
          </p:nvSpPr>
          <p:spPr>
            <a:xfrm>
              <a:off x="3700246" y="1823819"/>
              <a:ext cx="1571510"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Revenue &amp; Accounts Receivable</a:t>
              </a:r>
            </a:p>
          </p:txBody>
        </p:sp>
        <p:sp>
          <p:nvSpPr>
            <p:cNvPr id="128" name="Rectangle 35"/>
            <p:cNvSpPr>
              <a:spLocks noChangeArrowheads="1"/>
            </p:cNvSpPr>
            <p:nvPr/>
          </p:nvSpPr>
          <p:spPr bwMode="auto">
            <a:xfrm>
              <a:off x="3698988" y="2254953"/>
              <a:ext cx="157276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Revenue,</a:t>
              </a:r>
              <a:br>
                <a:rPr lang="en-US" sz="800" dirty="0">
                  <a:cs typeface="Arial" pitchFamily="34" charset="0"/>
                </a:rPr>
              </a:br>
              <a:r>
                <a:rPr lang="en-US" sz="800" dirty="0">
                  <a:cs typeface="Arial" pitchFamily="34" charset="0"/>
                </a:rPr>
                <a:t>  Receivables and Receipts</a:t>
              </a:r>
            </a:p>
          </p:txBody>
        </p:sp>
        <p:sp>
          <p:nvSpPr>
            <p:cNvPr id="129" name="Rectangle 35"/>
            <p:cNvSpPr>
              <a:spLocks noChangeArrowheads="1"/>
            </p:cNvSpPr>
            <p:nvPr/>
          </p:nvSpPr>
          <p:spPr bwMode="auto">
            <a:xfrm>
              <a:off x="3698988" y="2674791"/>
              <a:ext cx="157276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Overdue Receivables</a:t>
              </a:r>
            </a:p>
          </p:txBody>
        </p:sp>
        <p:sp>
          <p:nvSpPr>
            <p:cNvPr id="130" name="Rectangle 35"/>
            <p:cNvSpPr>
              <a:spLocks noChangeArrowheads="1"/>
            </p:cNvSpPr>
            <p:nvPr/>
          </p:nvSpPr>
          <p:spPr bwMode="auto">
            <a:xfrm>
              <a:off x="3698988" y="3094629"/>
              <a:ext cx="157276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Manage Interdepartmental Settlements</a:t>
              </a:r>
            </a:p>
          </p:txBody>
        </p:sp>
      </p:grpSp>
      <p:sp>
        <p:nvSpPr>
          <p:cNvPr id="131" name="Chevron 29"/>
          <p:cNvSpPr/>
          <p:nvPr/>
        </p:nvSpPr>
        <p:spPr>
          <a:xfrm>
            <a:off x="5312376" y="1985549"/>
            <a:ext cx="3177899"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Accounting and External Reporting</a:t>
            </a:r>
          </a:p>
        </p:txBody>
      </p:sp>
      <p:sp>
        <p:nvSpPr>
          <p:cNvPr id="132" name="Rectangle 35"/>
          <p:cNvSpPr>
            <a:spLocks noChangeArrowheads="1"/>
          </p:cNvSpPr>
          <p:nvPr/>
        </p:nvSpPr>
        <p:spPr bwMode="auto">
          <a:xfrm>
            <a:off x="5312377" y="241668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Maintain Financial Authorities and Delegations</a:t>
            </a:r>
          </a:p>
        </p:txBody>
      </p:sp>
      <p:sp>
        <p:nvSpPr>
          <p:cNvPr id="133" name="Rectangle 35"/>
          <p:cNvSpPr>
            <a:spLocks noChangeArrowheads="1"/>
          </p:cNvSpPr>
          <p:nvPr/>
        </p:nvSpPr>
        <p:spPr bwMode="auto">
          <a:xfrm>
            <a:off x="5312377" y="283652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 Manage GL &amp; Chart of Accounts</a:t>
            </a:r>
          </a:p>
        </p:txBody>
      </p:sp>
      <p:sp>
        <p:nvSpPr>
          <p:cNvPr id="134" name="Rectangle 35"/>
          <p:cNvSpPr>
            <a:spLocks noChangeArrowheads="1"/>
          </p:cNvSpPr>
          <p:nvPr/>
        </p:nvSpPr>
        <p:spPr bwMode="auto">
          <a:xfrm>
            <a:off x="5312552" y="324873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Manage Vendor Master Data</a:t>
            </a:r>
          </a:p>
        </p:txBody>
      </p:sp>
      <p:sp>
        <p:nvSpPr>
          <p:cNvPr id="135" name="Rectangle 35"/>
          <p:cNvSpPr>
            <a:spLocks noChangeArrowheads="1"/>
          </p:cNvSpPr>
          <p:nvPr/>
        </p:nvSpPr>
        <p:spPr bwMode="auto">
          <a:xfrm>
            <a:off x="6924508" y="2419927"/>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Prepare Financial Statements</a:t>
            </a:r>
          </a:p>
        </p:txBody>
      </p:sp>
      <p:sp>
        <p:nvSpPr>
          <p:cNvPr id="136" name="Rectangle 35"/>
          <p:cNvSpPr>
            <a:spLocks noChangeArrowheads="1"/>
          </p:cNvSpPr>
          <p:nvPr/>
        </p:nvSpPr>
        <p:spPr bwMode="auto">
          <a:xfrm>
            <a:off x="6924508" y="2839765"/>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Prepare Public Accounts Plates</a:t>
            </a:r>
          </a:p>
        </p:txBody>
      </p:sp>
      <p:sp>
        <p:nvSpPr>
          <p:cNvPr id="137" name="Rectangle 35"/>
          <p:cNvSpPr>
            <a:spLocks noChangeArrowheads="1"/>
          </p:cNvSpPr>
          <p:nvPr/>
        </p:nvSpPr>
        <p:spPr bwMode="auto">
          <a:xfrm>
            <a:off x="6924508" y="325960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Prepare RPP &amp; PAA</a:t>
            </a:r>
          </a:p>
        </p:txBody>
      </p:sp>
      <p:sp>
        <p:nvSpPr>
          <p:cNvPr id="138" name="Chevron 29"/>
          <p:cNvSpPr/>
          <p:nvPr/>
        </p:nvSpPr>
        <p:spPr>
          <a:xfrm>
            <a:off x="8536639" y="198554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Policies &amp; Procedures</a:t>
            </a:r>
          </a:p>
        </p:txBody>
      </p:sp>
      <p:sp>
        <p:nvSpPr>
          <p:cNvPr id="139" name="Rectangle 35"/>
          <p:cNvSpPr>
            <a:spLocks noChangeArrowheads="1"/>
          </p:cNvSpPr>
          <p:nvPr/>
        </p:nvSpPr>
        <p:spPr bwMode="auto">
          <a:xfrm>
            <a:off x="8536639" y="241668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and Maintain Policies &amp; Procedures</a:t>
            </a:r>
          </a:p>
        </p:txBody>
      </p:sp>
      <p:sp>
        <p:nvSpPr>
          <p:cNvPr id="140" name="Rectangle 35"/>
          <p:cNvSpPr>
            <a:spLocks noChangeArrowheads="1"/>
          </p:cNvSpPr>
          <p:nvPr/>
        </p:nvSpPr>
        <p:spPr bwMode="auto">
          <a:xfrm>
            <a:off x="8536639" y="2836521"/>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Monitor Adherence to Policies &amp; Procedures</a:t>
            </a:r>
          </a:p>
        </p:txBody>
      </p:sp>
      <p:sp>
        <p:nvSpPr>
          <p:cNvPr id="141" name="Rectangle 35"/>
          <p:cNvSpPr>
            <a:spLocks noChangeArrowheads="1"/>
          </p:cNvSpPr>
          <p:nvPr/>
        </p:nvSpPr>
        <p:spPr bwMode="auto">
          <a:xfrm>
            <a:off x="8536639" y="3256359"/>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Provide Policy</a:t>
            </a:r>
            <a:br>
              <a:rPr lang="en-US" sz="800" dirty="0">
                <a:cs typeface="Arial" pitchFamily="34" charset="0"/>
              </a:rPr>
            </a:br>
            <a:r>
              <a:rPr lang="en-US" sz="800" dirty="0">
                <a:cs typeface="Arial" pitchFamily="34" charset="0"/>
              </a:rPr>
              <a:t>   Interpretation and Advice</a:t>
            </a:r>
          </a:p>
        </p:txBody>
      </p:sp>
      <p:grpSp>
        <p:nvGrpSpPr>
          <p:cNvPr id="142" name="Group 141"/>
          <p:cNvGrpSpPr/>
          <p:nvPr/>
        </p:nvGrpSpPr>
        <p:grpSpPr>
          <a:xfrm>
            <a:off x="8536636" y="3679814"/>
            <a:ext cx="3198939" cy="1618214"/>
            <a:chOff x="8536636" y="3205664"/>
            <a:chExt cx="3198939" cy="1618214"/>
          </a:xfrm>
        </p:grpSpPr>
        <p:grpSp>
          <p:nvGrpSpPr>
            <p:cNvPr id="143" name="Group 142"/>
            <p:cNvGrpSpPr/>
            <p:nvPr/>
          </p:nvGrpSpPr>
          <p:grpSpPr>
            <a:xfrm>
              <a:off x="8536636" y="3205664"/>
              <a:ext cx="3196880" cy="1617784"/>
              <a:chOff x="8536638" y="3479984"/>
              <a:chExt cx="3094044" cy="1617784"/>
            </a:xfrm>
          </p:grpSpPr>
          <p:sp>
            <p:nvSpPr>
              <p:cNvPr id="228" name="Rectangle 227"/>
              <p:cNvSpPr/>
              <p:nvPr/>
            </p:nvSpPr>
            <p:spPr>
              <a:xfrm>
                <a:off x="8544014" y="3884019"/>
                <a:ext cx="160100" cy="374073"/>
              </a:xfrm>
              <a:prstGeom prst="rect">
                <a:avLst/>
              </a:prstGeom>
              <a:solidFill>
                <a:srgbClr val="7F7F7F"/>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9" name="Rectangle 228"/>
              <p:cNvSpPr/>
              <p:nvPr/>
            </p:nvSpPr>
            <p:spPr>
              <a:xfrm>
                <a:off x="8536639" y="4303857"/>
                <a:ext cx="160100" cy="374073"/>
              </a:xfrm>
              <a:prstGeom prst="rect">
                <a:avLst/>
              </a:prstGeom>
              <a:solidFill>
                <a:srgbClr val="92D050"/>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0" name="Rectangle 229"/>
              <p:cNvSpPr/>
              <p:nvPr/>
            </p:nvSpPr>
            <p:spPr>
              <a:xfrm>
                <a:off x="8536639" y="4723695"/>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1" name="Rectangle 35"/>
              <p:cNvSpPr>
                <a:spLocks noChangeArrowheads="1"/>
              </p:cNvSpPr>
              <p:nvPr/>
            </p:nvSpPr>
            <p:spPr bwMode="auto">
              <a:xfrm>
                <a:off x="8536638" y="3884019"/>
                <a:ext cx="1522176"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Receive Goods or </a:t>
                </a:r>
              </a:p>
              <a:p>
                <a:pPr algn="ctr">
                  <a:spcAft>
                    <a:spcPct val="0"/>
                  </a:spcAft>
                </a:pPr>
                <a:r>
                  <a:rPr lang="en-GB" sz="800" dirty="0">
                    <a:cs typeface="Arial" pitchFamily="34" charset="0"/>
                  </a:rPr>
                  <a:t>Services</a:t>
                </a:r>
              </a:p>
            </p:txBody>
          </p:sp>
          <p:sp>
            <p:nvSpPr>
              <p:cNvPr id="232" name="Rectangle 35"/>
              <p:cNvSpPr>
                <a:spLocks noChangeArrowheads="1"/>
              </p:cNvSpPr>
              <p:nvPr/>
            </p:nvSpPr>
            <p:spPr bwMode="auto">
              <a:xfrm>
                <a:off x="8536638" y="4303857"/>
                <a:ext cx="1522176"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Payables</a:t>
                </a:r>
              </a:p>
            </p:txBody>
          </p:sp>
          <p:sp>
            <p:nvSpPr>
              <p:cNvPr id="233" name="Rectangle 35"/>
              <p:cNvSpPr>
                <a:spLocks noChangeArrowheads="1"/>
              </p:cNvSpPr>
              <p:nvPr/>
            </p:nvSpPr>
            <p:spPr bwMode="auto">
              <a:xfrm>
                <a:off x="8536639" y="4723695"/>
                <a:ext cx="1519335"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Payments</a:t>
                </a:r>
              </a:p>
            </p:txBody>
          </p:sp>
          <p:sp>
            <p:nvSpPr>
              <p:cNvPr id="234" name="Chevron 35"/>
              <p:cNvSpPr/>
              <p:nvPr/>
            </p:nvSpPr>
            <p:spPr>
              <a:xfrm>
                <a:off x="8539137" y="3479984"/>
                <a:ext cx="3091545" cy="374904"/>
              </a:xfrm>
              <a:prstGeom prst="rect">
                <a:avLst/>
              </a:prstGeom>
              <a:solidFill>
                <a:schemeClr val="bg1">
                  <a:lumMod val="85000"/>
                </a:schemeClr>
              </a:solidFill>
              <a:ln w="12700" cap="rnd" algn="ctr">
                <a:solidFill>
                  <a:schemeClr val="bg1">
                    <a:lumMod val="85000"/>
                  </a:schemeClr>
                </a:solidFill>
                <a:miter lim="800000"/>
                <a:headEnd/>
                <a:tailEnd/>
              </a:ln>
            </p:spPr>
            <p:txBody>
              <a:bodyPr anchor="ctr"/>
              <a:lstStyle/>
              <a:p>
                <a:pPr algn="ctr"/>
                <a:r>
                  <a:rPr lang="en-US" sz="800" b="1" dirty="0"/>
                  <a:t>Manage Expenditures, Payables &amp; Payments</a:t>
                </a:r>
              </a:p>
            </p:txBody>
          </p:sp>
        </p:grpSp>
        <p:sp>
          <p:nvSpPr>
            <p:cNvPr id="222" name="Rectangle 221"/>
            <p:cNvSpPr/>
            <p:nvPr/>
          </p:nvSpPr>
          <p:spPr>
            <a:xfrm>
              <a:off x="10160749" y="3619859"/>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3" name="Rectangle 35"/>
            <p:cNvSpPr>
              <a:spLocks noChangeArrowheads="1"/>
            </p:cNvSpPr>
            <p:nvPr/>
          </p:nvSpPr>
          <p:spPr bwMode="auto">
            <a:xfrm>
              <a:off x="10160748" y="3619859"/>
              <a:ext cx="1572768"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Travel </a:t>
              </a:r>
            </a:p>
            <a:p>
              <a:pPr algn="ctr">
                <a:spcAft>
                  <a:spcPct val="0"/>
                </a:spcAft>
              </a:pPr>
              <a:r>
                <a:rPr lang="en-GB" sz="800" dirty="0">
                  <a:cs typeface="Arial" pitchFamily="34" charset="0"/>
                </a:rPr>
                <a:t>&amp; Expense Claims</a:t>
              </a:r>
            </a:p>
          </p:txBody>
        </p:sp>
        <p:sp>
          <p:nvSpPr>
            <p:cNvPr id="224" name="Rectangle 223"/>
            <p:cNvSpPr/>
            <p:nvPr/>
          </p:nvSpPr>
          <p:spPr>
            <a:xfrm>
              <a:off x="10162807" y="4034616"/>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5" name="Rectangle 35"/>
            <p:cNvSpPr>
              <a:spLocks noChangeArrowheads="1"/>
            </p:cNvSpPr>
            <p:nvPr/>
          </p:nvSpPr>
          <p:spPr bwMode="auto">
            <a:xfrm>
              <a:off x="10162807" y="4034616"/>
              <a:ext cx="1572768"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  Manage Other Payments</a:t>
              </a:r>
            </a:p>
          </p:txBody>
        </p:sp>
        <p:sp>
          <p:nvSpPr>
            <p:cNvPr id="226" name="Rectangle 225"/>
            <p:cNvSpPr/>
            <p:nvPr/>
          </p:nvSpPr>
          <p:spPr>
            <a:xfrm>
              <a:off x="10162259" y="4449805"/>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7" name="Rectangle 35"/>
            <p:cNvSpPr>
              <a:spLocks noChangeArrowheads="1"/>
            </p:cNvSpPr>
            <p:nvPr/>
          </p:nvSpPr>
          <p:spPr bwMode="auto">
            <a:xfrm>
              <a:off x="10162259" y="4449805"/>
              <a:ext cx="1572768"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 Manage Post Payment Verification</a:t>
              </a:r>
            </a:p>
          </p:txBody>
        </p:sp>
      </p:grpSp>
      <p:grpSp>
        <p:nvGrpSpPr>
          <p:cNvPr id="235" name="Group 234"/>
          <p:cNvGrpSpPr/>
          <p:nvPr/>
        </p:nvGrpSpPr>
        <p:grpSpPr>
          <a:xfrm>
            <a:off x="2082889" y="1979525"/>
            <a:ext cx="3187635" cy="2454127"/>
            <a:chOff x="2082889" y="1817795"/>
            <a:chExt cx="3187635" cy="2454127"/>
          </a:xfrm>
        </p:grpSpPr>
        <p:grpSp>
          <p:nvGrpSpPr>
            <p:cNvPr id="236" name="Group 235"/>
            <p:cNvGrpSpPr/>
            <p:nvPr/>
          </p:nvGrpSpPr>
          <p:grpSpPr>
            <a:xfrm>
              <a:off x="2092870" y="1817795"/>
              <a:ext cx="3177654" cy="1634723"/>
              <a:chOff x="5314197" y="3476970"/>
              <a:chExt cx="3177654" cy="1634723"/>
            </a:xfrm>
          </p:grpSpPr>
          <p:sp>
            <p:nvSpPr>
              <p:cNvPr id="241" name="Rectangle 240"/>
              <p:cNvSpPr/>
              <p:nvPr/>
            </p:nvSpPr>
            <p:spPr>
              <a:xfrm>
                <a:off x="5314198" y="3890324"/>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2" name="Rectangle 241"/>
              <p:cNvSpPr/>
              <p:nvPr/>
            </p:nvSpPr>
            <p:spPr>
              <a:xfrm>
                <a:off x="5314198" y="4317782"/>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3" name="Rectangle 242"/>
              <p:cNvSpPr/>
              <p:nvPr/>
            </p:nvSpPr>
            <p:spPr>
              <a:xfrm>
                <a:off x="5314198" y="4737620"/>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4" name="Chevron 27"/>
              <p:cNvSpPr/>
              <p:nvPr/>
            </p:nvSpPr>
            <p:spPr>
              <a:xfrm>
                <a:off x="5314197" y="3476970"/>
                <a:ext cx="3177654"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Planning, Budgeting, Forecasting &amp; Internal Reporting</a:t>
                </a:r>
              </a:p>
            </p:txBody>
          </p:sp>
          <p:sp>
            <p:nvSpPr>
              <p:cNvPr id="245" name="Rectangle 35"/>
              <p:cNvSpPr>
                <a:spLocks noChangeArrowheads="1"/>
              </p:cNvSpPr>
              <p:nvPr/>
            </p:nvSpPr>
            <p:spPr bwMode="auto">
              <a:xfrm>
                <a:off x="5314198" y="3890324"/>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Conduct Strategic Planning</a:t>
                </a:r>
              </a:p>
            </p:txBody>
          </p:sp>
          <p:sp>
            <p:nvSpPr>
              <p:cNvPr id="246" name="Rectangle 35"/>
              <p:cNvSpPr>
                <a:spLocks noChangeArrowheads="1"/>
              </p:cNvSpPr>
              <p:nvPr/>
            </p:nvSpPr>
            <p:spPr bwMode="auto">
              <a:xfrm>
                <a:off x="5314198" y="4317782"/>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and Maintain </a:t>
                </a:r>
              </a:p>
              <a:p>
                <a:pPr algn="ctr">
                  <a:spcAft>
                    <a:spcPct val="0"/>
                  </a:spcAft>
                </a:pPr>
                <a:r>
                  <a:rPr lang="en-US" sz="800" dirty="0">
                    <a:cs typeface="Arial" pitchFamily="34" charset="0"/>
                  </a:rPr>
                  <a:t>PMF</a:t>
                </a:r>
              </a:p>
            </p:txBody>
          </p:sp>
          <p:sp>
            <p:nvSpPr>
              <p:cNvPr id="247" name="Rectangle 35"/>
              <p:cNvSpPr>
                <a:spLocks noChangeArrowheads="1"/>
              </p:cNvSpPr>
              <p:nvPr/>
            </p:nvSpPr>
            <p:spPr bwMode="auto">
              <a:xfrm>
                <a:off x="5314198" y="4737620"/>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Conduct Integrated Operational Planning</a:t>
                </a:r>
              </a:p>
            </p:txBody>
          </p:sp>
        </p:grpSp>
        <p:sp>
          <p:nvSpPr>
            <p:cNvPr id="237" name="Rectangle 236"/>
            <p:cNvSpPr/>
            <p:nvPr/>
          </p:nvSpPr>
          <p:spPr>
            <a:xfrm>
              <a:off x="2091353" y="3492011"/>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8" name="Rectangle 35"/>
            <p:cNvSpPr>
              <a:spLocks noChangeArrowheads="1"/>
            </p:cNvSpPr>
            <p:nvPr/>
          </p:nvSpPr>
          <p:spPr bwMode="auto">
            <a:xfrm>
              <a:off x="2091353" y="3492011"/>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Conduct Investment Planning</a:t>
              </a:r>
            </a:p>
          </p:txBody>
        </p:sp>
        <p:sp>
          <p:nvSpPr>
            <p:cNvPr id="239" name="Rectangle 238"/>
            <p:cNvSpPr/>
            <p:nvPr/>
          </p:nvSpPr>
          <p:spPr>
            <a:xfrm>
              <a:off x="2082889" y="389784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0" name="Rectangle 35"/>
            <p:cNvSpPr>
              <a:spLocks noChangeArrowheads="1"/>
            </p:cNvSpPr>
            <p:nvPr/>
          </p:nvSpPr>
          <p:spPr bwMode="auto">
            <a:xfrm>
              <a:off x="2082889" y="3897849"/>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Cost Management</a:t>
              </a:r>
            </a:p>
          </p:txBody>
        </p:sp>
      </p:grpSp>
      <p:grpSp>
        <p:nvGrpSpPr>
          <p:cNvPr id="248" name="Group 247"/>
          <p:cNvGrpSpPr/>
          <p:nvPr/>
        </p:nvGrpSpPr>
        <p:grpSpPr>
          <a:xfrm>
            <a:off x="3700692" y="2419232"/>
            <a:ext cx="1570749" cy="2037362"/>
            <a:chOff x="3700692" y="2232102"/>
            <a:chExt cx="1570749" cy="2037362"/>
          </a:xfrm>
        </p:grpSpPr>
        <p:grpSp>
          <p:nvGrpSpPr>
            <p:cNvPr id="249" name="Group 248"/>
            <p:cNvGrpSpPr/>
            <p:nvPr/>
          </p:nvGrpSpPr>
          <p:grpSpPr>
            <a:xfrm>
              <a:off x="3700692" y="2232102"/>
              <a:ext cx="1569832" cy="1213749"/>
              <a:chOff x="10148770" y="2232797"/>
              <a:chExt cx="1569832" cy="1213749"/>
            </a:xfrm>
          </p:grpSpPr>
          <p:sp>
            <p:nvSpPr>
              <p:cNvPr id="254" name="Rectangle 253"/>
              <p:cNvSpPr/>
              <p:nvPr/>
            </p:nvSpPr>
            <p:spPr>
              <a:xfrm>
                <a:off x="10148770" y="2232797"/>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5" name="Rectangle 254"/>
              <p:cNvSpPr/>
              <p:nvPr/>
            </p:nvSpPr>
            <p:spPr>
              <a:xfrm>
                <a:off x="10148770" y="2650114"/>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6" name="Rectangle 255"/>
              <p:cNvSpPr/>
              <p:nvPr/>
            </p:nvSpPr>
            <p:spPr>
              <a:xfrm>
                <a:off x="10148770" y="307247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7" name="Rectangle 35"/>
              <p:cNvSpPr>
                <a:spLocks noChangeArrowheads="1"/>
              </p:cNvSpPr>
              <p:nvPr/>
            </p:nvSpPr>
            <p:spPr bwMode="auto">
              <a:xfrm>
                <a:off x="10148770" y="2232797"/>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Conduct </a:t>
                </a:r>
                <a:r>
                  <a:rPr lang="en-US" sz="800" dirty="0" err="1">
                    <a:cs typeface="Arial" pitchFamily="34" charset="0"/>
                  </a:rPr>
                  <a:t>Gs</a:t>
                </a:r>
                <a:r>
                  <a:rPr lang="en-US" sz="800" dirty="0">
                    <a:cs typeface="Arial" pitchFamily="34" charset="0"/>
                  </a:rPr>
                  <a:t> &amp; Cs </a:t>
                </a:r>
              </a:p>
              <a:p>
                <a:pPr algn="ctr">
                  <a:spcAft>
                    <a:spcPct val="0"/>
                  </a:spcAft>
                </a:pPr>
                <a:r>
                  <a:rPr lang="en-US" sz="800" dirty="0">
                    <a:cs typeface="Arial" pitchFamily="34" charset="0"/>
                  </a:rPr>
                  <a:t>Planning</a:t>
                </a:r>
              </a:p>
            </p:txBody>
          </p:sp>
          <p:sp>
            <p:nvSpPr>
              <p:cNvPr id="258" name="Rectangle 35"/>
              <p:cNvSpPr>
                <a:spLocks noChangeArrowheads="1"/>
              </p:cNvSpPr>
              <p:nvPr/>
            </p:nvSpPr>
            <p:spPr bwMode="auto">
              <a:xfrm>
                <a:off x="10148770" y="2650114"/>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Prepare Organizational Budgets &amp; Forecasts</a:t>
                </a:r>
              </a:p>
            </p:txBody>
          </p:sp>
          <p:sp>
            <p:nvSpPr>
              <p:cNvPr id="259" name="Rectangle 35"/>
              <p:cNvSpPr>
                <a:spLocks noChangeArrowheads="1"/>
              </p:cNvSpPr>
              <p:nvPr/>
            </p:nvSpPr>
            <p:spPr bwMode="auto">
              <a:xfrm>
                <a:off x="10148770" y="307247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Monitor Performance</a:t>
                </a:r>
              </a:p>
            </p:txBody>
          </p:sp>
        </p:grpSp>
        <p:sp>
          <p:nvSpPr>
            <p:cNvPr id="250" name="Rectangle 249"/>
            <p:cNvSpPr/>
            <p:nvPr/>
          </p:nvSpPr>
          <p:spPr>
            <a:xfrm>
              <a:off x="3700692" y="3488595"/>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1" name="Rectangle 35"/>
            <p:cNvSpPr>
              <a:spLocks noChangeArrowheads="1"/>
            </p:cNvSpPr>
            <p:nvPr/>
          </p:nvSpPr>
          <p:spPr bwMode="auto">
            <a:xfrm>
              <a:off x="3700692" y="3488595"/>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Manage Forecasting &amp; Budget Review</a:t>
              </a:r>
            </a:p>
          </p:txBody>
        </p:sp>
        <p:sp>
          <p:nvSpPr>
            <p:cNvPr id="252" name="Rectangle 251"/>
            <p:cNvSpPr/>
            <p:nvPr/>
          </p:nvSpPr>
          <p:spPr>
            <a:xfrm>
              <a:off x="3701609" y="389539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3" name="Rectangle 35"/>
            <p:cNvSpPr>
              <a:spLocks noChangeArrowheads="1"/>
            </p:cNvSpPr>
            <p:nvPr/>
          </p:nvSpPr>
          <p:spPr bwMode="auto">
            <a:xfrm>
              <a:off x="3701609" y="389539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Reallocate Budgets</a:t>
              </a:r>
            </a:p>
          </p:txBody>
        </p:sp>
      </p:grpSp>
      <p:sp>
        <p:nvSpPr>
          <p:cNvPr id="260" name="Rectangle 259"/>
          <p:cNvSpPr/>
          <p:nvPr/>
        </p:nvSpPr>
        <p:spPr>
          <a:xfrm>
            <a:off x="5306912" y="3659785"/>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1" name="Rectangle 35"/>
          <p:cNvSpPr>
            <a:spLocks noChangeArrowheads="1"/>
          </p:cNvSpPr>
          <p:nvPr/>
        </p:nvSpPr>
        <p:spPr bwMode="auto">
          <a:xfrm>
            <a:off x="5307087" y="3659785"/>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Customer </a:t>
            </a:r>
          </a:p>
          <a:p>
            <a:pPr algn="ctr">
              <a:spcAft>
                <a:spcPct val="0"/>
              </a:spcAft>
            </a:pPr>
            <a:r>
              <a:rPr lang="en-US" sz="800" dirty="0">
                <a:cs typeface="Arial" pitchFamily="34" charset="0"/>
              </a:rPr>
              <a:t>Master Data</a:t>
            </a:r>
          </a:p>
        </p:txBody>
      </p:sp>
      <p:sp>
        <p:nvSpPr>
          <p:cNvPr id="262" name="Rectangle 261"/>
          <p:cNvSpPr/>
          <p:nvPr/>
        </p:nvSpPr>
        <p:spPr>
          <a:xfrm>
            <a:off x="5306912" y="4079377"/>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3" name="Rectangle 35"/>
          <p:cNvSpPr>
            <a:spLocks noChangeArrowheads="1"/>
          </p:cNvSpPr>
          <p:nvPr/>
        </p:nvSpPr>
        <p:spPr bwMode="auto">
          <a:xfrm>
            <a:off x="5307087" y="407937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Manage Accounting and Financial Close</a:t>
            </a:r>
          </a:p>
        </p:txBody>
      </p:sp>
      <p:sp>
        <p:nvSpPr>
          <p:cNvPr id="264" name="Rectangle 263"/>
          <p:cNvSpPr/>
          <p:nvPr/>
        </p:nvSpPr>
        <p:spPr>
          <a:xfrm>
            <a:off x="5306912" y="449196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5" name="Rectangle 35"/>
          <p:cNvSpPr>
            <a:spLocks noChangeArrowheads="1"/>
          </p:cNvSpPr>
          <p:nvPr/>
        </p:nvSpPr>
        <p:spPr bwMode="auto">
          <a:xfrm>
            <a:off x="5307087" y="449196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Acquisition</a:t>
            </a:r>
          </a:p>
          <a:p>
            <a:pPr algn="ctr">
              <a:spcAft>
                <a:spcPct val="0"/>
              </a:spcAft>
            </a:pPr>
            <a:r>
              <a:rPr lang="en-US" sz="800" dirty="0">
                <a:cs typeface="Arial" pitchFamily="34" charset="0"/>
              </a:rPr>
              <a:t> Cards</a:t>
            </a:r>
          </a:p>
        </p:txBody>
      </p:sp>
      <p:sp>
        <p:nvSpPr>
          <p:cNvPr id="266" name="Rectangle 265"/>
          <p:cNvSpPr/>
          <p:nvPr/>
        </p:nvSpPr>
        <p:spPr>
          <a:xfrm>
            <a:off x="6929447" y="3675725"/>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7" name="Rectangle 35"/>
          <p:cNvSpPr>
            <a:spLocks noChangeArrowheads="1"/>
          </p:cNvSpPr>
          <p:nvPr/>
        </p:nvSpPr>
        <p:spPr bwMode="auto">
          <a:xfrm>
            <a:off x="6929622" y="3675725"/>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Prepare DPR</a:t>
            </a:r>
          </a:p>
        </p:txBody>
      </p:sp>
      <p:sp>
        <p:nvSpPr>
          <p:cNvPr id="268" name="Rectangle 267"/>
          <p:cNvSpPr/>
          <p:nvPr/>
        </p:nvSpPr>
        <p:spPr>
          <a:xfrm>
            <a:off x="6920269" y="4091344"/>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9" name="Rectangle 35"/>
          <p:cNvSpPr>
            <a:spLocks noChangeArrowheads="1"/>
          </p:cNvSpPr>
          <p:nvPr/>
        </p:nvSpPr>
        <p:spPr bwMode="auto">
          <a:xfrm>
            <a:off x="6920444" y="4091344"/>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Maintain MAF</a:t>
            </a:r>
          </a:p>
        </p:txBody>
      </p:sp>
    </p:spTree>
    <p:extLst>
      <p:ext uri="{BB962C8B-B14F-4D97-AF65-F5344CB8AC3E}">
        <p14:creationId xmlns:p14="http://schemas.microsoft.com/office/powerpoint/2010/main" val="31755134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Public Sector (Federal) – Finance (2/2)</a:t>
            </a:r>
          </a:p>
        </p:txBody>
      </p:sp>
      <p:sp>
        <p:nvSpPr>
          <p:cNvPr id="83" name="Rounded Rectangle 82"/>
          <p:cNvSpPr/>
          <p:nvPr/>
        </p:nvSpPr>
        <p:spPr>
          <a:xfrm>
            <a:off x="469900" y="1665288"/>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Public Sector (Federal) – Finance Services</a:t>
            </a:r>
          </a:p>
        </p:txBody>
      </p:sp>
      <p:grpSp>
        <p:nvGrpSpPr>
          <p:cNvPr id="349" name="Group 348"/>
          <p:cNvGrpSpPr/>
          <p:nvPr/>
        </p:nvGrpSpPr>
        <p:grpSpPr>
          <a:xfrm>
            <a:off x="9087872" y="5953179"/>
            <a:ext cx="2634228" cy="481134"/>
            <a:chOff x="5784574" y="6128015"/>
            <a:chExt cx="2634228" cy="481134"/>
          </a:xfrm>
        </p:grpSpPr>
        <p:sp>
          <p:nvSpPr>
            <p:cNvPr id="350" name="Rounded Rectangle 349"/>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351" name="Rectangle 350"/>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2" name="Rectangle 351"/>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3" name="Rectangle 352"/>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4" name="TextBox 353"/>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355" name="TextBox 354"/>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356" name="TextBox 355"/>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2" name="Slide Number Placeholder 1"/>
          <p:cNvSpPr>
            <a:spLocks noGrp="1"/>
          </p:cNvSpPr>
          <p:nvPr>
            <p:ph type="sldNum" sz="quarter" idx="4"/>
          </p:nvPr>
        </p:nvSpPr>
        <p:spPr/>
        <p:txBody>
          <a:bodyPr/>
          <a:lstStyle/>
          <a:p>
            <a:fld id="{1D70FF2A-E074-4D3B-BB94-FFBB4B519E26}" type="slidenum">
              <a:rPr lang="en-CA" smtClean="0"/>
              <a:pPr/>
              <a:t>11</a:t>
            </a:fld>
            <a:endParaRPr lang="en-CA" dirty="0"/>
          </a:p>
        </p:txBody>
      </p:sp>
      <p:sp>
        <p:nvSpPr>
          <p:cNvPr id="195" name="Rectangle 35"/>
          <p:cNvSpPr>
            <a:spLocks noChangeArrowheads="1"/>
          </p:cNvSpPr>
          <p:nvPr/>
        </p:nvSpPr>
        <p:spPr bwMode="auto">
          <a:xfrm>
            <a:off x="2110867" y="2411344"/>
            <a:ext cx="1544889"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Develop and Update Procurement Plan</a:t>
            </a:r>
          </a:p>
        </p:txBody>
      </p:sp>
      <p:sp>
        <p:nvSpPr>
          <p:cNvPr id="196" name="Rectangle 195"/>
          <p:cNvSpPr/>
          <p:nvPr/>
        </p:nvSpPr>
        <p:spPr>
          <a:xfrm>
            <a:off x="2110867" y="2411344"/>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97" name="Rectangle 196"/>
          <p:cNvSpPr/>
          <p:nvPr/>
        </p:nvSpPr>
        <p:spPr>
          <a:xfrm>
            <a:off x="2110068" y="2830229"/>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98" name="Rectangle 35"/>
          <p:cNvSpPr>
            <a:spLocks noChangeArrowheads="1"/>
          </p:cNvSpPr>
          <p:nvPr/>
        </p:nvSpPr>
        <p:spPr bwMode="auto">
          <a:xfrm>
            <a:off x="2110068" y="2830229"/>
            <a:ext cx="1544889"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Develop Strategies for Category Sourcing</a:t>
            </a:r>
          </a:p>
        </p:txBody>
      </p:sp>
      <p:sp>
        <p:nvSpPr>
          <p:cNvPr id="199" name="Chevron 35"/>
          <p:cNvSpPr/>
          <p:nvPr/>
        </p:nvSpPr>
        <p:spPr>
          <a:xfrm>
            <a:off x="2115883" y="1993236"/>
            <a:ext cx="154777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Procurement- Acquisition Strategy</a:t>
            </a:r>
          </a:p>
        </p:txBody>
      </p:sp>
      <p:sp>
        <p:nvSpPr>
          <p:cNvPr id="200" name="Rectangle 199"/>
          <p:cNvSpPr/>
          <p:nvPr/>
        </p:nvSpPr>
        <p:spPr>
          <a:xfrm>
            <a:off x="2118772" y="3257666"/>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1" name="Rectangle 35"/>
          <p:cNvSpPr>
            <a:spLocks noChangeArrowheads="1"/>
          </p:cNvSpPr>
          <p:nvPr/>
        </p:nvSpPr>
        <p:spPr bwMode="auto">
          <a:xfrm>
            <a:off x="2118772" y="3257666"/>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Procurement Vehicles for Strategic Planning</a:t>
            </a:r>
          </a:p>
        </p:txBody>
      </p:sp>
      <p:sp>
        <p:nvSpPr>
          <p:cNvPr id="202" name="Rectangle 201"/>
          <p:cNvSpPr/>
          <p:nvPr/>
        </p:nvSpPr>
        <p:spPr>
          <a:xfrm>
            <a:off x="2118772" y="3683862"/>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3" name="Rectangle 35"/>
          <p:cNvSpPr>
            <a:spLocks noChangeArrowheads="1"/>
          </p:cNvSpPr>
          <p:nvPr/>
        </p:nvSpPr>
        <p:spPr bwMode="auto">
          <a:xfrm>
            <a:off x="2118772" y="3683862"/>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Execute Sourcing </a:t>
            </a:r>
          </a:p>
          <a:p>
            <a:pPr algn="ctr">
              <a:spcAft>
                <a:spcPct val="0"/>
              </a:spcAft>
            </a:pPr>
            <a:r>
              <a:rPr lang="en-US" sz="800" dirty="0">
                <a:cs typeface="Arial" pitchFamily="34" charset="0"/>
              </a:rPr>
              <a:t>Strategy</a:t>
            </a:r>
          </a:p>
        </p:txBody>
      </p:sp>
      <p:grpSp>
        <p:nvGrpSpPr>
          <p:cNvPr id="204" name="Group 203"/>
          <p:cNvGrpSpPr/>
          <p:nvPr/>
        </p:nvGrpSpPr>
        <p:grpSpPr>
          <a:xfrm>
            <a:off x="5359338" y="1966095"/>
            <a:ext cx="3165318" cy="1617784"/>
            <a:chOff x="8536638" y="3479984"/>
            <a:chExt cx="3112961" cy="1617784"/>
          </a:xfrm>
        </p:grpSpPr>
        <p:sp>
          <p:nvSpPr>
            <p:cNvPr id="205" name="Rectangle 204"/>
            <p:cNvSpPr/>
            <p:nvPr/>
          </p:nvSpPr>
          <p:spPr>
            <a:xfrm>
              <a:off x="8536639" y="3884019"/>
              <a:ext cx="160100" cy="374073"/>
            </a:xfrm>
            <a:prstGeom prst="rect">
              <a:avLst/>
            </a:prstGeom>
            <a:solidFill>
              <a:srgbClr val="7F7F7F"/>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6" name="Rectangle 205"/>
            <p:cNvSpPr/>
            <p:nvPr/>
          </p:nvSpPr>
          <p:spPr>
            <a:xfrm>
              <a:off x="8536639" y="4303857"/>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7" name="Rectangle 206"/>
            <p:cNvSpPr/>
            <p:nvPr/>
          </p:nvSpPr>
          <p:spPr>
            <a:xfrm>
              <a:off x="8536639" y="4723695"/>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8" name="Rectangle 35"/>
            <p:cNvSpPr>
              <a:spLocks noChangeArrowheads="1"/>
            </p:cNvSpPr>
            <p:nvPr/>
          </p:nvSpPr>
          <p:spPr bwMode="auto">
            <a:xfrm>
              <a:off x="8536638" y="3884019"/>
              <a:ext cx="1522176"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Maintain Corporate </a:t>
              </a:r>
            </a:p>
            <a:p>
              <a:pPr algn="ctr">
                <a:spcAft>
                  <a:spcPct val="0"/>
                </a:spcAft>
              </a:pPr>
              <a:r>
                <a:rPr lang="en-GB" sz="800" dirty="0">
                  <a:cs typeface="Arial" pitchFamily="34" charset="0"/>
                </a:rPr>
                <a:t>Risk Profile</a:t>
              </a:r>
            </a:p>
          </p:txBody>
        </p:sp>
        <p:sp>
          <p:nvSpPr>
            <p:cNvPr id="209" name="Rectangle 35"/>
            <p:cNvSpPr>
              <a:spLocks noChangeArrowheads="1"/>
            </p:cNvSpPr>
            <p:nvPr/>
          </p:nvSpPr>
          <p:spPr bwMode="auto">
            <a:xfrm>
              <a:off x="8536638" y="4303857"/>
              <a:ext cx="1522176"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Monitor Key Risks</a:t>
              </a:r>
            </a:p>
          </p:txBody>
        </p:sp>
        <p:sp>
          <p:nvSpPr>
            <p:cNvPr id="210" name="Rectangle 35"/>
            <p:cNvSpPr>
              <a:spLocks noChangeArrowheads="1"/>
            </p:cNvSpPr>
            <p:nvPr/>
          </p:nvSpPr>
          <p:spPr bwMode="auto">
            <a:xfrm>
              <a:off x="8536639" y="4723695"/>
              <a:ext cx="1519335"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Maintain Internal Control Documentation</a:t>
              </a:r>
            </a:p>
          </p:txBody>
        </p:sp>
        <p:sp>
          <p:nvSpPr>
            <p:cNvPr id="211" name="Chevron 35"/>
            <p:cNvSpPr/>
            <p:nvPr/>
          </p:nvSpPr>
          <p:spPr>
            <a:xfrm>
              <a:off x="8539136" y="3479984"/>
              <a:ext cx="3110463" cy="374904"/>
            </a:xfrm>
            <a:prstGeom prst="rect">
              <a:avLst/>
            </a:prstGeom>
            <a:solidFill>
              <a:schemeClr val="bg1">
                <a:lumMod val="85000"/>
              </a:schemeClr>
            </a:solidFill>
            <a:ln w="12700" cap="rnd" algn="ctr">
              <a:solidFill>
                <a:schemeClr val="bg1">
                  <a:lumMod val="85000"/>
                </a:schemeClr>
              </a:solidFill>
              <a:miter lim="800000"/>
              <a:headEnd/>
              <a:tailEnd/>
            </a:ln>
          </p:spPr>
          <p:txBody>
            <a:bodyPr anchor="ctr"/>
            <a:lstStyle/>
            <a:p>
              <a:pPr algn="ctr"/>
              <a:r>
                <a:rPr lang="en-US" sz="800" b="1" dirty="0"/>
                <a:t>Manage Risk and Control</a:t>
              </a:r>
            </a:p>
          </p:txBody>
        </p:sp>
      </p:grpSp>
      <p:sp>
        <p:nvSpPr>
          <p:cNvPr id="212" name="Rectangle 211"/>
          <p:cNvSpPr/>
          <p:nvPr/>
        </p:nvSpPr>
        <p:spPr>
          <a:xfrm>
            <a:off x="6957643" y="2380290"/>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3" name="Rectangle 35"/>
          <p:cNvSpPr>
            <a:spLocks noChangeArrowheads="1"/>
          </p:cNvSpPr>
          <p:nvPr/>
        </p:nvSpPr>
        <p:spPr bwMode="auto">
          <a:xfrm>
            <a:off x="6957643" y="2380290"/>
            <a:ext cx="1547777"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Test Operating Effectiveness of Internal Controls</a:t>
            </a:r>
          </a:p>
        </p:txBody>
      </p:sp>
      <p:sp>
        <p:nvSpPr>
          <p:cNvPr id="214" name="Rectangle 213"/>
          <p:cNvSpPr/>
          <p:nvPr/>
        </p:nvSpPr>
        <p:spPr>
          <a:xfrm>
            <a:off x="6959669" y="2795047"/>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5" name="Rectangle 35"/>
          <p:cNvSpPr>
            <a:spLocks noChangeArrowheads="1"/>
          </p:cNvSpPr>
          <p:nvPr/>
        </p:nvSpPr>
        <p:spPr bwMode="auto">
          <a:xfrm>
            <a:off x="6959669" y="2795047"/>
            <a:ext cx="1547777"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Audits</a:t>
            </a:r>
          </a:p>
        </p:txBody>
      </p:sp>
      <p:sp>
        <p:nvSpPr>
          <p:cNvPr id="216" name="Rectangle 215"/>
          <p:cNvSpPr/>
          <p:nvPr/>
        </p:nvSpPr>
        <p:spPr>
          <a:xfrm>
            <a:off x="6959129" y="3210236"/>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7" name="Rectangle 35"/>
          <p:cNvSpPr>
            <a:spLocks noChangeArrowheads="1"/>
          </p:cNvSpPr>
          <p:nvPr/>
        </p:nvSpPr>
        <p:spPr bwMode="auto">
          <a:xfrm>
            <a:off x="6959129" y="3210236"/>
            <a:ext cx="1547777"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Departmental Audit Committee</a:t>
            </a:r>
          </a:p>
        </p:txBody>
      </p:sp>
      <p:grpSp>
        <p:nvGrpSpPr>
          <p:cNvPr id="218" name="Group 217"/>
          <p:cNvGrpSpPr/>
          <p:nvPr/>
        </p:nvGrpSpPr>
        <p:grpSpPr>
          <a:xfrm>
            <a:off x="474842" y="1991512"/>
            <a:ext cx="1547777" cy="1196161"/>
            <a:chOff x="465707" y="3485255"/>
            <a:chExt cx="1572768" cy="1196161"/>
          </a:xfrm>
        </p:grpSpPr>
        <p:sp>
          <p:nvSpPr>
            <p:cNvPr id="219" name="Rectangle 218"/>
            <p:cNvSpPr/>
            <p:nvPr/>
          </p:nvSpPr>
          <p:spPr>
            <a:xfrm>
              <a:off x="466519" y="389098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20" name="Chevron 35"/>
            <p:cNvSpPr/>
            <p:nvPr/>
          </p:nvSpPr>
          <p:spPr>
            <a:xfrm>
              <a:off x="465707" y="3485255"/>
              <a:ext cx="1572768" cy="374904"/>
            </a:xfrm>
            <a:prstGeom prst="rect">
              <a:avLst/>
            </a:prstGeom>
            <a:solidFill>
              <a:schemeClr val="bg1">
                <a:lumMod val="85000"/>
              </a:schemeClr>
            </a:solidFill>
            <a:ln w="12700" cap="rnd" algn="ctr">
              <a:solidFill>
                <a:schemeClr val="bg1">
                  <a:lumMod val="85000"/>
                </a:schemeClr>
              </a:solidFill>
              <a:miter lim="800000"/>
              <a:headEnd/>
              <a:tailEnd/>
            </a:ln>
          </p:spPr>
          <p:txBody>
            <a:bodyPr anchor="ctr"/>
            <a:lstStyle/>
            <a:p>
              <a:pPr algn="ctr"/>
              <a:r>
                <a:rPr lang="en-US" sz="800" b="1" dirty="0"/>
                <a:t>Asset Management</a:t>
              </a:r>
            </a:p>
          </p:txBody>
        </p:sp>
        <p:sp>
          <p:nvSpPr>
            <p:cNvPr id="221" name="Rectangle 35"/>
            <p:cNvSpPr>
              <a:spLocks noChangeArrowheads="1"/>
            </p:cNvSpPr>
            <p:nvPr/>
          </p:nvSpPr>
          <p:spPr bwMode="auto">
            <a:xfrm>
              <a:off x="466519" y="3890989"/>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Capital Asset Planning</a:t>
              </a:r>
            </a:p>
          </p:txBody>
        </p:sp>
        <p:sp>
          <p:nvSpPr>
            <p:cNvPr id="270" name="Rectangle 269"/>
            <p:cNvSpPr/>
            <p:nvPr/>
          </p:nvSpPr>
          <p:spPr>
            <a:xfrm>
              <a:off x="465707" y="430734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71" name="Rectangle 35"/>
            <p:cNvSpPr>
              <a:spLocks noChangeArrowheads="1"/>
            </p:cNvSpPr>
            <p:nvPr/>
          </p:nvSpPr>
          <p:spPr bwMode="auto">
            <a:xfrm>
              <a:off x="465707" y="430734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Asset Procurement</a:t>
              </a:r>
            </a:p>
          </p:txBody>
        </p:sp>
      </p:grpSp>
      <p:sp>
        <p:nvSpPr>
          <p:cNvPr id="272" name="Rectangle 271"/>
          <p:cNvSpPr/>
          <p:nvPr/>
        </p:nvSpPr>
        <p:spPr>
          <a:xfrm>
            <a:off x="474842" y="3247324"/>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3" name="Rectangle 35"/>
          <p:cNvSpPr>
            <a:spLocks noChangeArrowheads="1"/>
          </p:cNvSpPr>
          <p:nvPr/>
        </p:nvSpPr>
        <p:spPr bwMode="auto">
          <a:xfrm>
            <a:off x="474842" y="3247324"/>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Asset Receiving and Tagging</a:t>
            </a:r>
          </a:p>
        </p:txBody>
      </p:sp>
      <p:sp>
        <p:nvSpPr>
          <p:cNvPr id="274" name="Rectangle 273"/>
          <p:cNvSpPr/>
          <p:nvPr/>
        </p:nvSpPr>
        <p:spPr>
          <a:xfrm>
            <a:off x="474842" y="3670241"/>
            <a:ext cx="157556"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5" name="Rectangle 35"/>
          <p:cNvSpPr>
            <a:spLocks noChangeArrowheads="1"/>
          </p:cNvSpPr>
          <p:nvPr/>
        </p:nvSpPr>
        <p:spPr bwMode="auto">
          <a:xfrm>
            <a:off x="474842" y="3670241"/>
            <a:ext cx="154488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Asset Additions</a:t>
            </a:r>
          </a:p>
        </p:txBody>
      </p:sp>
      <p:sp>
        <p:nvSpPr>
          <p:cNvPr id="276" name="Rectangle 275"/>
          <p:cNvSpPr/>
          <p:nvPr/>
        </p:nvSpPr>
        <p:spPr>
          <a:xfrm>
            <a:off x="474842" y="4086047"/>
            <a:ext cx="157556"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7" name="Rectangle 35"/>
          <p:cNvSpPr>
            <a:spLocks noChangeArrowheads="1"/>
          </p:cNvSpPr>
          <p:nvPr/>
        </p:nvSpPr>
        <p:spPr bwMode="auto">
          <a:xfrm>
            <a:off x="474842" y="4086047"/>
            <a:ext cx="154488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Capital Asset </a:t>
            </a:r>
          </a:p>
          <a:p>
            <a:pPr algn="ctr">
              <a:spcAft>
                <a:spcPct val="0"/>
              </a:spcAft>
            </a:pPr>
            <a:r>
              <a:rPr lang="en-US" sz="800" dirty="0">
                <a:cs typeface="Arial" pitchFamily="34" charset="0"/>
              </a:rPr>
              <a:t>Amortization</a:t>
            </a:r>
          </a:p>
        </p:txBody>
      </p:sp>
      <p:sp>
        <p:nvSpPr>
          <p:cNvPr id="278" name="Rectangle 277"/>
          <p:cNvSpPr/>
          <p:nvPr/>
        </p:nvSpPr>
        <p:spPr>
          <a:xfrm>
            <a:off x="473419" y="4502299"/>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9" name="Rectangle 35"/>
          <p:cNvSpPr>
            <a:spLocks noChangeArrowheads="1"/>
          </p:cNvSpPr>
          <p:nvPr/>
        </p:nvSpPr>
        <p:spPr bwMode="auto">
          <a:xfrm>
            <a:off x="473419" y="4502299"/>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Asset Monitoring</a:t>
            </a:r>
          </a:p>
        </p:txBody>
      </p:sp>
      <p:sp>
        <p:nvSpPr>
          <p:cNvPr id="280" name="Rectangle 279"/>
          <p:cNvSpPr/>
          <p:nvPr/>
        </p:nvSpPr>
        <p:spPr>
          <a:xfrm>
            <a:off x="469900" y="4935070"/>
            <a:ext cx="157556"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1" name="Rectangle 35"/>
          <p:cNvSpPr>
            <a:spLocks noChangeArrowheads="1"/>
          </p:cNvSpPr>
          <p:nvPr/>
        </p:nvSpPr>
        <p:spPr bwMode="auto">
          <a:xfrm>
            <a:off x="469900" y="4935070"/>
            <a:ext cx="154488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Asset Disposal</a:t>
            </a:r>
          </a:p>
        </p:txBody>
      </p:sp>
      <p:sp>
        <p:nvSpPr>
          <p:cNvPr id="282" name="Rectangle 281"/>
          <p:cNvSpPr/>
          <p:nvPr/>
        </p:nvSpPr>
        <p:spPr>
          <a:xfrm>
            <a:off x="3746142" y="2392522"/>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83" name="Rectangle 282"/>
          <p:cNvSpPr/>
          <p:nvPr/>
        </p:nvSpPr>
        <p:spPr>
          <a:xfrm>
            <a:off x="3746142" y="2812360"/>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84" name="Rectangle 283"/>
          <p:cNvSpPr/>
          <p:nvPr/>
        </p:nvSpPr>
        <p:spPr>
          <a:xfrm>
            <a:off x="3746142" y="3232198"/>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85" name="Chevron 35"/>
          <p:cNvSpPr/>
          <p:nvPr/>
        </p:nvSpPr>
        <p:spPr>
          <a:xfrm>
            <a:off x="3744364" y="1983544"/>
            <a:ext cx="1547777"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Enablers</a:t>
            </a:r>
          </a:p>
        </p:txBody>
      </p:sp>
      <p:sp>
        <p:nvSpPr>
          <p:cNvPr id="286" name="Rectangle 35"/>
          <p:cNvSpPr>
            <a:spLocks noChangeArrowheads="1"/>
          </p:cNvSpPr>
          <p:nvPr/>
        </p:nvSpPr>
        <p:spPr bwMode="auto">
          <a:xfrm>
            <a:off x="3746142" y="2392522"/>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and Maintain Financial Systems and Processes</a:t>
            </a:r>
          </a:p>
        </p:txBody>
      </p:sp>
      <p:sp>
        <p:nvSpPr>
          <p:cNvPr id="287" name="Rectangle 35"/>
          <p:cNvSpPr>
            <a:spLocks noChangeArrowheads="1"/>
          </p:cNvSpPr>
          <p:nvPr/>
        </p:nvSpPr>
        <p:spPr bwMode="auto">
          <a:xfrm>
            <a:off x="3746142" y="2812360"/>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Provide Training &amp; Offer Development Activities</a:t>
            </a:r>
          </a:p>
        </p:txBody>
      </p:sp>
      <p:sp>
        <p:nvSpPr>
          <p:cNvPr id="288" name="Rectangle 35"/>
          <p:cNvSpPr>
            <a:spLocks noChangeArrowheads="1"/>
          </p:cNvSpPr>
          <p:nvPr/>
        </p:nvSpPr>
        <p:spPr bwMode="auto">
          <a:xfrm>
            <a:off x="3746142" y="3232198"/>
            <a:ext cx="1544888"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Talent Management &amp; Succession Planning</a:t>
            </a:r>
          </a:p>
        </p:txBody>
      </p:sp>
      <p:sp>
        <p:nvSpPr>
          <p:cNvPr id="289" name="Rectangle 288"/>
          <p:cNvSpPr/>
          <p:nvPr/>
        </p:nvSpPr>
        <p:spPr>
          <a:xfrm>
            <a:off x="3746142" y="3638010"/>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90" name="Rectangle 35"/>
          <p:cNvSpPr>
            <a:spLocks noChangeArrowheads="1"/>
          </p:cNvSpPr>
          <p:nvPr/>
        </p:nvSpPr>
        <p:spPr bwMode="auto">
          <a:xfrm>
            <a:off x="3746142" y="3638010"/>
            <a:ext cx="1544888"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Conduct Performance Management Activities</a:t>
            </a:r>
          </a:p>
        </p:txBody>
      </p:sp>
      <p:sp>
        <p:nvSpPr>
          <p:cNvPr id="291" name="Rectangle 290"/>
          <p:cNvSpPr/>
          <p:nvPr/>
        </p:nvSpPr>
        <p:spPr>
          <a:xfrm>
            <a:off x="3745293" y="4045372"/>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2" name="Rectangle 35"/>
          <p:cNvSpPr>
            <a:spLocks noChangeArrowheads="1"/>
          </p:cNvSpPr>
          <p:nvPr/>
        </p:nvSpPr>
        <p:spPr bwMode="auto">
          <a:xfrm>
            <a:off x="3745293" y="4045372"/>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Organization &amp; Governance Activities</a:t>
            </a:r>
          </a:p>
        </p:txBody>
      </p:sp>
      <p:sp>
        <p:nvSpPr>
          <p:cNvPr id="293" name="Rectangle 292"/>
          <p:cNvSpPr/>
          <p:nvPr/>
        </p:nvSpPr>
        <p:spPr>
          <a:xfrm>
            <a:off x="3745293" y="4458802"/>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4" name="Rectangle 35"/>
          <p:cNvSpPr>
            <a:spLocks noChangeArrowheads="1"/>
          </p:cNvSpPr>
          <p:nvPr/>
        </p:nvSpPr>
        <p:spPr bwMode="auto">
          <a:xfrm>
            <a:off x="3745293" y="4458802"/>
            <a:ext cx="1544888" cy="37312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Data Analytics</a:t>
            </a:r>
          </a:p>
        </p:txBody>
      </p:sp>
      <p:sp>
        <p:nvSpPr>
          <p:cNvPr id="295" name="Rectangle 294"/>
          <p:cNvSpPr/>
          <p:nvPr/>
        </p:nvSpPr>
        <p:spPr>
          <a:xfrm>
            <a:off x="8597889" y="2379449"/>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96" name="Rectangle 295"/>
          <p:cNvSpPr/>
          <p:nvPr/>
        </p:nvSpPr>
        <p:spPr>
          <a:xfrm>
            <a:off x="8597889" y="2799287"/>
            <a:ext cx="157556"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97" name="Rectangle 296"/>
          <p:cNvSpPr/>
          <p:nvPr/>
        </p:nvSpPr>
        <p:spPr>
          <a:xfrm>
            <a:off x="8597889" y="3219125"/>
            <a:ext cx="157556"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98" name="Rectangle 297"/>
          <p:cNvSpPr/>
          <p:nvPr/>
        </p:nvSpPr>
        <p:spPr>
          <a:xfrm>
            <a:off x="8597889" y="3638010"/>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299" name="Chevron 33"/>
          <p:cNvSpPr/>
          <p:nvPr/>
        </p:nvSpPr>
        <p:spPr>
          <a:xfrm>
            <a:off x="8597888" y="1966095"/>
            <a:ext cx="3132623"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Procurement Execution</a:t>
            </a:r>
          </a:p>
        </p:txBody>
      </p:sp>
      <p:sp>
        <p:nvSpPr>
          <p:cNvPr id="300" name="Rectangle 35"/>
          <p:cNvSpPr>
            <a:spLocks noChangeArrowheads="1"/>
          </p:cNvSpPr>
          <p:nvPr/>
        </p:nvSpPr>
        <p:spPr bwMode="auto">
          <a:xfrm>
            <a:off x="8597889" y="2379449"/>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Acquire Goods with Acquisition Cards</a:t>
            </a:r>
          </a:p>
        </p:txBody>
      </p:sp>
      <p:sp>
        <p:nvSpPr>
          <p:cNvPr id="301" name="Rectangle 35"/>
          <p:cNvSpPr>
            <a:spLocks noChangeArrowheads="1"/>
          </p:cNvSpPr>
          <p:nvPr/>
        </p:nvSpPr>
        <p:spPr bwMode="auto">
          <a:xfrm>
            <a:off x="8597889" y="2799287"/>
            <a:ext cx="1544888"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Acquire Goods</a:t>
            </a:r>
          </a:p>
        </p:txBody>
      </p:sp>
      <p:sp>
        <p:nvSpPr>
          <p:cNvPr id="302" name="Rectangle 35"/>
          <p:cNvSpPr>
            <a:spLocks noChangeArrowheads="1"/>
          </p:cNvSpPr>
          <p:nvPr/>
        </p:nvSpPr>
        <p:spPr bwMode="auto">
          <a:xfrm>
            <a:off x="8597889" y="3219125"/>
            <a:ext cx="1544888"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Acquire Services</a:t>
            </a:r>
          </a:p>
        </p:txBody>
      </p:sp>
      <p:sp>
        <p:nvSpPr>
          <p:cNvPr id="303" name="Rectangle 35"/>
          <p:cNvSpPr>
            <a:spLocks noChangeArrowheads="1"/>
          </p:cNvSpPr>
          <p:nvPr/>
        </p:nvSpPr>
        <p:spPr bwMode="auto">
          <a:xfrm>
            <a:off x="8597889" y="3638010"/>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Liaise with PWGSC</a:t>
            </a:r>
          </a:p>
        </p:txBody>
      </p:sp>
      <p:sp>
        <p:nvSpPr>
          <p:cNvPr id="304" name="Rectangle 303"/>
          <p:cNvSpPr/>
          <p:nvPr/>
        </p:nvSpPr>
        <p:spPr>
          <a:xfrm>
            <a:off x="10185625" y="2386424"/>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5" name="Rectangle 304"/>
          <p:cNvSpPr/>
          <p:nvPr/>
        </p:nvSpPr>
        <p:spPr>
          <a:xfrm>
            <a:off x="10193124" y="2806262"/>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6" name="Rectangle 35"/>
          <p:cNvSpPr>
            <a:spLocks noChangeArrowheads="1"/>
          </p:cNvSpPr>
          <p:nvPr/>
        </p:nvSpPr>
        <p:spPr bwMode="auto">
          <a:xfrm>
            <a:off x="10185625" y="2378804"/>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Administer Contract</a:t>
            </a:r>
          </a:p>
        </p:txBody>
      </p:sp>
      <p:sp>
        <p:nvSpPr>
          <p:cNvPr id="307" name="Rectangle 35"/>
          <p:cNvSpPr>
            <a:spLocks noChangeArrowheads="1"/>
          </p:cNvSpPr>
          <p:nvPr/>
        </p:nvSpPr>
        <p:spPr bwMode="auto">
          <a:xfrm>
            <a:off x="10185625" y="2798642"/>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SRCL and/or Waiver</a:t>
            </a:r>
          </a:p>
        </p:txBody>
      </p:sp>
      <p:sp>
        <p:nvSpPr>
          <p:cNvPr id="308" name="Rectangle 307"/>
          <p:cNvSpPr/>
          <p:nvPr/>
        </p:nvSpPr>
        <p:spPr>
          <a:xfrm>
            <a:off x="10185624" y="3225147"/>
            <a:ext cx="157556"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9" name="Rectangle 308"/>
          <p:cNvSpPr/>
          <p:nvPr/>
        </p:nvSpPr>
        <p:spPr>
          <a:xfrm>
            <a:off x="10185624" y="3644985"/>
            <a:ext cx="15755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0" name="Rectangle 35"/>
          <p:cNvSpPr>
            <a:spLocks noChangeArrowheads="1"/>
          </p:cNvSpPr>
          <p:nvPr/>
        </p:nvSpPr>
        <p:spPr bwMode="auto">
          <a:xfrm>
            <a:off x="10185624" y="3217527"/>
            <a:ext cx="154488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Conduct Personnel Security Screening</a:t>
            </a:r>
          </a:p>
        </p:txBody>
      </p:sp>
      <p:sp>
        <p:nvSpPr>
          <p:cNvPr id="311" name="Rectangle 35"/>
          <p:cNvSpPr>
            <a:spLocks noChangeArrowheads="1"/>
          </p:cNvSpPr>
          <p:nvPr/>
        </p:nvSpPr>
        <p:spPr bwMode="auto">
          <a:xfrm>
            <a:off x="10185624" y="3637365"/>
            <a:ext cx="1544888"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Maintain Contracts Database</a:t>
            </a:r>
          </a:p>
        </p:txBody>
      </p:sp>
    </p:spTree>
    <p:extLst>
      <p:ext uri="{BB962C8B-B14F-4D97-AF65-F5344CB8AC3E}">
        <p14:creationId xmlns:p14="http://schemas.microsoft.com/office/powerpoint/2010/main" val="11066317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Public Sector – Human Resources (1/2)</a:t>
            </a:r>
          </a:p>
        </p:txBody>
      </p:sp>
      <p:grpSp>
        <p:nvGrpSpPr>
          <p:cNvPr id="349" name="Group 348"/>
          <p:cNvGrpSpPr/>
          <p:nvPr/>
        </p:nvGrpSpPr>
        <p:grpSpPr>
          <a:xfrm>
            <a:off x="9087872" y="5953179"/>
            <a:ext cx="2634228" cy="481134"/>
            <a:chOff x="5784574" y="6128015"/>
            <a:chExt cx="2634228" cy="481134"/>
          </a:xfrm>
        </p:grpSpPr>
        <p:sp>
          <p:nvSpPr>
            <p:cNvPr id="350" name="Rounded Rectangle 349"/>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351" name="Rectangle 350"/>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2" name="Rectangle 351"/>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3" name="Rectangle 352"/>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4" name="TextBox 353"/>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355" name="TextBox 354"/>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356" name="TextBox 355"/>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2" name="Slide Number Placeholder 1"/>
          <p:cNvSpPr>
            <a:spLocks noGrp="1"/>
          </p:cNvSpPr>
          <p:nvPr>
            <p:ph type="sldNum" sz="quarter" idx="4"/>
          </p:nvPr>
        </p:nvSpPr>
        <p:spPr/>
        <p:txBody>
          <a:bodyPr/>
          <a:lstStyle/>
          <a:p>
            <a:fld id="{1D70FF2A-E074-4D3B-BB94-FFBB4B519E26}" type="slidenum">
              <a:rPr lang="en-CA" smtClean="0"/>
              <a:pPr/>
              <a:t>12</a:t>
            </a:fld>
            <a:endParaRPr lang="en-CA" dirty="0"/>
          </a:p>
        </p:txBody>
      </p:sp>
      <p:sp>
        <p:nvSpPr>
          <p:cNvPr id="82" name="Rectangle 81"/>
          <p:cNvSpPr/>
          <p:nvPr/>
        </p:nvSpPr>
        <p:spPr>
          <a:xfrm>
            <a:off x="6192479" y="5049534"/>
            <a:ext cx="188097" cy="354567"/>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4" name="Rectangle 83"/>
          <p:cNvSpPr/>
          <p:nvPr/>
        </p:nvSpPr>
        <p:spPr>
          <a:xfrm>
            <a:off x="6192479" y="5447479"/>
            <a:ext cx="188097"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5" name="Rectangle 84"/>
          <p:cNvSpPr/>
          <p:nvPr/>
        </p:nvSpPr>
        <p:spPr>
          <a:xfrm>
            <a:off x="8089255" y="5050992"/>
            <a:ext cx="188097"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6" name="Rectangle 35"/>
          <p:cNvSpPr>
            <a:spLocks noChangeArrowheads="1"/>
          </p:cNvSpPr>
          <p:nvPr/>
        </p:nvSpPr>
        <p:spPr bwMode="auto">
          <a:xfrm>
            <a:off x="6192479" y="5049534"/>
            <a:ext cx="1788356" cy="353664"/>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Defining OE Tools &amp; Approaches</a:t>
            </a:r>
          </a:p>
        </p:txBody>
      </p:sp>
      <p:sp>
        <p:nvSpPr>
          <p:cNvPr id="87" name="Rectangle 35"/>
          <p:cNvSpPr>
            <a:spLocks noChangeArrowheads="1"/>
          </p:cNvSpPr>
          <p:nvPr/>
        </p:nvSpPr>
        <p:spPr bwMode="auto">
          <a:xfrm>
            <a:off x="6192479" y="5447479"/>
            <a:ext cx="1788356" cy="353664"/>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Develop Change </a:t>
            </a:r>
          </a:p>
          <a:p>
            <a:pPr algn="ctr">
              <a:spcAft>
                <a:spcPct val="0"/>
              </a:spcAft>
            </a:pPr>
            <a:r>
              <a:rPr lang="en-GB" sz="800" dirty="0">
                <a:cs typeface="Arial" pitchFamily="34" charset="0"/>
              </a:rPr>
              <a:t>Management Frameworks</a:t>
            </a:r>
          </a:p>
        </p:txBody>
      </p:sp>
      <p:sp>
        <p:nvSpPr>
          <p:cNvPr id="88" name="Rectangle 35"/>
          <p:cNvSpPr>
            <a:spLocks noChangeArrowheads="1"/>
          </p:cNvSpPr>
          <p:nvPr/>
        </p:nvSpPr>
        <p:spPr bwMode="auto">
          <a:xfrm>
            <a:off x="8089255" y="5050992"/>
            <a:ext cx="1788356" cy="353664"/>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 Deliver Organizational </a:t>
            </a:r>
          </a:p>
          <a:p>
            <a:pPr algn="ctr">
              <a:spcAft>
                <a:spcPct val="0"/>
              </a:spcAft>
            </a:pPr>
            <a:r>
              <a:rPr lang="en-GB" sz="800" dirty="0">
                <a:cs typeface="Arial" pitchFamily="34" charset="0"/>
              </a:rPr>
              <a:t>Change</a:t>
            </a:r>
          </a:p>
        </p:txBody>
      </p:sp>
      <p:sp>
        <p:nvSpPr>
          <p:cNvPr id="89" name="Chevron 35"/>
          <p:cNvSpPr/>
          <p:nvPr/>
        </p:nvSpPr>
        <p:spPr>
          <a:xfrm>
            <a:off x="6192980" y="4645545"/>
            <a:ext cx="3665624" cy="3494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Org Development: Organizational Strategy </a:t>
            </a:r>
          </a:p>
        </p:txBody>
      </p:sp>
      <p:sp>
        <p:nvSpPr>
          <p:cNvPr id="90" name="Rectangle 89"/>
          <p:cNvSpPr/>
          <p:nvPr/>
        </p:nvSpPr>
        <p:spPr>
          <a:xfrm>
            <a:off x="8101616" y="5447375"/>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1" name="Rectangle 35"/>
          <p:cNvSpPr>
            <a:spLocks noChangeArrowheads="1"/>
          </p:cNvSpPr>
          <p:nvPr/>
        </p:nvSpPr>
        <p:spPr bwMode="auto">
          <a:xfrm>
            <a:off x="8092951" y="5447375"/>
            <a:ext cx="1788356" cy="353664"/>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Define Roles &amp; </a:t>
            </a:r>
          </a:p>
          <a:p>
            <a:pPr algn="ctr">
              <a:spcAft>
                <a:spcPct val="0"/>
              </a:spcAft>
            </a:pPr>
            <a:r>
              <a:rPr lang="en-GB" sz="800" dirty="0">
                <a:cs typeface="Arial" pitchFamily="34" charset="0"/>
              </a:rPr>
              <a:t>Competencies</a:t>
            </a:r>
          </a:p>
        </p:txBody>
      </p:sp>
      <p:sp>
        <p:nvSpPr>
          <p:cNvPr id="92" name="Rectangle 91"/>
          <p:cNvSpPr/>
          <p:nvPr/>
        </p:nvSpPr>
        <p:spPr>
          <a:xfrm>
            <a:off x="4341277" y="2257313"/>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93" name="Rectangle 92"/>
          <p:cNvSpPr/>
          <p:nvPr/>
        </p:nvSpPr>
        <p:spPr>
          <a:xfrm>
            <a:off x="4341277" y="2662481"/>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94" name="Rectangle 93"/>
          <p:cNvSpPr/>
          <p:nvPr/>
        </p:nvSpPr>
        <p:spPr>
          <a:xfrm>
            <a:off x="4341277" y="3060426"/>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95" name="Chevron 27"/>
          <p:cNvSpPr/>
          <p:nvPr/>
        </p:nvSpPr>
        <p:spPr>
          <a:xfrm>
            <a:off x="4341276" y="1865513"/>
            <a:ext cx="3613233"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Plan &amp; Manage Human Resources</a:t>
            </a:r>
          </a:p>
        </p:txBody>
      </p:sp>
      <p:sp>
        <p:nvSpPr>
          <p:cNvPr id="96" name="Rectangle 35"/>
          <p:cNvSpPr>
            <a:spLocks noChangeArrowheads="1"/>
          </p:cNvSpPr>
          <p:nvPr/>
        </p:nvSpPr>
        <p:spPr bwMode="auto">
          <a:xfrm>
            <a:off x="4341277" y="2257313"/>
            <a:ext cx="1785018" cy="353664"/>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Manage HR Strategy &amp; Objectives</a:t>
            </a:r>
          </a:p>
        </p:txBody>
      </p:sp>
      <p:sp>
        <p:nvSpPr>
          <p:cNvPr id="97" name="Rectangle 35"/>
          <p:cNvSpPr>
            <a:spLocks noChangeArrowheads="1"/>
          </p:cNvSpPr>
          <p:nvPr/>
        </p:nvSpPr>
        <p:spPr bwMode="auto">
          <a:xfrm>
            <a:off x="4341277" y="2662481"/>
            <a:ext cx="1785018" cy="35366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 Manage Organizational </a:t>
            </a:r>
          </a:p>
          <a:p>
            <a:pPr algn="ctr">
              <a:spcAft>
                <a:spcPct val="0"/>
              </a:spcAft>
            </a:pPr>
            <a:r>
              <a:rPr lang="en-US" sz="800" dirty="0">
                <a:solidFill>
                  <a:sysClr val="windowText" lastClr="000000"/>
                </a:solidFill>
                <a:cs typeface="Arial" pitchFamily="34" charset="0"/>
              </a:rPr>
              <a:t>Design</a:t>
            </a:r>
          </a:p>
        </p:txBody>
      </p:sp>
      <p:sp>
        <p:nvSpPr>
          <p:cNvPr id="98" name="Rectangle 35"/>
          <p:cNvSpPr>
            <a:spLocks noChangeArrowheads="1"/>
          </p:cNvSpPr>
          <p:nvPr/>
        </p:nvSpPr>
        <p:spPr bwMode="auto">
          <a:xfrm>
            <a:off x="4341277" y="3060426"/>
            <a:ext cx="1785018" cy="35366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Manage Workforce Planning</a:t>
            </a:r>
          </a:p>
        </p:txBody>
      </p:sp>
      <p:sp>
        <p:nvSpPr>
          <p:cNvPr id="99" name="Rectangle 98"/>
          <p:cNvSpPr/>
          <p:nvPr/>
        </p:nvSpPr>
        <p:spPr>
          <a:xfrm>
            <a:off x="4339551" y="3452427"/>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00" name="Rectangle 35"/>
          <p:cNvSpPr>
            <a:spLocks noChangeArrowheads="1"/>
          </p:cNvSpPr>
          <p:nvPr/>
        </p:nvSpPr>
        <p:spPr bwMode="auto">
          <a:xfrm>
            <a:off x="4339551" y="3452427"/>
            <a:ext cx="1785018" cy="35366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Develop Reward Strategy</a:t>
            </a:r>
          </a:p>
        </p:txBody>
      </p:sp>
      <p:sp>
        <p:nvSpPr>
          <p:cNvPr id="101" name="Rectangle 100"/>
          <p:cNvSpPr/>
          <p:nvPr/>
        </p:nvSpPr>
        <p:spPr>
          <a:xfrm>
            <a:off x="4330954" y="3836770"/>
            <a:ext cx="177816" cy="340349"/>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02" name="Rectangle 35"/>
          <p:cNvSpPr>
            <a:spLocks noChangeArrowheads="1"/>
          </p:cNvSpPr>
          <p:nvPr/>
        </p:nvSpPr>
        <p:spPr bwMode="auto">
          <a:xfrm>
            <a:off x="4326722" y="3837102"/>
            <a:ext cx="1788223" cy="340017"/>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Develop Benefit Strategy</a:t>
            </a:r>
          </a:p>
        </p:txBody>
      </p:sp>
      <p:grpSp>
        <p:nvGrpSpPr>
          <p:cNvPr id="103" name="Group 102"/>
          <p:cNvGrpSpPr/>
          <p:nvPr/>
        </p:nvGrpSpPr>
        <p:grpSpPr>
          <a:xfrm>
            <a:off x="6169491" y="2258216"/>
            <a:ext cx="1786060" cy="1931123"/>
            <a:chOff x="3700692" y="2232102"/>
            <a:chExt cx="1570749" cy="2037362"/>
          </a:xfrm>
        </p:grpSpPr>
        <p:grpSp>
          <p:nvGrpSpPr>
            <p:cNvPr id="104" name="Group 103"/>
            <p:cNvGrpSpPr/>
            <p:nvPr/>
          </p:nvGrpSpPr>
          <p:grpSpPr>
            <a:xfrm>
              <a:off x="3700692" y="2232102"/>
              <a:ext cx="1569832" cy="1213749"/>
              <a:chOff x="10148770" y="2232797"/>
              <a:chExt cx="1569832" cy="1213749"/>
            </a:xfrm>
          </p:grpSpPr>
          <p:sp>
            <p:nvSpPr>
              <p:cNvPr id="109" name="Rectangle 108"/>
              <p:cNvSpPr/>
              <p:nvPr/>
            </p:nvSpPr>
            <p:spPr>
              <a:xfrm>
                <a:off x="10148770" y="2232797"/>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10" name="Rectangle 109"/>
              <p:cNvSpPr/>
              <p:nvPr/>
            </p:nvSpPr>
            <p:spPr>
              <a:xfrm>
                <a:off x="10148770" y="2650114"/>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11" name="Rectangle 110"/>
              <p:cNvSpPr/>
              <p:nvPr/>
            </p:nvSpPr>
            <p:spPr>
              <a:xfrm>
                <a:off x="10148770" y="3072473"/>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12" name="Rectangle 35"/>
              <p:cNvSpPr>
                <a:spLocks noChangeArrowheads="1"/>
              </p:cNvSpPr>
              <p:nvPr/>
            </p:nvSpPr>
            <p:spPr bwMode="auto">
              <a:xfrm>
                <a:off x="10148770" y="2232797"/>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Org Effectiveness Strategy</a:t>
                </a:r>
              </a:p>
            </p:txBody>
          </p:sp>
          <p:sp>
            <p:nvSpPr>
              <p:cNvPr id="113" name="Rectangle 35"/>
              <p:cNvSpPr>
                <a:spLocks noChangeArrowheads="1"/>
              </p:cNvSpPr>
              <p:nvPr/>
            </p:nvSpPr>
            <p:spPr bwMode="auto">
              <a:xfrm>
                <a:off x="10148770" y="2650114"/>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Policies and Procedures</a:t>
                </a:r>
              </a:p>
            </p:txBody>
          </p:sp>
          <p:sp>
            <p:nvSpPr>
              <p:cNvPr id="114" name="Rectangle 35"/>
              <p:cNvSpPr>
                <a:spLocks noChangeArrowheads="1"/>
              </p:cNvSpPr>
              <p:nvPr/>
            </p:nvSpPr>
            <p:spPr bwMode="auto">
              <a:xfrm>
                <a:off x="10148770" y="307247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Input to Business Planning</a:t>
                </a:r>
              </a:p>
            </p:txBody>
          </p:sp>
        </p:grpSp>
        <p:sp>
          <p:nvSpPr>
            <p:cNvPr id="105" name="Rectangle 104"/>
            <p:cNvSpPr/>
            <p:nvPr/>
          </p:nvSpPr>
          <p:spPr>
            <a:xfrm>
              <a:off x="3700692" y="3488595"/>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06" name="Rectangle 35"/>
            <p:cNvSpPr>
              <a:spLocks noChangeArrowheads="1"/>
            </p:cNvSpPr>
            <p:nvPr/>
          </p:nvSpPr>
          <p:spPr bwMode="auto">
            <a:xfrm>
              <a:off x="3700692" y="3488595"/>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Provide HR Insights</a:t>
              </a:r>
            </a:p>
          </p:txBody>
        </p:sp>
        <p:sp>
          <p:nvSpPr>
            <p:cNvPr id="107" name="Rectangle 106"/>
            <p:cNvSpPr/>
            <p:nvPr/>
          </p:nvSpPr>
          <p:spPr>
            <a:xfrm>
              <a:off x="3701609" y="3895391"/>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08" name="Rectangle 35"/>
            <p:cNvSpPr>
              <a:spLocks noChangeArrowheads="1"/>
            </p:cNvSpPr>
            <p:nvPr/>
          </p:nvSpPr>
          <p:spPr bwMode="auto">
            <a:xfrm>
              <a:off x="3701609" y="3895391"/>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Business Demand Capture</a:t>
              </a:r>
            </a:p>
          </p:txBody>
        </p:sp>
      </p:grpSp>
      <p:sp>
        <p:nvSpPr>
          <p:cNvPr id="115" name="Rectangle 114"/>
          <p:cNvSpPr/>
          <p:nvPr/>
        </p:nvSpPr>
        <p:spPr>
          <a:xfrm>
            <a:off x="4339423" y="4234144"/>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16" name="Rectangle 35"/>
          <p:cNvSpPr>
            <a:spLocks noChangeArrowheads="1"/>
          </p:cNvSpPr>
          <p:nvPr/>
        </p:nvSpPr>
        <p:spPr bwMode="auto">
          <a:xfrm>
            <a:off x="4339423" y="4234144"/>
            <a:ext cx="1785018" cy="35366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Develop Talent Strategy</a:t>
            </a:r>
          </a:p>
        </p:txBody>
      </p:sp>
      <p:sp>
        <p:nvSpPr>
          <p:cNvPr id="117" name="Rectangle 116"/>
          <p:cNvSpPr/>
          <p:nvPr/>
        </p:nvSpPr>
        <p:spPr>
          <a:xfrm>
            <a:off x="6167569" y="4235981"/>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18" name="Rectangle 35"/>
          <p:cNvSpPr>
            <a:spLocks noChangeArrowheads="1"/>
          </p:cNvSpPr>
          <p:nvPr/>
        </p:nvSpPr>
        <p:spPr bwMode="auto">
          <a:xfrm>
            <a:off x="6167569" y="4235981"/>
            <a:ext cx="1785018" cy="35366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Develop Performance </a:t>
            </a:r>
          </a:p>
          <a:p>
            <a:pPr algn="ctr">
              <a:spcAft>
                <a:spcPct val="0"/>
              </a:spcAft>
            </a:pPr>
            <a:r>
              <a:rPr lang="en-US" sz="800" dirty="0">
                <a:solidFill>
                  <a:sysClr val="windowText" lastClr="000000"/>
                </a:solidFill>
                <a:cs typeface="Arial" pitchFamily="34" charset="0"/>
              </a:rPr>
              <a:t>Strategy</a:t>
            </a:r>
          </a:p>
        </p:txBody>
      </p:sp>
      <p:sp>
        <p:nvSpPr>
          <p:cNvPr id="119" name="Rectangle 118"/>
          <p:cNvSpPr/>
          <p:nvPr/>
        </p:nvSpPr>
        <p:spPr>
          <a:xfrm>
            <a:off x="486764" y="2274644"/>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0" name="Rectangle 119"/>
          <p:cNvSpPr/>
          <p:nvPr/>
        </p:nvSpPr>
        <p:spPr>
          <a:xfrm>
            <a:off x="484153" y="2665792"/>
            <a:ext cx="182046"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1" name="Chevron 35"/>
          <p:cNvSpPr/>
          <p:nvPr/>
        </p:nvSpPr>
        <p:spPr>
          <a:xfrm>
            <a:off x="482484" y="1868046"/>
            <a:ext cx="1788356"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Recruitment</a:t>
            </a:r>
          </a:p>
        </p:txBody>
      </p:sp>
      <p:sp>
        <p:nvSpPr>
          <p:cNvPr id="122" name="Rectangle 35"/>
          <p:cNvSpPr>
            <a:spLocks noChangeArrowheads="1"/>
          </p:cNvSpPr>
          <p:nvPr/>
        </p:nvSpPr>
        <p:spPr bwMode="auto">
          <a:xfrm>
            <a:off x="484153" y="2267847"/>
            <a:ext cx="1785018" cy="353664"/>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Develop Rec. Processes &amp; Tools</a:t>
            </a:r>
          </a:p>
        </p:txBody>
      </p:sp>
      <p:sp>
        <p:nvSpPr>
          <p:cNvPr id="123" name="Rectangle 35"/>
          <p:cNvSpPr>
            <a:spLocks noChangeArrowheads="1"/>
          </p:cNvSpPr>
          <p:nvPr/>
        </p:nvSpPr>
        <p:spPr bwMode="auto">
          <a:xfrm>
            <a:off x="484153" y="2665792"/>
            <a:ext cx="1785018"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Create/Edit Job Requisition</a:t>
            </a:r>
          </a:p>
        </p:txBody>
      </p:sp>
      <p:grpSp>
        <p:nvGrpSpPr>
          <p:cNvPr id="124" name="Group 123"/>
          <p:cNvGrpSpPr/>
          <p:nvPr/>
        </p:nvGrpSpPr>
        <p:grpSpPr>
          <a:xfrm>
            <a:off x="471544" y="3444702"/>
            <a:ext cx="1785941" cy="749210"/>
            <a:chOff x="465707" y="3890989"/>
            <a:chExt cx="1570644" cy="790427"/>
          </a:xfrm>
        </p:grpSpPr>
        <p:sp>
          <p:nvSpPr>
            <p:cNvPr id="125" name="Rectangle 124"/>
            <p:cNvSpPr/>
            <p:nvPr/>
          </p:nvSpPr>
          <p:spPr>
            <a:xfrm>
              <a:off x="466519" y="3890989"/>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6" name="Rectangle 35"/>
            <p:cNvSpPr>
              <a:spLocks noChangeArrowheads="1"/>
            </p:cNvSpPr>
            <p:nvPr/>
          </p:nvSpPr>
          <p:spPr bwMode="auto">
            <a:xfrm>
              <a:off x="466519" y="389098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Referral Process</a:t>
              </a:r>
            </a:p>
          </p:txBody>
        </p:sp>
        <p:sp>
          <p:nvSpPr>
            <p:cNvPr id="127" name="Rectangle 126"/>
            <p:cNvSpPr/>
            <p:nvPr/>
          </p:nvSpPr>
          <p:spPr>
            <a:xfrm>
              <a:off x="465707" y="4307343"/>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8" name="Rectangle 35"/>
            <p:cNvSpPr>
              <a:spLocks noChangeArrowheads="1"/>
            </p:cNvSpPr>
            <p:nvPr/>
          </p:nvSpPr>
          <p:spPr bwMode="auto">
            <a:xfrm>
              <a:off x="465707" y="4307343"/>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Source Candidates</a:t>
              </a:r>
            </a:p>
          </p:txBody>
        </p:sp>
      </p:grpSp>
      <p:sp>
        <p:nvSpPr>
          <p:cNvPr id="129" name="Rectangle 128"/>
          <p:cNvSpPr/>
          <p:nvPr/>
        </p:nvSpPr>
        <p:spPr>
          <a:xfrm>
            <a:off x="471544" y="4250452"/>
            <a:ext cx="182046"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0" name="Rectangle 35"/>
          <p:cNvSpPr>
            <a:spLocks noChangeArrowheads="1"/>
          </p:cNvSpPr>
          <p:nvPr/>
        </p:nvSpPr>
        <p:spPr bwMode="auto">
          <a:xfrm>
            <a:off x="471544" y="4250452"/>
            <a:ext cx="1785018"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Screen Candidates</a:t>
            </a:r>
          </a:p>
        </p:txBody>
      </p:sp>
      <p:sp>
        <p:nvSpPr>
          <p:cNvPr id="131" name="Rectangle 130"/>
          <p:cNvSpPr/>
          <p:nvPr/>
        </p:nvSpPr>
        <p:spPr>
          <a:xfrm>
            <a:off x="471544" y="4651316"/>
            <a:ext cx="182046"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2" name="Rectangle 35"/>
          <p:cNvSpPr>
            <a:spLocks noChangeArrowheads="1"/>
          </p:cNvSpPr>
          <p:nvPr/>
        </p:nvSpPr>
        <p:spPr bwMode="auto">
          <a:xfrm>
            <a:off x="471544" y="4651316"/>
            <a:ext cx="1785018"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Select Candidates</a:t>
            </a:r>
          </a:p>
        </p:txBody>
      </p:sp>
      <p:sp>
        <p:nvSpPr>
          <p:cNvPr id="133" name="Rectangle 132"/>
          <p:cNvSpPr/>
          <p:nvPr/>
        </p:nvSpPr>
        <p:spPr>
          <a:xfrm>
            <a:off x="471544" y="5045440"/>
            <a:ext cx="182046"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4" name="Rectangle 35"/>
          <p:cNvSpPr>
            <a:spLocks noChangeArrowheads="1"/>
          </p:cNvSpPr>
          <p:nvPr/>
        </p:nvSpPr>
        <p:spPr bwMode="auto">
          <a:xfrm>
            <a:off x="471544" y="5045440"/>
            <a:ext cx="1785018"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Manage Agency Worker Recruitment</a:t>
            </a:r>
          </a:p>
        </p:txBody>
      </p:sp>
      <p:sp>
        <p:nvSpPr>
          <p:cNvPr id="135" name="Rectangle 134"/>
          <p:cNvSpPr/>
          <p:nvPr/>
        </p:nvSpPr>
        <p:spPr>
          <a:xfrm>
            <a:off x="469900" y="5439986"/>
            <a:ext cx="182046"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6" name="Rectangle 35"/>
          <p:cNvSpPr>
            <a:spLocks noChangeArrowheads="1"/>
          </p:cNvSpPr>
          <p:nvPr/>
        </p:nvSpPr>
        <p:spPr bwMode="auto">
          <a:xfrm>
            <a:off x="469900" y="5439986"/>
            <a:ext cx="1785018"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Job Offer</a:t>
            </a:r>
          </a:p>
        </p:txBody>
      </p:sp>
      <p:sp>
        <p:nvSpPr>
          <p:cNvPr id="137" name="Rectangle 136"/>
          <p:cNvSpPr/>
          <p:nvPr/>
        </p:nvSpPr>
        <p:spPr>
          <a:xfrm>
            <a:off x="469900" y="3064232"/>
            <a:ext cx="182046"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8" name="Rectangle 35"/>
          <p:cNvSpPr>
            <a:spLocks noChangeArrowheads="1"/>
          </p:cNvSpPr>
          <p:nvPr/>
        </p:nvSpPr>
        <p:spPr bwMode="auto">
          <a:xfrm>
            <a:off x="469900" y="3064232"/>
            <a:ext cx="1785018"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Close Job Requisition</a:t>
            </a:r>
          </a:p>
        </p:txBody>
      </p:sp>
      <p:sp>
        <p:nvSpPr>
          <p:cNvPr id="139" name="Rectangle 138"/>
          <p:cNvSpPr/>
          <p:nvPr/>
        </p:nvSpPr>
        <p:spPr>
          <a:xfrm>
            <a:off x="2373162" y="2284361"/>
            <a:ext cx="199883"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0" name="Rectangle 139"/>
          <p:cNvSpPr/>
          <p:nvPr/>
        </p:nvSpPr>
        <p:spPr>
          <a:xfrm>
            <a:off x="2373162" y="2675901"/>
            <a:ext cx="199883"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1" name="Chevron 35"/>
          <p:cNvSpPr/>
          <p:nvPr/>
        </p:nvSpPr>
        <p:spPr>
          <a:xfrm>
            <a:off x="2382858" y="1870321"/>
            <a:ext cx="1788356"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New Hire Integration</a:t>
            </a:r>
          </a:p>
        </p:txBody>
      </p:sp>
      <p:sp>
        <p:nvSpPr>
          <p:cNvPr id="142" name="Rectangle 35"/>
          <p:cNvSpPr>
            <a:spLocks noChangeArrowheads="1"/>
          </p:cNvSpPr>
          <p:nvPr/>
        </p:nvSpPr>
        <p:spPr bwMode="auto">
          <a:xfrm>
            <a:off x="2370294" y="2277563"/>
            <a:ext cx="1788356"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Withdraw Job Offer</a:t>
            </a:r>
          </a:p>
        </p:txBody>
      </p:sp>
      <p:sp>
        <p:nvSpPr>
          <p:cNvPr id="143" name="Rectangle 35"/>
          <p:cNvSpPr>
            <a:spLocks noChangeArrowheads="1"/>
          </p:cNvSpPr>
          <p:nvPr/>
        </p:nvSpPr>
        <p:spPr bwMode="auto">
          <a:xfrm>
            <a:off x="2370294" y="2675509"/>
            <a:ext cx="1788357"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New Hire</a:t>
            </a:r>
          </a:p>
        </p:txBody>
      </p:sp>
      <p:sp>
        <p:nvSpPr>
          <p:cNvPr id="146" name="Rectangle 35"/>
          <p:cNvSpPr>
            <a:spLocks noChangeArrowheads="1"/>
          </p:cNvSpPr>
          <p:nvPr/>
        </p:nvSpPr>
        <p:spPr bwMode="auto">
          <a:xfrm>
            <a:off x="2366129" y="3454421"/>
            <a:ext cx="1788356"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Monitor Probation Period</a:t>
            </a:r>
          </a:p>
        </p:txBody>
      </p:sp>
      <p:sp>
        <p:nvSpPr>
          <p:cNvPr id="148" name="Rectangle 35"/>
          <p:cNvSpPr>
            <a:spLocks noChangeArrowheads="1"/>
          </p:cNvSpPr>
          <p:nvPr/>
        </p:nvSpPr>
        <p:spPr bwMode="auto">
          <a:xfrm>
            <a:off x="2363311" y="3073948"/>
            <a:ext cx="1788357"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On-boarding</a:t>
            </a:r>
          </a:p>
        </p:txBody>
      </p:sp>
      <p:sp>
        <p:nvSpPr>
          <p:cNvPr id="151" name="Chevron 35"/>
          <p:cNvSpPr/>
          <p:nvPr/>
        </p:nvSpPr>
        <p:spPr>
          <a:xfrm>
            <a:off x="2362718" y="3873583"/>
            <a:ext cx="1788356"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Organization Design</a:t>
            </a:r>
          </a:p>
        </p:txBody>
      </p:sp>
      <p:sp>
        <p:nvSpPr>
          <p:cNvPr id="152" name="Rectangle 35"/>
          <p:cNvSpPr>
            <a:spLocks noChangeArrowheads="1"/>
          </p:cNvSpPr>
          <p:nvPr/>
        </p:nvSpPr>
        <p:spPr bwMode="auto">
          <a:xfrm>
            <a:off x="2351217" y="4271911"/>
            <a:ext cx="1788356" cy="353664"/>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Organization</a:t>
            </a:r>
          </a:p>
        </p:txBody>
      </p:sp>
      <p:sp>
        <p:nvSpPr>
          <p:cNvPr id="153" name="Rectangle 35"/>
          <p:cNvSpPr>
            <a:spLocks noChangeArrowheads="1"/>
          </p:cNvSpPr>
          <p:nvPr/>
        </p:nvSpPr>
        <p:spPr bwMode="auto">
          <a:xfrm>
            <a:off x="2351217" y="4669857"/>
            <a:ext cx="1788357" cy="353664"/>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Locations</a:t>
            </a:r>
          </a:p>
        </p:txBody>
      </p:sp>
      <p:sp>
        <p:nvSpPr>
          <p:cNvPr id="156" name="Rectangle 35"/>
          <p:cNvSpPr>
            <a:spLocks noChangeArrowheads="1"/>
          </p:cNvSpPr>
          <p:nvPr/>
        </p:nvSpPr>
        <p:spPr bwMode="auto">
          <a:xfrm>
            <a:off x="2338387" y="5470434"/>
            <a:ext cx="1788356" cy="353664"/>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Manage Job/ Job Families</a:t>
            </a:r>
          </a:p>
        </p:txBody>
      </p:sp>
      <p:sp>
        <p:nvSpPr>
          <p:cNvPr id="158" name="Rectangle 35"/>
          <p:cNvSpPr>
            <a:spLocks noChangeArrowheads="1"/>
          </p:cNvSpPr>
          <p:nvPr/>
        </p:nvSpPr>
        <p:spPr bwMode="auto">
          <a:xfrm>
            <a:off x="2335568" y="5068296"/>
            <a:ext cx="1788357"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  Manage Organizational Hierarchy</a:t>
            </a:r>
          </a:p>
        </p:txBody>
      </p:sp>
      <p:sp>
        <p:nvSpPr>
          <p:cNvPr id="159" name="Rectangle 158"/>
          <p:cNvSpPr/>
          <p:nvPr/>
        </p:nvSpPr>
        <p:spPr>
          <a:xfrm>
            <a:off x="4343653" y="5044429"/>
            <a:ext cx="182766"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0" name="Rectangle 159"/>
          <p:cNvSpPr/>
          <p:nvPr/>
        </p:nvSpPr>
        <p:spPr>
          <a:xfrm>
            <a:off x="4328750" y="5435578"/>
            <a:ext cx="182766"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1" name="Chevron 35"/>
          <p:cNvSpPr/>
          <p:nvPr/>
        </p:nvSpPr>
        <p:spPr>
          <a:xfrm>
            <a:off x="4337246" y="4644833"/>
            <a:ext cx="1788357"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Positions</a:t>
            </a:r>
          </a:p>
        </p:txBody>
      </p:sp>
      <p:sp>
        <p:nvSpPr>
          <p:cNvPr id="162" name="Rectangle 35"/>
          <p:cNvSpPr>
            <a:spLocks noChangeArrowheads="1"/>
          </p:cNvSpPr>
          <p:nvPr/>
        </p:nvSpPr>
        <p:spPr bwMode="auto">
          <a:xfrm>
            <a:off x="4341033" y="5037632"/>
            <a:ext cx="1777769"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Create Position</a:t>
            </a:r>
          </a:p>
        </p:txBody>
      </p:sp>
      <p:sp>
        <p:nvSpPr>
          <p:cNvPr id="163" name="Rectangle 35"/>
          <p:cNvSpPr>
            <a:spLocks noChangeArrowheads="1"/>
          </p:cNvSpPr>
          <p:nvPr/>
        </p:nvSpPr>
        <p:spPr bwMode="auto">
          <a:xfrm>
            <a:off x="4341033" y="5435578"/>
            <a:ext cx="1777769"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Update Position</a:t>
            </a:r>
          </a:p>
        </p:txBody>
      </p:sp>
      <p:sp>
        <p:nvSpPr>
          <p:cNvPr id="164" name="Rectangle 163"/>
          <p:cNvSpPr/>
          <p:nvPr/>
        </p:nvSpPr>
        <p:spPr>
          <a:xfrm>
            <a:off x="4339003" y="5834017"/>
            <a:ext cx="182766" cy="354567"/>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5" name="Rectangle 35"/>
          <p:cNvSpPr>
            <a:spLocks noChangeArrowheads="1"/>
          </p:cNvSpPr>
          <p:nvPr/>
        </p:nvSpPr>
        <p:spPr bwMode="auto">
          <a:xfrm>
            <a:off x="4326722" y="5834017"/>
            <a:ext cx="1792078" cy="353664"/>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Close Position</a:t>
            </a:r>
          </a:p>
        </p:txBody>
      </p:sp>
      <p:sp>
        <p:nvSpPr>
          <p:cNvPr id="166" name="Rectangle 165"/>
          <p:cNvSpPr/>
          <p:nvPr/>
        </p:nvSpPr>
        <p:spPr>
          <a:xfrm>
            <a:off x="8057059" y="2271600"/>
            <a:ext cx="188453" cy="345838"/>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67" name="Rectangle 166"/>
          <p:cNvSpPr/>
          <p:nvPr/>
        </p:nvSpPr>
        <p:spPr>
          <a:xfrm>
            <a:off x="8064518" y="2677074"/>
            <a:ext cx="182046" cy="35456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68" name="Rectangle 167"/>
          <p:cNvSpPr/>
          <p:nvPr/>
        </p:nvSpPr>
        <p:spPr>
          <a:xfrm>
            <a:off x="8064196" y="3083795"/>
            <a:ext cx="193149" cy="342507"/>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69" name="Chevron 29"/>
          <p:cNvSpPr/>
          <p:nvPr/>
        </p:nvSpPr>
        <p:spPr>
          <a:xfrm>
            <a:off x="8055884" y="1867280"/>
            <a:ext cx="1788357"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Labor Relations</a:t>
            </a:r>
          </a:p>
        </p:txBody>
      </p:sp>
      <p:sp>
        <p:nvSpPr>
          <p:cNvPr id="170" name="Rectangle 35"/>
          <p:cNvSpPr>
            <a:spLocks noChangeArrowheads="1"/>
          </p:cNvSpPr>
          <p:nvPr/>
        </p:nvSpPr>
        <p:spPr bwMode="auto">
          <a:xfrm>
            <a:off x="8059222" y="2266931"/>
            <a:ext cx="1785019" cy="353664"/>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Understand Legal &amp; Reg. Environment</a:t>
            </a:r>
          </a:p>
        </p:txBody>
      </p:sp>
      <p:sp>
        <p:nvSpPr>
          <p:cNvPr id="171" name="Rectangle 35"/>
          <p:cNvSpPr>
            <a:spLocks noChangeArrowheads="1"/>
          </p:cNvSpPr>
          <p:nvPr/>
        </p:nvSpPr>
        <p:spPr bwMode="auto">
          <a:xfrm>
            <a:off x="8059222" y="2675073"/>
            <a:ext cx="1785019" cy="35366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Develop Global </a:t>
            </a:r>
          </a:p>
          <a:p>
            <a:pPr algn="ctr">
              <a:spcAft>
                <a:spcPct val="0"/>
              </a:spcAft>
            </a:pPr>
            <a:r>
              <a:rPr lang="en-US" sz="800" dirty="0">
                <a:solidFill>
                  <a:sysClr val="windowText" lastClr="000000"/>
                </a:solidFill>
                <a:cs typeface="Arial" pitchFamily="34" charset="0"/>
              </a:rPr>
              <a:t>ER/LR Policies</a:t>
            </a:r>
          </a:p>
        </p:txBody>
      </p:sp>
      <p:sp>
        <p:nvSpPr>
          <p:cNvPr id="172" name="Rectangle 35"/>
          <p:cNvSpPr>
            <a:spLocks noChangeArrowheads="1"/>
          </p:cNvSpPr>
          <p:nvPr/>
        </p:nvSpPr>
        <p:spPr bwMode="auto">
          <a:xfrm>
            <a:off x="8059222" y="3073017"/>
            <a:ext cx="1785019" cy="355355"/>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 Manage Unions / Work Councils</a:t>
            </a:r>
          </a:p>
        </p:txBody>
      </p:sp>
      <p:sp>
        <p:nvSpPr>
          <p:cNvPr id="173" name="Rectangle 35"/>
          <p:cNvSpPr>
            <a:spLocks noChangeArrowheads="1"/>
          </p:cNvSpPr>
          <p:nvPr/>
        </p:nvSpPr>
        <p:spPr bwMode="auto">
          <a:xfrm>
            <a:off x="8073585" y="3503543"/>
            <a:ext cx="1785018" cy="35535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Manage Collective </a:t>
            </a:r>
          </a:p>
          <a:p>
            <a:pPr algn="ctr">
              <a:spcAft>
                <a:spcPct val="0"/>
              </a:spcAft>
            </a:pPr>
            <a:r>
              <a:rPr lang="en-US" sz="800" dirty="0">
                <a:solidFill>
                  <a:sysClr val="windowText" lastClr="000000"/>
                </a:solidFill>
                <a:cs typeface="Arial" pitchFamily="34" charset="0"/>
              </a:rPr>
              <a:t>Agreements</a:t>
            </a:r>
          </a:p>
        </p:txBody>
      </p:sp>
      <p:sp>
        <p:nvSpPr>
          <p:cNvPr id="174" name="Rectangle 173"/>
          <p:cNvSpPr/>
          <p:nvPr/>
        </p:nvSpPr>
        <p:spPr>
          <a:xfrm>
            <a:off x="8063466" y="3496230"/>
            <a:ext cx="187566" cy="361374"/>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75" name="Rectangle 35"/>
          <p:cNvSpPr>
            <a:spLocks noChangeArrowheads="1"/>
          </p:cNvSpPr>
          <p:nvPr/>
        </p:nvSpPr>
        <p:spPr bwMode="auto">
          <a:xfrm>
            <a:off x="8073585" y="3943362"/>
            <a:ext cx="1785018" cy="355354"/>
          </a:xfrm>
          <a:prstGeom prst="rect">
            <a:avLst/>
          </a:prstGeom>
          <a:noFill/>
          <a:ln w="9525">
            <a:solidFill>
              <a:schemeClr val="accent6"/>
            </a:solidFill>
            <a:miter lim="800000"/>
            <a:headEnd/>
            <a:tailEnd/>
          </a:ln>
        </p:spPr>
        <p:txBody>
          <a:bodyPr anchor="ctr"/>
          <a:lstStyle/>
          <a:p>
            <a:pPr algn="ctr">
              <a:spcAft>
                <a:spcPct val="0"/>
              </a:spcAft>
            </a:pPr>
            <a:r>
              <a:rPr lang="en-US" sz="800" dirty="0">
                <a:solidFill>
                  <a:sysClr val="windowText" lastClr="000000"/>
                </a:solidFill>
                <a:cs typeface="Arial" pitchFamily="34" charset="0"/>
              </a:rPr>
              <a:t>Manage M&amp;A &amp; Divestures</a:t>
            </a:r>
          </a:p>
        </p:txBody>
      </p:sp>
      <p:sp>
        <p:nvSpPr>
          <p:cNvPr id="176" name="Rectangle 175"/>
          <p:cNvSpPr/>
          <p:nvPr/>
        </p:nvSpPr>
        <p:spPr>
          <a:xfrm>
            <a:off x="8063467" y="3936049"/>
            <a:ext cx="182046" cy="373204"/>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ysClr val="windowText" lastClr="000000"/>
              </a:solidFill>
            </a:endParaRPr>
          </a:p>
        </p:txBody>
      </p:sp>
      <p:sp>
        <p:nvSpPr>
          <p:cNvPr id="177" name="Chevron 29"/>
          <p:cNvSpPr/>
          <p:nvPr/>
        </p:nvSpPr>
        <p:spPr>
          <a:xfrm>
            <a:off x="9905659" y="1865513"/>
            <a:ext cx="1788356"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Employee Relations</a:t>
            </a:r>
          </a:p>
        </p:txBody>
      </p:sp>
      <p:sp>
        <p:nvSpPr>
          <p:cNvPr id="178" name="Rectangle 35"/>
          <p:cNvSpPr>
            <a:spLocks noChangeArrowheads="1"/>
          </p:cNvSpPr>
          <p:nvPr/>
        </p:nvSpPr>
        <p:spPr bwMode="auto">
          <a:xfrm>
            <a:off x="9922246" y="2269745"/>
            <a:ext cx="1785017"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Capability Cases</a:t>
            </a:r>
          </a:p>
        </p:txBody>
      </p:sp>
      <p:sp>
        <p:nvSpPr>
          <p:cNvPr id="179" name="Rectangle 35"/>
          <p:cNvSpPr>
            <a:spLocks noChangeArrowheads="1"/>
          </p:cNvSpPr>
          <p:nvPr/>
        </p:nvSpPr>
        <p:spPr bwMode="auto">
          <a:xfrm>
            <a:off x="9922246" y="2667690"/>
            <a:ext cx="1785017"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Performance Cases</a:t>
            </a:r>
          </a:p>
        </p:txBody>
      </p:sp>
      <p:sp>
        <p:nvSpPr>
          <p:cNvPr id="180" name="Rectangle 35"/>
          <p:cNvSpPr>
            <a:spLocks noChangeArrowheads="1"/>
          </p:cNvSpPr>
          <p:nvPr/>
        </p:nvSpPr>
        <p:spPr bwMode="auto">
          <a:xfrm>
            <a:off x="9922246" y="3065635"/>
            <a:ext cx="1785017" cy="373795"/>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Grievance Cases</a:t>
            </a:r>
          </a:p>
        </p:txBody>
      </p:sp>
      <p:sp>
        <p:nvSpPr>
          <p:cNvPr id="181" name="Rectangle 35"/>
          <p:cNvSpPr>
            <a:spLocks noChangeArrowheads="1"/>
          </p:cNvSpPr>
          <p:nvPr/>
        </p:nvSpPr>
        <p:spPr bwMode="auto">
          <a:xfrm>
            <a:off x="9924375" y="3485964"/>
            <a:ext cx="1785018" cy="383088"/>
          </a:xfrm>
          <a:prstGeom prst="rect">
            <a:avLst/>
          </a:prstGeom>
          <a:noFill/>
          <a:ln w="9525">
            <a:solidFill>
              <a:schemeClr val="accent3"/>
            </a:solidFill>
            <a:miter lim="800000"/>
            <a:headEnd/>
            <a:tailEnd/>
          </a:ln>
        </p:spPr>
        <p:txBody>
          <a:bodyPr anchor="ctr"/>
          <a:lstStyle/>
          <a:p>
            <a:pPr algn="ctr">
              <a:spcAft>
                <a:spcPct val="0"/>
              </a:spcAft>
            </a:pPr>
            <a:r>
              <a:rPr lang="en-US" sz="800" dirty="0">
                <a:cs typeface="Arial" pitchFamily="34" charset="0"/>
              </a:rPr>
              <a:t>Manage Appeal Cases</a:t>
            </a:r>
          </a:p>
        </p:txBody>
      </p:sp>
      <p:sp>
        <p:nvSpPr>
          <p:cNvPr id="182" name="Rectangle 181"/>
          <p:cNvSpPr/>
          <p:nvPr/>
        </p:nvSpPr>
        <p:spPr>
          <a:xfrm>
            <a:off x="9914258" y="3488847"/>
            <a:ext cx="182046" cy="390854"/>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white"/>
              </a:solidFill>
            </a:endParaRPr>
          </a:p>
        </p:txBody>
      </p:sp>
      <p:sp>
        <p:nvSpPr>
          <p:cNvPr id="183" name="Rectangle 182"/>
          <p:cNvSpPr/>
          <p:nvPr/>
        </p:nvSpPr>
        <p:spPr>
          <a:xfrm>
            <a:off x="9914011" y="3061309"/>
            <a:ext cx="182046" cy="390854"/>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4" name="Rectangle 183"/>
          <p:cNvSpPr/>
          <p:nvPr/>
        </p:nvSpPr>
        <p:spPr>
          <a:xfrm>
            <a:off x="9914011" y="2662844"/>
            <a:ext cx="182046"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5" name="Rectangle 184"/>
          <p:cNvSpPr/>
          <p:nvPr/>
        </p:nvSpPr>
        <p:spPr>
          <a:xfrm>
            <a:off x="9906531" y="2276637"/>
            <a:ext cx="182046"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6" name="Rectangle 185"/>
          <p:cNvSpPr/>
          <p:nvPr/>
        </p:nvSpPr>
        <p:spPr>
          <a:xfrm>
            <a:off x="9936364" y="4346474"/>
            <a:ext cx="182766"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7" name="Rectangle 186"/>
          <p:cNvSpPr/>
          <p:nvPr/>
        </p:nvSpPr>
        <p:spPr>
          <a:xfrm>
            <a:off x="9933694" y="4737623"/>
            <a:ext cx="182766" cy="354567"/>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8" name="Chevron 35"/>
          <p:cNvSpPr/>
          <p:nvPr/>
        </p:nvSpPr>
        <p:spPr>
          <a:xfrm>
            <a:off x="9931714" y="3939547"/>
            <a:ext cx="1788355" cy="355355"/>
          </a:xfrm>
          <a:prstGeom prst="rect">
            <a:avLst/>
          </a:prstGeom>
          <a:solidFill>
            <a:schemeClr val="bg1">
              <a:lumMod val="85000"/>
            </a:schemeClr>
          </a:solidFill>
          <a:ln w="12700" cap="rnd" algn="ctr">
            <a:noFill/>
            <a:miter lim="800000"/>
            <a:headEnd/>
            <a:tailEnd/>
          </a:ln>
        </p:spPr>
        <p:txBody>
          <a:bodyPr anchor="ctr"/>
          <a:lstStyle/>
          <a:p>
            <a:pPr algn="ctr"/>
            <a:r>
              <a:rPr lang="en-US" sz="800" b="1" dirty="0"/>
              <a:t>Service Management</a:t>
            </a:r>
          </a:p>
        </p:txBody>
      </p:sp>
      <p:sp>
        <p:nvSpPr>
          <p:cNvPr id="189" name="Rectangle 35"/>
          <p:cNvSpPr>
            <a:spLocks noChangeArrowheads="1"/>
          </p:cNvSpPr>
          <p:nvPr/>
        </p:nvSpPr>
        <p:spPr bwMode="auto">
          <a:xfrm>
            <a:off x="9933744" y="4339677"/>
            <a:ext cx="1788356"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Reporting</a:t>
            </a:r>
          </a:p>
        </p:txBody>
      </p:sp>
      <p:sp>
        <p:nvSpPr>
          <p:cNvPr id="190" name="Rectangle 35"/>
          <p:cNvSpPr>
            <a:spLocks noChangeArrowheads="1"/>
          </p:cNvSpPr>
          <p:nvPr/>
        </p:nvSpPr>
        <p:spPr bwMode="auto">
          <a:xfrm>
            <a:off x="9933744" y="4737623"/>
            <a:ext cx="1788356" cy="353664"/>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Services Quality &amp; Governance</a:t>
            </a:r>
          </a:p>
        </p:txBody>
      </p:sp>
      <p:sp>
        <p:nvSpPr>
          <p:cNvPr id="191" name="Rectangle 190"/>
          <p:cNvSpPr/>
          <p:nvPr/>
        </p:nvSpPr>
        <p:spPr>
          <a:xfrm>
            <a:off x="9919014" y="5136062"/>
            <a:ext cx="182766"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2" name="Rectangle 35"/>
          <p:cNvSpPr>
            <a:spLocks noChangeArrowheads="1"/>
          </p:cNvSpPr>
          <p:nvPr/>
        </p:nvSpPr>
        <p:spPr bwMode="auto">
          <a:xfrm>
            <a:off x="9919433" y="5136062"/>
            <a:ext cx="1792077" cy="3536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 Manage HR Information</a:t>
            </a:r>
          </a:p>
        </p:txBody>
      </p:sp>
      <p:sp>
        <p:nvSpPr>
          <p:cNvPr id="193" name="Rectangle 192"/>
          <p:cNvSpPr/>
          <p:nvPr/>
        </p:nvSpPr>
        <p:spPr>
          <a:xfrm>
            <a:off x="2360462" y="3069448"/>
            <a:ext cx="199883"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4" name="Rectangle 193"/>
          <p:cNvSpPr/>
          <p:nvPr/>
        </p:nvSpPr>
        <p:spPr>
          <a:xfrm>
            <a:off x="2360462" y="3450663"/>
            <a:ext cx="199883" cy="354567"/>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2" name="Rectangle 221"/>
          <p:cNvSpPr/>
          <p:nvPr/>
        </p:nvSpPr>
        <p:spPr>
          <a:xfrm>
            <a:off x="2345566" y="4266816"/>
            <a:ext cx="199883" cy="354567"/>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3" name="Rectangle 222"/>
          <p:cNvSpPr/>
          <p:nvPr/>
        </p:nvSpPr>
        <p:spPr>
          <a:xfrm>
            <a:off x="2336385" y="4670365"/>
            <a:ext cx="199883" cy="354567"/>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4" name="Rectangle 223"/>
          <p:cNvSpPr/>
          <p:nvPr/>
        </p:nvSpPr>
        <p:spPr>
          <a:xfrm>
            <a:off x="2336385" y="5063716"/>
            <a:ext cx="199883" cy="354567"/>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5" name="Rectangle 224"/>
          <p:cNvSpPr/>
          <p:nvPr/>
        </p:nvSpPr>
        <p:spPr>
          <a:xfrm>
            <a:off x="2336384" y="5469982"/>
            <a:ext cx="199883" cy="354567"/>
          </a:xfrm>
          <a:prstGeom prst="rect">
            <a:avLst/>
          </a:prstGeom>
          <a:solidFill>
            <a:schemeClr val="bg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6" name="Rounded Rectangle 225"/>
          <p:cNvSpPr/>
          <p:nvPr/>
        </p:nvSpPr>
        <p:spPr>
          <a:xfrm>
            <a:off x="454826" y="1537587"/>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Public Sector – Human Resources Services</a:t>
            </a:r>
          </a:p>
        </p:txBody>
      </p:sp>
    </p:spTree>
    <p:extLst>
      <p:ext uri="{BB962C8B-B14F-4D97-AF65-F5344CB8AC3E}">
        <p14:creationId xmlns:p14="http://schemas.microsoft.com/office/powerpoint/2010/main" val="20361257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Public Sector – Human Resources (2/2)</a:t>
            </a:r>
          </a:p>
        </p:txBody>
      </p:sp>
      <p:sp>
        <p:nvSpPr>
          <p:cNvPr id="83" name="Rounded Rectangle 82"/>
          <p:cNvSpPr/>
          <p:nvPr/>
        </p:nvSpPr>
        <p:spPr>
          <a:xfrm>
            <a:off x="454826" y="1537587"/>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Public Sector – Human Resources Services</a:t>
            </a:r>
          </a:p>
        </p:txBody>
      </p:sp>
      <p:grpSp>
        <p:nvGrpSpPr>
          <p:cNvPr id="349" name="Group 348"/>
          <p:cNvGrpSpPr/>
          <p:nvPr/>
        </p:nvGrpSpPr>
        <p:grpSpPr>
          <a:xfrm>
            <a:off x="9087872" y="5953179"/>
            <a:ext cx="2634228" cy="481134"/>
            <a:chOff x="5784574" y="6128015"/>
            <a:chExt cx="2634228" cy="481134"/>
          </a:xfrm>
        </p:grpSpPr>
        <p:sp>
          <p:nvSpPr>
            <p:cNvPr id="350" name="Rounded Rectangle 349"/>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351" name="Rectangle 350"/>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2" name="Rectangle 351"/>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3" name="Rectangle 352"/>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4" name="TextBox 353"/>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355" name="TextBox 354"/>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356" name="TextBox 355"/>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2" name="Slide Number Placeholder 1"/>
          <p:cNvSpPr>
            <a:spLocks noGrp="1"/>
          </p:cNvSpPr>
          <p:nvPr>
            <p:ph type="sldNum" sz="quarter" idx="4"/>
          </p:nvPr>
        </p:nvSpPr>
        <p:spPr/>
        <p:txBody>
          <a:bodyPr/>
          <a:lstStyle/>
          <a:p>
            <a:fld id="{1D70FF2A-E074-4D3B-BB94-FFBB4B519E26}" type="slidenum">
              <a:rPr lang="en-CA" smtClean="0"/>
              <a:pPr/>
              <a:t>13</a:t>
            </a:fld>
            <a:endParaRPr lang="en-CA" dirty="0"/>
          </a:p>
        </p:txBody>
      </p:sp>
      <p:grpSp>
        <p:nvGrpSpPr>
          <p:cNvPr id="144" name="Group 143"/>
          <p:cNvGrpSpPr/>
          <p:nvPr/>
        </p:nvGrpSpPr>
        <p:grpSpPr>
          <a:xfrm>
            <a:off x="5305750" y="1871899"/>
            <a:ext cx="1540543" cy="1078362"/>
            <a:chOff x="5319792" y="3887545"/>
            <a:chExt cx="1571858" cy="1234308"/>
          </a:xfrm>
        </p:grpSpPr>
        <p:sp>
          <p:nvSpPr>
            <p:cNvPr id="145" name="Rectangle 144"/>
            <p:cNvSpPr/>
            <p:nvPr/>
          </p:nvSpPr>
          <p:spPr>
            <a:xfrm>
              <a:off x="5321818" y="4317782"/>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7" name="Rectangle 146"/>
            <p:cNvSpPr/>
            <p:nvPr/>
          </p:nvSpPr>
          <p:spPr>
            <a:xfrm>
              <a:off x="5321818" y="4747780"/>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9" name="Chevron 27"/>
            <p:cNvSpPr/>
            <p:nvPr/>
          </p:nvSpPr>
          <p:spPr>
            <a:xfrm>
              <a:off x="5319792" y="3887545"/>
              <a:ext cx="1560875" cy="374905"/>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Talent</a:t>
              </a:r>
            </a:p>
          </p:txBody>
        </p:sp>
        <p:sp>
          <p:nvSpPr>
            <p:cNvPr id="150" name="Rectangle 35"/>
            <p:cNvSpPr>
              <a:spLocks noChangeArrowheads="1"/>
            </p:cNvSpPr>
            <p:nvPr/>
          </p:nvSpPr>
          <p:spPr bwMode="auto">
            <a:xfrm>
              <a:off x="5321818" y="4317782"/>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Develop Talent Process &amp; Tools</a:t>
              </a:r>
            </a:p>
          </p:txBody>
        </p:sp>
        <p:sp>
          <p:nvSpPr>
            <p:cNvPr id="154" name="Rectangle 35"/>
            <p:cNvSpPr>
              <a:spLocks noChangeArrowheads="1"/>
            </p:cNvSpPr>
            <p:nvPr/>
          </p:nvSpPr>
          <p:spPr bwMode="auto">
            <a:xfrm>
              <a:off x="5321818" y="4737620"/>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Develop Succession</a:t>
              </a:r>
            </a:p>
            <a:p>
              <a:pPr algn="ctr">
                <a:spcAft>
                  <a:spcPct val="0"/>
                </a:spcAft>
              </a:pPr>
              <a:r>
                <a:rPr lang="en-US" sz="800" dirty="0">
                  <a:cs typeface="Arial" pitchFamily="34" charset="0"/>
                </a:rPr>
                <a:t>Plan</a:t>
              </a:r>
            </a:p>
          </p:txBody>
        </p:sp>
      </p:grpSp>
      <p:sp>
        <p:nvSpPr>
          <p:cNvPr id="155" name="Rectangle 154"/>
          <p:cNvSpPr/>
          <p:nvPr/>
        </p:nvSpPr>
        <p:spPr>
          <a:xfrm>
            <a:off x="5306248" y="2975888"/>
            <a:ext cx="156910" cy="326811"/>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7" name="Rectangle 35"/>
          <p:cNvSpPr>
            <a:spLocks noChangeArrowheads="1"/>
          </p:cNvSpPr>
          <p:nvPr/>
        </p:nvSpPr>
        <p:spPr bwMode="auto">
          <a:xfrm>
            <a:off x="5306248" y="2975888"/>
            <a:ext cx="1538557" cy="3259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  Conduct Talent Review &amp; Identify Talent</a:t>
            </a:r>
          </a:p>
        </p:txBody>
      </p:sp>
      <p:sp>
        <p:nvSpPr>
          <p:cNvPr id="195" name="Rectangle 194"/>
          <p:cNvSpPr/>
          <p:nvPr/>
        </p:nvSpPr>
        <p:spPr>
          <a:xfrm>
            <a:off x="5297953" y="3348204"/>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6" name="Rectangle 35"/>
          <p:cNvSpPr>
            <a:spLocks noChangeArrowheads="1"/>
          </p:cNvSpPr>
          <p:nvPr/>
        </p:nvSpPr>
        <p:spPr bwMode="auto">
          <a:xfrm>
            <a:off x="5297953" y="3348204"/>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Manage Talent Network</a:t>
            </a:r>
          </a:p>
        </p:txBody>
      </p:sp>
      <p:sp>
        <p:nvSpPr>
          <p:cNvPr id="197" name="Chevron 35"/>
          <p:cNvSpPr/>
          <p:nvPr/>
        </p:nvSpPr>
        <p:spPr>
          <a:xfrm>
            <a:off x="471737" y="1867002"/>
            <a:ext cx="3167967" cy="327538"/>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Performance</a:t>
            </a:r>
          </a:p>
        </p:txBody>
      </p:sp>
      <p:sp>
        <p:nvSpPr>
          <p:cNvPr id="198" name="Rectangle 197"/>
          <p:cNvSpPr/>
          <p:nvPr/>
        </p:nvSpPr>
        <p:spPr>
          <a:xfrm>
            <a:off x="3696552" y="2254657"/>
            <a:ext cx="172285"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9" name="Rectangle 198"/>
          <p:cNvSpPr/>
          <p:nvPr/>
        </p:nvSpPr>
        <p:spPr>
          <a:xfrm>
            <a:off x="3689972" y="2615187"/>
            <a:ext cx="172285" cy="326811"/>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0" name="Chevron 35"/>
          <p:cNvSpPr/>
          <p:nvPr/>
        </p:nvSpPr>
        <p:spPr>
          <a:xfrm>
            <a:off x="3695527" y="1869357"/>
            <a:ext cx="1539987" cy="327538"/>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Learning &amp; Development</a:t>
            </a:r>
          </a:p>
        </p:txBody>
      </p:sp>
      <p:sp>
        <p:nvSpPr>
          <p:cNvPr id="201" name="Rectangle 35"/>
          <p:cNvSpPr>
            <a:spLocks noChangeArrowheads="1"/>
          </p:cNvSpPr>
          <p:nvPr/>
        </p:nvSpPr>
        <p:spPr bwMode="auto">
          <a:xfrm>
            <a:off x="3694080" y="2248392"/>
            <a:ext cx="1541434"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Design Learning Strategy &amp; Tools</a:t>
            </a:r>
          </a:p>
        </p:txBody>
      </p:sp>
      <p:sp>
        <p:nvSpPr>
          <p:cNvPr id="202" name="Rectangle 35"/>
          <p:cNvSpPr>
            <a:spLocks noChangeArrowheads="1"/>
          </p:cNvSpPr>
          <p:nvPr/>
        </p:nvSpPr>
        <p:spPr bwMode="auto">
          <a:xfrm>
            <a:off x="3694081" y="2615187"/>
            <a:ext cx="1541434" cy="3259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Assess Competency &amp; Learning Needs</a:t>
            </a:r>
          </a:p>
        </p:txBody>
      </p:sp>
      <p:grpSp>
        <p:nvGrpSpPr>
          <p:cNvPr id="203" name="Group 202"/>
          <p:cNvGrpSpPr/>
          <p:nvPr/>
        </p:nvGrpSpPr>
        <p:grpSpPr>
          <a:xfrm>
            <a:off x="3690490" y="3359752"/>
            <a:ext cx="1541434" cy="326811"/>
            <a:chOff x="466519" y="3921469"/>
            <a:chExt cx="1432416" cy="374073"/>
          </a:xfrm>
        </p:grpSpPr>
        <p:sp>
          <p:nvSpPr>
            <p:cNvPr id="204" name="Rectangle 203"/>
            <p:cNvSpPr/>
            <p:nvPr/>
          </p:nvSpPr>
          <p:spPr>
            <a:xfrm>
              <a:off x="466519" y="3921469"/>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5" name="Rectangle 35"/>
            <p:cNvSpPr>
              <a:spLocks noChangeArrowheads="1"/>
            </p:cNvSpPr>
            <p:nvPr/>
          </p:nvSpPr>
          <p:spPr bwMode="auto">
            <a:xfrm>
              <a:off x="466519" y="3921469"/>
              <a:ext cx="1432416"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Learning Programs</a:t>
              </a:r>
            </a:p>
          </p:txBody>
        </p:sp>
      </p:grpSp>
      <p:sp>
        <p:nvSpPr>
          <p:cNvPr id="206" name="Rectangle 205"/>
          <p:cNvSpPr/>
          <p:nvPr/>
        </p:nvSpPr>
        <p:spPr>
          <a:xfrm>
            <a:off x="3699637" y="2982436"/>
            <a:ext cx="172285" cy="326811"/>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7" name="Rectangle 35"/>
          <p:cNvSpPr>
            <a:spLocks noChangeArrowheads="1"/>
          </p:cNvSpPr>
          <p:nvPr/>
        </p:nvSpPr>
        <p:spPr bwMode="auto">
          <a:xfrm>
            <a:off x="3688060" y="2982436"/>
            <a:ext cx="1541435" cy="3259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Develop Learning Programs</a:t>
            </a:r>
          </a:p>
        </p:txBody>
      </p:sp>
      <p:grpSp>
        <p:nvGrpSpPr>
          <p:cNvPr id="208" name="Group 207"/>
          <p:cNvGrpSpPr/>
          <p:nvPr/>
        </p:nvGrpSpPr>
        <p:grpSpPr>
          <a:xfrm>
            <a:off x="6896801" y="1873276"/>
            <a:ext cx="1558138" cy="1777838"/>
            <a:chOff x="2082889" y="2236985"/>
            <a:chExt cx="1589811" cy="2034937"/>
          </a:xfrm>
        </p:grpSpPr>
        <p:grpSp>
          <p:nvGrpSpPr>
            <p:cNvPr id="209" name="Group 208"/>
            <p:cNvGrpSpPr/>
            <p:nvPr/>
          </p:nvGrpSpPr>
          <p:grpSpPr>
            <a:xfrm>
              <a:off x="2092871" y="2236985"/>
              <a:ext cx="1579829" cy="1215533"/>
              <a:chOff x="5314198" y="3896160"/>
              <a:chExt cx="1579829" cy="1215533"/>
            </a:xfrm>
          </p:grpSpPr>
          <p:sp>
            <p:nvSpPr>
              <p:cNvPr id="214" name="Rectangle 213"/>
              <p:cNvSpPr/>
              <p:nvPr/>
            </p:nvSpPr>
            <p:spPr>
              <a:xfrm>
                <a:off x="5314198" y="4317782"/>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5" name="Rectangle 214"/>
              <p:cNvSpPr/>
              <p:nvPr/>
            </p:nvSpPr>
            <p:spPr>
              <a:xfrm>
                <a:off x="5314198" y="4737620"/>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6" name="Chevron 27"/>
              <p:cNvSpPr/>
              <p:nvPr/>
            </p:nvSpPr>
            <p:spPr>
              <a:xfrm>
                <a:off x="5321259" y="3896160"/>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Administer Absence &amp; Health</a:t>
                </a:r>
              </a:p>
            </p:txBody>
          </p:sp>
          <p:sp>
            <p:nvSpPr>
              <p:cNvPr id="217" name="Rectangle 35"/>
              <p:cNvSpPr>
                <a:spLocks noChangeArrowheads="1"/>
              </p:cNvSpPr>
              <p:nvPr/>
            </p:nvSpPr>
            <p:spPr bwMode="auto">
              <a:xfrm>
                <a:off x="5314198" y="4317782"/>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Sickness</a:t>
                </a:r>
              </a:p>
              <a:p>
                <a:pPr algn="ctr">
                  <a:spcAft>
                    <a:spcPct val="0"/>
                  </a:spcAft>
                </a:pPr>
                <a:r>
                  <a:rPr lang="en-US" sz="800" dirty="0">
                    <a:cs typeface="Arial" pitchFamily="34" charset="0"/>
                  </a:rPr>
                  <a:t> Absence</a:t>
                </a:r>
              </a:p>
            </p:txBody>
          </p:sp>
          <p:sp>
            <p:nvSpPr>
              <p:cNvPr id="218" name="Rectangle 35"/>
              <p:cNvSpPr>
                <a:spLocks noChangeArrowheads="1"/>
              </p:cNvSpPr>
              <p:nvPr/>
            </p:nvSpPr>
            <p:spPr bwMode="auto">
              <a:xfrm>
                <a:off x="5314198" y="4737620"/>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Record Short term Sickness</a:t>
                </a:r>
              </a:p>
            </p:txBody>
          </p:sp>
        </p:grpSp>
        <p:sp>
          <p:nvSpPr>
            <p:cNvPr id="210" name="Rectangle 209"/>
            <p:cNvSpPr/>
            <p:nvPr/>
          </p:nvSpPr>
          <p:spPr>
            <a:xfrm>
              <a:off x="2091353" y="349201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1" name="Rectangle 35"/>
            <p:cNvSpPr>
              <a:spLocks noChangeArrowheads="1"/>
            </p:cNvSpPr>
            <p:nvPr/>
          </p:nvSpPr>
          <p:spPr bwMode="auto">
            <a:xfrm>
              <a:off x="2091353" y="349201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Record Long Term Sickness Absence</a:t>
              </a:r>
            </a:p>
          </p:txBody>
        </p:sp>
        <p:sp>
          <p:nvSpPr>
            <p:cNvPr id="212" name="Rectangle 211"/>
            <p:cNvSpPr/>
            <p:nvPr/>
          </p:nvSpPr>
          <p:spPr>
            <a:xfrm>
              <a:off x="2082889" y="389784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3" name="Rectangle 35"/>
            <p:cNvSpPr>
              <a:spLocks noChangeArrowheads="1"/>
            </p:cNvSpPr>
            <p:nvPr/>
          </p:nvSpPr>
          <p:spPr bwMode="auto">
            <a:xfrm>
              <a:off x="2082889" y="3897849"/>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Administer Occupational Health</a:t>
              </a:r>
            </a:p>
          </p:txBody>
        </p:sp>
      </p:grpSp>
      <p:grpSp>
        <p:nvGrpSpPr>
          <p:cNvPr id="219" name="Group 218"/>
          <p:cNvGrpSpPr/>
          <p:nvPr/>
        </p:nvGrpSpPr>
        <p:grpSpPr>
          <a:xfrm>
            <a:off x="6892286" y="4067232"/>
            <a:ext cx="1544176" cy="702290"/>
            <a:chOff x="2078282" y="4748218"/>
            <a:chExt cx="1575565" cy="803851"/>
          </a:xfrm>
        </p:grpSpPr>
        <p:grpSp>
          <p:nvGrpSpPr>
            <p:cNvPr id="220" name="Group 219"/>
            <p:cNvGrpSpPr/>
            <p:nvPr/>
          </p:nvGrpSpPr>
          <p:grpSpPr>
            <a:xfrm>
              <a:off x="2079665" y="4748218"/>
              <a:ext cx="1569832" cy="374073"/>
              <a:chOff x="8527743" y="4748913"/>
              <a:chExt cx="1569832" cy="374073"/>
            </a:xfrm>
          </p:grpSpPr>
          <p:sp>
            <p:nvSpPr>
              <p:cNvPr id="227" name="Rectangle 226"/>
              <p:cNvSpPr/>
              <p:nvPr/>
            </p:nvSpPr>
            <p:spPr>
              <a:xfrm>
                <a:off x="8527743" y="474891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8" name="Rectangle 35"/>
              <p:cNvSpPr>
                <a:spLocks noChangeArrowheads="1"/>
              </p:cNvSpPr>
              <p:nvPr/>
            </p:nvSpPr>
            <p:spPr bwMode="auto">
              <a:xfrm>
                <a:off x="8527743" y="474891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Manage Flexible Working</a:t>
                </a:r>
              </a:p>
            </p:txBody>
          </p:sp>
        </p:grpSp>
        <p:sp>
          <p:nvSpPr>
            <p:cNvPr id="221" name="Rectangle 220"/>
            <p:cNvSpPr/>
            <p:nvPr/>
          </p:nvSpPr>
          <p:spPr>
            <a:xfrm>
              <a:off x="2078282" y="5177996"/>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6" name="Rectangle 35"/>
            <p:cNvSpPr>
              <a:spLocks noChangeArrowheads="1"/>
            </p:cNvSpPr>
            <p:nvPr/>
          </p:nvSpPr>
          <p:spPr bwMode="auto">
            <a:xfrm>
              <a:off x="2081079" y="5177996"/>
              <a:ext cx="1572768"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  Administer Annual Leave</a:t>
              </a:r>
            </a:p>
          </p:txBody>
        </p:sp>
      </p:grpSp>
      <p:sp>
        <p:nvSpPr>
          <p:cNvPr id="229" name="Rectangle 228"/>
          <p:cNvSpPr/>
          <p:nvPr/>
        </p:nvSpPr>
        <p:spPr>
          <a:xfrm>
            <a:off x="6895028" y="3690264"/>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0" name="Rectangle 35"/>
          <p:cNvSpPr>
            <a:spLocks noChangeArrowheads="1"/>
          </p:cNvSpPr>
          <p:nvPr/>
        </p:nvSpPr>
        <p:spPr bwMode="auto">
          <a:xfrm>
            <a:off x="6895028" y="3690264"/>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Manage Return to Work</a:t>
            </a:r>
          </a:p>
        </p:txBody>
      </p:sp>
      <p:grpSp>
        <p:nvGrpSpPr>
          <p:cNvPr id="231" name="Group 230"/>
          <p:cNvGrpSpPr/>
          <p:nvPr/>
        </p:nvGrpSpPr>
        <p:grpSpPr>
          <a:xfrm>
            <a:off x="8518560" y="1873390"/>
            <a:ext cx="1563915" cy="1807186"/>
            <a:chOff x="2072729" y="2223712"/>
            <a:chExt cx="1595705" cy="2068530"/>
          </a:xfrm>
        </p:grpSpPr>
        <p:grpSp>
          <p:nvGrpSpPr>
            <p:cNvPr id="232" name="Group 231"/>
            <p:cNvGrpSpPr/>
            <p:nvPr/>
          </p:nvGrpSpPr>
          <p:grpSpPr>
            <a:xfrm>
              <a:off x="2082711" y="2223712"/>
              <a:ext cx="1585723" cy="1228806"/>
              <a:chOff x="5304038" y="3882887"/>
              <a:chExt cx="1585723" cy="1228806"/>
            </a:xfrm>
          </p:grpSpPr>
          <p:sp>
            <p:nvSpPr>
              <p:cNvPr id="237" name="Rectangle 236"/>
              <p:cNvSpPr/>
              <p:nvPr/>
            </p:nvSpPr>
            <p:spPr>
              <a:xfrm>
                <a:off x="5304038" y="4317782"/>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8" name="Rectangle 237"/>
              <p:cNvSpPr/>
              <p:nvPr/>
            </p:nvSpPr>
            <p:spPr>
              <a:xfrm>
                <a:off x="5304038" y="4737620"/>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9" name="Chevron 27"/>
              <p:cNvSpPr/>
              <p:nvPr/>
            </p:nvSpPr>
            <p:spPr>
              <a:xfrm>
                <a:off x="5316993" y="3882887"/>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Compensation</a:t>
                </a:r>
              </a:p>
            </p:txBody>
          </p:sp>
          <p:sp>
            <p:nvSpPr>
              <p:cNvPr id="240" name="Rectangle 35"/>
              <p:cNvSpPr>
                <a:spLocks noChangeArrowheads="1"/>
              </p:cNvSpPr>
              <p:nvPr/>
            </p:nvSpPr>
            <p:spPr bwMode="auto">
              <a:xfrm>
                <a:off x="5304038" y="4317782"/>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Gather Industry Compensation Comparisons</a:t>
                </a:r>
              </a:p>
            </p:txBody>
          </p:sp>
          <p:sp>
            <p:nvSpPr>
              <p:cNvPr id="241" name="Rectangle 35"/>
              <p:cNvSpPr>
                <a:spLocks noChangeArrowheads="1"/>
              </p:cNvSpPr>
              <p:nvPr/>
            </p:nvSpPr>
            <p:spPr bwMode="auto">
              <a:xfrm>
                <a:off x="5304038" y="4737620"/>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Design Reward Plans</a:t>
                </a:r>
              </a:p>
            </p:txBody>
          </p:sp>
        </p:grpSp>
        <p:sp>
          <p:nvSpPr>
            <p:cNvPr id="233" name="Rectangle 232"/>
            <p:cNvSpPr/>
            <p:nvPr/>
          </p:nvSpPr>
          <p:spPr>
            <a:xfrm>
              <a:off x="2081193" y="349201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4" name="Rectangle 35"/>
            <p:cNvSpPr>
              <a:spLocks noChangeArrowheads="1"/>
            </p:cNvSpPr>
            <p:nvPr/>
          </p:nvSpPr>
          <p:spPr bwMode="auto">
            <a:xfrm>
              <a:off x="2081193" y="349201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Analyze &amp; Evaluate </a:t>
              </a:r>
            </a:p>
            <a:p>
              <a:pPr algn="ctr">
                <a:spcAft>
                  <a:spcPct val="0"/>
                </a:spcAft>
              </a:pPr>
              <a:r>
                <a:rPr lang="en-US" sz="800" dirty="0">
                  <a:cs typeface="Arial" pitchFamily="34" charset="0"/>
                </a:rPr>
                <a:t>Jobs</a:t>
              </a:r>
            </a:p>
          </p:txBody>
        </p:sp>
        <p:sp>
          <p:nvSpPr>
            <p:cNvPr id="235" name="Rectangle 234"/>
            <p:cNvSpPr/>
            <p:nvPr/>
          </p:nvSpPr>
          <p:spPr>
            <a:xfrm>
              <a:off x="2072729" y="391816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6" name="Rectangle 35"/>
            <p:cNvSpPr>
              <a:spLocks noChangeArrowheads="1"/>
            </p:cNvSpPr>
            <p:nvPr/>
          </p:nvSpPr>
          <p:spPr bwMode="auto">
            <a:xfrm>
              <a:off x="2072729" y="3918169"/>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Annual Compensation Review</a:t>
              </a:r>
            </a:p>
          </p:txBody>
        </p:sp>
      </p:grpSp>
      <p:grpSp>
        <p:nvGrpSpPr>
          <p:cNvPr id="242" name="Group 241"/>
          <p:cNvGrpSpPr/>
          <p:nvPr/>
        </p:nvGrpSpPr>
        <p:grpSpPr>
          <a:xfrm>
            <a:off x="8524002" y="4096696"/>
            <a:ext cx="1539913" cy="702290"/>
            <a:chOff x="2078282" y="4768538"/>
            <a:chExt cx="1571215" cy="803851"/>
          </a:xfrm>
        </p:grpSpPr>
        <p:grpSp>
          <p:nvGrpSpPr>
            <p:cNvPr id="243" name="Group 242"/>
            <p:cNvGrpSpPr/>
            <p:nvPr/>
          </p:nvGrpSpPr>
          <p:grpSpPr>
            <a:xfrm>
              <a:off x="2079665" y="4768538"/>
              <a:ext cx="1569832" cy="374073"/>
              <a:chOff x="8527743" y="4769233"/>
              <a:chExt cx="1569832" cy="374073"/>
            </a:xfrm>
          </p:grpSpPr>
          <p:sp>
            <p:nvSpPr>
              <p:cNvPr id="246" name="Rectangle 245"/>
              <p:cNvSpPr/>
              <p:nvPr/>
            </p:nvSpPr>
            <p:spPr>
              <a:xfrm>
                <a:off x="8527743" y="476923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7" name="Rectangle 35"/>
              <p:cNvSpPr>
                <a:spLocks noChangeArrowheads="1"/>
              </p:cNvSpPr>
              <p:nvPr/>
            </p:nvSpPr>
            <p:spPr bwMode="auto">
              <a:xfrm>
                <a:off x="8527743" y="4769233"/>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Manage Allowance</a:t>
                </a:r>
              </a:p>
            </p:txBody>
          </p:sp>
        </p:grpSp>
        <p:sp>
          <p:nvSpPr>
            <p:cNvPr id="244" name="Rectangle 243"/>
            <p:cNvSpPr/>
            <p:nvPr/>
          </p:nvSpPr>
          <p:spPr>
            <a:xfrm>
              <a:off x="2078282" y="5198316"/>
              <a:ext cx="160100" cy="374073"/>
            </a:xfrm>
            <a:prstGeom prst="rect">
              <a:avLst/>
            </a:prstGeom>
            <a:solidFill>
              <a:srgbClr val="92D050"/>
            </a:solidFill>
            <a:ln w="127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5" name="Rectangle 35"/>
            <p:cNvSpPr>
              <a:spLocks noChangeArrowheads="1"/>
            </p:cNvSpPr>
            <p:nvPr/>
          </p:nvSpPr>
          <p:spPr bwMode="auto">
            <a:xfrm>
              <a:off x="2078282" y="5198316"/>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Quarterly </a:t>
              </a:r>
            </a:p>
            <a:p>
              <a:pPr algn="ctr">
                <a:spcAft>
                  <a:spcPct val="0"/>
                </a:spcAft>
              </a:pPr>
              <a:r>
                <a:rPr lang="en-US" sz="800" dirty="0">
                  <a:cs typeface="Arial" pitchFamily="34" charset="0"/>
                </a:rPr>
                <a:t>Comp. Forecasting</a:t>
              </a:r>
            </a:p>
          </p:txBody>
        </p:sp>
      </p:grpSp>
      <p:sp>
        <p:nvSpPr>
          <p:cNvPr id="248" name="Rectangle 247"/>
          <p:cNvSpPr/>
          <p:nvPr/>
        </p:nvSpPr>
        <p:spPr>
          <a:xfrm>
            <a:off x="8516787" y="3719726"/>
            <a:ext cx="156910" cy="326811"/>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9" name="Rectangle 35"/>
          <p:cNvSpPr>
            <a:spLocks noChangeArrowheads="1"/>
          </p:cNvSpPr>
          <p:nvPr/>
        </p:nvSpPr>
        <p:spPr bwMode="auto">
          <a:xfrm>
            <a:off x="8526745" y="3719726"/>
            <a:ext cx="1538557" cy="3259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Notify employee of Compensation</a:t>
            </a:r>
          </a:p>
        </p:txBody>
      </p:sp>
      <p:grpSp>
        <p:nvGrpSpPr>
          <p:cNvPr id="250" name="Group 249"/>
          <p:cNvGrpSpPr/>
          <p:nvPr/>
        </p:nvGrpSpPr>
        <p:grpSpPr>
          <a:xfrm>
            <a:off x="10161141" y="1876103"/>
            <a:ext cx="1550722" cy="1788012"/>
            <a:chOff x="2090509" y="2225339"/>
            <a:chExt cx="1582244" cy="2046583"/>
          </a:xfrm>
        </p:grpSpPr>
        <p:grpSp>
          <p:nvGrpSpPr>
            <p:cNvPr id="251" name="Group 250"/>
            <p:cNvGrpSpPr/>
            <p:nvPr/>
          </p:nvGrpSpPr>
          <p:grpSpPr>
            <a:xfrm>
              <a:off x="2092871" y="2225339"/>
              <a:ext cx="1579882" cy="1227179"/>
              <a:chOff x="5314198" y="3884514"/>
              <a:chExt cx="1579882" cy="1227179"/>
            </a:xfrm>
          </p:grpSpPr>
          <p:sp>
            <p:nvSpPr>
              <p:cNvPr id="256" name="Rectangle 255"/>
              <p:cNvSpPr/>
              <p:nvPr/>
            </p:nvSpPr>
            <p:spPr>
              <a:xfrm>
                <a:off x="5314198" y="4317782"/>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7" name="Rectangle 256"/>
              <p:cNvSpPr/>
              <p:nvPr/>
            </p:nvSpPr>
            <p:spPr>
              <a:xfrm>
                <a:off x="5314198" y="4737620"/>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8" name="Chevron 27"/>
              <p:cNvSpPr/>
              <p:nvPr/>
            </p:nvSpPr>
            <p:spPr>
              <a:xfrm>
                <a:off x="5321312" y="3884514"/>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Payroll</a:t>
                </a:r>
              </a:p>
            </p:txBody>
          </p:sp>
          <p:sp>
            <p:nvSpPr>
              <p:cNvPr id="259" name="Rectangle 35"/>
              <p:cNvSpPr>
                <a:spLocks noChangeArrowheads="1"/>
              </p:cNvSpPr>
              <p:nvPr/>
            </p:nvSpPr>
            <p:spPr bwMode="auto">
              <a:xfrm>
                <a:off x="5314198" y="4317782"/>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Process Trial Payroll</a:t>
                </a:r>
              </a:p>
            </p:txBody>
          </p:sp>
          <p:sp>
            <p:nvSpPr>
              <p:cNvPr id="260" name="Rectangle 35"/>
              <p:cNvSpPr>
                <a:spLocks noChangeArrowheads="1"/>
              </p:cNvSpPr>
              <p:nvPr/>
            </p:nvSpPr>
            <p:spPr bwMode="auto">
              <a:xfrm>
                <a:off x="5314198" y="4737620"/>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Reconcile Trail Payroll Run</a:t>
                </a:r>
              </a:p>
            </p:txBody>
          </p:sp>
        </p:grpSp>
        <p:sp>
          <p:nvSpPr>
            <p:cNvPr id="252" name="Rectangle 251"/>
            <p:cNvSpPr/>
            <p:nvPr/>
          </p:nvSpPr>
          <p:spPr>
            <a:xfrm>
              <a:off x="2091353" y="349201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3" name="Rectangle 35"/>
            <p:cNvSpPr>
              <a:spLocks noChangeArrowheads="1"/>
            </p:cNvSpPr>
            <p:nvPr/>
          </p:nvSpPr>
          <p:spPr bwMode="auto">
            <a:xfrm>
              <a:off x="2091353" y="349201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Process Final Payroll</a:t>
              </a:r>
            </a:p>
          </p:txBody>
        </p:sp>
        <p:sp>
          <p:nvSpPr>
            <p:cNvPr id="254" name="Rectangle 253"/>
            <p:cNvSpPr/>
            <p:nvPr/>
          </p:nvSpPr>
          <p:spPr>
            <a:xfrm>
              <a:off x="2090509" y="3897849"/>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5" name="Rectangle 35"/>
            <p:cNvSpPr>
              <a:spLocks noChangeArrowheads="1"/>
            </p:cNvSpPr>
            <p:nvPr/>
          </p:nvSpPr>
          <p:spPr bwMode="auto">
            <a:xfrm>
              <a:off x="2090509" y="389784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Reconcile Final Payroll</a:t>
              </a:r>
            </a:p>
          </p:txBody>
        </p:sp>
      </p:grpSp>
      <p:grpSp>
        <p:nvGrpSpPr>
          <p:cNvPr id="261" name="Group 260"/>
          <p:cNvGrpSpPr/>
          <p:nvPr/>
        </p:nvGrpSpPr>
        <p:grpSpPr>
          <a:xfrm>
            <a:off x="10155239" y="4080234"/>
            <a:ext cx="1544459" cy="702290"/>
            <a:chOff x="2084487" y="4748218"/>
            <a:chExt cx="1575854" cy="803851"/>
          </a:xfrm>
        </p:grpSpPr>
        <p:grpSp>
          <p:nvGrpSpPr>
            <p:cNvPr id="262" name="Group 261"/>
            <p:cNvGrpSpPr/>
            <p:nvPr/>
          </p:nvGrpSpPr>
          <p:grpSpPr>
            <a:xfrm>
              <a:off x="2087285" y="4748218"/>
              <a:ext cx="1573056" cy="374073"/>
              <a:chOff x="8535363" y="4748913"/>
              <a:chExt cx="1573056" cy="374073"/>
            </a:xfrm>
          </p:grpSpPr>
          <p:sp>
            <p:nvSpPr>
              <p:cNvPr id="265" name="Rectangle 264"/>
              <p:cNvSpPr/>
              <p:nvPr/>
            </p:nvSpPr>
            <p:spPr>
              <a:xfrm>
                <a:off x="8535363" y="4748913"/>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6" name="Rectangle 35"/>
              <p:cNvSpPr>
                <a:spLocks noChangeArrowheads="1"/>
              </p:cNvSpPr>
              <p:nvPr/>
            </p:nvSpPr>
            <p:spPr bwMode="auto">
              <a:xfrm>
                <a:off x="8535363" y="4748913"/>
                <a:ext cx="1573056"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Process and Distribute Net Pay</a:t>
                </a:r>
              </a:p>
            </p:txBody>
          </p:sp>
        </p:grpSp>
        <p:sp>
          <p:nvSpPr>
            <p:cNvPr id="263" name="Rectangle 262"/>
            <p:cNvSpPr/>
            <p:nvPr/>
          </p:nvSpPr>
          <p:spPr>
            <a:xfrm>
              <a:off x="2084487" y="5177996"/>
              <a:ext cx="154153"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4" name="Rectangle 35"/>
            <p:cNvSpPr>
              <a:spLocks noChangeArrowheads="1"/>
            </p:cNvSpPr>
            <p:nvPr/>
          </p:nvSpPr>
          <p:spPr bwMode="auto">
            <a:xfrm>
              <a:off x="2084487" y="5177996"/>
              <a:ext cx="1572768"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Process and Distribute Pay slips</a:t>
              </a:r>
            </a:p>
          </p:txBody>
        </p:sp>
      </p:grpSp>
      <p:sp>
        <p:nvSpPr>
          <p:cNvPr id="267" name="Rectangle 266"/>
          <p:cNvSpPr/>
          <p:nvPr/>
        </p:nvSpPr>
        <p:spPr>
          <a:xfrm>
            <a:off x="10159368" y="3703265"/>
            <a:ext cx="156910" cy="326811"/>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8" name="Rectangle 35"/>
          <p:cNvSpPr>
            <a:spLocks noChangeArrowheads="1"/>
          </p:cNvSpPr>
          <p:nvPr/>
        </p:nvSpPr>
        <p:spPr bwMode="auto">
          <a:xfrm>
            <a:off x="10159368" y="3703265"/>
            <a:ext cx="1541435" cy="3259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Process Payroll Reports</a:t>
            </a:r>
          </a:p>
        </p:txBody>
      </p:sp>
      <p:grpSp>
        <p:nvGrpSpPr>
          <p:cNvPr id="269" name="Group 268"/>
          <p:cNvGrpSpPr/>
          <p:nvPr/>
        </p:nvGrpSpPr>
        <p:grpSpPr>
          <a:xfrm>
            <a:off x="5292051" y="4100011"/>
            <a:ext cx="1541299" cy="702290"/>
            <a:chOff x="2084487" y="4778698"/>
            <a:chExt cx="1572630" cy="803851"/>
          </a:xfrm>
        </p:grpSpPr>
        <p:grpSp>
          <p:nvGrpSpPr>
            <p:cNvPr id="270" name="Group 269"/>
            <p:cNvGrpSpPr/>
            <p:nvPr/>
          </p:nvGrpSpPr>
          <p:grpSpPr>
            <a:xfrm>
              <a:off x="2087285" y="4778698"/>
              <a:ext cx="1569832" cy="374073"/>
              <a:chOff x="8535363" y="4779393"/>
              <a:chExt cx="1569832" cy="374073"/>
            </a:xfrm>
          </p:grpSpPr>
          <p:sp>
            <p:nvSpPr>
              <p:cNvPr id="273" name="Rectangle 272"/>
              <p:cNvSpPr/>
              <p:nvPr/>
            </p:nvSpPr>
            <p:spPr>
              <a:xfrm>
                <a:off x="8535363" y="4779393"/>
                <a:ext cx="160100" cy="374073"/>
              </a:xfrm>
              <a:prstGeom prst="rect">
                <a:avLst/>
              </a:prstGeom>
              <a:solidFill>
                <a:srgbClr val="92D050"/>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4" name="Rectangle 35"/>
              <p:cNvSpPr>
                <a:spLocks noChangeArrowheads="1"/>
              </p:cNvSpPr>
              <p:nvPr/>
            </p:nvSpPr>
            <p:spPr bwMode="auto">
              <a:xfrm>
                <a:off x="8535363" y="4779393"/>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Implement &amp; analyze Surveys</a:t>
                </a:r>
              </a:p>
            </p:txBody>
          </p:sp>
        </p:grpSp>
        <p:sp>
          <p:nvSpPr>
            <p:cNvPr id="271" name="Rectangle 270"/>
            <p:cNvSpPr/>
            <p:nvPr/>
          </p:nvSpPr>
          <p:spPr>
            <a:xfrm>
              <a:off x="2084487" y="5208476"/>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2" name="Rectangle 35"/>
            <p:cNvSpPr>
              <a:spLocks noChangeArrowheads="1"/>
            </p:cNvSpPr>
            <p:nvPr/>
          </p:nvSpPr>
          <p:spPr bwMode="auto">
            <a:xfrm>
              <a:off x="2084487" y="5208476"/>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Diversity</a:t>
              </a:r>
            </a:p>
          </p:txBody>
        </p:sp>
      </p:grpSp>
      <p:sp>
        <p:nvSpPr>
          <p:cNvPr id="275" name="Rectangle 274"/>
          <p:cNvSpPr/>
          <p:nvPr/>
        </p:nvSpPr>
        <p:spPr>
          <a:xfrm>
            <a:off x="5298669" y="3723042"/>
            <a:ext cx="156910" cy="326811"/>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6" name="Rectangle 35"/>
          <p:cNvSpPr>
            <a:spLocks noChangeArrowheads="1"/>
          </p:cNvSpPr>
          <p:nvPr/>
        </p:nvSpPr>
        <p:spPr bwMode="auto">
          <a:xfrm>
            <a:off x="5298669" y="3723042"/>
            <a:ext cx="1538557" cy="3259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Develop Engagement Surveys</a:t>
            </a:r>
          </a:p>
        </p:txBody>
      </p:sp>
      <p:sp>
        <p:nvSpPr>
          <p:cNvPr id="277" name="Rectangle 276"/>
          <p:cNvSpPr/>
          <p:nvPr/>
        </p:nvSpPr>
        <p:spPr>
          <a:xfrm>
            <a:off x="478806" y="2252497"/>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8" name="Rectangle 277"/>
          <p:cNvSpPr/>
          <p:nvPr/>
        </p:nvSpPr>
        <p:spPr>
          <a:xfrm>
            <a:off x="476555" y="2613026"/>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9" name="Rectangle 35"/>
          <p:cNvSpPr>
            <a:spLocks noChangeArrowheads="1"/>
          </p:cNvSpPr>
          <p:nvPr/>
        </p:nvSpPr>
        <p:spPr bwMode="auto">
          <a:xfrm>
            <a:off x="476555" y="2246232"/>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Design Performance Process &amp; Tools</a:t>
            </a:r>
          </a:p>
        </p:txBody>
      </p:sp>
      <p:sp>
        <p:nvSpPr>
          <p:cNvPr id="280" name="Rectangle 35"/>
          <p:cNvSpPr>
            <a:spLocks noChangeArrowheads="1"/>
          </p:cNvSpPr>
          <p:nvPr/>
        </p:nvSpPr>
        <p:spPr bwMode="auto">
          <a:xfrm>
            <a:off x="476555" y="2613026"/>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Manage Competencies</a:t>
            </a:r>
          </a:p>
        </p:txBody>
      </p:sp>
      <p:grpSp>
        <p:nvGrpSpPr>
          <p:cNvPr id="281" name="Group 280"/>
          <p:cNvGrpSpPr/>
          <p:nvPr/>
        </p:nvGrpSpPr>
        <p:grpSpPr>
          <a:xfrm>
            <a:off x="2077921" y="2245684"/>
            <a:ext cx="1541595" cy="697444"/>
            <a:chOff x="2110713" y="2648764"/>
            <a:chExt cx="1572931" cy="798304"/>
          </a:xfrm>
        </p:grpSpPr>
        <p:sp>
          <p:nvSpPr>
            <p:cNvPr id="282" name="Rectangle 281"/>
            <p:cNvSpPr/>
            <p:nvPr/>
          </p:nvSpPr>
          <p:spPr>
            <a:xfrm>
              <a:off x="2113812" y="2648764"/>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3" name="Rectangle 35"/>
            <p:cNvSpPr>
              <a:spLocks noChangeArrowheads="1"/>
            </p:cNvSpPr>
            <p:nvPr/>
          </p:nvSpPr>
          <p:spPr bwMode="auto">
            <a:xfrm>
              <a:off x="2113812" y="2648764"/>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Conduct Mid-Year</a:t>
              </a:r>
            </a:p>
            <a:p>
              <a:pPr algn="ctr">
                <a:spcAft>
                  <a:spcPct val="0"/>
                </a:spcAft>
              </a:pPr>
              <a:r>
                <a:rPr lang="en-US" sz="800" dirty="0">
                  <a:cs typeface="Arial" pitchFamily="34" charset="0"/>
                </a:rPr>
                <a:t> Review</a:t>
              </a:r>
            </a:p>
          </p:txBody>
        </p:sp>
        <p:sp>
          <p:nvSpPr>
            <p:cNvPr id="284" name="Rectangle 283"/>
            <p:cNvSpPr/>
            <p:nvPr/>
          </p:nvSpPr>
          <p:spPr>
            <a:xfrm>
              <a:off x="2110713" y="3072995"/>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5" name="Rectangle 35"/>
            <p:cNvSpPr>
              <a:spLocks noChangeArrowheads="1"/>
            </p:cNvSpPr>
            <p:nvPr/>
          </p:nvSpPr>
          <p:spPr bwMode="auto">
            <a:xfrm>
              <a:off x="2110713" y="3072995"/>
              <a:ext cx="1569832"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Conduct Annual Review</a:t>
              </a:r>
            </a:p>
          </p:txBody>
        </p:sp>
      </p:grpSp>
      <p:sp>
        <p:nvSpPr>
          <p:cNvPr id="286" name="Rectangle 285"/>
          <p:cNvSpPr/>
          <p:nvPr/>
        </p:nvSpPr>
        <p:spPr>
          <a:xfrm>
            <a:off x="2076443" y="2988615"/>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7" name="Rectangle 35"/>
          <p:cNvSpPr>
            <a:spLocks noChangeArrowheads="1"/>
          </p:cNvSpPr>
          <p:nvPr/>
        </p:nvSpPr>
        <p:spPr bwMode="auto">
          <a:xfrm>
            <a:off x="2076443" y="2988615"/>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Performance Improvement</a:t>
            </a:r>
          </a:p>
        </p:txBody>
      </p:sp>
      <p:sp>
        <p:nvSpPr>
          <p:cNvPr id="288" name="Rectangle 287"/>
          <p:cNvSpPr/>
          <p:nvPr/>
        </p:nvSpPr>
        <p:spPr>
          <a:xfrm>
            <a:off x="464270" y="2980276"/>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9" name="Rectangle 35"/>
          <p:cNvSpPr>
            <a:spLocks noChangeArrowheads="1"/>
          </p:cNvSpPr>
          <p:nvPr/>
        </p:nvSpPr>
        <p:spPr bwMode="auto">
          <a:xfrm>
            <a:off x="464270" y="2980276"/>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Create Team Goals &amp;</a:t>
            </a:r>
          </a:p>
          <a:p>
            <a:pPr algn="ctr">
              <a:spcAft>
                <a:spcPct val="0"/>
              </a:spcAft>
            </a:pPr>
            <a:r>
              <a:rPr lang="en-US" sz="800" dirty="0">
                <a:cs typeface="Arial" pitchFamily="34" charset="0"/>
              </a:rPr>
              <a:t> Dev. Ind. Objectives</a:t>
            </a:r>
          </a:p>
        </p:txBody>
      </p:sp>
      <p:grpSp>
        <p:nvGrpSpPr>
          <p:cNvPr id="290" name="Group 289"/>
          <p:cNvGrpSpPr/>
          <p:nvPr/>
        </p:nvGrpSpPr>
        <p:grpSpPr>
          <a:xfrm>
            <a:off x="3685044" y="4484410"/>
            <a:ext cx="1541435" cy="711358"/>
            <a:chOff x="469856" y="2365693"/>
            <a:chExt cx="1432416" cy="814231"/>
          </a:xfrm>
        </p:grpSpPr>
        <p:sp>
          <p:nvSpPr>
            <p:cNvPr id="291" name="Rectangle 290"/>
            <p:cNvSpPr/>
            <p:nvPr/>
          </p:nvSpPr>
          <p:spPr>
            <a:xfrm>
              <a:off x="472152" y="2372864"/>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2" name="Rectangle 291"/>
            <p:cNvSpPr/>
            <p:nvPr/>
          </p:nvSpPr>
          <p:spPr>
            <a:xfrm>
              <a:off x="477202" y="2805851"/>
              <a:ext cx="160100" cy="374073"/>
            </a:xfrm>
            <a:prstGeom prst="rect">
              <a:avLst/>
            </a:prstGeom>
            <a:solidFill>
              <a:srgbClr val="919191"/>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3" name="Rectangle 35"/>
            <p:cNvSpPr>
              <a:spLocks noChangeArrowheads="1"/>
            </p:cNvSpPr>
            <p:nvPr/>
          </p:nvSpPr>
          <p:spPr bwMode="auto">
            <a:xfrm>
              <a:off x="469856" y="2365693"/>
              <a:ext cx="1432416"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Assess &amp; Manage Learning</a:t>
              </a:r>
            </a:p>
          </p:txBody>
        </p:sp>
        <p:sp>
          <p:nvSpPr>
            <p:cNvPr id="294" name="Rectangle 35"/>
            <p:cNvSpPr>
              <a:spLocks noChangeArrowheads="1"/>
            </p:cNvSpPr>
            <p:nvPr/>
          </p:nvSpPr>
          <p:spPr bwMode="auto">
            <a:xfrm>
              <a:off x="469856" y="2805851"/>
              <a:ext cx="1432416" cy="373120"/>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 Develop &amp; Manage </a:t>
              </a:r>
            </a:p>
            <a:p>
              <a:pPr algn="ctr">
                <a:spcAft>
                  <a:spcPct val="0"/>
                </a:spcAft>
              </a:pPr>
              <a:r>
                <a:rPr lang="en-US" sz="800" dirty="0">
                  <a:cs typeface="Arial" pitchFamily="34" charset="0"/>
                </a:rPr>
                <a:t>Work Life Program</a:t>
              </a:r>
            </a:p>
          </p:txBody>
        </p:sp>
      </p:grpSp>
      <p:sp>
        <p:nvSpPr>
          <p:cNvPr id="295" name="Rectangle 294"/>
          <p:cNvSpPr/>
          <p:nvPr/>
        </p:nvSpPr>
        <p:spPr>
          <a:xfrm>
            <a:off x="3684647" y="3734773"/>
            <a:ext cx="172285" cy="326811"/>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6" name="Rectangle 35"/>
          <p:cNvSpPr>
            <a:spLocks noChangeArrowheads="1"/>
          </p:cNvSpPr>
          <p:nvPr/>
        </p:nvSpPr>
        <p:spPr bwMode="auto">
          <a:xfrm>
            <a:off x="3684647" y="3734773"/>
            <a:ext cx="1541435" cy="3259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 Deliver Learning Programs</a:t>
            </a:r>
          </a:p>
        </p:txBody>
      </p:sp>
      <p:sp>
        <p:nvSpPr>
          <p:cNvPr id="297" name="Rectangle 296"/>
          <p:cNvSpPr/>
          <p:nvPr/>
        </p:nvSpPr>
        <p:spPr>
          <a:xfrm>
            <a:off x="3688614" y="4109417"/>
            <a:ext cx="172285" cy="326811"/>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8" name="Rectangle 35"/>
          <p:cNvSpPr>
            <a:spLocks noChangeArrowheads="1"/>
          </p:cNvSpPr>
          <p:nvPr/>
        </p:nvSpPr>
        <p:spPr bwMode="auto">
          <a:xfrm>
            <a:off x="3688614" y="4109417"/>
            <a:ext cx="1541435" cy="3259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Evaluate Training Costs</a:t>
            </a:r>
          </a:p>
        </p:txBody>
      </p:sp>
      <p:sp>
        <p:nvSpPr>
          <p:cNvPr id="299" name="Rectangle 298"/>
          <p:cNvSpPr/>
          <p:nvPr/>
        </p:nvSpPr>
        <p:spPr>
          <a:xfrm>
            <a:off x="6903020" y="4818105"/>
            <a:ext cx="156134" cy="326811"/>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0" name="Rectangle 35"/>
          <p:cNvSpPr>
            <a:spLocks noChangeArrowheads="1"/>
          </p:cNvSpPr>
          <p:nvPr/>
        </p:nvSpPr>
        <p:spPr bwMode="auto">
          <a:xfrm>
            <a:off x="6895803" y="4818105"/>
            <a:ext cx="1541434" cy="3259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Administer Leave of Absence</a:t>
            </a:r>
          </a:p>
        </p:txBody>
      </p:sp>
      <p:grpSp>
        <p:nvGrpSpPr>
          <p:cNvPr id="301" name="Group 300"/>
          <p:cNvGrpSpPr/>
          <p:nvPr/>
        </p:nvGrpSpPr>
        <p:grpSpPr>
          <a:xfrm>
            <a:off x="475289" y="3344148"/>
            <a:ext cx="3164416" cy="1422563"/>
            <a:chOff x="2091240" y="2237799"/>
            <a:chExt cx="3228740" cy="1628285"/>
          </a:xfrm>
        </p:grpSpPr>
        <p:grpSp>
          <p:nvGrpSpPr>
            <p:cNvPr id="302" name="Group 301"/>
            <p:cNvGrpSpPr/>
            <p:nvPr/>
          </p:nvGrpSpPr>
          <p:grpSpPr>
            <a:xfrm>
              <a:off x="2091240" y="2237799"/>
              <a:ext cx="3228740" cy="1214719"/>
              <a:chOff x="5312567" y="3896974"/>
              <a:chExt cx="3228740" cy="1214719"/>
            </a:xfrm>
          </p:grpSpPr>
          <p:sp>
            <p:nvSpPr>
              <p:cNvPr id="307" name="Rectangle 306"/>
              <p:cNvSpPr/>
              <p:nvPr/>
            </p:nvSpPr>
            <p:spPr>
              <a:xfrm>
                <a:off x="5314198" y="4317782"/>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8" name="Rectangle 307"/>
              <p:cNvSpPr/>
              <p:nvPr/>
            </p:nvSpPr>
            <p:spPr>
              <a:xfrm>
                <a:off x="5314198" y="4737620"/>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9" name="Chevron 27"/>
              <p:cNvSpPr/>
              <p:nvPr/>
            </p:nvSpPr>
            <p:spPr>
              <a:xfrm>
                <a:off x="5312567" y="3896974"/>
                <a:ext cx="3228740"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Administer Employee Changes</a:t>
                </a:r>
              </a:p>
            </p:txBody>
          </p:sp>
          <p:sp>
            <p:nvSpPr>
              <p:cNvPr id="310" name="Rectangle 35"/>
              <p:cNvSpPr>
                <a:spLocks noChangeArrowheads="1"/>
              </p:cNvSpPr>
              <p:nvPr/>
            </p:nvSpPr>
            <p:spPr bwMode="auto">
              <a:xfrm>
                <a:off x="5314198" y="4317782"/>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Change Work </a:t>
                </a:r>
              </a:p>
              <a:p>
                <a:pPr algn="ctr">
                  <a:spcAft>
                    <a:spcPct val="0"/>
                  </a:spcAft>
                </a:pPr>
                <a:r>
                  <a:rPr lang="en-US" sz="800" dirty="0">
                    <a:cs typeface="Arial" pitchFamily="34" charset="0"/>
                  </a:rPr>
                  <a:t>Schedules</a:t>
                </a:r>
              </a:p>
            </p:txBody>
          </p:sp>
          <p:sp>
            <p:nvSpPr>
              <p:cNvPr id="311" name="Rectangle 35"/>
              <p:cNvSpPr>
                <a:spLocks noChangeArrowheads="1"/>
              </p:cNvSpPr>
              <p:nvPr/>
            </p:nvSpPr>
            <p:spPr bwMode="auto">
              <a:xfrm>
                <a:off x="5314198" y="4737620"/>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Administer Mass Data Changes</a:t>
                </a:r>
              </a:p>
            </p:txBody>
          </p:sp>
        </p:grpSp>
        <p:sp>
          <p:nvSpPr>
            <p:cNvPr id="303" name="Rectangle 302"/>
            <p:cNvSpPr/>
            <p:nvPr/>
          </p:nvSpPr>
          <p:spPr>
            <a:xfrm>
              <a:off x="2091353" y="349201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4" name="Rectangle 35"/>
            <p:cNvSpPr>
              <a:spLocks noChangeArrowheads="1"/>
            </p:cNvSpPr>
            <p:nvPr/>
          </p:nvSpPr>
          <p:spPr bwMode="auto">
            <a:xfrm>
              <a:off x="2091353" y="349201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Change Employee Personal Data</a:t>
              </a:r>
            </a:p>
          </p:txBody>
        </p:sp>
        <p:sp>
          <p:nvSpPr>
            <p:cNvPr id="305" name="Rectangle 304"/>
            <p:cNvSpPr/>
            <p:nvPr/>
          </p:nvSpPr>
          <p:spPr>
            <a:xfrm>
              <a:off x="3731504" y="2656638"/>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6" name="Rectangle 35"/>
            <p:cNvSpPr>
              <a:spLocks noChangeArrowheads="1"/>
            </p:cNvSpPr>
            <p:nvPr/>
          </p:nvSpPr>
          <p:spPr bwMode="auto">
            <a:xfrm>
              <a:off x="3731504" y="2656638"/>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 Promotion, Demotion, &amp; Lateral Moves</a:t>
              </a:r>
            </a:p>
          </p:txBody>
        </p:sp>
      </p:grpSp>
      <p:grpSp>
        <p:nvGrpSpPr>
          <p:cNvPr id="312" name="Group 311"/>
          <p:cNvGrpSpPr/>
          <p:nvPr/>
        </p:nvGrpSpPr>
        <p:grpSpPr>
          <a:xfrm>
            <a:off x="2082875" y="4433129"/>
            <a:ext cx="1538557" cy="326811"/>
            <a:chOff x="10179582" y="3484956"/>
            <a:chExt cx="1569832" cy="374073"/>
          </a:xfrm>
        </p:grpSpPr>
        <p:sp>
          <p:nvSpPr>
            <p:cNvPr id="313" name="Rectangle 312"/>
            <p:cNvSpPr/>
            <p:nvPr/>
          </p:nvSpPr>
          <p:spPr>
            <a:xfrm>
              <a:off x="10179582" y="3484956"/>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4" name="Rectangle 35"/>
            <p:cNvSpPr>
              <a:spLocks noChangeArrowheads="1"/>
            </p:cNvSpPr>
            <p:nvPr/>
          </p:nvSpPr>
          <p:spPr bwMode="auto">
            <a:xfrm>
              <a:off x="10179582" y="3484956"/>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Manage Personnel Files</a:t>
              </a:r>
            </a:p>
          </p:txBody>
        </p:sp>
      </p:grpSp>
      <p:sp>
        <p:nvSpPr>
          <p:cNvPr id="315" name="Rectangle 314"/>
          <p:cNvSpPr/>
          <p:nvPr/>
        </p:nvSpPr>
        <p:spPr>
          <a:xfrm>
            <a:off x="2083914" y="4074432"/>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6" name="Rectangle 35"/>
          <p:cNvSpPr>
            <a:spLocks noChangeArrowheads="1"/>
          </p:cNvSpPr>
          <p:nvPr/>
        </p:nvSpPr>
        <p:spPr bwMode="auto">
          <a:xfrm>
            <a:off x="2083914" y="4074432"/>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Receive &amp; Resolve HR Queries</a:t>
            </a:r>
          </a:p>
        </p:txBody>
      </p:sp>
      <p:grpSp>
        <p:nvGrpSpPr>
          <p:cNvPr id="317" name="Group 316"/>
          <p:cNvGrpSpPr/>
          <p:nvPr/>
        </p:nvGrpSpPr>
        <p:grpSpPr>
          <a:xfrm>
            <a:off x="461914" y="4815349"/>
            <a:ext cx="3157058" cy="1046595"/>
            <a:chOff x="8536639" y="3479984"/>
            <a:chExt cx="3117611" cy="1197946"/>
          </a:xfrm>
        </p:grpSpPr>
        <p:sp>
          <p:nvSpPr>
            <p:cNvPr id="318" name="Rectangle 317"/>
            <p:cNvSpPr/>
            <p:nvPr/>
          </p:nvSpPr>
          <p:spPr>
            <a:xfrm>
              <a:off x="8536639" y="388401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9" name="Rectangle 318"/>
            <p:cNvSpPr/>
            <p:nvPr/>
          </p:nvSpPr>
          <p:spPr>
            <a:xfrm>
              <a:off x="8536639" y="4303857"/>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0" name="Rectangle 319"/>
            <p:cNvSpPr/>
            <p:nvPr/>
          </p:nvSpPr>
          <p:spPr>
            <a:xfrm>
              <a:off x="10131950" y="3884068"/>
              <a:ext cx="148567" cy="373072"/>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1" name="Rectangle 35"/>
            <p:cNvSpPr>
              <a:spLocks noChangeArrowheads="1"/>
            </p:cNvSpPr>
            <p:nvPr/>
          </p:nvSpPr>
          <p:spPr bwMode="auto">
            <a:xfrm>
              <a:off x="8536639" y="3884019"/>
              <a:ext cx="1522175"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  Manage Voluntary Exit</a:t>
              </a:r>
            </a:p>
          </p:txBody>
        </p:sp>
        <p:sp>
          <p:nvSpPr>
            <p:cNvPr id="322" name="Rectangle 35"/>
            <p:cNvSpPr>
              <a:spLocks noChangeArrowheads="1"/>
            </p:cNvSpPr>
            <p:nvPr/>
          </p:nvSpPr>
          <p:spPr bwMode="auto">
            <a:xfrm>
              <a:off x="8536639" y="4303857"/>
              <a:ext cx="1522175"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Involuntary </a:t>
              </a:r>
            </a:p>
            <a:p>
              <a:pPr algn="ctr">
                <a:spcAft>
                  <a:spcPct val="0"/>
                </a:spcAft>
              </a:pPr>
              <a:r>
                <a:rPr lang="en-GB" sz="800" dirty="0">
                  <a:cs typeface="Arial" pitchFamily="34" charset="0"/>
                </a:rPr>
                <a:t>Exit</a:t>
              </a:r>
            </a:p>
          </p:txBody>
        </p:sp>
        <p:sp>
          <p:nvSpPr>
            <p:cNvPr id="323" name="Rectangle 35"/>
            <p:cNvSpPr>
              <a:spLocks noChangeArrowheads="1"/>
            </p:cNvSpPr>
            <p:nvPr/>
          </p:nvSpPr>
          <p:spPr bwMode="auto">
            <a:xfrm>
              <a:off x="10124989" y="3884067"/>
              <a:ext cx="1522175"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  Manage Redundancy / Redeployment</a:t>
              </a:r>
            </a:p>
          </p:txBody>
        </p:sp>
        <p:sp>
          <p:nvSpPr>
            <p:cNvPr id="324" name="Chevron 35"/>
            <p:cNvSpPr/>
            <p:nvPr/>
          </p:nvSpPr>
          <p:spPr>
            <a:xfrm>
              <a:off x="8539136" y="3479984"/>
              <a:ext cx="3115114"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Perform Employee Data Admin: Administer Employee Separation</a:t>
              </a:r>
            </a:p>
          </p:txBody>
        </p:sp>
      </p:grpSp>
      <p:sp>
        <p:nvSpPr>
          <p:cNvPr id="325" name="Rectangle 324"/>
          <p:cNvSpPr/>
          <p:nvPr/>
        </p:nvSpPr>
        <p:spPr>
          <a:xfrm>
            <a:off x="2077522" y="5533733"/>
            <a:ext cx="137637" cy="327329"/>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6" name="Rectangle 35"/>
          <p:cNvSpPr>
            <a:spLocks noChangeArrowheads="1"/>
          </p:cNvSpPr>
          <p:nvPr/>
        </p:nvSpPr>
        <p:spPr bwMode="auto">
          <a:xfrm>
            <a:off x="2067990" y="5535083"/>
            <a:ext cx="1541435" cy="325979"/>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 Conduct Exit Interview &amp; Communications</a:t>
            </a:r>
          </a:p>
        </p:txBody>
      </p:sp>
      <p:sp>
        <p:nvSpPr>
          <p:cNvPr id="327" name="Rectangle 326"/>
          <p:cNvSpPr/>
          <p:nvPr/>
        </p:nvSpPr>
        <p:spPr>
          <a:xfrm>
            <a:off x="466128" y="5908345"/>
            <a:ext cx="150447" cy="325938"/>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8" name="Rectangle 35"/>
          <p:cNvSpPr>
            <a:spLocks noChangeArrowheads="1"/>
          </p:cNvSpPr>
          <p:nvPr/>
        </p:nvSpPr>
        <p:spPr bwMode="auto">
          <a:xfrm>
            <a:off x="459662" y="5908345"/>
            <a:ext cx="1541435" cy="325979"/>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Exit </a:t>
            </a:r>
          </a:p>
          <a:p>
            <a:pPr algn="ctr">
              <a:spcAft>
                <a:spcPct val="0"/>
              </a:spcAft>
            </a:pPr>
            <a:r>
              <a:rPr lang="en-GB" sz="800" dirty="0">
                <a:cs typeface="Arial" pitchFamily="34" charset="0"/>
              </a:rPr>
              <a:t>Compliance</a:t>
            </a:r>
          </a:p>
        </p:txBody>
      </p:sp>
      <p:sp>
        <p:nvSpPr>
          <p:cNvPr id="329" name="Rectangle 328"/>
          <p:cNvSpPr/>
          <p:nvPr/>
        </p:nvSpPr>
        <p:spPr>
          <a:xfrm>
            <a:off x="2068474" y="5913314"/>
            <a:ext cx="150447" cy="325938"/>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0" name="Rectangle 35"/>
          <p:cNvSpPr>
            <a:spLocks noChangeArrowheads="1"/>
          </p:cNvSpPr>
          <p:nvPr/>
        </p:nvSpPr>
        <p:spPr bwMode="auto">
          <a:xfrm>
            <a:off x="2061206" y="5913313"/>
            <a:ext cx="1541435" cy="325979"/>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 Manage Compromise Agreement</a:t>
            </a:r>
          </a:p>
        </p:txBody>
      </p:sp>
      <p:sp>
        <p:nvSpPr>
          <p:cNvPr id="331" name="Rectangle 330"/>
          <p:cNvSpPr/>
          <p:nvPr/>
        </p:nvSpPr>
        <p:spPr>
          <a:xfrm>
            <a:off x="8524002" y="4845283"/>
            <a:ext cx="1696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2" name="Rectangle 35"/>
          <p:cNvSpPr>
            <a:spLocks noChangeArrowheads="1"/>
          </p:cNvSpPr>
          <p:nvPr/>
        </p:nvSpPr>
        <p:spPr bwMode="auto">
          <a:xfrm>
            <a:off x="8524002" y="4845283"/>
            <a:ext cx="1538557"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Off Cycle </a:t>
            </a:r>
          </a:p>
          <a:p>
            <a:pPr algn="ctr">
              <a:spcAft>
                <a:spcPct val="0"/>
              </a:spcAft>
            </a:pPr>
            <a:r>
              <a:rPr lang="en-US" sz="800" dirty="0">
                <a:cs typeface="Arial" pitchFamily="34" charset="0"/>
              </a:rPr>
              <a:t>Reward Changes</a:t>
            </a:r>
          </a:p>
        </p:txBody>
      </p:sp>
      <p:sp>
        <p:nvSpPr>
          <p:cNvPr id="333" name="Rectangle 332"/>
          <p:cNvSpPr/>
          <p:nvPr/>
        </p:nvSpPr>
        <p:spPr>
          <a:xfrm>
            <a:off x="10157981" y="4830359"/>
            <a:ext cx="148340" cy="326811"/>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4" name="Rectangle 35"/>
          <p:cNvSpPr>
            <a:spLocks noChangeArrowheads="1"/>
          </p:cNvSpPr>
          <p:nvPr/>
        </p:nvSpPr>
        <p:spPr bwMode="auto">
          <a:xfrm>
            <a:off x="10157981" y="4830359"/>
            <a:ext cx="1541435" cy="3259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 Post Payroll to General Ledger</a:t>
            </a:r>
          </a:p>
        </p:txBody>
      </p:sp>
      <p:sp>
        <p:nvSpPr>
          <p:cNvPr id="335" name="Rectangle 334"/>
          <p:cNvSpPr/>
          <p:nvPr/>
        </p:nvSpPr>
        <p:spPr>
          <a:xfrm>
            <a:off x="10149410" y="5206921"/>
            <a:ext cx="156910" cy="326811"/>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6" name="Rectangle 35"/>
          <p:cNvSpPr>
            <a:spLocks noChangeArrowheads="1"/>
          </p:cNvSpPr>
          <p:nvPr/>
        </p:nvSpPr>
        <p:spPr bwMode="auto">
          <a:xfrm>
            <a:off x="10149410" y="5206921"/>
            <a:ext cx="1541435" cy="325979"/>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Investigate Payroll Queries</a:t>
            </a:r>
          </a:p>
        </p:txBody>
      </p:sp>
      <p:grpSp>
        <p:nvGrpSpPr>
          <p:cNvPr id="337" name="Group 336"/>
          <p:cNvGrpSpPr/>
          <p:nvPr/>
        </p:nvGrpSpPr>
        <p:grpSpPr>
          <a:xfrm>
            <a:off x="3669653" y="5243730"/>
            <a:ext cx="4763198" cy="1055470"/>
            <a:chOff x="8536637" y="3205664"/>
            <a:chExt cx="4860021" cy="1208106"/>
          </a:xfrm>
        </p:grpSpPr>
        <p:grpSp>
          <p:nvGrpSpPr>
            <p:cNvPr id="338" name="Group 337"/>
            <p:cNvGrpSpPr/>
            <p:nvPr/>
          </p:nvGrpSpPr>
          <p:grpSpPr>
            <a:xfrm>
              <a:off x="8536637" y="3205664"/>
              <a:ext cx="4860021" cy="1208106"/>
              <a:chOff x="8536638" y="3479984"/>
              <a:chExt cx="4703686" cy="1208106"/>
            </a:xfrm>
          </p:grpSpPr>
          <p:sp>
            <p:nvSpPr>
              <p:cNvPr id="343" name="Rectangle 342"/>
              <p:cNvSpPr/>
              <p:nvPr/>
            </p:nvSpPr>
            <p:spPr>
              <a:xfrm>
                <a:off x="8536639" y="3894179"/>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44" name="Rectangle 343"/>
              <p:cNvSpPr/>
              <p:nvPr/>
            </p:nvSpPr>
            <p:spPr>
              <a:xfrm>
                <a:off x="8536639" y="4314017"/>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45" name="Rectangle 35"/>
              <p:cNvSpPr>
                <a:spLocks noChangeArrowheads="1"/>
              </p:cNvSpPr>
              <p:nvPr/>
            </p:nvSpPr>
            <p:spPr bwMode="auto">
              <a:xfrm>
                <a:off x="8536638" y="3894179"/>
                <a:ext cx="1522176"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 Gather Industry Benefit Comparisons</a:t>
                </a:r>
              </a:p>
            </p:txBody>
          </p:sp>
          <p:sp>
            <p:nvSpPr>
              <p:cNvPr id="346" name="Rectangle 35"/>
              <p:cNvSpPr>
                <a:spLocks noChangeArrowheads="1"/>
              </p:cNvSpPr>
              <p:nvPr/>
            </p:nvSpPr>
            <p:spPr bwMode="auto">
              <a:xfrm>
                <a:off x="8536638" y="4314017"/>
                <a:ext cx="1522176"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  Process Benefit Costs</a:t>
                </a:r>
              </a:p>
            </p:txBody>
          </p:sp>
          <p:sp>
            <p:nvSpPr>
              <p:cNvPr id="347" name="Rectangle 35"/>
              <p:cNvSpPr>
                <a:spLocks noChangeArrowheads="1"/>
              </p:cNvSpPr>
              <p:nvPr/>
            </p:nvSpPr>
            <p:spPr bwMode="auto">
              <a:xfrm>
                <a:off x="11710043" y="3894179"/>
                <a:ext cx="1519335" cy="396948"/>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Benefit</a:t>
                </a:r>
              </a:p>
              <a:p>
                <a:pPr algn="ctr">
                  <a:spcAft>
                    <a:spcPct val="0"/>
                  </a:spcAft>
                </a:pPr>
                <a:r>
                  <a:rPr lang="en-US" sz="800" dirty="0">
                    <a:cs typeface="Arial" pitchFamily="34" charset="0"/>
                  </a:rPr>
                  <a:t> Enrolment&amp;  Amendments</a:t>
                </a:r>
                <a:endParaRPr lang="en-GB" sz="800" dirty="0">
                  <a:cs typeface="Arial" pitchFamily="34" charset="0"/>
                </a:endParaRPr>
              </a:p>
            </p:txBody>
          </p:sp>
          <p:sp>
            <p:nvSpPr>
              <p:cNvPr id="348" name="Chevron 35"/>
              <p:cNvSpPr/>
              <p:nvPr/>
            </p:nvSpPr>
            <p:spPr>
              <a:xfrm>
                <a:off x="8539136" y="3479984"/>
                <a:ext cx="470118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Rewards: Manage Benefits</a:t>
                </a:r>
              </a:p>
            </p:txBody>
          </p:sp>
        </p:grpSp>
        <p:sp>
          <p:nvSpPr>
            <p:cNvPr id="339" name="Rectangle 338"/>
            <p:cNvSpPr/>
            <p:nvPr/>
          </p:nvSpPr>
          <p:spPr>
            <a:xfrm>
              <a:off x="10170909" y="361985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40" name="Rectangle 35"/>
            <p:cNvSpPr>
              <a:spLocks noChangeArrowheads="1"/>
            </p:cNvSpPr>
            <p:nvPr/>
          </p:nvSpPr>
          <p:spPr bwMode="auto">
            <a:xfrm>
              <a:off x="10170909" y="3619859"/>
              <a:ext cx="1572768"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  Design Benefit Programs</a:t>
              </a:r>
            </a:p>
          </p:txBody>
        </p:sp>
        <p:sp>
          <p:nvSpPr>
            <p:cNvPr id="341" name="Rectangle 340"/>
            <p:cNvSpPr/>
            <p:nvPr/>
          </p:nvSpPr>
          <p:spPr>
            <a:xfrm>
              <a:off x="10172967" y="4034616"/>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42" name="Rectangle 35"/>
            <p:cNvSpPr>
              <a:spLocks noChangeArrowheads="1"/>
            </p:cNvSpPr>
            <p:nvPr/>
          </p:nvSpPr>
          <p:spPr bwMode="auto">
            <a:xfrm>
              <a:off x="10172967" y="4034616"/>
              <a:ext cx="1572768"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Pension Administration</a:t>
              </a:r>
            </a:p>
          </p:txBody>
        </p:sp>
      </p:grpSp>
      <p:sp>
        <p:nvSpPr>
          <p:cNvPr id="357" name="Rectangle 356"/>
          <p:cNvSpPr/>
          <p:nvPr/>
        </p:nvSpPr>
        <p:spPr>
          <a:xfrm>
            <a:off x="6883206" y="5605894"/>
            <a:ext cx="175948" cy="359796"/>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Tree>
    <p:extLst>
      <p:ext uri="{BB962C8B-B14F-4D97-AF65-F5344CB8AC3E}">
        <p14:creationId xmlns:p14="http://schemas.microsoft.com/office/powerpoint/2010/main" val="14569359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FD2B94-527B-9C6E-E3EE-D382A0C848D6}"/>
              </a:ext>
            </a:extLst>
          </p:cNvPr>
          <p:cNvSpPr>
            <a:spLocks noGrp="1"/>
          </p:cNvSpPr>
          <p:nvPr>
            <p:ph idx="1"/>
          </p:nvPr>
        </p:nvSpPr>
        <p:spPr/>
        <p:txBody>
          <a:bodyPr/>
          <a:lstStyle/>
          <a:p>
            <a:endParaRPr lang="es-MX"/>
          </a:p>
        </p:txBody>
      </p:sp>
      <p:sp>
        <p:nvSpPr>
          <p:cNvPr id="3" name="Text Placeholder 2">
            <a:extLst>
              <a:ext uri="{FF2B5EF4-FFF2-40B4-BE49-F238E27FC236}">
                <a16:creationId xmlns:a16="http://schemas.microsoft.com/office/drawing/2014/main" id="{C30CCF3A-575D-186A-E1B2-984236476950}"/>
              </a:ext>
            </a:extLst>
          </p:cNvPr>
          <p:cNvSpPr>
            <a:spLocks noGrp="1"/>
          </p:cNvSpPr>
          <p:nvPr>
            <p:ph type="body" sz="quarter" idx="13"/>
          </p:nvPr>
        </p:nvSpPr>
        <p:spPr/>
        <p:txBody>
          <a:bodyPr/>
          <a:lstStyle/>
          <a:p>
            <a:endParaRPr lang="es-MX"/>
          </a:p>
        </p:txBody>
      </p:sp>
      <p:sp>
        <p:nvSpPr>
          <p:cNvPr id="4" name="Title 3">
            <a:extLst>
              <a:ext uri="{FF2B5EF4-FFF2-40B4-BE49-F238E27FC236}">
                <a16:creationId xmlns:a16="http://schemas.microsoft.com/office/drawing/2014/main" id="{4610DCAD-AC4D-04C9-069C-755D6181A86C}"/>
              </a:ext>
            </a:extLst>
          </p:cNvPr>
          <p:cNvSpPr>
            <a:spLocks noGrp="1"/>
          </p:cNvSpPr>
          <p:nvPr>
            <p:ph type="title"/>
          </p:nvPr>
        </p:nvSpPr>
        <p:spPr/>
        <p:txBody>
          <a:bodyPr/>
          <a:lstStyle/>
          <a:p>
            <a:endParaRPr lang="es-MX"/>
          </a:p>
        </p:txBody>
      </p:sp>
      <p:sp>
        <p:nvSpPr>
          <p:cNvPr id="5" name="Slide Number Placeholder 4">
            <a:extLst>
              <a:ext uri="{FF2B5EF4-FFF2-40B4-BE49-F238E27FC236}">
                <a16:creationId xmlns:a16="http://schemas.microsoft.com/office/drawing/2014/main" id="{597F417F-CA09-A64C-0BDE-1CF58D19634E}"/>
              </a:ext>
            </a:extLst>
          </p:cNvPr>
          <p:cNvSpPr>
            <a:spLocks noGrp="1"/>
          </p:cNvSpPr>
          <p:nvPr>
            <p:ph type="sldNum" sz="quarter" idx="4"/>
          </p:nvPr>
        </p:nvSpPr>
        <p:spPr/>
        <p:txBody>
          <a:bodyPr/>
          <a:lstStyle/>
          <a:p>
            <a:fld id="{1D70FF2A-E074-4D3B-BB94-FFBB4B519E26}" type="slidenum">
              <a:rPr lang="en-CA" smtClean="0"/>
              <a:pPr/>
              <a:t>14</a:t>
            </a:fld>
            <a:endParaRPr lang="en-CA" dirty="0"/>
          </a:p>
        </p:txBody>
      </p:sp>
      <p:pic>
        <p:nvPicPr>
          <p:cNvPr id="1026" name="Picture 2" descr="Consumer">
            <a:extLst>
              <a:ext uri="{FF2B5EF4-FFF2-40B4-BE49-F238E27FC236}">
                <a16:creationId xmlns:a16="http://schemas.microsoft.com/office/drawing/2014/main" id="{FE913C9D-3467-A6EA-09DC-4F2290CD8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0"/>
            <a:ext cx="119840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0362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581AF3-394F-A1D7-FF17-B3EE0A4D4C62}"/>
              </a:ext>
            </a:extLst>
          </p:cNvPr>
          <p:cNvSpPr>
            <a:spLocks noGrp="1"/>
          </p:cNvSpPr>
          <p:nvPr>
            <p:ph idx="1"/>
          </p:nvPr>
        </p:nvSpPr>
        <p:spPr/>
        <p:txBody>
          <a:bodyPr/>
          <a:lstStyle/>
          <a:p>
            <a:endParaRPr lang="es-MX"/>
          </a:p>
        </p:txBody>
      </p:sp>
      <p:sp>
        <p:nvSpPr>
          <p:cNvPr id="3" name="Text Placeholder 2">
            <a:extLst>
              <a:ext uri="{FF2B5EF4-FFF2-40B4-BE49-F238E27FC236}">
                <a16:creationId xmlns:a16="http://schemas.microsoft.com/office/drawing/2014/main" id="{7C93EA62-8B75-F405-CE2F-AC846621628D}"/>
              </a:ext>
            </a:extLst>
          </p:cNvPr>
          <p:cNvSpPr>
            <a:spLocks noGrp="1"/>
          </p:cNvSpPr>
          <p:nvPr>
            <p:ph type="body" sz="quarter" idx="13"/>
          </p:nvPr>
        </p:nvSpPr>
        <p:spPr/>
        <p:txBody>
          <a:bodyPr/>
          <a:lstStyle/>
          <a:p>
            <a:endParaRPr lang="es-MX"/>
          </a:p>
        </p:txBody>
      </p:sp>
      <p:sp>
        <p:nvSpPr>
          <p:cNvPr id="4" name="Title 3">
            <a:extLst>
              <a:ext uri="{FF2B5EF4-FFF2-40B4-BE49-F238E27FC236}">
                <a16:creationId xmlns:a16="http://schemas.microsoft.com/office/drawing/2014/main" id="{A4C0D8EC-BF41-6E6F-22B3-AAC2CCFDC07F}"/>
              </a:ext>
            </a:extLst>
          </p:cNvPr>
          <p:cNvSpPr>
            <a:spLocks noGrp="1"/>
          </p:cNvSpPr>
          <p:nvPr>
            <p:ph type="title"/>
          </p:nvPr>
        </p:nvSpPr>
        <p:spPr/>
        <p:txBody>
          <a:bodyPr/>
          <a:lstStyle/>
          <a:p>
            <a:endParaRPr lang="es-MX"/>
          </a:p>
        </p:txBody>
      </p:sp>
      <p:sp>
        <p:nvSpPr>
          <p:cNvPr id="5" name="Slide Number Placeholder 4">
            <a:extLst>
              <a:ext uri="{FF2B5EF4-FFF2-40B4-BE49-F238E27FC236}">
                <a16:creationId xmlns:a16="http://schemas.microsoft.com/office/drawing/2014/main" id="{D46D096C-4433-8F5B-90E3-08F13A02B6AC}"/>
              </a:ext>
            </a:extLst>
          </p:cNvPr>
          <p:cNvSpPr>
            <a:spLocks noGrp="1"/>
          </p:cNvSpPr>
          <p:nvPr>
            <p:ph type="sldNum" sz="quarter" idx="4"/>
          </p:nvPr>
        </p:nvSpPr>
        <p:spPr/>
        <p:txBody>
          <a:bodyPr/>
          <a:lstStyle/>
          <a:p>
            <a:fld id="{1D70FF2A-E074-4D3B-BB94-FFBB4B519E26}" type="slidenum">
              <a:rPr lang="en-CA" smtClean="0"/>
              <a:pPr/>
              <a:t>15</a:t>
            </a:fld>
            <a:endParaRPr lang="en-CA" dirty="0"/>
          </a:p>
        </p:txBody>
      </p:sp>
      <p:pic>
        <p:nvPicPr>
          <p:cNvPr id="2050" name="Picture 2" descr="Commercial">
            <a:extLst>
              <a:ext uri="{FF2B5EF4-FFF2-40B4-BE49-F238E27FC236}">
                <a16:creationId xmlns:a16="http://schemas.microsoft.com/office/drawing/2014/main" id="{EFCB6169-9C68-C5DE-98FD-F2F6280B0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904"/>
            <a:ext cx="12192000" cy="6961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9773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6F51B9-209E-E2DA-581F-14FC243DC9A3}"/>
              </a:ext>
            </a:extLst>
          </p:cNvPr>
          <p:cNvSpPr>
            <a:spLocks noGrp="1"/>
          </p:cNvSpPr>
          <p:nvPr>
            <p:ph idx="1"/>
          </p:nvPr>
        </p:nvSpPr>
        <p:spPr/>
        <p:txBody>
          <a:bodyPr/>
          <a:lstStyle/>
          <a:p>
            <a:endParaRPr lang="es-MX"/>
          </a:p>
        </p:txBody>
      </p:sp>
      <p:sp>
        <p:nvSpPr>
          <p:cNvPr id="3" name="Text Placeholder 2">
            <a:extLst>
              <a:ext uri="{FF2B5EF4-FFF2-40B4-BE49-F238E27FC236}">
                <a16:creationId xmlns:a16="http://schemas.microsoft.com/office/drawing/2014/main" id="{1610FF76-C123-620C-0C35-FE960BD015A7}"/>
              </a:ext>
            </a:extLst>
          </p:cNvPr>
          <p:cNvSpPr>
            <a:spLocks noGrp="1"/>
          </p:cNvSpPr>
          <p:nvPr>
            <p:ph type="body" sz="quarter" idx="13"/>
          </p:nvPr>
        </p:nvSpPr>
        <p:spPr/>
        <p:txBody>
          <a:bodyPr/>
          <a:lstStyle/>
          <a:p>
            <a:endParaRPr lang="es-MX"/>
          </a:p>
        </p:txBody>
      </p:sp>
      <p:sp>
        <p:nvSpPr>
          <p:cNvPr id="4" name="Title 3">
            <a:extLst>
              <a:ext uri="{FF2B5EF4-FFF2-40B4-BE49-F238E27FC236}">
                <a16:creationId xmlns:a16="http://schemas.microsoft.com/office/drawing/2014/main" id="{C9CE23A2-59ED-659E-11CA-F4D6E2EDBF94}"/>
              </a:ext>
            </a:extLst>
          </p:cNvPr>
          <p:cNvSpPr>
            <a:spLocks noGrp="1"/>
          </p:cNvSpPr>
          <p:nvPr>
            <p:ph type="title"/>
          </p:nvPr>
        </p:nvSpPr>
        <p:spPr/>
        <p:txBody>
          <a:bodyPr/>
          <a:lstStyle/>
          <a:p>
            <a:endParaRPr lang="es-MX"/>
          </a:p>
        </p:txBody>
      </p:sp>
      <p:sp>
        <p:nvSpPr>
          <p:cNvPr id="5" name="Slide Number Placeholder 4">
            <a:extLst>
              <a:ext uri="{FF2B5EF4-FFF2-40B4-BE49-F238E27FC236}">
                <a16:creationId xmlns:a16="http://schemas.microsoft.com/office/drawing/2014/main" id="{D115A95D-E793-F035-E87C-2F0CF2CD2CB9}"/>
              </a:ext>
            </a:extLst>
          </p:cNvPr>
          <p:cNvSpPr>
            <a:spLocks noGrp="1"/>
          </p:cNvSpPr>
          <p:nvPr>
            <p:ph type="sldNum" sz="quarter" idx="4"/>
          </p:nvPr>
        </p:nvSpPr>
        <p:spPr/>
        <p:txBody>
          <a:bodyPr/>
          <a:lstStyle/>
          <a:p>
            <a:fld id="{1D70FF2A-E074-4D3B-BB94-FFBB4B519E26}" type="slidenum">
              <a:rPr lang="en-CA" smtClean="0"/>
              <a:pPr/>
              <a:t>16</a:t>
            </a:fld>
            <a:endParaRPr lang="en-CA" dirty="0"/>
          </a:p>
        </p:txBody>
      </p:sp>
      <p:pic>
        <p:nvPicPr>
          <p:cNvPr id="3074" name="Picture 2" descr="Capital">
            <a:extLst>
              <a:ext uri="{FF2B5EF4-FFF2-40B4-BE49-F238E27FC236}">
                <a16:creationId xmlns:a16="http://schemas.microsoft.com/office/drawing/2014/main" id="{99493228-31CF-FF7F-7D21-5B8DDB5EB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0"/>
            <a:ext cx="119840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800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hevron 35"/>
          <p:cNvSpPr/>
          <p:nvPr/>
        </p:nvSpPr>
        <p:spPr>
          <a:xfrm>
            <a:off x="469741" y="1994724"/>
            <a:ext cx="1585075"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Accounts Payable</a:t>
            </a:r>
          </a:p>
        </p:txBody>
      </p:sp>
      <p:sp>
        <p:nvSpPr>
          <p:cNvPr id="34" name="Chevron 33"/>
          <p:cNvSpPr/>
          <p:nvPr/>
        </p:nvSpPr>
        <p:spPr>
          <a:xfrm>
            <a:off x="2110700" y="1994724"/>
            <a:ext cx="1554202"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Accounts Receivable</a:t>
            </a:r>
          </a:p>
        </p:txBody>
      </p:sp>
      <p:sp>
        <p:nvSpPr>
          <p:cNvPr id="36" name="Chevron 29"/>
          <p:cNvSpPr/>
          <p:nvPr/>
        </p:nvSpPr>
        <p:spPr>
          <a:xfrm>
            <a:off x="5328590" y="1994724"/>
            <a:ext cx="1553450" cy="354202"/>
          </a:xfrm>
          <a:prstGeom prst="rect">
            <a:avLst/>
          </a:prstGeom>
          <a:solidFill>
            <a:schemeClr val="bg1">
              <a:lumMod val="85000"/>
            </a:schemeClr>
          </a:solidFill>
          <a:ln w="12700" cap="rnd" algn="ctr">
            <a:noFill/>
            <a:miter lim="800000"/>
            <a:headEnd/>
            <a:tailEnd/>
          </a:ln>
        </p:spPr>
        <p:txBody>
          <a:bodyPr anchor="ctr"/>
          <a:lstStyle/>
          <a:p>
            <a:pPr algn="ctr"/>
            <a:r>
              <a:rPr lang="en-US" sz="800" b="1" dirty="0"/>
              <a:t>Travel and Expenses</a:t>
            </a:r>
          </a:p>
        </p:txBody>
      </p:sp>
      <p:sp>
        <p:nvSpPr>
          <p:cNvPr id="55" name="Chevron 35"/>
          <p:cNvSpPr/>
          <p:nvPr/>
        </p:nvSpPr>
        <p:spPr>
          <a:xfrm>
            <a:off x="8533532" y="1997353"/>
            <a:ext cx="3188568" cy="348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General Accounting</a:t>
            </a:r>
          </a:p>
        </p:txBody>
      </p:sp>
      <p:sp>
        <p:nvSpPr>
          <p:cNvPr id="163" name="Rounded Rectangle 162"/>
          <p:cNvSpPr/>
          <p:nvPr/>
        </p:nvSpPr>
        <p:spPr>
          <a:xfrm>
            <a:off x="469900" y="1675755"/>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Finance Functions </a:t>
            </a:r>
          </a:p>
        </p:txBody>
      </p:sp>
      <p:grpSp>
        <p:nvGrpSpPr>
          <p:cNvPr id="4" name="Group 3"/>
          <p:cNvGrpSpPr/>
          <p:nvPr/>
        </p:nvGrpSpPr>
        <p:grpSpPr>
          <a:xfrm>
            <a:off x="484785" y="2422924"/>
            <a:ext cx="1557381" cy="376193"/>
            <a:chOff x="484785" y="2422924"/>
            <a:chExt cx="1557381" cy="376193"/>
          </a:xfrm>
        </p:grpSpPr>
        <p:sp>
          <p:nvSpPr>
            <p:cNvPr id="130"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Receive Invoice</a:t>
              </a:r>
            </a:p>
          </p:txBody>
        </p:sp>
        <p:sp>
          <p:nvSpPr>
            <p:cNvPr id="164" name="Rectangle 163"/>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97" name="Group 96"/>
          <p:cNvGrpSpPr/>
          <p:nvPr/>
        </p:nvGrpSpPr>
        <p:grpSpPr>
          <a:xfrm>
            <a:off x="9087872" y="5795529"/>
            <a:ext cx="2634228" cy="481134"/>
            <a:chOff x="5784574" y="6128015"/>
            <a:chExt cx="2634228" cy="481134"/>
          </a:xfrm>
        </p:grpSpPr>
        <p:sp>
          <p:nvSpPr>
            <p:cNvPr id="98" name="Rounded Rectangle 97"/>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99" name="Rectangle 98"/>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00" name="Rectangle 99"/>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01" name="Rectangle 100"/>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02" name="TextBox 101"/>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103" name="TextBox 102"/>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104" name="TextBox 103"/>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grpSp>
        <p:nvGrpSpPr>
          <p:cNvPr id="109" name="Group 108"/>
          <p:cNvGrpSpPr/>
          <p:nvPr/>
        </p:nvGrpSpPr>
        <p:grpSpPr>
          <a:xfrm>
            <a:off x="483587" y="2869582"/>
            <a:ext cx="1557381" cy="376193"/>
            <a:chOff x="484785" y="2422924"/>
            <a:chExt cx="1557381" cy="376193"/>
          </a:xfrm>
        </p:grpSpPr>
        <p:sp>
          <p:nvSpPr>
            <p:cNvPr id="110"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Approve Invoice</a:t>
              </a:r>
            </a:p>
          </p:txBody>
        </p:sp>
        <p:sp>
          <p:nvSpPr>
            <p:cNvPr id="111" name="Rectangle 110"/>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12" name="Group 111"/>
          <p:cNvGrpSpPr/>
          <p:nvPr/>
        </p:nvGrpSpPr>
        <p:grpSpPr>
          <a:xfrm>
            <a:off x="483587" y="3307656"/>
            <a:ext cx="1557381" cy="376193"/>
            <a:chOff x="484785" y="2422924"/>
            <a:chExt cx="1557381" cy="376193"/>
          </a:xfrm>
        </p:grpSpPr>
        <p:sp>
          <p:nvSpPr>
            <p:cNvPr id="113"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Release Invoice</a:t>
              </a:r>
            </a:p>
          </p:txBody>
        </p:sp>
        <p:sp>
          <p:nvSpPr>
            <p:cNvPr id="114" name="Rectangle 113"/>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15" name="Group 114"/>
          <p:cNvGrpSpPr/>
          <p:nvPr/>
        </p:nvGrpSpPr>
        <p:grpSpPr>
          <a:xfrm>
            <a:off x="483587" y="3751833"/>
            <a:ext cx="1557381" cy="376193"/>
            <a:chOff x="484785" y="2422924"/>
            <a:chExt cx="1557381" cy="376193"/>
          </a:xfrm>
        </p:grpSpPr>
        <p:sp>
          <p:nvSpPr>
            <p:cNvPr id="116"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Perform Vendor Reconciliations</a:t>
              </a:r>
            </a:p>
          </p:txBody>
        </p:sp>
        <p:sp>
          <p:nvSpPr>
            <p:cNvPr id="117" name="Rectangle 116"/>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18" name="Group 117"/>
          <p:cNvGrpSpPr/>
          <p:nvPr/>
        </p:nvGrpSpPr>
        <p:grpSpPr>
          <a:xfrm>
            <a:off x="483587" y="4219674"/>
            <a:ext cx="1557381" cy="376193"/>
            <a:chOff x="484785" y="2422924"/>
            <a:chExt cx="1557381" cy="376193"/>
          </a:xfrm>
        </p:grpSpPr>
        <p:sp>
          <p:nvSpPr>
            <p:cNvPr id="120" name="Rectangle 35"/>
            <p:cNvSpPr>
              <a:spLocks noChangeArrowheads="1"/>
            </p:cNvSpPr>
            <p:nvPr/>
          </p:nvSpPr>
          <p:spPr bwMode="auto">
            <a:xfrm>
              <a:off x="486311" y="2422924"/>
              <a:ext cx="1555855" cy="3745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Perform Spend Analysis</a:t>
              </a:r>
            </a:p>
          </p:txBody>
        </p:sp>
        <p:sp>
          <p:nvSpPr>
            <p:cNvPr id="121" name="Rectangle 120"/>
            <p:cNvSpPr/>
            <p:nvPr/>
          </p:nvSpPr>
          <p:spPr>
            <a:xfrm>
              <a:off x="484785" y="2429027"/>
              <a:ext cx="113651" cy="37009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22" name="Group 121"/>
          <p:cNvGrpSpPr/>
          <p:nvPr/>
        </p:nvGrpSpPr>
        <p:grpSpPr>
          <a:xfrm>
            <a:off x="483587" y="4691390"/>
            <a:ext cx="1557381" cy="376193"/>
            <a:chOff x="484785" y="2422924"/>
            <a:chExt cx="1557381" cy="376193"/>
          </a:xfrm>
          <a:noFill/>
        </p:grpSpPr>
        <p:sp>
          <p:nvSpPr>
            <p:cNvPr id="123" name="Rectangle 35"/>
            <p:cNvSpPr>
              <a:spLocks noChangeArrowheads="1"/>
            </p:cNvSpPr>
            <p:nvPr/>
          </p:nvSpPr>
          <p:spPr bwMode="auto">
            <a:xfrm>
              <a:off x="486311" y="2422924"/>
              <a:ext cx="1555855" cy="374579"/>
            </a:xfrm>
            <a:prstGeom prst="rect">
              <a:avLst/>
            </a:prstGeom>
            <a:grp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 Managing Queries (English Language)</a:t>
              </a:r>
            </a:p>
          </p:txBody>
        </p:sp>
        <p:sp>
          <p:nvSpPr>
            <p:cNvPr id="124" name="Rectangle 123"/>
            <p:cNvSpPr/>
            <p:nvPr/>
          </p:nvSpPr>
          <p:spPr>
            <a:xfrm>
              <a:off x="484785" y="2429027"/>
              <a:ext cx="113651" cy="37009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25" name="Group 124"/>
          <p:cNvGrpSpPr/>
          <p:nvPr/>
        </p:nvGrpSpPr>
        <p:grpSpPr>
          <a:xfrm>
            <a:off x="2110570" y="2422924"/>
            <a:ext cx="1557381" cy="376193"/>
            <a:chOff x="484785" y="2422924"/>
            <a:chExt cx="1557381" cy="376193"/>
          </a:xfrm>
        </p:grpSpPr>
        <p:sp>
          <p:nvSpPr>
            <p:cNvPr id="126"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 Processing of Sales Orders</a:t>
              </a:r>
            </a:p>
          </p:txBody>
        </p:sp>
        <p:sp>
          <p:nvSpPr>
            <p:cNvPr id="134" name="Rectangle 133"/>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35" name="Group 134"/>
          <p:cNvGrpSpPr/>
          <p:nvPr/>
        </p:nvGrpSpPr>
        <p:grpSpPr>
          <a:xfrm>
            <a:off x="2109372" y="2869582"/>
            <a:ext cx="1557381" cy="376193"/>
            <a:chOff x="484785" y="2422924"/>
            <a:chExt cx="1557381" cy="376193"/>
          </a:xfrm>
        </p:grpSpPr>
        <p:sp>
          <p:nvSpPr>
            <p:cNvPr id="136"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Credit Control</a:t>
              </a:r>
            </a:p>
          </p:txBody>
        </p:sp>
        <p:sp>
          <p:nvSpPr>
            <p:cNvPr id="137" name="Rectangle 136"/>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38" name="Group 137"/>
          <p:cNvGrpSpPr/>
          <p:nvPr/>
        </p:nvGrpSpPr>
        <p:grpSpPr>
          <a:xfrm>
            <a:off x="2109372" y="3307656"/>
            <a:ext cx="1557381" cy="376193"/>
            <a:chOff x="484785" y="2422924"/>
            <a:chExt cx="1557381" cy="376193"/>
          </a:xfrm>
        </p:grpSpPr>
        <p:sp>
          <p:nvSpPr>
            <p:cNvPr id="139"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Debtors Management (B2C)</a:t>
              </a:r>
            </a:p>
          </p:txBody>
        </p:sp>
        <p:sp>
          <p:nvSpPr>
            <p:cNvPr id="140" name="Rectangle 139"/>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41" name="Group 140"/>
          <p:cNvGrpSpPr/>
          <p:nvPr/>
        </p:nvGrpSpPr>
        <p:grpSpPr>
          <a:xfrm>
            <a:off x="2109372" y="3751833"/>
            <a:ext cx="1557381" cy="376193"/>
            <a:chOff x="484785" y="2422924"/>
            <a:chExt cx="1557381" cy="376193"/>
          </a:xfrm>
        </p:grpSpPr>
        <p:sp>
          <p:nvSpPr>
            <p:cNvPr id="142" name="Rectangle 35"/>
            <p:cNvSpPr>
              <a:spLocks noChangeArrowheads="1"/>
            </p:cNvSpPr>
            <p:nvPr/>
          </p:nvSpPr>
          <p:spPr bwMode="auto">
            <a:xfrm>
              <a:off x="486311" y="2422924"/>
              <a:ext cx="1555855" cy="3745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Debtors Management (B2B)</a:t>
              </a:r>
            </a:p>
          </p:txBody>
        </p:sp>
        <p:sp>
          <p:nvSpPr>
            <p:cNvPr id="145" name="Rectangle 144"/>
            <p:cNvSpPr/>
            <p:nvPr/>
          </p:nvSpPr>
          <p:spPr>
            <a:xfrm>
              <a:off x="484785" y="2429027"/>
              <a:ext cx="113651" cy="37009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53" name="Group 152"/>
          <p:cNvGrpSpPr/>
          <p:nvPr/>
        </p:nvGrpSpPr>
        <p:grpSpPr>
          <a:xfrm>
            <a:off x="2109372" y="4219674"/>
            <a:ext cx="1557381" cy="376193"/>
            <a:chOff x="484785" y="2422924"/>
            <a:chExt cx="1557381" cy="376193"/>
          </a:xfrm>
        </p:grpSpPr>
        <p:sp>
          <p:nvSpPr>
            <p:cNvPr id="154"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Collection Accounting</a:t>
              </a:r>
            </a:p>
          </p:txBody>
        </p:sp>
        <p:sp>
          <p:nvSpPr>
            <p:cNvPr id="155" name="Rectangle 154"/>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56" name="Group 155"/>
          <p:cNvGrpSpPr/>
          <p:nvPr/>
        </p:nvGrpSpPr>
        <p:grpSpPr>
          <a:xfrm>
            <a:off x="3710830" y="2421380"/>
            <a:ext cx="1557381" cy="376193"/>
            <a:chOff x="484785" y="2422924"/>
            <a:chExt cx="1557381" cy="376193"/>
          </a:xfrm>
        </p:grpSpPr>
        <p:sp>
          <p:nvSpPr>
            <p:cNvPr id="157"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Work Order Creation</a:t>
              </a:r>
            </a:p>
          </p:txBody>
        </p:sp>
        <p:sp>
          <p:nvSpPr>
            <p:cNvPr id="158" name="Rectangle 157"/>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60" name="Group 159"/>
          <p:cNvGrpSpPr/>
          <p:nvPr/>
        </p:nvGrpSpPr>
        <p:grpSpPr>
          <a:xfrm>
            <a:off x="3709632" y="2868038"/>
            <a:ext cx="1557381" cy="376193"/>
            <a:chOff x="484785" y="2422924"/>
            <a:chExt cx="1557381" cy="376193"/>
          </a:xfrm>
        </p:grpSpPr>
        <p:sp>
          <p:nvSpPr>
            <p:cNvPr id="161" name="Rectangle 35"/>
            <p:cNvSpPr>
              <a:spLocks noChangeArrowheads="1"/>
            </p:cNvSpPr>
            <p:nvPr/>
          </p:nvSpPr>
          <p:spPr bwMode="auto">
            <a:xfrm>
              <a:off x="486311" y="2422924"/>
              <a:ext cx="1555855" cy="3745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Asset Movement</a:t>
              </a:r>
            </a:p>
          </p:txBody>
        </p:sp>
        <p:sp>
          <p:nvSpPr>
            <p:cNvPr id="162" name="Rectangle 161"/>
            <p:cNvSpPr/>
            <p:nvPr/>
          </p:nvSpPr>
          <p:spPr>
            <a:xfrm>
              <a:off x="484785" y="2429027"/>
              <a:ext cx="113651" cy="370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65" name="Group 164"/>
          <p:cNvGrpSpPr/>
          <p:nvPr/>
        </p:nvGrpSpPr>
        <p:grpSpPr>
          <a:xfrm>
            <a:off x="3709632" y="3306112"/>
            <a:ext cx="1557381" cy="376193"/>
            <a:chOff x="484785" y="2422924"/>
            <a:chExt cx="1557381" cy="376193"/>
          </a:xfrm>
        </p:grpSpPr>
        <p:sp>
          <p:nvSpPr>
            <p:cNvPr id="180"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Asset Ageing Analysis</a:t>
              </a:r>
            </a:p>
          </p:txBody>
        </p:sp>
        <p:sp>
          <p:nvSpPr>
            <p:cNvPr id="184" name="Rectangle 183"/>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85" name="Group 184"/>
          <p:cNvGrpSpPr/>
          <p:nvPr/>
        </p:nvGrpSpPr>
        <p:grpSpPr>
          <a:xfrm>
            <a:off x="3709632" y="3750289"/>
            <a:ext cx="1557381" cy="376193"/>
            <a:chOff x="484785" y="2422924"/>
            <a:chExt cx="1557381" cy="376193"/>
          </a:xfrm>
        </p:grpSpPr>
        <p:sp>
          <p:nvSpPr>
            <p:cNvPr id="186"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Dispose Assets (Accounting only)</a:t>
              </a:r>
            </a:p>
          </p:txBody>
        </p:sp>
        <p:sp>
          <p:nvSpPr>
            <p:cNvPr id="187" name="Rectangle 186"/>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88" name="Group 187"/>
          <p:cNvGrpSpPr/>
          <p:nvPr/>
        </p:nvGrpSpPr>
        <p:grpSpPr>
          <a:xfrm>
            <a:off x="3709632" y="4218130"/>
            <a:ext cx="1557381" cy="376193"/>
            <a:chOff x="484785" y="2422924"/>
            <a:chExt cx="1557381" cy="376193"/>
          </a:xfrm>
        </p:grpSpPr>
        <p:sp>
          <p:nvSpPr>
            <p:cNvPr id="189"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IFRS Adjustments</a:t>
              </a:r>
            </a:p>
          </p:txBody>
        </p:sp>
        <p:sp>
          <p:nvSpPr>
            <p:cNvPr id="190" name="Rectangle 189"/>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91" name="Group 190"/>
          <p:cNvGrpSpPr/>
          <p:nvPr/>
        </p:nvGrpSpPr>
        <p:grpSpPr>
          <a:xfrm>
            <a:off x="3709632" y="4689846"/>
            <a:ext cx="1557381" cy="376193"/>
            <a:chOff x="484785" y="2422924"/>
            <a:chExt cx="1557381" cy="376193"/>
          </a:xfrm>
          <a:noFill/>
        </p:grpSpPr>
        <p:sp>
          <p:nvSpPr>
            <p:cNvPr id="192" name="Rectangle 35"/>
            <p:cNvSpPr>
              <a:spLocks noChangeArrowheads="1"/>
            </p:cNvSpPr>
            <p:nvPr/>
          </p:nvSpPr>
          <p:spPr bwMode="auto">
            <a:xfrm>
              <a:off x="486311" y="2422924"/>
              <a:ext cx="1555855" cy="374579"/>
            </a:xfrm>
            <a:prstGeom prst="rect">
              <a:avLst/>
            </a:prstGeom>
            <a:grpFill/>
            <a:ln w="9525">
              <a:solidFill>
                <a:schemeClr val="accent1"/>
              </a:solidFill>
              <a:miter lim="800000"/>
              <a:headEnd/>
              <a:tailEnd/>
            </a:ln>
          </p:spPr>
          <p:txBody>
            <a:bodyPr anchor="ctr"/>
            <a:lstStyle/>
            <a:p>
              <a:pPr algn="ctr">
                <a:spcAft>
                  <a:spcPct val="0"/>
                </a:spcAft>
              </a:pPr>
              <a:r>
                <a:rPr lang="en-US" sz="800" dirty="0">
                  <a:cs typeface="Arial" pitchFamily="34" charset="0"/>
                </a:rPr>
                <a:t>Period-end Procedures</a:t>
              </a:r>
            </a:p>
          </p:txBody>
        </p:sp>
        <p:sp>
          <p:nvSpPr>
            <p:cNvPr id="193" name="Rectangle 192"/>
            <p:cNvSpPr/>
            <p:nvPr/>
          </p:nvSpPr>
          <p:spPr>
            <a:xfrm>
              <a:off x="484785" y="2429027"/>
              <a:ext cx="113651" cy="37009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sp>
        <p:nvSpPr>
          <p:cNvPr id="194" name="Chevron 33"/>
          <p:cNvSpPr/>
          <p:nvPr/>
        </p:nvSpPr>
        <p:spPr>
          <a:xfrm>
            <a:off x="3725132" y="1994724"/>
            <a:ext cx="1554202"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Fixed Assets </a:t>
            </a:r>
          </a:p>
        </p:txBody>
      </p:sp>
      <p:grpSp>
        <p:nvGrpSpPr>
          <p:cNvPr id="195" name="Group 194"/>
          <p:cNvGrpSpPr/>
          <p:nvPr/>
        </p:nvGrpSpPr>
        <p:grpSpPr>
          <a:xfrm>
            <a:off x="5323193" y="2421380"/>
            <a:ext cx="1557381" cy="376193"/>
            <a:chOff x="484785" y="2422924"/>
            <a:chExt cx="1557381" cy="376193"/>
          </a:xfrm>
        </p:grpSpPr>
        <p:sp>
          <p:nvSpPr>
            <p:cNvPr id="196"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Expense Processing (General)</a:t>
              </a:r>
            </a:p>
          </p:txBody>
        </p:sp>
        <p:sp>
          <p:nvSpPr>
            <p:cNvPr id="197" name="Rectangle 196"/>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198" name="Group 197"/>
          <p:cNvGrpSpPr/>
          <p:nvPr/>
        </p:nvGrpSpPr>
        <p:grpSpPr>
          <a:xfrm>
            <a:off x="5321995" y="2868038"/>
            <a:ext cx="1557381" cy="376193"/>
            <a:chOff x="484785" y="2422924"/>
            <a:chExt cx="1557381" cy="376193"/>
          </a:xfrm>
        </p:grpSpPr>
        <p:sp>
          <p:nvSpPr>
            <p:cNvPr id="199"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Expense Processing (Leadership)</a:t>
              </a:r>
            </a:p>
          </p:txBody>
        </p:sp>
        <p:sp>
          <p:nvSpPr>
            <p:cNvPr id="200" name="Rectangle 199"/>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01" name="Group 200"/>
          <p:cNvGrpSpPr/>
          <p:nvPr/>
        </p:nvGrpSpPr>
        <p:grpSpPr>
          <a:xfrm>
            <a:off x="5321995" y="3306112"/>
            <a:ext cx="1557381" cy="376193"/>
            <a:chOff x="484785" y="2422924"/>
            <a:chExt cx="1557381" cy="376193"/>
          </a:xfrm>
        </p:grpSpPr>
        <p:sp>
          <p:nvSpPr>
            <p:cNvPr id="202"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Open Purchase Orders</a:t>
              </a:r>
            </a:p>
          </p:txBody>
        </p:sp>
        <p:sp>
          <p:nvSpPr>
            <p:cNvPr id="203" name="Rectangle 202"/>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04" name="Group 203"/>
          <p:cNvGrpSpPr/>
          <p:nvPr/>
        </p:nvGrpSpPr>
        <p:grpSpPr>
          <a:xfrm>
            <a:off x="5321995" y="3750289"/>
            <a:ext cx="1557381" cy="376193"/>
            <a:chOff x="484785" y="2422924"/>
            <a:chExt cx="1557381" cy="376193"/>
          </a:xfrm>
        </p:grpSpPr>
        <p:sp>
          <p:nvSpPr>
            <p:cNvPr id="205" name="Rectangle 35"/>
            <p:cNvSpPr>
              <a:spLocks noChangeArrowheads="1"/>
            </p:cNvSpPr>
            <p:nvPr/>
          </p:nvSpPr>
          <p:spPr bwMode="auto">
            <a:xfrm>
              <a:off x="486311" y="2422924"/>
              <a:ext cx="1555855" cy="3745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T/E Reporting</a:t>
              </a:r>
            </a:p>
          </p:txBody>
        </p:sp>
        <p:sp>
          <p:nvSpPr>
            <p:cNvPr id="206" name="Rectangle 205"/>
            <p:cNvSpPr/>
            <p:nvPr/>
          </p:nvSpPr>
          <p:spPr>
            <a:xfrm>
              <a:off x="484785" y="2429027"/>
              <a:ext cx="113651" cy="370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07" name="Group 206"/>
          <p:cNvGrpSpPr/>
          <p:nvPr/>
        </p:nvGrpSpPr>
        <p:grpSpPr>
          <a:xfrm>
            <a:off x="6929844" y="2430898"/>
            <a:ext cx="1557381" cy="376193"/>
            <a:chOff x="484785" y="2422924"/>
            <a:chExt cx="1557381" cy="376193"/>
          </a:xfrm>
        </p:grpSpPr>
        <p:sp>
          <p:nvSpPr>
            <p:cNvPr id="208"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Manage Business Advances</a:t>
              </a:r>
            </a:p>
          </p:txBody>
        </p:sp>
        <p:sp>
          <p:nvSpPr>
            <p:cNvPr id="209" name="Rectangle 208"/>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10" name="Group 209"/>
          <p:cNvGrpSpPr/>
          <p:nvPr/>
        </p:nvGrpSpPr>
        <p:grpSpPr>
          <a:xfrm>
            <a:off x="6928646" y="2877556"/>
            <a:ext cx="1557381" cy="376193"/>
            <a:chOff x="484785" y="2422924"/>
            <a:chExt cx="1557381" cy="376193"/>
          </a:xfrm>
        </p:grpSpPr>
        <p:sp>
          <p:nvSpPr>
            <p:cNvPr id="211"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Pretty Cash Accounting</a:t>
              </a:r>
            </a:p>
          </p:txBody>
        </p:sp>
        <p:sp>
          <p:nvSpPr>
            <p:cNvPr id="212" name="Rectangle 211"/>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13" name="Group 212"/>
          <p:cNvGrpSpPr/>
          <p:nvPr/>
        </p:nvGrpSpPr>
        <p:grpSpPr>
          <a:xfrm>
            <a:off x="6928646" y="3315630"/>
            <a:ext cx="1557381" cy="376193"/>
            <a:chOff x="484785" y="2422924"/>
            <a:chExt cx="1557381" cy="376193"/>
          </a:xfrm>
        </p:grpSpPr>
        <p:sp>
          <p:nvSpPr>
            <p:cNvPr id="214"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Petty Cash Management</a:t>
              </a:r>
            </a:p>
          </p:txBody>
        </p:sp>
        <p:sp>
          <p:nvSpPr>
            <p:cNvPr id="215" name="Rectangle 214"/>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16" name="Group 215"/>
          <p:cNvGrpSpPr/>
          <p:nvPr/>
        </p:nvGrpSpPr>
        <p:grpSpPr>
          <a:xfrm>
            <a:off x="6928646" y="3759807"/>
            <a:ext cx="1557381" cy="376193"/>
            <a:chOff x="484785" y="2422924"/>
            <a:chExt cx="1557381" cy="376193"/>
          </a:xfrm>
        </p:grpSpPr>
        <p:sp>
          <p:nvSpPr>
            <p:cNvPr id="217" name="Rectangle 35"/>
            <p:cNvSpPr>
              <a:spLocks noChangeArrowheads="1"/>
            </p:cNvSpPr>
            <p:nvPr/>
          </p:nvSpPr>
          <p:spPr bwMode="auto">
            <a:xfrm>
              <a:off x="486311" y="2422924"/>
              <a:ext cx="1555855" cy="37457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Manage Expense Reimbursement</a:t>
              </a:r>
            </a:p>
          </p:txBody>
        </p:sp>
        <p:sp>
          <p:nvSpPr>
            <p:cNvPr id="218" name="Rectangle 217"/>
            <p:cNvSpPr/>
            <p:nvPr/>
          </p:nvSpPr>
          <p:spPr>
            <a:xfrm>
              <a:off x="484785" y="2429027"/>
              <a:ext cx="113651" cy="370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sp>
        <p:nvSpPr>
          <p:cNvPr id="219" name="Chevron 29"/>
          <p:cNvSpPr/>
          <p:nvPr/>
        </p:nvSpPr>
        <p:spPr>
          <a:xfrm>
            <a:off x="6930826" y="1994724"/>
            <a:ext cx="1553450" cy="354202"/>
          </a:xfrm>
          <a:prstGeom prst="rect">
            <a:avLst/>
          </a:prstGeom>
          <a:solidFill>
            <a:schemeClr val="bg1">
              <a:lumMod val="85000"/>
            </a:schemeClr>
          </a:solidFill>
          <a:ln w="12700" cap="rnd" algn="ctr">
            <a:noFill/>
            <a:miter lim="800000"/>
            <a:headEnd/>
            <a:tailEnd/>
          </a:ln>
        </p:spPr>
        <p:txBody>
          <a:bodyPr anchor="ctr"/>
          <a:lstStyle/>
          <a:p>
            <a:pPr algn="ctr"/>
            <a:r>
              <a:rPr lang="en-US" sz="800" b="1" dirty="0"/>
              <a:t>Cash Management</a:t>
            </a:r>
          </a:p>
        </p:txBody>
      </p:sp>
      <p:grpSp>
        <p:nvGrpSpPr>
          <p:cNvPr id="220" name="Group 219"/>
          <p:cNvGrpSpPr/>
          <p:nvPr/>
        </p:nvGrpSpPr>
        <p:grpSpPr>
          <a:xfrm>
            <a:off x="8537547" y="2426152"/>
            <a:ext cx="1557381" cy="376193"/>
            <a:chOff x="484785" y="2422924"/>
            <a:chExt cx="1557381" cy="376193"/>
          </a:xfrm>
        </p:grpSpPr>
        <p:sp>
          <p:nvSpPr>
            <p:cNvPr id="221" name="Rectangle 35"/>
            <p:cNvSpPr>
              <a:spLocks noChangeArrowheads="1"/>
            </p:cNvSpPr>
            <p:nvPr/>
          </p:nvSpPr>
          <p:spPr bwMode="auto">
            <a:xfrm>
              <a:off x="486311" y="2422924"/>
              <a:ext cx="1555855" cy="3745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Journal Entries</a:t>
              </a:r>
            </a:p>
          </p:txBody>
        </p:sp>
        <p:sp>
          <p:nvSpPr>
            <p:cNvPr id="222" name="Rectangle 221"/>
            <p:cNvSpPr/>
            <p:nvPr/>
          </p:nvSpPr>
          <p:spPr>
            <a:xfrm>
              <a:off x="484785" y="2429027"/>
              <a:ext cx="113651" cy="37009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23" name="Group 222"/>
          <p:cNvGrpSpPr/>
          <p:nvPr/>
        </p:nvGrpSpPr>
        <p:grpSpPr>
          <a:xfrm>
            <a:off x="8536349" y="2872810"/>
            <a:ext cx="1557381" cy="376193"/>
            <a:chOff x="484785" y="2422924"/>
            <a:chExt cx="1557381" cy="376193"/>
          </a:xfrm>
        </p:grpSpPr>
        <p:sp>
          <p:nvSpPr>
            <p:cNvPr id="224"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Trial balance preparation, review</a:t>
              </a:r>
            </a:p>
          </p:txBody>
        </p:sp>
        <p:sp>
          <p:nvSpPr>
            <p:cNvPr id="225" name="Rectangle 224"/>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26" name="Group 225"/>
          <p:cNvGrpSpPr/>
          <p:nvPr/>
        </p:nvGrpSpPr>
        <p:grpSpPr>
          <a:xfrm>
            <a:off x="8536349" y="3310884"/>
            <a:ext cx="1557381" cy="376193"/>
            <a:chOff x="484785" y="2422924"/>
            <a:chExt cx="1557381" cy="376193"/>
          </a:xfrm>
        </p:grpSpPr>
        <p:sp>
          <p:nvSpPr>
            <p:cNvPr id="227" name="Rectangle 35"/>
            <p:cNvSpPr>
              <a:spLocks noChangeArrowheads="1"/>
            </p:cNvSpPr>
            <p:nvPr/>
          </p:nvSpPr>
          <p:spPr bwMode="auto">
            <a:xfrm>
              <a:off x="486311" y="2422924"/>
              <a:ext cx="1555855" cy="374579"/>
            </a:xfrm>
            <a:prstGeom prst="rect">
              <a:avLst/>
            </a:prstGeom>
            <a:noFill/>
            <a:ln w="9525">
              <a:solidFill>
                <a:srgbClr val="92D050"/>
              </a:solidFill>
              <a:miter lim="800000"/>
              <a:headEnd/>
              <a:tailEnd/>
            </a:ln>
          </p:spPr>
          <p:txBody>
            <a:bodyPr anchor="ctr"/>
            <a:lstStyle/>
            <a:p>
              <a:pPr algn="ctr">
                <a:spcAft>
                  <a:spcPct val="0"/>
                </a:spcAft>
              </a:pPr>
              <a:r>
                <a:rPr lang="en-US" sz="800" dirty="0">
                  <a:cs typeface="Arial" pitchFamily="34" charset="0"/>
                </a:rPr>
                <a:t>Account reconciliation</a:t>
              </a:r>
            </a:p>
          </p:txBody>
        </p:sp>
        <p:sp>
          <p:nvSpPr>
            <p:cNvPr id="228" name="Rectangle 227"/>
            <p:cNvSpPr/>
            <p:nvPr/>
          </p:nvSpPr>
          <p:spPr>
            <a:xfrm>
              <a:off x="484785" y="2429027"/>
              <a:ext cx="113651" cy="370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29" name="Group 228"/>
          <p:cNvGrpSpPr/>
          <p:nvPr/>
        </p:nvGrpSpPr>
        <p:grpSpPr>
          <a:xfrm>
            <a:off x="8536349" y="3755061"/>
            <a:ext cx="1557381" cy="376193"/>
            <a:chOff x="484785" y="2422924"/>
            <a:chExt cx="1557381" cy="376193"/>
          </a:xfrm>
        </p:grpSpPr>
        <p:sp>
          <p:nvSpPr>
            <p:cNvPr id="230" name="Rectangle 35"/>
            <p:cNvSpPr>
              <a:spLocks noChangeArrowheads="1"/>
            </p:cNvSpPr>
            <p:nvPr/>
          </p:nvSpPr>
          <p:spPr bwMode="auto">
            <a:xfrm>
              <a:off x="486311" y="2422924"/>
              <a:ext cx="1555855" cy="374579"/>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Intercompany accounting</a:t>
              </a:r>
            </a:p>
          </p:txBody>
        </p:sp>
        <p:sp>
          <p:nvSpPr>
            <p:cNvPr id="231" name="Rectangle 230"/>
            <p:cNvSpPr/>
            <p:nvPr/>
          </p:nvSpPr>
          <p:spPr>
            <a:xfrm>
              <a:off x="484785" y="2429027"/>
              <a:ext cx="113651" cy="37009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32" name="Group 231"/>
          <p:cNvGrpSpPr/>
          <p:nvPr/>
        </p:nvGrpSpPr>
        <p:grpSpPr>
          <a:xfrm>
            <a:off x="8536349" y="4222902"/>
            <a:ext cx="1557381" cy="376193"/>
            <a:chOff x="484785" y="2422924"/>
            <a:chExt cx="1557381" cy="376193"/>
          </a:xfrm>
        </p:grpSpPr>
        <p:sp>
          <p:nvSpPr>
            <p:cNvPr id="233"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Statutory / GAAP adjustments</a:t>
              </a:r>
            </a:p>
          </p:txBody>
        </p:sp>
        <p:sp>
          <p:nvSpPr>
            <p:cNvPr id="234" name="Rectangle 233"/>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35" name="Group 234"/>
          <p:cNvGrpSpPr/>
          <p:nvPr/>
        </p:nvGrpSpPr>
        <p:grpSpPr>
          <a:xfrm>
            <a:off x="8536349" y="4694618"/>
            <a:ext cx="1557381" cy="376193"/>
            <a:chOff x="484785" y="2422924"/>
            <a:chExt cx="1557381" cy="376193"/>
          </a:xfrm>
          <a:noFill/>
        </p:grpSpPr>
        <p:sp>
          <p:nvSpPr>
            <p:cNvPr id="236" name="Rectangle 35"/>
            <p:cNvSpPr>
              <a:spLocks noChangeArrowheads="1"/>
            </p:cNvSpPr>
            <p:nvPr/>
          </p:nvSpPr>
          <p:spPr bwMode="auto">
            <a:xfrm>
              <a:off x="486311" y="2422924"/>
              <a:ext cx="1555855" cy="374579"/>
            </a:xfrm>
            <a:prstGeom prst="rect">
              <a:avLst/>
            </a:prstGeom>
            <a:grpFill/>
            <a:ln w="9525">
              <a:solidFill>
                <a:schemeClr val="accent5"/>
              </a:solidFill>
              <a:miter lim="800000"/>
              <a:headEnd/>
              <a:tailEnd/>
            </a:ln>
          </p:spPr>
          <p:txBody>
            <a:bodyPr anchor="ctr"/>
            <a:lstStyle/>
            <a:p>
              <a:pPr algn="ctr">
                <a:spcAft>
                  <a:spcPct val="0"/>
                </a:spcAft>
              </a:pPr>
              <a:r>
                <a:rPr lang="en-US" sz="800" dirty="0">
                  <a:cs typeface="Arial" pitchFamily="34" charset="0"/>
                </a:rPr>
                <a:t>Period End Close</a:t>
              </a:r>
            </a:p>
          </p:txBody>
        </p:sp>
        <p:sp>
          <p:nvSpPr>
            <p:cNvPr id="237" name="Rectangle 236"/>
            <p:cNvSpPr/>
            <p:nvPr/>
          </p:nvSpPr>
          <p:spPr>
            <a:xfrm>
              <a:off x="484785" y="2429027"/>
              <a:ext cx="113651" cy="37009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38" name="Group 237"/>
          <p:cNvGrpSpPr/>
          <p:nvPr/>
        </p:nvGrpSpPr>
        <p:grpSpPr>
          <a:xfrm>
            <a:off x="10164719" y="2444166"/>
            <a:ext cx="1557381" cy="376193"/>
            <a:chOff x="484785" y="2422924"/>
            <a:chExt cx="1557381" cy="376193"/>
          </a:xfrm>
        </p:grpSpPr>
        <p:sp>
          <p:nvSpPr>
            <p:cNvPr id="239" name="Rectangle 35"/>
            <p:cNvSpPr>
              <a:spLocks noChangeArrowheads="1"/>
            </p:cNvSpPr>
            <p:nvPr/>
          </p:nvSpPr>
          <p:spPr bwMode="auto">
            <a:xfrm>
              <a:off x="486311" y="2422924"/>
              <a:ext cx="1555855" cy="374579"/>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Financial statement analysis</a:t>
              </a:r>
            </a:p>
          </p:txBody>
        </p:sp>
        <p:sp>
          <p:nvSpPr>
            <p:cNvPr id="240" name="Rectangle 239"/>
            <p:cNvSpPr/>
            <p:nvPr/>
          </p:nvSpPr>
          <p:spPr>
            <a:xfrm>
              <a:off x="484785" y="2429027"/>
              <a:ext cx="113651" cy="37009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grpSp>
        <p:nvGrpSpPr>
          <p:cNvPr id="241" name="Group 240"/>
          <p:cNvGrpSpPr/>
          <p:nvPr/>
        </p:nvGrpSpPr>
        <p:grpSpPr>
          <a:xfrm>
            <a:off x="10164719" y="2915882"/>
            <a:ext cx="1557381" cy="376193"/>
            <a:chOff x="484785" y="2422924"/>
            <a:chExt cx="1557381" cy="376193"/>
          </a:xfrm>
          <a:noFill/>
        </p:grpSpPr>
        <p:sp>
          <p:nvSpPr>
            <p:cNvPr id="242" name="Rectangle 35"/>
            <p:cNvSpPr>
              <a:spLocks noChangeArrowheads="1"/>
            </p:cNvSpPr>
            <p:nvPr/>
          </p:nvSpPr>
          <p:spPr bwMode="auto">
            <a:xfrm>
              <a:off x="486311" y="2422924"/>
              <a:ext cx="1555855" cy="374579"/>
            </a:xfrm>
            <a:prstGeom prst="rect">
              <a:avLst/>
            </a:prstGeom>
            <a:grpFill/>
            <a:ln w="9525">
              <a:solidFill>
                <a:schemeClr val="accent5"/>
              </a:solidFill>
              <a:miter lim="800000"/>
              <a:headEnd/>
              <a:tailEnd/>
            </a:ln>
          </p:spPr>
          <p:txBody>
            <a:bodyPr anchor="ctr"/>
            <a:lstStyle/>
            <a:p>
              <a:pPr algn="ctr">
                <a:spcAft>
                  <a:spcPct val="0"/>
                </a:spcAft>
              </a:pPr>
              <a:r>
                <a:rPr lang="en-US" sz="800" dirty="0">
                  <a:cs typeface="Arial" pitchFamily="34" charset="0"/>
                </a:rPr>
                <a:t>Financial and regulatory reporting</a:t>
              </a:r>
            </a:p>
          </p:txBody>
        </p:sp>
        <p:sp>
          <p:nvSpPr>
            <p:cNvPr id="243" name="Rectangle 242"/>
            <p:cNvSpPr/>
            <p:nvPr/>
          </p:nvSpPr>
          <p:spPr>
            <a:xfrm>
              <a:off x="484785" y="2429027"/>
              <a:ext cx="113651" cy="370090"/>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grpSp>
      <p:sp>
        <p:nvSpPr>
          <p:cNvPr id="244" name="Title 3"/>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CA" dirty="0"/>
              <a:t>RPA Opportunities in the Finance Function</a:t>
            </a:r>
          </a:p>
        </p:txBody>
      </p:sp>
      <p:sp>
        <p:nvSpPr>
          <p:cNvPr id="7" name="Slide Number Placeholder 6"/>
          <p:cNvSpPr>
            <a:spLocks noGrp="1"/>
          </p:cNvSpPr>
          <p:nvPr>
            <p:ph type="sldNum" sz="quarter" idx="4"/>
          </p:nvPr>
        </p:nvSpPr>
        <p:spPr/>
        <p:txBody>
          <a:bodyPr/>
          <a:lstStyle/>
          <a:p>
            <a:fld id="{1D70FF2A-E074-4D3B-BB94-FFBB4B519E26}" type="slidenum">
              <a:rPr lang="en-CA" smtClean="0"/>
              <a:pPr/>
              <a:t>2</a:t>
            </a:fld>
            <a:endParaRPr lang="en-CA" dirty="0"/>
          </a:p>
        </p:txBody>
      </p:sp>
    </p:spTree>
    <p:extLst>
      <p:ext uri="{BB962C8B-B14F-4D97-AF65-F5344CB8AC3E}">
        <p14:creationId xmlns:p14="http://schemas.microsoft.com/office/powerpoint/2010/main" val="38852413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the Human Resources Function</a:t>
            </a:r>
          </a:p>
        </p:txBody>
      </p:sp>
      <p:sp>
        <p:nvSpPr>
          <p:cNvPr id="6" name="Slide Number Placeholder 5"/>
          <p:cNvSpPr>
            <a:spLocks noGrp="1"/>
          </p:cNvSpPr>
          <p:nvPr>
            <p:ph type="sldNum" sz="quarter" idx="4"/>
          </p:nvPr>
        </p:nvSpPr>
        <p:spPr/>
        <p:txBody>
          <a:bodyPr/>
          <a:lstStyle/>
          <a:p>
            <a:fld id="{1D70FF2A-E074-4D3B-BB94-FFBB4B519E26}" type="slidenum">
              <a:rPr lang="en-CA" smtClean="0"/>
              <a:pPr/>
              <a:t>3</a:t>
            </a:fld>
            <a:endParaRPr lang="en-CA" dirty="0"/>
          </a:p>
        </p:txBody>
      </p:sp>
      <p:sp>
        <p:nvSpPr>
          <p:cNvPr id="16" name="Chevron 35"/>
          <p:cNvSpPr/>
          <p:nvPr/>
        </p:nvSpPr>
        <p:spPr>
          <a:xfrm>
            <a:off x="465063" y="1990847"/>
            <a:ext cx="1573200"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Learning &amp; Development</a:t>
            </a:r>
          </a:p>
        </p:txBody>
      </p:sp>
      <p:sp>
        <p:nvSpPr>
          <p:cNvPr id="19" name="Chevron 33"/>
          <p:cNvSpPr/>
          <p:nvPr/>
        </p:nvSpPr>
        <p:spPr>
          <a:xfrm>
            <a:off x="2082549" y="1990847"/>
            <a:ext cx="1573200"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Organization Mgmt.</a:t>
            </a:r>
          </a:p>
        </p:txBody>
      </p:sp>
      <p:sp>
        <p:nvSpPr>
          <p:cNvPr id="20" name="Rectangle 35"/>
          <p:cNvSpPr>
            <a:spLocks noChangeArrowheads="1"/>
          </p:cNvSpPr>
          <p:nvPr/>
        </p:nvSpPr>
        <p:spPr bwMode="auto">
          <a:xfrm>
            <a:off x="2082549" y="2412383"/>
            <a:ext cx="1573200" cy="36000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Policies &amp; Procedures</a:t>
            </a:r>
          </a:p>
        </p:txBody>
      </p:sp>
      <p:sp>
        <p:nvSpPr>
          <p:cNvPr id="21" name="Rectangle 35"/>
          <p:cNvSpPr>
            <a:spLocks noChangeArrowheads="1"/>
          </p:cNvSpPr>
          <p:nvPr/>
        </p:nvSpPr>
        <p:spPr bwMode="auto">
          <a:xfrm>
            <a:off x="2086954" y="3236359"/>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Organization Survey Mgmt.</a:t>
            </a:r>
          </a:p>
        </p:txBody>
      </p:sp>
      <p:sp>
        <p:nvSpPr>
          <p:cNvPr id="22" name="Chevron 35"/>
          <p:cNvSpPr/>
          <p:nvPr/>
        </p:nvSpPr>
        <p:spPr>
          <a:xfrm>
            <a:off x="6917895" y="1990847"/>
            <a:ext cx="1573200"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Employee Lifecycle Mgmt.</a:t>
            </a:r>
          </a:p>
        </p:txBody>
      </p:sp>
      <p:sp>
        <p:nvSpPr>
          <p:cNvPr id="25" name="Chevron 35"/>
          <p:cNvSpPr/>
          <p:nvPr/>
        </p:nvSpPr>
        <p:spPr>
          <a:xfrm>
            <a:off x="3695198" y="1990847"/>
            <a:ext cx="1573200"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Recruitment</a:t>
            </a:r>
          </a:p>
        </p:txBody>
      </p:sp>
      <p:sp>
        <p:nvSpPr>
          <p:cNvPr id="28" name="Rectangle 35"/>
          <p:cNvSpPr>
            <a:spLocks noChangeArrowheads="1"/>
          </p:cNvSpPr>
          <p:nvPr/>
        </p:nvSpPr>
        <p:spPr bwMode="auto">
          <a:xfrm>
            <a:off x="2086954" y="2817171"/>
            <a:ext cx="1573200" cy="36000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Change </a:t>
            </a:r>
          </a:p>
          <a:p>
            <a:pPr algn="ctr">
              <a:spcAft>
                <a:spcPct val="0"/>
              </a:spcAft>
            </a:pPr>
            <a:r>
              <a:rPr lang="en-GB" sz="800" dirty="0">
                <a:cs typeface="Arial" pitchFamily="34" charset="0"/>
              </a:rPr>
              <a:t>Mgmt.</a:t>
            </a:r>
          </a:p>
        </p:txBody>
      </p:sp>
      <p:sp>
        <p:nvSpPr>
          <p:cNvPr id="30" name="Chevron 35"/>
          <p:cNvSpPr/>
          <p:nvPr/>
        </p:nvSpPr>
        <p:spPr>
          <a:xfrm>
            <a:off x="8536095" y="1990847"/>
            <a:ext cx="3181168"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Compensation &amp; Benefits</a:t>
            </a:r>
          </a:p>
        </p:txBody>
      </p:sp>
      <p:sp>
        <p:nvSpPr>
          <p:cNvPr id="34" name="Chevron 29"/>
          <p:cNvSpPr/>
          <p:nvPr/>
        </p:nvSpPr>
        <p:spPr>
          <a:xfrm>
            <a:off x="5309617" y="1990847"/>
            <a:ext cx="1573200"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Performance Mgmt.</a:t>
            </a:r>
          </a:p>
        </p:txBody>
      </p:sp>
      <p:sp>
        <p:nvSpPr>
          <p:cNvPr id="39" name="Rectangle 38"/>
          <p:cNvSpPr/>
          <p:nvPr/>
        </p:nvSpPr>
        <p:spPr>
          <a:xfrm>
            <a:off x="2082549" y="2412383"/>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0" name="Rectangle 39"/>
          <p:cNvSpPr/>
          <p:nvPr/>
        </p:nvSpPr>
        <p:spPr>
          <a:xfrm>
            <a:off x="2086954" y="2817171"/>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1" name="Rectangle 40"/>
          <p:cNvSpPr/>
          <p:nvPr/>
        </p:nvSpPr>
        <p:spPr>
          <a:xfrm>
            <a:off x="2086954" y="3236359"/>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1" name="Rectangle 35"/>
          <p:cNvSpPr>
            <a:spLocks noChangeArrowheads="1"/>
          </p:cNvSpPr>
          <p:nvPr/>
        </p:nvSpPr>
        <p:spPr bwMode="auto">
          <a:xfrm>
            <a:off x="2086297" y="3664706"/>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Health &amp; Safety</a:t>
            </a:r>
          </a:p>
        </p:txBody>
      </p:sp>
      <p:sp>
        <p:nvSpPr>
          <p:cNvPr id="52" name="Rectangle 51"/>
          <p:cNvSpPr/>
          <p:nvPr/>
        </p:nvSpPr>
        <p:spPr>
          <a:xfrm>
            <a:off x="2086297" y="3664706"/>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3" name="Rectangle 35"/>
          <p:cNvSpPr>
            <a:spLocks noChangeArrowheads="1"/>
          </p:cNvSpPr>
          <p:nvPr/>
        </p:nvSpPr>
        <p:spPr bwMode="auto">
          <a:xfrm>
            <a:off x="2082549" y="4094333"/>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Internal Communication</a:t>
            </a:r>
          </a:p>
        </p:txBody>
      </p:sp>
      <p:sp>
        <p:nvSpPr>
          <p:cNvPr id="54" name="Rectangle 53"/>
          <p:cNvSpPr/>
          <p:nvPr/>
        </p:nvSpPr>
        <p:spPr>
          <a:xfrm>
            <a:off x="2082549" y="409433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5" name="Rectangle 35"/>
          <p:cNvSpPr>
            <a:spLocks noChangeArrowheads="1"/>
          </p:cNvSpPr>
          <p:nvPr/>
        </p:nvSpPr>
        <p:spPr bwMode="auto">
          <a:xfrm>
            <a:off x="3695198" y="2412383"/>
            <a:ext cx="1573200" cy="36000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Recruitment </a:t>
            </a:r>
          </a:p>
          <a:p>
            <a:pPr algn="ctr">
              <a:spcAft>
                <a:spcPct val="0"/>
              </a:spcAft>
            </a:pPr>
            <a:r>
              <a:rPr lang="en-GB" sz="800" dirty="0">
                <a:cs typeface="Arial" pitchFamily="34" charset="0"/>
              </a:rPr>
              <a:t>Planning</a:t>
            </a:r>
          </a:p>
        </p:txBody>
      </p:sp>
      <p:sp>
        <p:nvSpPr>
          <p:cNvPr id="56" name="Rectangle 35"/>
          <p:cNvSpPr>
            <a:spLocks noChangeArrowheads="1"/>
          </p:cNvSpPr>
          <p:nvPr/>
        </p:nvSpPr>
        <p:spPr bwMode="auto">
          <a:xfrm>
            <a:off x="3699603" y="3236359"/>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Candidate Screening &amp; Assessment</a:t>
            </a:r>
          </a:p>
        </p:txBody>
      </p:sp>
      <p:sp>
        <p:nvSpPr>
          <p:cNvPr id="57" name="Rectangle 35"/>
          <p:cNvSpPr>
            <a:spLocks noChangeArrowheads="1"/>
          </p:cNvSpPr>
          <p:nvPr/>
        </p:nvSpPr>
        <p:spPr bwMode="auto">
          <a:xfrm>
            <a:off x="3699603" y="2817171"/>
            <a:ext cx="1573200" cy="36000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Candidate Sourcing</a:t>
            </a:r>
          </a:p>
        </p:txBody>
      </p:sp>
      <p:sp>
        <p:nvSpPr>
          <p:cNvPr id="58" name="Rectangle 57"/>
          <p:cNvSpPr/>
          <p:nvPr/>
        </p:nvSpPr>
        <p:spPr>
          <a:xfrm>
            <a:off x="3695198" y="2412383"/>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9" name="Rectangle 58"/>
          <p:cNvSpPr/>
          <p:nvPr/>
        </p:nvSpPr>
        <p:spPr>
          <a:xfrm>
            <a:off x="3699603" y="2817171"/>
            <a:ext cx="80433"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0" name="Rectangle 59"/>
          <p:cNvSpPr/>
          <p:nvPr/>
        </p:nvSpPr>
        <p:spPr>
          <a:xfrm>
            <a:off x="3699603" y="3236359"/>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1" name="Rectangle 35"/>
          <p:cNvSpPr>
            <a:spLocks noChangeArrowheads="1"/>
          </p:cNvSpPr>
          <p:nvPr/>
        </p:nvSpPr>
        <p:spPr bwMode="auto">
          <a:xfrm>
            <a:off x="3698946" y="3664706"/>
            <a:ext cx="1573200"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New Joiner Hiring</a:t>
            </a:r>
          </a:p>
        </p:txBody>
      </p:sp>
      <p:sp>
        <p:nvSpPr>
          <p:cNvPr id="62" name="Rectangle 61"/>
          <p:cNvSpPr/>
          <p:nvPr/>
        </p:nvSpPr>
        <p:spPr>
          <a:xfrm>
            <a:off x="3698946" y="3664706"/>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3" name="Rectangle 35"/>
          <p:cNvSpPr>
            <a:spLocks noChangeArrowheads="1"/>
          </p:cNvSpPr>
          <p:nvPr/>
        </p:nvSpPr>
        <p:spPr bwMode="auto">
          <a:xfrm>
            <a:off x="3695198" y="4094333"/>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New Joiner On boarding</a:t>
            </a:r>
          </a:p>
        </p:txBody>
      </p:sp>
      <p:sp>
        <p:nvSpPr>
          <p:cNvPr id="64" name="Rectangle 63"/>
          <p:cNvSpPr/>
          <p:nvPr/>
        </p:nvSpPr>
        <p:spPr>
          <a:xfrm>
            <a:off x="3695198" y="409433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5" name="Rectangle 35"/>
          <p:cNvSpPr>
            <a:spLocks noChangeArrowheads="1"/>
          </p:cNvSpPr>
          <p:nvPr/>
        </p:nvSpPr>
        <p:spPr bwMode="auto">
          <a:xfrm>
            <a:off x="5309617" y="2412383"/>
            <a:ext cx="1573200" cy="3600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Goal &amp; Objective Setting</a:t>
            </a:r>
          </a:p>
        </p:txBody>
      </p:sp>
      <p:sp>
        <p:nvSpPr>
          <p:cNvPr id="66" name="Rectangle 35"/>
          <p:cNvSpPr>
            <a:spLocks noChangeArrowheads="1"/>
          </p:cNvSpPr>
          <p:nvPr/>
        </p:nvSpPr>
        <p:spPr bwMode="auto">
          <a:xfrm>
            <a:off x="5314022" y="3236359"/>
            <a:ext cx="1573200"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Succession Plans</a:t>
            </a:r>
          </a:p>
        </p:txBody>
      </p:sp>
      <p:sp>
        <p:nvSpPr>
          <p:cNvPr id="67" name="Rectangle 35"/>
          <p:cNvSpPr>
            <a:spLocks noChangeArrowheads="1"/>
          </p:cNvSpPr>
          <p:nvPr/>
        </p:nvSpPr>
        <p:spPr bwMode="auto">
          <a:xfrm>
            <a:off x="5314022" y="2817171"/>
            <a:ext cx="1573200" cy="36000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Performance Appraisals</a:t>
            </a:r>
          </a:p>
        </p:txBody>
      </p:sp>
      <p:sp>
        <p:nvSpPr>
          <p:cNvPr id="68" name="Rectangle 67"/>
          <p:cNvSpPr/>
          <p:nvPr/>
        </p:nvSpPr>
        <p:spPr>
          <a:xfrm>
            <a:off x="5309617" y="241238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9" name="Rectangle 68"/>
          <p:cNvSpPr/>
          <p:nvPr/>
        </p:nvSpPr>
        <p:spPr>
          <a:xfrm>
            <a:off x="5314022" y="2817171"/>
            <a:ext cx="80433"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0" name="Rectangle 69"/>
          <p:cNvSpPr/>
          <p:nvPr/>
        </p:nvSpPr>
        <p:spPr>
          <a:xfrm>
            <a:off x="5314022" y="3236359"/>
            <a:ext cx="80433"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1" name="Rectangle 35"/>
          <p:cNvSpPr>
            <a:spLocks noChangeArrowheads="1"/>
          </p:cNvSpPr>
          <p:nvPr/>
        </p:nvSpPr>
        <p:spPr bwMode="auto">
          <a:xfrm>
            <a:off x="5313365" y="3664706"/>
            <a:ext cx="1573200"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Talent Mgmt.</a:t>
            </a:r>
          </a:p>
        </p:txBody>
      </p:sp>
      <p:sp>
        <p:nvSpPr>
          <p:cNvPr id="72" name="Rectangle 71"/>
          <p:cNvSpPr/>
          <p:nvPr/>
        </p:nvSpPr>
        <p:spPr>
          <a:xfrm>
            <a:off x="5313365" y="3664706"/>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5" name="Rectangle 35"/>
          <p:cNvSpPr>
            <a:spLocks noChangeArrowheads="1"/>
          </p:cNvSpPr>
          <p:nvPr/>
        </p:nvSpPr>
        <p:spPr bwMode="auto">
          <a:xfrm>
            <a:off x="6917895" y="2412383"/>
            <a:ext cx="1573200" cy="3600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Contract </a:t>
            </a:r>
          </a:p>
          <a:p>
            <a:pPr algn="ctr">
              <a:spcAft>
                <a:spcPct val="0"/>
              </a:spcAft>
            </a:pPr>
            <a:r>
              <a:rPr lang="en-GB" sz="800" dirty="0">
                <a:cs typeface="Arial" pitchFamily="34" charset="0"/>
              </a:rPr>
              <a:t>Mgmt.</a:t>
            </a:r>
          </a:p>
        </p:txBody>
      </p:sp>
      <p:sp>
        <p:nvSpPr>
          <p:cNvPr id="86" name="Rectangle 35"/>
          <p:cNvSpPr>
            <a:spLocks noChangeArrowheads="1"/>
          </p:cNvSpPr>
          <p:nvPr/>
        </p:nvSpPr>
        <p:spPr bwMode="auto">
          <a:xfrm>
            <a:off x="6922300" y="3236359"/>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Employee Master </a:t>
            </a:r>
          </a:p>
          <a:p>
            <a:pPr algn="ctr">
              <a:spcAft>
                <a:spcPct val="0"/>
              </a:spcAft>
            </a:pPr>
            <a:r>
              <a:rPr lang="en-GB" sz="800" dirty="0">
                <a:cs typeface="Arial" pitchFamily="34" charset="0"/>
              </a:rPr>
              <a:t>Data</a:t>
            </a:r>
          </a:p>
        </p:txBody>
      </p:sp>
      <p:sp>
        <p:nvSpPr>
          <p:cNvPr id="87" name="Rectangle 35"/>
          <p:cNvSpPr>
            <a:spLocks noChangeArrowheads="1"/>
          </p:cNvSpPr>
          <p:nvPr/>
        </p:nvSpPr>
        <p:spPr bwMode="auto">
          <a:xfrm>
            <a:off x="6922300" y="2817171"/>
            <a:ext cx="1573200" cy="36000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Employee Relationship Admin</a:t>
            </a:r>
          </a:p>
        </p:txBody>
      </p:sp>
      <p:sp>
        <p:nvSpPr>
          <p:cNvPr id="88" name="Rectangle 87"/>
          <p:cNvSpPr/>
          <p:nvPr/>
        </p:nvSpPr>
        <p:spPr>
          <a:xfrm>
            <a:off x="6917895" y="241238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9" name="Rectangle 88"/>
          <p:cNvSpPr/>
          <p:nvPr/>
        </p:nvSpPr>
        <p:spPr>
          <a:xfrm>
            <a:off x="6922300" y="2817171"/>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0" name="Rectangle 89"/>
          <p:cNvSpPr/>
          <p:nvPr/>
        </p:nvSpPr>
        <p:spPr>
          <a:xfrm>
            <a:off x="6922300" y="3236359"/>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1" name="Rectangle 35"/>
          <p:cNvSpPr>
            <a:spLocks noChangeArrowheads="1"/>
          </p:cNvSpPr>
          <p:nvPr/>
        </p:nvSpPr>
        <p:spPr bwMode="auto">
          <a:xfrm>
            <a:off x="6921643" y="3664706"/>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Leave &amp; Absence Admin</a:t>
            </a:r>
          </a:p>
        </p:txBody>
      </p:sp>
      <p:sp>
        <p:nvSpPr>
          <p:cNvPr id="92" name="Rectangle 91"/>
          <p:cNvSpPr/>
          <p:nvPr/>
        </p:nvSpPr>
        <p:spPr>
          <a:xfrm>
            <a:off x="6921643" y="3664706"/>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3" name="Rectangle 35"/>
          <p:cNvSpPr>
            <a:spLocks noChangeArrowheads="1"/>
          </p:cNvSpPr>
          <p:nvPr/>
        </p:nvSpPr>
        <p:spPr bwMode="auto">
          <a:xfrm>
            <a:off x="6917895" y="4094333"/>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Employee Self-</a:t>
            </a:r>
          </a:p>
          <a:p>
            <a:pPr algn="ctr">
              <a:spcAft>
                <a:spcPct val="0"/>
              </a:spcAft>
            </a:pPr>
            <a:r>
              <a:rPr lang="en-GB" sz="800" dirty="0">
                <a:cs typeface="Arial" pitchFamily="34" charset="0"/>
              </a:rPr>
              <a:t>Service Mgmt.</a:t>
            </a:r>
          </a:p>
        </p:txBody>
      </p:sp>
      <p:sp>
        <p:nvSpPr>
          <p:cNvPr id="94" name="Rectangle 93"/>
          <p:cNvSpPr/>
          <p:nvPr/>
        </p:nvSpPr>
        <p:spPr>
          <a:xfrm>
            <a:off x="6917895" y="409433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5" name="Rectangle 35"/>
          <p:cNvSpPr>
            <a:spLocks noChangeArrowheads="1"/>
          </p:cNvSpPr>
          <p:nvPr/>
        </p:nvSpPr>
        <p:spPr bwMode="auto">
          <a:xfrm>
            <a:off x="465063" y="2412383"/>
            <a:ext cx="1573200" cy="3600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Training Booking</a:t>
            </a:r>
          </a:p>
        </p:txBody>
      </p:sp>
      <p:sp>
        <p:nvSpPr>
          <p:cNvPr id="96" name="Rectangle 35"/>
          <p:cNvSpPr>
            <a:spLocks noChangeArrowheads="1"/>
          </p:cNvSpPr>
          <p:nvPr/>
        </p:nvSpPr>
        <p:spPr bwMode="auto">
          <a:xfrm>
            <a:off x="469468" y="3236359"/>
            <a:ext cx="1573200"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Personal Development Plans</a:t>
            </a:r>
          </a:p>
        </p:txBody>
      </p:sp>
      <p:sp>
        <p:nvSpPr>
          <p:cNvPr id="97" name="Rectangle 35"/>
          <p:cNvSpPr>
            <a:spLocks noChangeArrowheads="1"/>
          </p:cNvSpPr>
          <p:nvPr/>
        </p:nvSpPr>
        <p:spPr bwMode="auto">
          <a:xfrm>
            <a:off x="469468" y="2817171"/>
            <a:ext cx="1573200" cy="3600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Registers &amp; </a:t>
            </a:r>
          </a:p>
          <a:p>
            <a:pPr algn="ctr">
              <a:spcAft>
                <a:spcPct val="0"/>
              </a:spcAft>
            </a:pPr>
            <a:r>
              <a:rPr lang="en-GB" sz="800" dirty="0">
                <a:cs typeface="Arial" pitchFamily="34" charset="0"/>
              </a:rPr>
              <a:t>Record Booking</a:t>
            </a:r>
          </a:p>
        </p:txBody>
      </p:sp>
      <p:sp>
        <p:nvSpPr>
          <p:cNvPr id="98" name="Rectangle 97"/>
          <p:cNvSpPr/>
          <p:nvPr/>
        </p:nvSpPr>
        <p:spPr>
          <a:xfrm>
            <a:off x="465063" y="241238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9" name="Rectangle 98"/>
          <p:cNvSpPr/>
          <p:nvPr/>
        </p:nvSpPr>
        <p:spPr>
          <a:xfrm>
            <a:off x="469468" y="2817171"/>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0" name="Rectangle 99"/>
          <p:cNvSpPr/>
          <p:nvPr/>
        </p:nvSpPr>
        <p:spPr>
          <a:xfrm>
            <a:off x="469468" y="3236359"/>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5" name="Rectangle 35"/>
          <p:cNvSpPr>
            <a:spLocks noChangeArrowheads="1"/>
          </p:cNvSpPr>
          <p:nvPr/>
        </p:nvSpPr>
        <p:spPr bwMode="auto">
          <a:xfrm>
            <a:off x="8536095" y="2412383"/>
            <a:ext cx="1573200" cy="36000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Compensation Benefits Strategy</a:t>
            </a:r>
          </a:p>
        </p:txBody>
      </p:sp>
      <p:sp>
        <p:nvSpPr>
          <p:cNvPr id="106" name="Rectangle 35"/>
          <p:cNvSpPr>
            <a:spLocks noChangeArrowheads="1"/>
          </p:cNvSpPr>
          <p:nvPr/>
        </p:nvSpPr>
        <p:spPr bwMode="auto">
          <a:xfrm>
            <a:off x="8540500" y="3236359"/>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Strategic Survey</a:t>
            </a:r>
          </a:p>
        </p:txBody>
      </p:sp>
      <p:sp>
        <p:nvSpPr>
          <p:cNvPr id="107" name="Rectangle 35"/>
          <p:cNvSpPr>
            <a:spLocks noChangeArrowheads="1"/>
          </p:cNvSpPr>
          <p:nvPr/>
        </p:nvSpPr>
        <p:spPr bwMode="auto">
          <a:xfrm>
            <a:off x="8540500" y="2817171"/>
            <a:ext cx="1573200" cy="3600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Salary Survey</a:t>
            </a:r>
          </a:p>
        </p:txBody>
      </p:sp>
      <p:sp>
        <p:nvSpPr>
          <p:cNvPr id="108" name="Rectangle 107"/>
          <p:cNvSpPr/>
          <p:nvPr/>
        </p:nvSpPr>
        <p:spPr>
          <a:xfrm>
            <a:off x="8536095" y="2412383"/>
            <a:ext cx="80433"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9" name="Rectangle 108"/>
          <p:cNvSpPr/>
          <p:nvPr/>
        </p:nvSpPr>
        <p:spPr>
          <a:xfrm>
            <a:off x="8540500" y="2817171"/>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0" name="Rectangle 109"/>
          <p:cNvSpPr/>
          <p:nvPr/>
        </p:nvSpPr>
        <p:spPr>
          <a:xfrm>
            <a:off x="8540500" y="3236359"/>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1" name="Rectangle 35"/>
          <p:cNvSpPr>
            <a:spLocks noChangeArrowheads="1"/>
          </p:cNvSpPr>
          <p:nvPr/>
        </p:nvSpPr>
        <p:spPr bwMode="auto">
          <a:xfrm>
            <a:off x="8539843" y="3664706"/>
            <a:ext cx="1573200"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Strategic </a:t>
            </a:r>
          </a:p>
          <a:p>
            <a:pPr algn="ctr">
              <a:spcAft>
                <a:spcPct val="0"/>
              </a:spcAft>
            </a:pPr>
            <a:r>
              <a:rPr lang="en-GB" sz="800" dirty="0">
                <a:cs typeface="Arial" pitchFamily="34" charset="0"/>
              </a:rPr>
              <a:t>Procurement</a:t>
            </a:r>
          </a:p>
        </p:txBody>
      </p:sp>
      <p:sp>
        <p:nvSpPr>
          <p:cNvPr id="112" name="Rectangle 111"/>
          <p:cNvSpPr/>
          <p:nvPr/>
        </p:nvSpPr>
        <p:spPr>
          <a:xfrm>
            <a:off x="8539843" y="3664706"/>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3" name="Rectangle 35"/>
          <p:cNvSpPr>
            <a:spLocks noChangeArrowheads="1"/>
          </p:cNvSpPr>
          <p:nvPr/>
        </p:nvSpPr>
        <p:spPr bwMode="auto">
          <a:xfrm>
            <a:off x="8536095" y="4094333"/>
            <a:ext cx="1573200"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Compensation Plans</a:t>
            </a:r>
          </a:p>
        </p:txBody>
      </p:sp>
      <p:sp>
        <p:nvSpPr>
          <p:cNvPr id="114" name="Rectangle 113"/>
          <p:cNvSpPr/>
          <p:nvPr/>
        </p:nvSpPr>
        <p:spPr>
          <a:xfrm>
            <a:off x="8536095" y="4094333"/>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5" name="Rectangle 35"/>
          <p:cNvSpPr>
            <a:spLocks noChangeArrowheads="1"/>
          </p:cNvSpPr>
          <p:nvPr/>
        </p:nvSpPr>
        <p:spPr bwMode="auto">
          <a:xfrm>
            <a:off x="10149332" y="2412383"/>
            <a:ext cx="1573200" cy="36000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Administer Employee Benefits</a:t>
            </a:r>
          </a:p>
        </p:txBody>
      </p:sp>
      <p:sp>
        <p:nvSpPr>
          <p:cNvPr id="116" name="Rectangle 35"/>
          <p:cNvSpPr>
            <a:spLocks noChangeArrowheads="1"/>
          </p:cNvSpPr>
          <p:nvPr/>
        </p:nvSpPr>
        <p:spPr bwMode="auto">
          <a:xfrm>
            <a:off x="10153737" y="3236359"/>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Perform Employee Data &amp; Salary Admin</a:t>
            </a:r>
          </a:p>
        </p:txBody>
      </p:sp>
      <p:sp>
        <p:nvSpPr>
          <p:cNvPr id="117" name="Rectangle 35"/>
          <p:cNvSpPr>
            <a:spLocks noChangeArrowheads="1"/>
          </p:cNvSpPr>
          <p:nvPr/>
        </p:nvSpPr>
        <p:spPr bwMode="auto">
          <a:xfrm>
            <a:off x="10153737" y="2817171"/>
            <a:ext cx="1573200" cy="3600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Payroll</a:t>
            </a:r>
          </a:p>
        </p:txBody>
      </p:sp>
      <p:sp>
        <p:nvSpPr>
          <p:cNvPr id="118" name="Rectangle 117"/>
          <p:cNvSpPr/>
          <p:nvPr/>
        </p:nvSpPr>
        <p:spPr>
          <a:xfrm>
            <a:off x="10149332" y="241238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9" name="Rectangle 118"/>
          <p:cNvSpPr/>
          <p:nvPr/>
        </p:nvSpPr>
        <p:spPr>
          <a:xfrm>
            <a:off x="10153737" y="2817171"/>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0" name="Rectangle 119"/>
          <p:cNvSpPr/>
          <p:nvPr/>
        </p:nvSpPr>
        <p:spPr>
          <a:xfrm>
            <a:off x="10153737" y="3236359"/>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1" name="Rectangle 35"/>
          <p:cNvSpPr>
            <a:spLocks noChangeArrowheads="1"/>
          </p:cNvSpPr>
          <p:nvPr/>
        </p:nvSpPr>
        <p:spPr bwMode="auto">
          <a:xfrm>
            <a:off x="10153080" y="3664706"/>
            <a:ext cx="1573200"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Retention</a:t>
            </a:r>
          </a:p>
        </p:txBody>
      </p:sp>
      <p:sp>
        <p:nvSpPr>
          <p:cNvPr id="122" name="Rectangle 121"/>
          <p:cNvSpPr/>
          <p:nvPr/>
        </p:nvSpPr>
        <p:spPr>
          <a:xfrm>
            <a:off x="10153080" y="3664706"/>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5" name="Rectangle 35"/>
          <p:cNvSpPr>
            <a:spLocks noChangeArrowheads="1"/>
          </p:cNvSpPr>
          <p:nvPr/>
        </p:nvSpPr>
        <p:spPr bwMode="auto">
          <a:xfrm>
            <a:off x="6917895" y="4519647"/>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Exit Admin</a:t>
            </a:r>
          </a:p>
        </p:txBody>
      </p:sp>
      <p:sp>
        <p:nvSpPr>
          <p:cNvPr id="126" name="Rectangle 125"/>
          <p:cNvSpPr/>
          <p:nvPr/>
        </p:nvSpPr>
        <p:spPr>
          <a:xfrm>
            <a:off x="6917895" y="4519647"/>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7" name="Rectangle 35"/>
          <p:cNvSpPr>
            <a:spLocks noChangeArrowheads="1"/>
          </p:cNvSpPr>
          <p:nvPr/>
        </p:nvSpPr>
        <p:spPr bwMode="auto">
          <a:xfrm>
            <a:off x="8532347" y="4519647"/>
            <a:ext cx="1573200"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Benefit Schemes</a:t>
            </a:r>
          </a:p>
        </p:txBody>
      </p:sp>
      <p:sp>
        <p:nvSpPr>
          <p:cNvPr id="128" name="Rectangle 127"/>
          <p:cNvSpPr/>
          <p:nvPr/>
        </p:nvSpPr>
        <p:spPr>
          <a:xfrm>
            <a:off x="8532347" y="4519647"/>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1" name="Rectangle 35"/>
          <p:cNvSpPr>
            <a:spLocks noChangeArrowheads="1"/>
          </p:cNvSpPr>
          <p:nvPr/>
        </p:nvSpPr>
        <p:spPr bwMode="auto">
          <a:xfrm>
            <a:off x="476249" y="3664706"/>
            <a:ext cx="1565048"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Develop &amp; Train Workforce</a:t>
            </a:r>
          </a:p>
        </p:txBody>
      </p:sp>
      <p:sp>
        <p:nvSpPr>
          <p:cNvPr id="132" name="Rectangle 131"/>
          <p:cNvSpPr/>
          <p:nvPr/>
        </p:nvSpPr>
        <p:spPr>
          <a:xfrm>
            <a:off x="468811" y="3664706"/>
            <a:ext cx="87871"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6" name="Rounded Rectangle 135"/>
          <p:cNvSpPr/>
          <p:nvPr/>
        </p:nvSpPr>
        <p:spPr>
          <a:xfrm>
            <a:off x="469900" y="1675755"/>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Selection of Human Resource Functions</a:t>
            </a:r>
          </a:p>
        </p:txBody>
      </p:sp>
      <p:grpSp>
        <p:nvGrpSpPr>
          <p:cNvPr id="137" name="Group 136"/>
          <p:cNvGrpSpPr/>
          <p:nvPr/>
        </p:nvGrpSpPr>
        <p:grpSpPr>
          <a:xfrm>
            <a:off x="9087872" y="5795529"/>
            <a:ext cx="2634228" cy="481134"/>
            <a:chOff x="5784574" y="6128015"/>
            <a:chExt cx="2634228" cy="481134"/>
          </a:xfrm>
        </p:grpSpPr>
        <p:sp>
          <p:nvSpPr>
            <p:cNvPr id="138" name="Rounded Rectangle 137"/>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139" name="Rectangle 138"/>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40" name="Rectangle 139"/>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41" name="Rectangle 140"/>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42" name="TextBox 141"/>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143" name="TextBox 142"/>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144" name="TextBox 143"/>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Tree>
    <p:extLst>
      <p:ext uri="{BB962C8B-B14F-4D97-AF65-F5344CB8AC3E}">
        <p14:creationId xmlns:p14="http://schemas.microsoft.com/office/powerpoint/2010/main" val="22359453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the Information Technology Function</a:t>
            </a:r>
          </a:p>
        </p:txBody>
      </p:sp>
      <p:sp>
        <p:nvSpPr>
          <p:cNvPr id="6" name="Slide Number Placeholder 5"/>
          <p:cNvSpPr>
            <a:spLocks noGrp="1"/>
          </p:cNvSpPr>
          <p:nvPr>
            <p:ph type="sldNum" sz="quarter" idx="4"/>
          </p:nvPr>
        </p:nvSpPr>
        <p:spPr/>
        <p:txBody>
          <a:bodyPr/>
          <a:lstStyle/>
          <a:p>
            <a:fld id="{1D70FF2A-E074-4D3B-BB94-FFBB4B519E26}" type="slidenum">
              <a:rPr lang="en-CA" smtClean="0"/>
              <a:pPr/>
              <a:t>4</a:t>
            </a:fld>
            <a:endParaRPr lang="en-CA" dirty="0"/>
          </a:p>
        </p:txBody>
      </p:sp>
      <p:sp>
        <p:nvSpPr>
          <p:cNvPr id="16" name="Chevron 35"/>
          <p:cNvSpPr/>
          <p:nvPr/>
        </p:nvSpPr>
        <p:spPr>
          <a:xfrm>
            <a:off x="477338" y="1983510"/>
            <a:ext cx="3727765"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Information Technology</a:t>
            </a:r>
          </a:p>
        </p:txBody>
      </p:sp>
      <p:sp>
        <p:nvSpPr>
          <p:cNvPr id="20" name="Rectangle 35"/>
          <p:cNvSpPr>
            <a:spLocks noChangeArrowheads="1"/>
          </p:cNvSpPr>
          <p:nvPr/>
        </p:nvSpPr>
        <p:spPr bwMode="auto">
          <a:xfrm>
            <a:off x="2364506" y="2430446"/>
            <a:ext cx="1835497" cy="373334"/>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Data Security &amp; Operations Mgmt.</a:t>
            </a:r>
          </a:p>
        </p:txBody>
      </p:sp>
      <p:sp>
        <p:nvSpPr>
          <p:cNvPr id="21" name="Rectangle 35"/>
          <p:cNvSpPr>
            <a:spLocks noChangeArrowheads="1"/>
          </p:cNvSpPr>
          <p:nvPr/>
        </p:nvSpPr>
        <p:spPr bwMode="auto">
          <a:xfrm>
            <a:off x="2364506" y="3337239"/>
            <a:ext cx="1835497"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IT Business Unit Mgmt.</a:t>
            </a:r>
          </a:p>
        </p:txBody>
      </p:sp>
      <p:sp>
        <p:nvSpPr>
          <p:cNvPr id="22" name="Chevron 35"/>
          <p:cNvSpPr/>
          <p:nvPr/>
        </p:nvSpPr>
        <p:spPr>
          <a:xfrm>
            <a:off x="8006041" y="1983510"/>
            <a:ext cx="3719124"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Service operations</a:t>
            </a:r>
          </a:p>
        </p:txBody>
      </p:sp>
      <p:sp>
        <p:nvSpPr>
          <p:cNvPr id="25" name="Chevron 35"/>
          <p:cNvSpPr/>
          <p:nvPr/>
        </p:nvSpPr>
        <p:spPr>
          <a:xfrm>
            <a:off x="4246029" y="1983510"/>
            <a:ext cx="1835497"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Service Portfolio Mgmt.</a:t>
            </a:r>
          </a:p>
        </p:txBody>
      </p:sp>
      <p:sp>
        <p:nvSpPr>
          <p:cNvPr id="28" name="Rectangle 35"/>
          <p:cNvSpPr>
            <a:spLocks noChangeArrowheads="1"/>
          </p:cNvSpPr>
          <p:nvPr/>
        </p:nvSpPr>
        <p:spPr bwMode="auto">
          <a:xfrm>
            <a:off x="2364506" y="2883533"/>
            <a:ext cx="1835497" cy="37440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User Relationship Mgmt.</a:t>
            </a:r>
          </a:p>
        </p:txBody>
      </p:sp>
      <p:sp>
        <p:nvSpPr>
          <p:cNvPr id="34" name="Chevron 29"/>
          <p:cNvSpPr/>
          <p:nvPr/>
        </p:nvSpPr>
        <p:spPr>
          <a:xfrm>
            <a:off x="6129618" y="1983510"/>
            <a:ext cx="1835497" cy="360000"/>
          </a:xfrm>
          <a:prstGeom prst="rect">
            <a:avLst/>
          </a:prstGeom>
          <a:solidFill>
            <a:schemeClr val="bg1">
              <a:lumMod val="85000"/>
            </a:schemeClr>
          </a:solidFill>
          <a:ln w="12700" cap="rnd" algn="ctr">
            <a:noFill/>
            <a:miter lim="800000"/>
            <a:headEnd/>
            <a:tailEnd/>
          </a:ln>
        </p:spPr>
        <p:txBody>
          <a:bodyPr anchor="ctr"/>
          <a:lstStyle/>
          <a:p>
            <a:pPr algn="ctr"/>
            <a:r>
              <a:rPr lang="en-US" sz="800" b="1" dirty="0"/>
              <a:t>Service Transition</a:t>
            </a:r>
          </a:p>
        </p:txBody>
      </p:sp>
      <p:sp>
        <p:nvSpPr>
          <p:cNvPr id="39" name="Rectangle 38"/>
          <p:cNvSpPr/>
          <p:nvPr/>
        </p:nvSpPr>
        <p:spPr>
          <a:xfrm>
            <a:off x="2364506" y="2430446"/>
            <a:ext cx="80433"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0" name="Rectangle 39"/>
          <p:cNvSpPr/>
          <p:nvPr/>
        </p:nvSpPr>
        <p:spPr>
          <a:xfrm>
            <a:off x="2364506" y="2883533"/>
            <a:ext cx="80433"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41" name="Rectangle 40"/>
          <p:cNvSpPr/>
          <p:nvPr/>
        </p:nvSpPr>
        <p:spPr>
          <a:xfrm>
            <a:off x="2364506" y="3337239"/>
            <a:ext cx="80433"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1" name="Rectangle 35"/>
          <p:cNvSpPr>
            <a:spLocks noChangeArrowheads="1"/>
          </p:cNvSpPr>
          <p:nvPr/>
        </p:nvSpPr>
        <p:spPr bwMode="auto">
          <a:xfrm>
            <a:off x="2364506" y="3768894"/>
            <a:ext cx="1835497"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IT Disaster </a:t>
            </a:r>
          </a:p>
          <a:p>
            <a:pPr algn="ctr">
              <a:spcAft>
                <a:spcPct val="0"/>
              </a:spcAft>
            </a:pPr>
            <a:r>
              <a:rPr lang="en-GB" sz="800" dirty="0">
                <a:cs typeface="Arial" pitchFamily="34" charset="0"/>
              </a:rPr>
              <a:t>Recovery Planning</a:t>
            </a:r>
          </a:p>
        </p:txBody>
      </p:sp>
      <p:sp>
        <p:nvSpPr>
          <p:cNvPr id="52" name="Rectangle 51"/>
          <p:cNvSpPr/>
          <p:nvPr/>
        </p:nvSpPr>
        <p:spPr>
          <a:xfrm>
            <a:off x="2364506" y="3768894"/>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3" name="Rectangle 35"/>
          <p:cNvSpPr>
            <a:spLocks noChangeArrowheads="1"/>
          </p:cNvSpPr>
          <p:nvPr/>
        </p:nvSpPr>
        <p:spPr bwMode="auto">
          <a:xfrm>
            <a:off x="2364506" y="4201371"/>
            <a:ext cx="1835497" cy="373120"/>
          </a:xfrm>
          <a:prstGeom prst="rect">
            <a:avLst/>
          </a:prstGeom>
          <a:noFill/>
          <a:ln w="9525">
            <a:solidFill>
              <a:schemeClr val="bg2">
                <a:lumMod val="90000"/>
              </a:schemeClr>
            </a:solidFill>
            <a:miter lim="800000"/>
            <a:headEnd/>
            <a:tailEnd/>
          </a:ln>
        </p:spPr>
        <p:txBody>
          <a:bodyPr anchor="ctr"/>
          <a:lstStyle/>
          <a:p>
            <a:pPr algn="ctr">
              <a:spcAft>
                <a:spcPct val="0"/>
              </a:spcAft>
            </a:pPr>
            <a:r>
              <a:rPr lang="en-GB" sz="800" dirty="0">
                <a:cs typeface="Arial" pitchFamily="34" charset="0"/>
              </a:rPr>
              <a:t>IT Strategy</a:t>
            </a:r>
          </a:p>
        </p:txBody>
      </p:sp>
      <p:sp>
        <p:nvSpPr>
          <p:cNvPr id="55" name="Rectangle 35"/>
          <p:cNvSpPr>
            <a:spLocks noChangeArrowheads="1"/>
          </p:cNvSpPr>
          <p:nvPr/>
        </p:nvSpPr>
        <p:spPr bwMode="auto">
          <a:xfrm>
            <a:off x="4246029" y="2430446"/>
            <a:ext cx="1835497" cy="36000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Service Catalogue Mgmt.</a:t>
            </a:r>
          </a:p>
        </p:txBody>
      </p:sp>
      <p:sp>
        <p:nvSpPr>
          <p:cNvPr id="56" name="Rectangle 35"/>
          <p:cNvSpPr>
            <a:spLocks noChangeArrowheads="1"/>
          </p:cNvSpPr>
          <p:nvPr/>
        </p:nvSpPr>
        <p:spPr bwMode="auto">
          <a:xfrm>
            <a:off x="4246029" y="3337239"/>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Lifecycle Mgmt.</a:t>
            </a:r>
          </a:p>
        </p:txBody>
      </p:sp>
      <p:sp>
        <p:nvSpPr>
          <p:cNvPr id="57" name="Rectangle 35"/>
          <p:cNvSpPr>
            <a:spLocks noChangeArrowheads="1"/>
          </p:cNvSpPr>
          <p:nvPr/>
        </p:nvSpPr>
        <p:spPr bwMode="auto">
          <a:xfrm>
            <a:off x="4246029" y="2883533"/>
            <a:ext cx="1835497" cy="360000"/>
          </a:xfrm>
          <a:prstGeom prst="rect">
            <a:avLst/>
          </a:prstGeom>
          <a:noFill/>
          <a:ln w="9525">
            <a:solidFill>
              <a:schemeClr val="bg2">
                <a:lumMod val="90000"/>
              </a:schemeClr>
            </a:solidFill>
            <a:miter lim="800000"/>
            <a:headEnd/>
            <a:tailEnd/>
          </a:ln>
        </p:spPr>
        <p:txBody>
          <a:bodyPr anchor="ctr"/>
          <a:lstStyle/>
          <a:p>
            <a:pPr algn="ctr">
              <a:spcAft>
                <a:spcPct val="0"/>
              </a:spcAft>
            </a:pPr>
            <a:r>
              <a:rPr lang="en-GB" sz="800" dirty="0">
                <a:cs typeface="Arial" pitchFamily="34" charset="0"/>
              </a:rPr>
              <a:t>Service Level Mgmt.</a:t>
            </a:r>
          </a:p>
        </p:txBody>
      </p:sp>
      <p:sp>
        <p:nvSpPr>
          <p:cNvPr id="58" name="Rectangle 57"/>
          <p:cNvSpPr/>
          <p:nvPr/>
        </p:nvSpPr>
        <p:spPr>
          <a:xfrm>
            <a:off x="4246030" y="2430446"/>
            <a:ext cx="86910" cy="3600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59" name="Rectangle 58"/>
          <p:cNvSpPr/>
          <p:nvPr/>
        </p:nvSpPr>
        <p:spPr>
          <a:xfrm>
            <a:off x="4246030" y="2883533"/>
            <a:ext cx="86910" cy="3600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0" name="Rectangle 59"/>
          <p:cNvSpPr/>
          <p:nvPr/>
        </p:nvSpPr>
        <p:spPr>
          <a:xfrm>
            <a:off x="4246030" y="3337239"/>
            <a:ext cx="86910"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1" name="Rectangle 35"/>
          <p:cNvSpPr>
            <a:spLocks noChangeArrowheads="1"/>
          </p:cNvSpPr>
          <p:nvPr/>
        </p:nvSpPr>
        <p:spPr bwMode="auto">
          <a:xfrm>
            <a:off x="4246029" y="3768894"/>
            <a:ext cx="1835497"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Bill Calculation &amp; </a:t>
            </a:r>
          </a:p>
          <a:p>
            <a:pPr algn="ctr">
              <a:spcAft>
                <a:spcPct val="0"/>
              </a:spcAft>
            </a:pPr>
            <a:r>
              <a:rPr lang="en-GB" sz="800" dirty="0">
                <a:cs typeface="Arial" pitchFamily="34" charset="0"/>
              </a:rPr>
              <a:t>Invoicing</a:t>
            </a:r>
          </a:p>
        </p:txBody>
      </p:sp>
      <p:sp>
        <p:nvSpPr>
          <p:cNvPr id="62" name="Rectangle 61"/>
          <p:cNvSpPr/>
          <p:nvPr/>
        </p:nvSpPr>
        <p:spPr>
          <a:xfrm>
            <a:off x="4246030" y="3768894"/>
            <a:ext cx="86910"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5" name="Rectangle 35"/>
          <p:cNvSpPr>
            <a:spLocks noChangeArrowheads="1"/>
          </p:cNvSpPr>
          <p:nvPr/>
        </p:nvSpPr>
        <p:spPr bwMode="auto">
          <a:xfrm>
            <a:off x="6129618" y="2430446"/>
            <a:ext cx="1835497" cy="373334"/>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Change Mgmt.</a:t>
            </a:r>
          </a:p>
        </p:txBody>
      </p:sp>
      <p:sp>
        <p:nvSpPr>
          <p:cNvPr id="66" name="Rectangle 35"/>
          <p:cNvSpPr>
            <a:spLocks noChangeArrowheads="1"/>
          </p:cNvSpPr>
          <p:nvPr/>
        </p:nvSpPr>
        <p:spPr bwMode="auto">
          <a:xfrm>
            <a:off x="6129618" y="3337239"/>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Configuration &amp; </a:t>
            </a:r>
          </a:p>
          <a:p>
            <a:pPr algn="ctr">
              <a:spcAft>
                <a:spcPct val="0"/>
              </a:spcAft>
            </a:pPr>
            <a:r>
              <a:rPr lang="en-GB" sz="800" dirty="0">
                <a:cs typeface="Arial" pitchFamily="34" charset="0"/>
              </a:rPr>
              <a:t>Asset Mgmt.</a:t>
            </a:r>
          </a:p>
        </p:txBody>
      </p:sp>
      <p:sp>
        <p:nvSpPr>
          <p:cNvPr id="67" name="Rectangle 35"/>
          <p:cNvSpPr>
            <a:spLocks noChangeArrowheads="1"/>
          </p:cNvSpPr>
          <p:nvPr/>
        </p:nvSpPr>
        <p:spPr bwMode="auto">
          <a:xfrm>
            <a:off x="6129618" y="2883533"/>
            <a:ext cx="1835497" cy="37440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Release &amp; </a:t>
            </a:r>
          </a:p>
          <a:p>
            <a:pPr algn="ctr">
              <a:spcAft>
                <a:spcPct val="0"/>
              </a:spcAft>
            </a:pPr>
            <a:r>
              <a:rPr lang="en-GB" sz="800" dirty="0">
                <a:cs typeface="Arial" pitchFamily="34" charset="0"/>
              </a:rPr>
              <a:t>Deployment Mgmt. </a:t>
            </a:r>
          </a:p>
        </p:txBody>
      </p:sp>
      <p:sp>
        <p:nvSpPr>
          <p:cNvPr id="68" name="Rectangle 67"/>
          <p:cNvSpPr/>
          <p:nvPr/>
        </p:nvSpPr>
        <p:spPr>
          <a:xfrm>
            <a:off x="6129618" y="2430446"/>
            <a:ext cx="85877"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69" name="Rectangle 68"/>
          <p:cNvSpPr/>
          <p:nvPr/>
        </p:nvSpPr>
        <p:spPr>
          <a:xfrm>
            <a:off x="6129618" y="2883533"/>
            <a:ext cx="85877"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0" name="Rectangle 69"/>
          <p:cNvSpPr/>
          <p:nvPr/>
        </p:nvSpPr>
        <p:spPr>
          <a:xfrm>
            <a:off x="6129619" y="3337239"/>
            <a:ext cx="85876"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71" name="Rectangle 35"/>
          <p:cNvSpPr>
            <a:spLocks noChangeArrowheads="1"/>
          </p:cNvSpPr>
          <p:nvPr/>
        </p:nvSpPr>
        <p:spPr bwMode="auto">
          <a:xfrm>
            <a:off x="6129618" y="3768894"/>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Service Testing &amp; Acceptance </a:t>
            </a:r>
          </a:p>
        </p:txBody>
      </p:sp>
      <p:sp>
        <p:nvSpPr>
          <p:cNvPr id="72" name="Rectangle 71"/>
          <p:cNvSpPr/>
          <p:nvPr/>
        </p:nvSpPr>
        <p:spPr>
          <a:xfrm>
            <a:off x="6129619" y="3768894"/>
            <a:ext cx="85876"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5" name="Rectangle 35"/>
          <p:cNvSpPr>
            <a:spLocks noChangeArrowheads="1"/>
          </p:cNvSpPr>
          <p:nvPr/>
        </p:nvSpPr>
        <p:spPr bwMode="auto">
          <a:xfrm>
            <a:off x="8006041" y="2430446"/>
            <a:ext cx="1835497" cy="36000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Service Desk</a:t>
            </a:r>
          </a:p>
        </p:txBody>
      </p:sp>
      <p:sp>
        <p:nvSpPr>
          <p:cNvPr id="86" name="Rectangle 35"/>
          <p:cNvSpPr>
            <a:spLocks noChangeArrowheads="1"/>
          </p:cNvSpPr>
          <p:nvPr/>
        </p:nvSpPr>
        <p:spPr bwMode="auto">
          <a:xfrm>
            <a:off x="8006041" y="3337239"/>
            <a:ext cx="1835497"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Incident Mgmt.</a:t>
            </a:r>
          </a:p>
        </p:txBody>
      </p:sp>
      <p:sp>
        <p:nvSpPr>
          <p:cNvPr id="87" name="Rectangle 35"/>
          <p:cNvSpPr>
            <a:spLocks noChangeArrowheads="1"/>
          </p:cNvSpPr>
          <p:nvPr/>
        </p:nvSpPr>
        <p:spPr bwMode="auto">
          <a:xfrm>
            <a:off x="8006041" y="2883533"/>
            <a:ext cx="1835497" cy="3600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Event Mgmt.</a:t>
            </a:r>
          </a:p>
        </p:txBody>
      </p:sp>
      <p:sp>
        <p:nvSpPr>
          <p:cNvPr id="88" name="Rectangle 87"/>
          <p:cNvSpPr/>
          <p:nvPr/>
        </p:nvSpPr>
        <p:spPr>
          <a:xfrm>
            <a:off x="8006041" y="2433388"/>
            <a:ext cx="80433" cy="3587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9" name="Rectangle 88"/>
          <p:cNvSpPr/>
          <p:nvPr/>
        </p:nvSpPr>
        <p:spPr>
          <a:xfrm>
            <a:off x="8006041" y="2886475"/>
            <a:ext cx="80433" cy="35875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0" name="Rectangle 89"/>
          <p:cNvSpPr/>
          <p:nvPr/>
        </p:nvSpPr>
        <p:spPr>
          <a:xfrm>
            <a:off x="8006041" y="3337239"/>
            <a:ext cx="8043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1" name="Rectangle 35"/>
          <p:cNvSpPr>
            <a:spLocks noChangeArrowheads="1"/>
          </p:cNvSpPr>
          <p:nvPr/>
        </p:nvSpPr>
        <p:spPr bwMode="auto">
          <a:xfrm>
            <a:off x="8006041" y="3768894"/>
            <a:ext cx="1835497"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Availability Mgmt.</a:t>
            </a:r>
          </a:p>
        </p:txBody>
      </p:sp>
      <p:sp>
        <p:nvSpPr>
          <p:cNvPr id="92" name="Rectangle 91"/>
          <p:cNvSpPr/>
          <p:nvPr/>
        </p:nvSpPr>
        <p:spPr>
          <a:xfrm>
            <a:off x="8006041" y="3768894"/>
            <a:ext cx="80433"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3" name="Rectangle 35"/>
          <p:cNvSpPr>
            <a:spLocks noChangeArrowheads="1"/>
          </p:cNvSpPr>
          <p:nvPr/>
        </p:nvSpPr>
        <p:spPr bwMode="auto">
          <a:xfrm>
            <a:off x="8006041" y="4221894"/>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Capacity Mgmt.</a:t>
            </a:r>
          </a:p>
        </p:txBody>
      </p:sp>
      <p:sp>
        <p:nvSpPr>
          <p:cNvPr id="94" name="Rectangle 93"/>
          <p:cNvSpPr/>
          <p:nvPr/>
        </p:nvSpPr>
        <p:spPr>
          <a:xfrm>
            <a:off x="8006041" y="4221894"/>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95" name="Rectangle 35"/>
          <p:cNvSpPr>
            <a:spLocks noChangeArrowheads="1"/>
          </p:cNvSpPr>
          <p:nvPr/>
        </p:nvSpPr>
        <p:spPr bwMode="auto">
          <a:xfrm>
            <a:off x="477339" y="2430445"/>
            <a:ext cx="1835497" cy="373335"/>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IT Products &amp; Services </a:t>
            </a:r>
          </a:p>
          <a:p>
            <a:pPr algn="ctr">
              <a:spcAft>
                <a:spcPct val="0"/>
              </a:spcAft>
            </a:pPr>
            <a:r>
              <a:rPr lang="en-US" sz="800" dirty="0">
                <a:cs typeface="Arial" pitchFamily="34" charset="0"/>
              </a:rPr>
              <a:t>Mgmt.</a:t>
            </a:r>
          </a:p>
        </p:txBody>
      </p:sp>
      <p:sp>
        <p:nvSpPr>
          <p:cNvPr id="96" name="Rectangle 35"/>
          <p:cNvSpPr>
            <a:spLocks noChangeArrowheads="1"/>
          </p:cNvSpPr>
          <p:nvPr/>
        </p:nvSpPr>
        <p:spPr bwMode="auto">
          <a:xfrm>
            <a:off x="477339" y="3337239"/>
            <a:ext cx="1835497"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IT Vendor Relationship Mgmt.</a:t>
            </a:r>
          </a:p>
        </p:txBody>
      </p:sp>
      <p:sp>
        <p:nvSpPr>
          <p:cNvPr id="97" name="Rectangle 35"/>
          <p:cNvSpPr>
            <a:spLocks noChangeArrowheads="1"/>
          </p:cNvSpPr>
          <p:nvPr/>
        </p:nvSpPr>
        <p:spPr bwMode="auto">
          <a:xfrm>
            <a:off x="477339" y="2883533"/>
            <a:ext cx="1835497" cy="37440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IT Operations Mgmt.</a:t>
            </a:r>
          </a:p>
        </p:txBody>
      </p:sp>
      <p:sp>
        <p:nvSpPr>
          <p:cNvPr id="98" name="Rectangle 97"/>
          <p:cNvSpPr/>
          <p:nvPr/>
        </p:nvSpPr>
        <p:spPr>
          <a:xfrm>
            <a:off x="477340" y="2430446"/>
            <a:ext cx="72994"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0" name="Rectangle 99"/>
          <p:cNvSpPr/>
          <p:nvPr/>
        </p:nvSpPr>
        <p:spPr>
          <a:xfrm>
            <a:off x="477340" y="3337239"/>
            <a:ext cx="72994"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5" name="Rectangle 35"/>
          <p:cNvSpPr>
            <a:spLocks noChangeArrowheads="1"/>
          </p:cNvSpPr>
          <p:nvPr/>
        </p:nvSpPr>
        <p:spPr bwMode="auto">
          <a:xfrm>
            <a:off x="9894041" y="2430446"/>
            <a:ext cx="1835497" cy="36000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Security Mgmt.</a:t>
            </a:r>
          </a:p>
        </p:txBody>
      </p:sp>
      <p:sp>
        <p:nvSpPr>
          <p:cNvPr id="106" name="Rectangle 35"/>
          <p:cNvSpPr>
            <a:spLocks noChangeArrowheads="1"/>
          </p:cNvSpPr>
          <p:nvPr/>
        </p:nvSpPr>
        <p:spPr bwMode="auto">
          <a:xfrm>
            <a:off x="9894041" y="3337239"/>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Access Mgmt.</a:t>
            </a:r>
          </a:p>
        </p:txBody>
      </p:sp>
      <p:sp>
        <p:nvSpPr>
          <p:cNvPr id="107" name="Rectangle 35"/>
          <p:cNvSpPr>
            <a:spLocks noChangeArrowheads="1"/>
          </p:cNvSpPr>
          <p:nvPr/>
        </p:nvSpPr>
        <p:spPr bwMode="auto">
          <a:xfrm>
            <a:off x="9894041" y="2883533"/>
            <a:ext cx="1835497" cy="36000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Service Continuity Mgmt.</a:t>
            </a:r>
          </a:p>
        </p:txBody>
      </p:sp>
      <p:sp>
        <p:nvSpPr>
          <p:cNvPr id="110" name="Rectangle 109"/>
          <p:cNvSpPr/>
          <p:nvPr/>
        </p:nvSpPr>
        <p:spPr>
          <a:xfrm>
            <a:off x="9894042" y="3337239"/>
            <a:ext cx="8276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1" name="Rectangle 35"/>
          <p:cNvSpPr>
            <a:spLocks noChangeArrowheads="1"/>
          </p:cNvSpPr>
          <p:nvPr/>
        </p:nvSpPr>
        <p:spPr bwMode="auto">
          <a:xfrm>
            <a:off x="9894041" y="3768894"/>
            <a:ext cx="1835497"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Problem Mgmt.</a:t>
            </a:r>
          </a:p>
        </p:txBody>
      </p:sp>
      <p:sp>
        <p:nvSpPr>
          <p:cNvPr id="112" name="Rectangle 111"/>
          <p:cNvSpPr/>
          <p:nvPr/>
        </p:nvSpPr>
        <p:spPr>
          <a:xfrm>
            <a:off x="9894042" y="3768894"/>
            <a:ext cx="82763"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3" name="Rectangle 35"/>
          <p:cNvSpPr>
            <a:spLocks noChangeArrowheads="1"/>
          </p:cNvSpPr>
          <p:nvPr/>
        </p:nvSpPr>
        <p:spPr bwMode="auto">
          <a:xfrm>
            <a:off x="9894041" y="4221894"/>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Service Reporting</a:t>
            </a:r>
          </a:p>
        </p:txBody>
      </p:sp>
      <p:sp>
        <p:nvSpPr>
          <p:cNvPr id="114" name="Rectangle 113"/>
          <p:cNvSpPr/>
          <p:nvPr/>
        </p:nvSpPr>
        <p:spPr>
          <a:xfrm>
            <a:off x="9894042" y="4221894"/>
            <a:ext cx="8276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5" name="Rectangle 35"/>
          <p:cNvSpPr>
            <a:spLocks noChangeArrowheads="1"/>
          </p:cNvSpPr>
          <p:nvPr/>
        </p:nvSpPr>
        <p:spPr bwMode="auto">
          <a:xfrm>
            <a:off x="8010414" y="4672292"/>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Request Fulfilment</a:t>
            </a:r>
          </a:p>
        </p:txBody>
      </p:sp>
      <p:sp>
        <p:nvSpPr>
          <p:cNvPr id="126" name="Rectangle 125"/>
          <p:cNvSpPr/>
          <p:nvPr/>
        </p:nvSpPr>
        <p:spPr>
          <a:xfrm>
            <a:off x="8010414" y="4672292"/>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7" name="Rectangle 35"/>
          <p:cNvSpPr>
            <a:spLocks noChangeArrowheads="1"/>
          </p:cNvSpPr>
          <p:nvPr/>
        </p:nvSpPr>
        <p:spPr bwMode="auto">
          <a:xfrm>
            <a:off x="9894041" y="4672292"/>
            <a:ext cx="1835497"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Risk &amp; Compliance Mgmt.</a:t>
            </a:r>
          </a:p>
        </p:txBody>
      </p:sp>
      <p:sp>
        <p:nvSpPr>
          <p:cNvPr id="128" name="Rectangle 127"/>
          <p:cNvSpPr/>
          <p:nvPr/>
        </p:nvSpPr>
        <p:spPr>
          <a:xfrm>
            <a:off x="9894041" y="4672292"/>
            <a:ext cx="87137"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1" name="Rectangle 35"/>
          <p:cNvSpPr>
            <a:spLocks noChangeArrowheads="1"/>
          </p:cNvSpPr>
          <p:nvPr/>
        </p:nvSpPr>
        <p:spPr bwMode="auto">
          <a:xfrm>
            <a:off x="486017" y="3768894"/>
            <a:ext cx="1835497"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IT Architecture Mgmt.</a:t>
            </a:r>
          </a:p>
        </p:txBody>
      </p:sp>
      <p:sp>
        <p:nvSpPr>
          <p:cNvPr id="132" name="Rectangle 131"/>
          <p:cNvSpPr/>
          <p:nvPr/>
        </p:nvSpPr>
        <p:spPr>
          <a:xfrm>
            <a:off x="477957" y="3767614"/>
            <a:ext cx="72375" cy="374400"/>
          </a:xfrm>
          <a:prstGeom prst="rect">
            <a:avLst/>
          </a:prstGeom>
          <a:solidFill>
            <a:srgbClr val="7578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4" name="Rectangle 35"/>
          <p:cNvSpPr>
            <a:spLocks noChangeArrowheads="1"/>
          </p:cNvSpPr>
          <p:nvPr/>
        </p:nvSpPr>
        <p:spPr bwMode="auto">
          <a:xfrm>
            <a:off x="486017" y="4202651"/>
            <a:ext cx="1835497"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Support &amp; Train Users </a:t>
            </a:r>
          </a:p>
        </p:txBody>
      </p:sp>
      <p:sp>
        <p:nvSpPr>
          <p:cNvPr id="101" name="Rectangle 100"/>
          <p:cNvSpPr/>
          <p:nvPr/>
        </p:nvSpPr>
        <p:spPr>
          <a:xfrm>
            <a:off x="469900" y="4201371"/>
            <a:ext cx="80432"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2" name="Rectangle 35"/>
          <p:cNvSpPr>
            <a:spLocks noChangeArrowheads="1"/>
          </p:cNvSpPr>
          <p:nvPr/>
        </p:nvSpPr>
        <p:spPr bwMode="auto">
          <a:xfrm>
            <a:off x="6129618" y="4197989"/>
            <a:ext cx="1835497" cy="383409"/>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Knowledge Mgmt.</a:t>
            </a:r>
          </a:p>
        </p:txBody>
      </p:sp>
      <p:sp>
        <p:nvSpPr>
          <p:cNvPr id="103" name="Rectangle 102"/>
          <p:cNvSpPr/>
          <p:nvPr/>
        </p:nvSpPr>
        <p:spPr>
          <a:xfrm>
            <a:off x="6130931" y="4206999"/>
            <a:ext cx="84564"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6" name="Rectangle 115"/>
          <p:cNvSpPr/>
          <p:nvPr/>
        </p:nvSpPr>
        <p:spPr>
          <a:xfrm>
            <a:off x="469900" y="2883533"/>
            <a:ext cx="80433"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7" name="Rectangle 116"/>
          <p:cNvSpPr/>
          <p:nvPr/>
        </p:nvSpPr>
        <p:spPr>
          <a:xfrm>
            <a:off x="2364506" y="4197990"/>
            <a:ext cx="80433"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3" name="Rounded Rectangle 82"/>
          <p:cNvSpPr/>
          <p:nvPr/>
        </p:nvSpPr>
        <p:spPr>
          <a:xfrm>
            <a:off x="469900" y="1675755"/>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Selection of Information Technology Functions</a:t>
            </a:r>
          </a:p>
        </p:txBody>
      </p:sp>
      <p:grpSp>
        <p:nvGrpSpPr>
          <p:cNvPr id="99" name="Group 98"/>
          <p:cNvGrpSpPr/>
          <p:nvPr/>
        </p:nvGrpSpPr>
        <p:grpSpPr>
          <a:xfrm>
            <a:off x="9087872" y="5795529"/>
            <a:ext cx="2634228" cy="481134"/>
            <a:chOff x="5784574" y="6128015"/>
            <a:chExt cx="2634228" cy="481134"/>
          </a:xfrm>
        </p:grpSpPr>
        <p:sp>
          <p:nvSpPr>
            <p:cNvPr id="115" name="Rounded Rectangle 114"/>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118" name="Rectangle 117"/>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19" name="Rectangle 118"/>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0" name="Rectangle 119"/>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1" name="TextBox 120"/>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122" name="TextBox 121"/>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123" name="TextBox 122"/>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124" name="Rectangle 123"/>
          <p:cNvSpPr/>
          <p:nvPr/>
        </p:nvSpPr>
        <p:spPr>
          <a:xfrm>
            <a:off x="9894042" y="2426839"/>
            <a:ext cx="82763" cy="36360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9" name="Rectangle 128"/>
          <p:cNvSpPr/>
          <p:nvPr/>
        </p:nvSpPr>
        <p:spPr>
          <a:xfrm>
            <a:off x="9894042" y="2877466"/>
            <a:ext cx="82763" cy="3744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Tree>
    <p:extLst>
      <p:ext uri="{BB962C8B-B14F-4D97-AF65-F5344CB8AC3E}">
        <p14:creationId xmlns:p14="http://schemas.microsoft.com/office/powerpoint/2010/main" val="212755322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the Banking Front Office Function </a:t>
            </a:r>
          </a:p>
        </p:txBody>
      </p:sp>
      <p:sp>
        <p:nvSpPr>
          <p:cNvPr id="6" name="Slide Number Placeholder 5"/>
          <p:cNvSpPr>
            <a:spLocks noGrp="1"/>
          </p:cNvSpPr>
          <p:nvPr>
            <p:ph type="sldNum" sz="quarter" idx="4"/>
          </p:nvPr>
        </p:nvSpPr>
        <p:spPr/>
        <p:txBody>
          <a:bodyPr/>
          <a:lstStyle/>
          <a:p>
            <a:fld id="{1D70FF2A-E074-4D3B-BB94-FFBB4B519E26}" type="slidenum">
              <a:rPr lang="en-CA" smtClean="0"/>
              <a:pPr/>
              <a:t>5</a:t>
            </a:fld>
            <a:endParaRPr lang="en-CA" dirty="0"/>
          </a:p>
        </p:txBody>
      </p:sp>
      <p:sp>
        <p:nvSpPr>
          <p:cNvPr id="83" name="Rounded Rectangle 82"/>
          <p:cNvSpPr/>
          <p:nvPr/>
        </p:nvSpPr>
        <p:spPr>
          <a:xfrm>
            <a:off x="469900" y="1675755"/>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Banking Front Office Functions</a:t>
            </a:r>
          </a:p>
        </p:txBody>
      </p:sp>
      <p:grpSp>
        <p:nvGrpSpPr>
          <p:cNvPr id="99" name="Group 98"/>
          <p:cNvGrpSpPr/>
          <p:nvPr/>
        </p:nvGrpSpPr>
        <p:grpSpPr>
          <a:xfrm>
            <a:off x="9087872" y="5795529"/>
            <a:ext cx="2634228" cy="481134"/>
            <a:chOff x="5784574" y="6128015"/>
            <a:chExt cx="2634228" cy="481134"/>
          </a:xfrm>
        </p:grpSpPr>
        <p:sp>
          <p:nvSpPr>
            <p:cNvPr id="115" name="Rounded Rectangle 114"/>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118" name="Rectangle 117"/>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19" name="Rectangle 118"/>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0" name="Rectangle 119"/>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1" name="TextBox 120"/>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122" name="TextBox 121"/>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123" name="TextBox 122"/>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80" name="Rectangle 79"/>
          <p:cNvSpPr/>
          <p:nvPr/>
        </p:nvSpPr>
        <p:spPr>
          <a:xfrm>
            <a:off x="8536639" y="236925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1" name="Rectangle 80"/>
          <p:cNvSpPr/>
          <p:nvPr/>
        </p:nvSpPr>
        <p:spPr>
          <a:xfrm>
            <a:off x="8536639" y="278909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82" name="Rectangle 81"/>
          <p:cNvSpPr/>
          <p:nvPr/>
        </p:nvSpPr>
        <p:spPr>
          <a:xfrm>
            <a:off x="8536639" y="320892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4" name="Rectangle 103"/>
          <p:cNvSpPr/>
          <p:nvPr/>
        </p:nvSpPr>
        <p:spPr>
          <a:xfrm>
            <a:off x="6924508" y="2372497"/>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8" name="Rectangle 107"/>
          <p:cNvSpPr/>
          <p:nvPr/>
        </p:nvSpPr>
        <p:spPr>
          <a:xfrm>
            <a:off x="6924508" y="2792335"/>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9" name="Rectangle 108"/>
          <p:cNvSpPr/>
          <p:nvPr/>
        </p:nvSpPr>
        <p:spPr>
          <a:xfrm>
            <a:off x="6924508" y="3212173"/>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0" name="Rectangle 129"/>
          <p:cNvSpPr/>
          <p:nvPr/>
        </p:nvSpPr>
        <p:spPr>
          <a:xfrm>
            <a:off x="5312377" y="236925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3" name="Rectangle 132"/>
          <p:cNvSpPr/>
          <p:nvPr/>
        </p:nvSpPr>
        <p:spPr>
          <a:xfrm>
            <a:off x="5312377" y="278909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4" name="Rectangle 133"/>
          <p:cNvSpPr/>
          <p:nvPr/>
        </p:nvSpPr>
        <p:spPr>
          <a:xfrm>
            <a:off x="5312377" y="320892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5" name="Rectangle 134"/>
          <p:cNvSpPr/>
          <p:nvPr/>
        </p:nvSpPr>
        <p:spPr>
          <a:xfrm>
            <a:off x="476796" y="236925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6" name="Rectangle 135"/>
          <p:cNvSpPr/>
          <p:nvPr/>
        </p:nvSpPr>
        <p:spPr>
          <a:xfrm>
            <a:off x="476796" y="278909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7" name="Rectangle 136"/>
          <p:cNvSpPr/>
          <p:nvPr/>
        </p:nvSpPr>
        <p:spPr>
          <a:xfrm>
            <a:off x="476796" y="320892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8" name="Rectangle 137"/>
          <p:cNvSpPr/>
          <p:nvPr/>
        </p:nvSpPr>
        <p:spPr>
          <a:xfrm>
            <a:off x="476796" y="3628767"/>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9" name="Rectangle 138"/>
          <p:cNvSpPr/>
          <p:nvPr/>
        </p:nvSpPr>
        <p:spPr>
          <a:xfrm>
            <a:off x="476796" y="4047652"/>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0" name="Rectangle 139"/>
          <p:cNvSpPr/>
          <p:nvPr/>
        </p:nvSpPr>
        <p:spPr>
          <a:xfrm>
            <a:off x="476796" y="4467490"/>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1" name="Chevron 35"/>
          <p:cNvSpPr/>
          <p:nvPr/>
        </p:nvSpPr>
        <p:spPr>
          <a:xfrm>
            <a:off x="475984" y="19635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Client Onboarding</a:t>
            </a:r>
          </a:p>
        </p:txBody>
      </p:sp>
      <p:sp>
        <p:nvSpPr>
          <p:cNvPr id="142" name="Rectangle 35"/>
          <p:cNvSpPr>
            <a:spLocks noChangeArrowheads="1"/>
          </p:cNvSpPr>
          <p:nvPr/>
        </p:nvSpPr>
        <p:spPr bwMode="auto">
          <a:xfrm>
            <a:off x="476796" y="236925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Lead Mgmt.</a:t>
            </a:r>
          </a:p>
        </p:txBody>
      </p:sp>
      <p:sp>
        <p:nvSpPr>
          <p:cNvPr id="143" name="Rectangle 35"/>
          <p:cNvSpPr>
            <a:spLocks noChangeArrowheads="1"/>
          </p:cNvSpPr>
          <p:nvPr/>
        </p:nvSpPr>
        <p:spPr bwMode="auto">
          <a:xfrm>
            <a:off x="476796" y="27890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Referral Mgmt..</a:t>
            </a:r>
          </a:p>
        </p:txBody>
      </p:sp>
      <p:sp>
        <p:nvSpPr>
          <p:cNvPr id="144" name="Rectangle 35"/>
          <p:cNvSpPr>
            <a:spLocks noChangeArrowheads="1"/>
          </p:cNvSpPr>
          <p:nvPr/>
        </p:nvSpPr>
        <p:spPr bwMode="auto">
          <a:xfrm>
            <a:off x="476796" y="320892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Upfront Education / Corresp.</a:t>
            </a:r>
          </a:p>
        </p:txBody>
      </p:sp>
      <p:sp>
        <p:nvSpPr>
          <p:cNvPr id="145" name="Rectangle 35"/>
          <p:cNvSpPr>
            <a:spLocks noChangeArrowheads="1"/>
          </p:cNvSpPr>
          <p:nvPr/>
        </p:nvSpPr>
        <p:spPr bwMode="auto">
          <a:xfrm>
            <a:off x="476796" y="3628767"/>
            <a:ext cx="1569832" cy="373120"/>
          </a:xfrm>
          <a:prstGeom prst="rect">
            <a:avLst/>
          </a:prstGeom>
          <a:noFill/>
          <a:ln w="9525">
            <a:solidFill>
              <a:schemeClr val="accent3"/>
            </a:solidFill>
            <a:miter lim="800000"/>
            <a:headEnd/>
            <a:tailEnd/>
          </a:ln>
        </p:spPr>
        <p:txBody>
          <a:bodyPr anchor="ctr"/>
          <a:lstStyle/>
          <a:p>
            <a:pPr algn="ctr">
              <a:spcAft>
                <a:spcPct val="0"/>
              </a:spcAft>
            </a:pPr>
            <a:r>
              <a:rPr lang="en-US" sz="800" dirty="0">
                <a:cs typeface="Arial" pitchFamily="34" charset="0"/>
              </a:rPr>
              <a:t>Prospect Profiling / Qualification</a:t>
            </a:r>
          </a:p>
        </p:txBody>
      </p:sp>
      <p:sp>
        <p:nvSpPr>
          <p:cNvPr id="146" name="Rectangle 35"/>
          <p:cNvSpPr>
            <a:spLocks noChangeArrowheads="1"/>
          </p:cNvSpPr>
          <p:nvPr/>
        </p:nvSpPr>
        <p:spPr bwMode="auto">
          <a:xfrm>
            <a:off x="476796" y="4047652"/>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Client Profiling</a:t>
            </a:r>
          </a:p>
        </p:txBody>
      </p:sp>
      <p:sp>
        <p:nvSpPr>
          <p:cNvPr id="147" name="Rectangle 35"/>
          <p:cNvSpPr>
            <a:spLocks noChangeArrowheads="1"/>
          </p:cNvSpPr>
          <p:nvPr/>
        </p:nvSpPr>
        <p:spPr bwMode="auto">
          <a:xfrm>
            <a:off x="476796" y="4467490"/>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Product / Service Enrollment</a:t>
            </a:r>
          </a:p>
        </p:txBody>
      </p:sp>
      <p:grpSp>
        <p:nvGrpSpPr>
          <p:cNvPr id="148" name="Group 147"/>
          <p:cNvGrpSpPr/>
          <p:nvPr/>
        </p:nvGrpSpPr>
        <p:grpSpPr>
          <a:xfrm>
            <a:off x="5309616" y="3624955"/>
            <a:ext cx="1572768" cy="2038368"/>
            <a:chOff x="2088115" y="1823819"/>
            <a:chExt cx="1572768" cy="2038368"/>
          </a:xfrm>
        </p:grpSpPr>
        <p:sp>
          <p:nvSpPr>
            <p:cNvPr id="149" name="Rectangle 148"/>
            <p:cNvSpPr/>
            <p:nvPr/>
          </p:nvSpPr>
          <p:spPr>
            <a:xfrm>
              <a:off x="2088115" y="2229553"/>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0" name="Rectangle 149"/>
            <p:cNvSpPr/>
            <p:nvPr/>
          </p:nvSpPr>
          <p:spPr>
            <a:xfrm>
              <a:off x="2088115" y="2649391"/>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1" name="Rectangle 150"/>
            <p:cNvSpPr/>
            <p:nvPr/>
          </p:nvSpPr>
          <p:spPr>
            <a:xfrm>
              <a:off x="2088115" y="3069229"/>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2" name="Rectangle 151"/>
            <p:cNvSpPr/>
            <p:nvPr/>
          </p:nvSpPr>
          <p:spPr>
            <a:xfrm>
              <a:off x="2088115" y="3488114"/>
              <a:ext cx="160100" cy="374073"/>
            </a:xfrm>
            <a:prstGeom prst="rect">
              <a:avLst/>
            </a:prstGeom>
            <a:solidFill>
              <a:srgbClr val="0097A9"/>
            </a:solid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3" name="Chevron 33"/>
            <p:cNvSpPr/>
            <p:nvPr/>
          </p:nvSpPr>
          <p:spPr>
            <a:xfrm>
              <a:off x="2088115" y="1823819"/>
              <a:ext cx="1572768" cy="374904"/>
            </a:xfrm>
            <a:prstGeom prst="rect">
              <a:avLst/>
            </a:prstGeom>
            <a:solidFill>
              <a:schemeClr val="bg1">
                <a:lumMod val="85000"/>
              </a:schemeClr>
            </a:solidFill>
            <a:ln w="12700" cap="rnd" algn="ctr">
              <a:solidFill>
                <a:schemeClr val="accent5"/>
              </a:solidFill>
              <a:miter lim="800000"/>
              <a:headEnd/>
              <a:tailEnd/>
            </a:ln>
          </p:spPr>
          <p:txBody>
            <a:bodyPr anchor="ctr"/>
            <a:lstStyle/>
            <a:p>
              <a:pPr algn="ctr"/>
              <a:r>
                <a:rPr lang="en-US" sz="800" b="1" spc="-40" dirty="0"/>
                <a:t>Financial Planning</a:t>
              </a:r>
            </a:p>
          </p:txBody>
        </p:sp>
        <p:sp>
          <p:nvSpPr>
            <p:cNvPr id="154" name="Rectangle 35"/>
            <p:cNvSpPr>
              <a:spLocks noChangeArrowheads="1"/>
            </p:cNvSpPr>
            <p:nvPr/>
          </p:nvSpPr>
          <p:spPr bwMode="auto">
            <a:xfrm>
              <a:off x="2088115" y="222955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Wealth Planning / Structuring</a:t>
              </a:r>
            </a:p>
          </p:txBody>
        </p:sp>
        <p:sp>
          <p:nvSpPr>
            <p:cNvPr id="155" name="Rectangle 35"/>
            <p:cNvSpPr>
              <a:spLocks noChangeArrowheads="1"/>
            </p:cNvSpPr>
            <p:nvPr/>
          </p:nvSpPr>
          <p:spPr bwMode="auto">
            <a:xfrm>
              <a:off x="2088115" y="26493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Investment Solutions</a:t>
              </a:r>
            </a:p>
          </p:txBody>
        </p:sp>
        <p:sp>
          <p:nvSpPr>
            <p:cNvPr id="156" name="Rectangle 35"/>
            <p:cNvSpPr>
              <a:spLocks noChangeArrowheads="1"/>
            </p:cNvSpPr>
            <p:nvPr/>
          </p:nvSpPr>
          <p:spPr bwMode="auto">
            <a:xfrm>
              <a:off x="2088115" y="306922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Banking Solutions</a:t>
              </a:r>
            </a:p>
          </p:txBody>
        </p:sp>
        <p:sp>
          <p:nvSpPr>
            <p:cNvPr id="157" name="Rectangle 35"/>
            <p:cNvSpPr>
              <a:spLocks noChangeArrowheads="1"/>
            </p:cNvSpPr>
            <p:nvPr/>
          </p:nvSpPr>
          <p:spPr bwMode="auto">
            <a:xfrm>
              <a:off x="2088115" y="3488114"/>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Credit Solutions</a:t>
              </a:r>
            </a:p>
          </p:txBody>
        </p:sp>
      </p:grpSp>
      <p:grpSp>
        <p:nvGrpSpPr>
          <p:cNvPr id="158" name="Group 157"/>
          <p:cNvGrpSpPr/>
          <p:nvPr/>
        </p:nvGrpSpPr>
        <p:grpSpPr>
          <a:xfrm>
            <a:off x="10150590" y="1963519"/>
            <a:ext cx="1572768" cy="2878044"/>
            <a:chOff x="3700246" y="1823819"/>
            <a:chExt cx="1572768" cy="2878044"/>
          </a:xfrm>
        </p:grpSpPr>
        <p:sp>
          <p:nvSpPr>
            <p:cNvPr id="159" name="Rectangle 158"/>
            <p:cNvSpPr/>
            <p:nvPr/>
          </p:nvSpPr>
          <p:spPr>
            <a:xfrm>
              <a:off x="3700246" y="2229553"/>
              <a:ext cx="160100" cy="374073"/>
            </a:xfrm>
            <a:prstGeom prst="rect">
              <a:avLst/>
            </a:prstGeom>
            <a:solidFill>
              <a:srgbClr val="7F7F7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0" name="Rectangle 159"/>
            <p:cNvSpPr/>
            <p:nvPr/>
          </p:nvSpPr>
          <p:spPr>
            <a:xfrm>
              <a:off x="3700246" y="2649391"/>
              <a:ext cx="160100" cy="374073"/>
            </a:xfrm>
            <a:prstGeom prst="rect">
              <a:avLst/>
            </a:prstGeom>
            <a:solidFill>
              <a:srgbClr val="0097A9"/>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1" name="Rectangle 160"/>
            <p:cNvSpPr/>
            <p:nvPr/>
          </p:nvSpPr>
          <p:spPr>
            <a:xfrm>
              <a:off x="3700246" y="3069229"/>
              <a:ext cx="160100" cy="374073"/>
            </a:xfrm>
            <a:prstGeom prst="rect">
              <a:avLst/>
            </a:prstGeom>
            <a:solidFill>
              <a:srgbClr val="7F7F7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2" name="Rectangle 161"/>
            <p:cNvSpPr/>
            <p:nvPr/>
          </p:nvSpPr>
          <p:spPr>
            <a:xfrm>
              <a:off x="3700246" y="3489067"/>
              <a:ext cx="160100" cy="374073"/>
            </a:xfrm>
            <a:prstGeom prst="rect">
              <a:avLst/>
            </a:prstGeom>
            <a:solidFill>
              <a:srgbClr val="92D05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3" name="Rectangle 162"/>
            <p:cNvSpPr/>
            <p:nvPr/>
          </p:nvSpPr>
          <p:spPr>
            <a:xfrm>
              <a:off x="3700246" y="3907952"/>
              <a:ext cx="160100" cy="374073"/>
            </a:xfrm>
            <a:prstGeom prst="rect">
              <a:avLst/>
            </a:prstGeom>
            <a:solidFill>
              <a:srgbClr val="7F7F7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4" name="Rectangle 163"/>
            <p:cNvSpPr/>
            <p:nvPr/>
          </p:nvSpPr>
          <p:spPr>
            <a:xfrm>
              <a:off x="3700246" y="4327790"/>
              <a:ext cx="160100" cy="374073"/>
            </a:xfrm>
            <a:prstGeom prst="rect">
              <a:avLst/>
            </a:prstGeom>
            <a:solidFill>
              <a:srgbClr val="7F7F7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5" name="Chevron 33"/>
            <p:cNvSpPr/>
            <p:nvPr/>
          </p:nvSpPr>
          <p:spPr>
            <a:xfrm>
              <a:off x="3700246" y="1823819"/>
              <a:ext cx="1572768" cy="374904"/>
            </a:xfrm>
            <a:prstGeom prst="rect">
              <a:avLst/>
            </a:prstGeom>
            <a:solidFill>
              <a:schemeClr val="bg1">
                <a:lumMod val="85000"/>
              </a:schemeClr>
            </a:solidFill>
            <a:ln w="12700" cap="rnd" algn="ctr">
              <a:solidFill>
                <a:schemeClr val="bg1">
                  <a:lumMod val="50000"/>
                </a:schemeClr>
              </a:solidFill>
              <a:miter lim="800000"/>
              <a:headEnd/>
              <a:tailEnd/>
            </a:ln>
          </p:spPr>
          <p:txBody>
            <a:bodyPr anchor="ctr"/>
            <a:lstStyle/>
            <a:p>
              <a:pPr algn="ctr"/>
              <a:r>
                <a:rPr lang="en-US" sz="800" b="1" dirty="0"/>
                <a:t>Relationship Mgmt.</a:t>
              </a:r>
            </a:p>
          </p:txBody>
        </p:sp>
        <p:sp>
          <p:nvSpPr>
            <p:cNvPr id="166" name="Rectangle 35"/>
            <p:cNvSpPr>
              <a:spLocks noChangeArrowheads="1"/>
            </p:cNvSpPr>
            <p:nvPr/>
          </p:nvSpPr>
          <p:spPr bwMode="auto">
            <a:xfrm>
              <a:off x="3700246" y="2229553"/>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Client Relationship</a:t>
              </a:r>
            </a:p>
            <a:p>
              <a:pPr algn="ctr">
                <a:spcAft>
                  <a:spcPct val="0"/>
                </a:spcAft>
              </a:pPr>
              <a:r>
                <a:rPr lang="en-US" sz="800" dirty="0">
                  <a:cs typeface="Arial" pitchFamily="34" charset="0"/>
                </a:rPr>
                <a:t> Mgmt. </a:t>
              </a:r>
            </a:p>
          </p:txBody>
        </p:sp>
        <p:sp>
          <p:nvSpPr>
            <p:cNvPr id="167" name="Rectangle 35"/>
            <p:cNvSpPr>
              <a:spLocks noChangeArrowheads="1"/>
            </p:cNvSpPr>
            <p:nvPr/>
          </p:nvSpPr>
          <p:spPr bwMode="auto">
            <a:xfrm>
              <a:off x="3700246" y="26493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Life Event </a:t>
              </a:r>
            </a:p>
            <a:p>
              <a:pPr algn="ctr">
                <a:spcAft>
                  <a:spcPct val="0"/>
                </a:spcAft>
              </a:pPr>
              <a:r>
                <a:rPr lang="en-US" sz="800" dirty="0">
                  <a:cs typeface="Arial" pitchFamily="34" charset="0"/>
                </a:rPr>
                <a:t>“Trigger Mgmt.”</a:t>
              </a:r>
            </a:p>
          </p:txBody>
        </p:sp>
        <p:sp>
          <p:nvSpPr>
            <p:cNvPr id="168" name="Rectangle 35"/>
            <p:cNvSpPr>
              <a:spLocks noChangeArrowheads="1"/>
            </p:cNvSpPr>
            <p:nvPr/>
          </p:nvSpPr>
          <p:spPr bwMode="auto">
            <a:xfrm>
              <a:off x="3700246" y="3069229"/>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Institutional Sales</a:t>
              </a:r>
            </a:p>
          </p:txBody>
        </p:sp>
        <p:sp>
          <p:nvSpPr>
            <p:cNvPr id="169" name="Rectangle 35"/>
            <p:cNvSpPr>
              <a:spLocks noChangeArrowheads="1"/>
            </p:cNvSpPr>
            <p:nvPr/>
          </p:nvSpPr>
          <p:spPr bwMode="auto">
            <a:xfrm>
              <a:off x="3700246" y="348906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Client Data / Account Maintenance</a:t>
              </a:r>
            </a:p>
          </p:txBody>
        </p:sp>
        <p:sp>
          <p:nvSpPr>
            <p:cNvPr id="170" name="Rectangle 35"/>
            <p:cNvSpPr>
              <a:spLocks noChangeArrowheads="1"/>
            </p:cNvSpPr>
            <p:nvPr/>
          </p:nvSpPr>
          <p:spPr bwMode="auto">
            <a:xfrm>
              <a:off x="3700246" y="3907952"/>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Additional Products &amp; Services</a:t>
              </a:r>
            </a:p>
          </p:txBody>
        </p:sp>
        <p:sp>
          <p:nvSpPr>
            <p:cNvPr id="171" name="Rectangle 35"/>
            <p:cNvSpPr>
              <a:spLocks noChangeArrowheads="1"/>
            </p:cNvSpPr>
            <p:nvPr/>
          </p:nvSpPr>
          <p:spPr bwMode="auto">
            <a:xfrm>
              <a:off x="3700246" y="4327790"/>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Product Marketing</a:t>
              </a:r>
            </a:p>
          </p:txBody>
        </p:sp>
      </p:grpSp>
      <p:sp>
        <p:nvSpPr>
          <p:cNvPr id="172" name="Chevron 29"/>
          <p:cNvSpPr/>
          <p:nvPr/>
        </p:nvSpPr>
        <p:spPr>
          <a:xfrm>
            <a:off x="5312377" y="19635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Trading</a:t>
            </a:r>
          </a:p>
        </p:txBody>
      </p:sp>
      <p:sp>
        <p:nvSpPr>
          <p:cNvPr id="173" name="Rectangle 35"/>
          <p:cNvSpPr>
            <a:spLocks noChangeArrowheads="1"/>
          </p:cNvSpPr>
          <p:nvPr/>
        </p:nvSpPr>
        <p:spPr bwMode="auto">
          <a:xfrm>
            <a:off x="5312377" y="236925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High Touch Trading</a:t>
            </a:r>
          </a:p>
        </p:txBody>
      </p:sp>
      <p:sp>
        <p:nvSpPr>
          <p:cNvPr id="174" name="Rectangle 35"/>
          <p:cNvSpPr>
            <a:spLocks noChangeArrowheads="1"/>
          </p:cNvSpPr>
          <p:nvPr/>
        </p:nvSpPr>
        <p:spPr bwMode="auto">
          <a:xfrm>
            <a:off x="5312377" y="27890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Electronic Trading</a:t>
            </a:r>
          </a:p>
        </p:txBody>
      </p:sp>
      <p:sp>
        <p:nvSpPr>
          <p:cNvPr id="175" name="Rectangle 35"/>
          <p:cNvSpPr>
            <a:spLocks noChangeArrowheads="1"/>
          </p:cNvSpPr>
          <p:nvPr/>
        </p:nvSpPr>
        <p:spPr bwMode="auto">
          <a:xfrm>
            <a:off x="5312552" y="320892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Structured Trading</a:t>
            </a:r>
          </a:p>
        </p:txBody>
      </p:sp>
      <p:grpSp>
        <p:nvGrpSpPr>
          <p:cNvPr id="176" name="Group 175"/>
          <p:cNvGrpSpPr/>
          <p:nvPr/>
        </p:nvGrpSpPr>
        <p:grpSpPr>
          <a:xfrm>
            <a:off x="2092871" y="1972735"/>
            <a:ext cx="1572768" cy="1619483"/>
            <a:chOff x="5314198" y="3492210"/>
            <a:chExt cx="1572768" cy="1619483"/>
          </a:xfrm>
        </p:grpSpPr>
        <p:sp>
          <p:nvSpPr>
            <p:cNvPr id="177" name="Rectangle 176"/>
            <p:cNvSpPr/>
            <p:nvPr/>
          </p:nvSpPr>
          <p:spPr>
            <a:xfrm>
              <a:off x="5314198" y="3897944"/>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8" name="Rectangle 177"/>
            <p:cNvSpPr/>
            <p:nvPr/>
          </p:nvSpPr>
          <p:spPr>
            <a:xfrm>
              <a:off x="5314198" y="4317782"/>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9" name="Rectangle 178"/>
            <p:cNvSpPr/>
            <p:nvPr/>
          </p:nvSpPr>
          <p:spPr>
            <a:xfrm>
              <a:off x="5314198" y="4737620"/>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0" name="Chevron 27"/>
            <p:cNvSpPr/>
            <p:nvPr/>
          </p:nvSpPr>
          <p:spPr>
            <a:xfrm>
              <a:off x="5314198" y="3492210"/>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Marketing &amp; Development</a:t>
              </a:r>
              <a:endParaRPr lang="en-US" sz="800" b="1" i="1" dirty="0"/>
            </a:p>
          </p:txBody>
        </p:sp>
        <p:sp>
          <p:nvSpPr>
            <p:cNvPr id="181" name="Rectangle 35"/>
            <p:cNvSpPr>
              <a:spLocks noChangeArrowheads="1"/>
            </p:cNvSpPr>
            <p:nvPr/>
          </p:nvSpPr>
          <p:spPr bwMode="auto">
            <a:xfrm>
              <a:off x="5314198" y="3897944"/>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Market Research</a:t>
              </a:r>
            </a:p>
          </p:txBody>
        </p:sp>
        <p:sp>
          <p:nvSpPr>
            <p:cNvPr id="182" name="Rectangle 35"/>
            <p:cNvSpPr>
              <a:spLocks noChangeArrowheads="1"/>
            </p:cNvSpPr>
            <p:nvPr/>
          </p:nvSpPr>
          <p:spPr bwMode="auto">
            <a:xfrm>
              <a:off x="5314198" y="4317782"/>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Prod. Design &amp; Maintenance</a:t>
              </a:r>
            </a:p>
          </p:txBody>
        </p:sp>
        <p:sp>
          <p:nvSpPr>
            <p:cNvPr id="183" name="Rectangle 35"/>
            <p:cNvSpPr>
              <a:spLocks noChangeArrowheads="1"/>
            </p:cNvSpPr>
            <p:nvPr/>
          </p:nvSpPr>
          <p:spPr bwMode="auto">
            <a:xfrm>
              <a:off x="5314198" y="4737620"/>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Marketing</a:t>
              </a:r>
            </a:p>
          </p:txBody>
        </p:sp>
      </p:grpSp>
      <p:grpSp>
        <p:nvGrpSpPr>
          <p:cNvPr id="184" name="Group 183"/>
          <p:cNvGrpSpPr/>
          <p:nvPr/>
        </p:nvGrpSpPr>
        <p:grpSpPr>
          <a:xfrm>
            <a:off x="3700692" y="1970444"/>
            <a:ext cx="1572768" cy="1622727"/>
            <a:chOff x="10148770" y="1823819"/>
            <a:chExt cx="1572768" cy="1622727"/>
          </a:xfrm>
        </p:grpSpPr>
        <p:sp>
          <p:nvSpPr>
            <p:cNvPr id="185" name="Rectangle 184"/>
            <p:cNvSpPr/>
            <p:nvPr/>
          </p:nvSpPr>
          <p:spPr>
            <a:xfrm>
              <a:off x="10148770" y="2232797"/>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6" name="Rectangle 185"/>
            <p:cNvSpPr/>
            <p:nvPr/>
          </p:nvSpPr>
          <p:spPr>
            <a:xfrm>
              <a:off x="10148770" y="2650114"/>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7" name="Rectangle 186"/>
            <p:cNvSpPr/>
            <p:nvPr/>
          </p:nvSpPr>
          <p:spPr>
            <a:xfrm>
              <a:off x="10148770" y="3072473"/>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8" name="Chevron 35"/>
            <p:cNvSpPr/>
            <p:nvPr/>
          </p:nvSpPr>
          <p:spPr>
            <a:xfrm>
              <a:off x="10148770"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Brokerage</a:t>
              </a:r>
            </a:p>
          </p:txBody>
        </p:sp>
        <p:sp>
          <p:nvSpPr>
            <p:cNvPr id="189" name="Rectangle 35"/>
            <p:cNvSpPr>
              <a:spLocks noChangeArrowheads="1"/>
            </p:cNvSpPr>
            <p:nvPr/>
          </p:nvSpPr>
          <p:spPr bwMode="auto">
            <a:xfrm>
              <a:off x="10148770" y="2232797"/>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Securities Lending</a:t>
              </a:r>
            </a:p>
          </p:txBody>
        </p:sp>
        <p:sp>
          <p:nvSpPr>
            <p:cNvPr id="190" name="Rectangle 35"/>
            <p:cNvSpPr>
              <a:spLocks noChangeArrowheads="1"/>
            </p:cNvSpPr>
            <p:nvPr/>
          </p:nvSpPr>
          <p:spPr bwMode="auto">
            <a:xfrm>
              <a:off x="10148770" y="2650114"/>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Reporting &amp; </a:t>
              </a:r>
            </a:p>
            <a:p>
              <a:pPr algn="ctr">
                <a:spcAft>
                  <a:spcPct val="0"/>
                </a:spcAft>
              </a:pPr>
              <a:r>
                <a:rPr lang="en-US" sz="800" dirty="0">
                  <a:cs typeface="Arial" pitchFamily="34" charset="0"/>
                </a:rPr>
                <a:t>Technology</a:t>
              </a:r>
            </a:p>
          </p:txBody>
        </p:sp>
        <p:sp>
          <p:nvSpPr>
            <p:cNvPr id="191" name="Rectangle 35"/>
            <p:cNvSpPr>
              <a:spLocks noChangeArrowheads="1"/>
            </p:cNvSpPr>
            <p:nvPr/>
          </p:nvSpPr>
          <p:spPr bwMode="auto">
            <a:xfrm>
              <a:off x="10148770" y="3072473"/>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Risk Mgmt. &amp; Financing</a:t>
              </a:r>
            </a:p>
          </p:txBody>
        </p:sp>
      </p:grpSp>
      <p:sp>
        <p:nvSpPr>
          <p:cNvPr id="192" name="Chevron 35"/>
          <p:cNvSpPr/>
          <p:nvPr/>
        </p:nvSpPr>
        <p:spPr>
          <a:xfrm>
            <a:off x="6924508" y="19635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Advisory</a:t>
            </a:r>
          </a:p>
        </p:txBody>
      </p:sp>
      <p:sp>
        <p:nvSpPr>
          <p:cNvPr id="193" name="Rectangle 35"/>
          <p:cNvSpPr>
            <a:spLocks noChangeArrowheads="1"/>
          </p:cNvSpPr>
          <p:nvPr/>
        </p:nvSpPr>
        <p:spPr bwMode="auto">
          <a:xfrm>
            <a:off x="6924508" y="2372497"/>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M&amp;A Advisory</a:t>
            </a:r>
          </a:p>
        </p:txBody>
      </p:sp>
      <p:sp>
        <p:nvSpPr>
          <p:cNvPr id="194" name="Rectangle 35"/>
          <p:cNvSpPr>
            <a:spLocks noChangeArrowheads="1"/>
          </p:cNvSpPr>
          <p:nvPr/>
        </p:nvSpPr>
        <p:spPr bwMode="auto">
          <a:xfrm>
            <a:off x="6924508" y="2792335"/>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Debt &amp; Equity Underwriting</a:t>
            </a:r>
          </a:p>
        </p:txBody>
      </p:sp>
      <p:sp>
        <p:nvSpPr>
          <p:cNvPr id="195" name="Rectangle 35"/>
          <p:cNvSpPr>
            <a:spLocks noChangeArrowheads="1"/>
          </p:cNvSpPr>
          <p:nvPr/>
        </p:nvSpPr>
        <p:spPr bwMode="auto">
          <a:xfrm>
            <a:off x="6924508" y="3212173"/>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Corporate Advisory</a:t>
            </a:r>
          </a:p>
        </p:txBody>
      </p:sp>
      <p:sp>
        <p:nvSpPr>
          <p:cNvPr id="196" name="Chevron 29"/>
          <p:cNvSpPr/>
          <p:nvPr/>
        </p:nvSpPr>
        <p:spPr>
          <a:xfrm>
            <a:off x="8536639" y="19635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Research</a:t>
            </a:r>
          </a:p>
        </p:txBody>
      </p:sp>
      <p:sp>
        <p:nvSpPr>
          <p:cNvPr id="197" name="Rectangle 35"/>
          <p:cNvSpPr>
            <a:spLocks noChangeArrowheads="1"/>
          </p:cNvSpPr>
          <p:nvPr/>
        </p:nvSpPr>
        <p:spPr bwMode="auto">
          <a:xfrm>
            <a:off x="8536639" y="236925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Economic Research</a:t>
            </a:r>
          </a:p>
        </p:txBody>
      </p:sp>
      <p:sp>
        <p:nvSpPr>
          <p:cNvPr id="198" name="Rectangle 35"/>
          <p:cNvSpPr>
            <a:spLocks noChangeArrowheads="1"/>
          </p:cNvSpPr>
          <p:nvPr/>
        </p:nvSpPr>
        <p:spPr bwMode="auto">
          <a:xfrm>
            <a:off x="8536639" y="27890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Credit Research</a:t>
            </a:r>
          </a:p>
        </p:txBody>
      </p:sp>
      <p:sp>
        <p:nvSpPr>
          <p:cNvPr id="199" name="Rectangle 35"/>
          <p:cNvSpPr>
            <a:spLocks noChangeArrowheads="1"/>
          </p:cNvSpPr>
          <p:nvPr/>
        </p:nvSpPr>
        <p:spPr bwMode="auto">
          <a:xfrm>
            <a:off x="8536639" y="320892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Equity Research</a:t>
            </a:r>
          </a:p>
        </p:txBody>
      </p:sp>
      <p:sp>
        <p:nvSpPr>
          <p:cNvPr id="200" name="Rectangle 199"/>
          <p:cNvSpPr/>
          <p:nvPr/>
        </p:nvSpPr>
        <p:spPr>
          <a:xfrm>
            <a:off x="8536639" y="4023719"/>
            <a:ext cx="16010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1" name="Rectangle 200"/>
          <p:cNvSpPr/>
          <p:nvPr/>
        </p:nvSpPr>
        <p:spPr>
          <a:xfrm>
            <a:off x="8536639" y="4443557"/>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2" name="Rectangle 201"/>
          <p:cNvSpPr/>
          <p:nvPr/>
        </p:nvSpPr>
        <p:spPr>
          <a:xfrm>
            <a:off x="8536639" y="4863395"/>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3" name="Rectangle 202"/>
          <p:cNvSpPr/>
          <p:nvPr/>
        </p:nvSpPr>
        <p:spPr>
          <a:xfrm>
            <a:off x="6924508" y="4026963"/>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4" name="Rectangle 203"/>
          <p:cNvSpPr/>
          <p:nvPr/>
        </p:nvSpPr>
        <p:spPr>
          <a:xfrm>
            <a:off x="6924508" y="444680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5" name="Rectangle 204"/>
          <p:cNvSpPr/>
          <p:nvPr/>
        </p:nvSpPr>
        <p:spPr>
          <a:xfrm>
            <a:off x="6924508" y="486663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6" name="Chevron 35"/>
          <p:cNvSpPr/>
          <p:nvPr/>
        </p:nvSpPr>
        <p:spPr>
          <a:xfrm>
            <a:off x="6924507" y="3617985"/>
            <a:ext cx="3181963"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Customer Mgmt.</a:t>
            </a:r>
          </a:p>
        </p:txBody>
      </p:sp>
      <p:sp>
        <p:nvSpPr>
          <p:cNvPr id="207" name="Rectangle 35"/>
          <p:cNvSpPr>
            <a:spLocks noChangeArrowheads="1"/>
          </p:cNvSpPr>
          <p:nvPr/>
        </p:nvSpPr>
        <p:spPr bwMode="auto">
          <a:xfrm>
            <a:off x="6924508" y="4026963"/>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Customer Data Mgmt.</a:t>
            </a:r>
          </a:p>
        </p:txBody>
      </p:sp>
      <p:sp>
        <p:nvSpPr>
          <p:cNvPr id="208" name="Rectangle 35"/>
          <p:cNvSpPr>
            <a:spLocks noChangeArrowheads="1"/>
          </p:cNvSpPr>
          <p:nvPr/>
        </p:nvSpPr>
        <p:spPr bwMode="auto">
          <a:xfrm>
            <a:off x="6924508" y="4446801"/>
            <a:ext cx="1569832"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Customer Record Administration</a:t>
            </a:r>
          </a:p>
        </p:txBody>
      </p:sp>
      <p:sp>
        <p:nvSpPr>
          <p:cNvPr id="209" name="Rectangle 35"/>
          <p:cNvSpPr>
            <a:spLocks noChangeArrowheads="1"/>
          </p:cNvSpPr>
          <p:nvPr/>
        </p:nvSpPr>
        <p:spPr bwMode="auto">
          <a:xfrm>
            <a:off x="6924508" y="4866639"/>
            <a:ext cx="1569832"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Customer Account Administration</a:t>
            </a:r>
          </a:p>
        </p:txBody>
      </p:sp>
      <p:sp>
        <p:nvSpPr>
          <p:cNvPr id="210" name="Rectangle 35"/>
          <p:cNvSpPr>
            <a:spLocks noChangeArrowheads="1"/>
          </p:cNvSpPr>
          <p:nvPr/>
        </p:nvSpPr>
        <p:spPr bwMode="auto">
          <a:xfrm>
            <a:off x="8536639" y="4023719"/>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Customer Contact Response</a:t>
            </a:r>
          </a:p>
        </p:txBody>
      </p:sp>
      <p:sp>
        <p:nvSpPr>
          <p:cNvPr id="211" name="Rectangle 35"/>
          <p:cNvSpPr>
            <a:spLocks noChangeArrowheads="1"/>
          </p:cNvSpPr>
          <p:nvPr/>
        </p:nvSpPr>
        <p:spPr bwMode="auto">
          <a:xfrm>
            <a:off x="8536639" y="4443557"/>
            <a:ext cx="1569832"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Customer ID &amp; </a:t>
            </a:r>
          </a:p>
          <a:p>
            <a:pPr algn="ctr">
              <a:spcAft>
                <a:spcPct val="0"/>
              </a:spcAft>
            </a:pPr>
            <a:r>
              <a:rPr lang="en-GB" sz="800" dirty="0">
                <a:cs typeface="Arial" pitchFamily="34" charset="0"/>
              </a:rPr>
              <a:t>Verification</a:t>
            </a:r>
          </a:p>
        </p:txBody>
      </p:sp>
      <p:sp>
        <p:nvSpPr>
          <p:cNvPr id="212" name="Rectangle 35"/>
          <p:cNvSpPr>
            <a:spLocks noChangeArrowheads="1"/>
          </p:cNvSpPr>
          <p:nvPr/>
        </p:nvSpPr>
        <p:spPr bwMode="auto">
          <a:xfrm>
            <a:off x="8536639" y="4863395"/>
            <a:ext cx="1569832" cy="3731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Customer </a:t>
            </a:r>
          </a:p>
          <a:p>
            <a:pPr algn="ctr">
              <a:spcAft>
                <a:spcPct val="0"/>
              </a:spcAft>
            </a:pPr>
            <a:r>
              <a:rPr lang="en-GB" sz="800" dirty="0">
                <a:cs typeface="Arial" pitchFamily="34" charset="0"/>
              </a:rPr>
              <a:t>Relationship Mgmt.</a:t>
            </a:r>
          </a:p>
        </p:txBody>
      </p:sp>
      <p:sp>
        <p:nvSpPr>
          <p:cNvPr id="213" name="Rectangle 212"/>
          <p:cNvSpPr/>
          <p:nvPr/>
        </p:nvSpPr>
        <p:spPr>
          <a:xfrm>
            <a:off x="6924508" y="527245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4" name="Rectangle 35"/>
          <p:cNvSpPr>
            <a:spLocks noChangeArrowheads="1"/>
          </p:cNvSpPr>
          <p:nvPr/>
        </p:nvSpPr>
        <p:spPr bwMode="auto">
          <a:xfrm>
            <a:off x="6924508" y="5272451"/>
            <a:ext cx="1569832"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Customer Service</a:t>
            </a:r>
          </a:p>
        </p:txBody>
      </p:sp>
      <p:grpSp>
        <p:nvGrpSpPr>
          <p:cNvPr id="215" name="Group 214"/>
          <p:cNvGrpSpPr/>
          <p:nvPr/>
        </p:nvGrpSpPr>
        <p:grpSpPr>
          <a:xfrm>
            <a:off x="2089196" y="3628767"/>
            <a:ext cx="3182775" cy="2458206"/>
            <a:chOff x="3699434" y="1823819"/>
            <a:chExt cx="3182775" cy="2458206"/>
          </a:xfrm>
        </p:grpSpPr>
        <p:sp>
          <p:nvSpPr>
            <p:cNvPr id="216" name="Rectangle 215"/>
            <p:cNvSpPr/>
            <p:nvPr/>
          </p:nvSpPr>
          <p:spPr>
            <a:xfrm>
              <a:off x="5312377" y="222955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7" name="Rectangle 216"/>
            <p:cNvSpPr/>
            <p:nvPr/>
          </p:nvSpPr>
          <p:spPr>
            <a:xfrm>
              <a:off x="5312377" y="264939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8" name="Rectangle 217"/>
            <p:cNvSpPr/>
            <p:nvPr/>
          </p:nvSpPr>
          <p:spPr>
            <a:xfrm>
              <a:off x="3700246" y="222955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9" name="Rectangle 218"/>
            <p:cNvSpPr/>
            <p:nvPr/>
          </p:nvSpPr>
          <p:spPr>
            <a:xfrm>
              <a:off x="3700246" y="264939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0" name="Rectangle 219"/>
            <p:cNvSpPr/>
            <p:nvPr/>
          </p:nvSpPr>
          <p:spPr>
            <a:xfrm>
              <a:off x="3700246" y="3069229"/>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1" name="Chevron 33"/>
            <p:cNvSpPr/>
            <p:nvPr/>
          </p:nvSpPr>
          <p:spPr>
            <a:xfrm>
              <a:off x="3700245" y="1823819"/>
              <a:ext cx="3181963"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Securities, Collateral &amp; Derivatives</a:t>
              </a:r>
            </a:p>
          </p:txBody>
        </p:sp>
        <p:sp>
          <p:nvSpPr>
            <p:cNvPr id="222" name="Rectangle 35"/>
            <p:cNvSpPr>
              <a:spLocks noChangeArrowheads="1"/>
            </p:cNvSpPr>
            <p:nvPr/>
          </p:nvSpPr>
          <p:spPr bwMode="auto">
            <a:xfrm>
              <a:off x="3700246" y="2229553"/>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Securities, Collateral &amp; Derivative s Mgmt. </a:t>
              </a:r>
            </a:p>
          </p:txBody>
        </p:sp>
        <p:sp>
          <p:nvSpPr>
            <p:cNvPr id="223" name="Rectangle 35"/>
            <p:cNvSpPr>
              <a:spLocks noChangeArrowheads="1"/>
            </p:cNvSpPr>
            <p:nvPr/>
          </p:nvSpPr>
          <p:spPr bwMode="auto">
            <a:xfrm>
              <a:off x="3700246" y="264939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Mandatory Corporate Actions &amp; income Processing</a:t>
              </a:r>
            </a:p>
          </p:txBody>
        </p:sp>
        <p:sp>
          <p:nvSpPr>
            <p:cNvPr id="224" name="Rectangle 35"/>
            <p:cNvSpPr>
              <a:spLocks noChangeArrowheads="1"/>
            </p:cNvSpPr>
            <p:nvPr/>
          </p:nvSpPr>
          <p:spPr bwMode="auto">
            <a:xfrm>
              <a:off x="3700246" y="3069229"/>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Voluntary Corporate Actions</a:t>
              </a:r>
            </a:p>
          </p:txBody>
        </p:sp>
        <p:sp>
          <p:nvSpPr>
            <p:cNvPr id="225" name="Rectangle 35"/>
            <p:cNvSpPr>
              <a:spLocks noChangeArrowheads="1"/>
            </p:cNvSpPr>
            <p:nvPr/>
          </p:nvSpPr>
          <p:spPr bwMode="auto">
            <a:xfrm>
              <a:off x="5312377" y="2229553"/>
              <a:ext cx="1562417"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Over-the-counter Derivatives </a:t>
              </a:r>
            </a:p>
          </p:txBody>
        </p:sp>
        <p:sp>
          <p:nvSpPr>
            <p:cNvPr id="226" name="Rectangle 35"/>
            <p:cNvSpPr>
              <a:spLocks noChangeArrowheads="1"/>
            </p:cNvSpPr>
            <p:nvPr/>
          </p:nvSpPr>
          <p:spPr bwMode="auto">
            <a:xfrm>
              <a:off x="5312377" y="26493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Exchange Traded Derivatives</a:t>
              </a:r>
            </a:p>
          </p:txBody>
        </p:sp>
        <p:sp>
          <p:nvSpPr>
            <p:cNvPr id="227" name="Rectangle 226"/>
            <p:cNvSpPr/>
            <p:nvPr/>
          </p:nvSpPr>
          <p:spPr>
            <a:xfrm>
              <a:off x="3699434" y="3488114"/>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8" name="Rectangle 227"/>
            <p:cNvSpPr/>
            <p:nvPr/>
          </p:nvSpPr>
          <p:spPr>
            <a:xfrm>
              <a:off x="3699434" y="3907952"/>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9" name="Rectangle 35"/>
            <p:cNvSpPr>
              <a:spLocks noChangeArrowheads="1"/>
            </p:cNvSpPr>
            <p:nvPr/>
          </p:nvSpPr>
          <p:spPr bwMode="auto">
            <a:xfrm>
              <a:off x="3699434" y="3488114"/>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Securities Settlement</a:t>
              </a:r>
            </a:p>
          </p:txBody>
        </p:sp>
        <p:sp>
          <p:nvSpPr>
            <p:cNvPr id="230" name="Rectangle 35"/>
            <p:cNvSpPr>
              <a:spLocks noChangeArrowheads="1"/>
            </p:cNvSpPr>
            <p:nvPr/>
          </p:nvSpPr>
          <p:spPr bwMode="auto">
            <a:xfrm>
              <a:off x="3699434" y="3907952"/>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Securities Transaction Processing</a:t>
              </a:r>
            </a:p>
          </p:txBody>
        </p:sp>
        <p:sp>
          <p:nvSpPr>
            <p:cNvPr id="231" name="Rectangle 230"/>
            <p:cNvSpPr/>
            <p:nvPr/>
          </p:nvSpPr>
          <p:spPr>
            <a:xfrm>
              <a:off x="5312376" y="3068276"/>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2" name="Rectangle 231"/>
            <p:cNvSpPr/>
            <p:nvPr/>
          </p:nvSpPr>
          <p:spPr>
            <a:xfrm>
              <a:off x="5312376" y="3488114"/>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3" name="Rectangle 35"/>
            <p:cNvSpPr>
              <a:spLocks noChangeArrowheads="1"/>
            </p:cNvSpPr>
            <p:nvPr/>
          </p:nvSpPr>
          <p:spPr bwMode="auto">
            <a:xfrm>
              <a:off x="5312376" y="3068276"/>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Collateral Margin Mgmt.</a:t>
              </a:r>
            </a:p>
          </p:txBody>
        </p:sp>
        <p:sp>
          <p:nvSpPr>
            <p:cNvPr id="234" name="Rectangle 35"/>
            <p:cNvSpPr>
              <a:spLocks noChangeArrowheads="1"/>
            </p:cNvSpPr>
            <p:nvPr/>
          </p:nvSpPr>
          <p:spPr bwMode="auto">
            <a:xfrm>
              <a:off x="5312376" y="3488114"/>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Securities Custody</a:t>
              </a:r>
            </a:p>
          </p:txBody>
        </p:sp>
      </p:grpSp>
    </p:spTree>
    <p:extLst>
      <p:ext uri="{BB962C8B-B14F-4D97-AF65-F5344CB8AC3E}">
        <p14:creationId xmlns:p14="http://schemas.microsoft.com/office/powerpoint/2010/main" val="13274114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the Banking Middle Office Function </a:t>
            </a:r>
          </a:p>
        </p:txBody>
      </p:sp>
      <p:sp>
        <p:nvSpPr>
          <p:cNvPr id="6" name="Slide Number Placeholder 5"/>
          <p:cNvSpPr>
            <a:spLocks noGrp="1"/>
          </p:cNvSpPr>
          <p:nvPr>
            <p:ph type="sldNum" sz="quarter" idx="4"/>
          </p:nvPr>
        </p:nvSpPr>
        <p:spPr/>
        <p:txBody>
          <a:bodyPr/>
          <a:lstStyle/>
          <a:p>
            <a:fld id="{1D70FF2A-E074-4D3B-BB94-FFBB4B519E26}" type="slidenum">
              <a:rPr lang="en-CA" smtClean="0"/>
              <a:pPr/>
              <a:t>6</a:t>
            </a:fld>
            <a:endParaRPr lang="en-CA" dirty="0"/>
          </a:p>
        </p:txBody>
      </p:sp>
      <p:sp>
        <p:nvSpPr>
          <p:cNvPr id="83" name="Rounded Rectangle 82"/>
          <p:cNvSpPr/>
          <p:nvPr/>
        </p:nvSpPr>
        <p:spPr>
          <a:xfrm>
            <a:off x="469900" y="1675755"/>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Banking Middle Office Functions</a:t>
            </a:r>
          </a:p>
        </p:txBody>
      </p:sp>
      <p:grpSp>
        <p:nvGrpSpPr>
          <p:cNvPr id="99" name="Group 98"/>
          <p:cNvGrpSpPr/>
          <p:nvPr/>
        </p:nvGrpSpPr>
        <p:grpSpPr>
          <a:xfrm>
            <a:off x="9087872" y="5795529"/>
            <a:ext cx="2634228" cy="481134"/>
            <a:chOff x="5784574" y="6128015"/>
            <a:chExt cx="2634228" cy="481134"/>
          </a:xfrm>
        </p:grpSpPr>
        <p:sp>
          <p:nvSpPr>
            <p:cNvPr id="115" name="Rounded Rectangle 114"/>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118" name="Rectangle 117"/>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19" name="Rectangle 118"/>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0" name="Rectangle 119"/>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1" name="TextBox 120"/>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122" name="TextBox 121"/>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123" name="TextBox 122"/>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124" name="Rectangle 123"/>
          <p:cNvSpPr/>
          <p:nvPr/>
        </p:nvSpPr>
        <p:spPr>
          <a:xfrm>
            <a:off x="10148770" y="2379937"/>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5" name="Rectangle 124"/>
          <p:cNvSpPr/>
          <p:nvPr/>
        </p:nvSpPr>
        <p:spPr>
          <a:xfrm>
            <a:off x="10148770" y="2797254"/>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6" name="Rectangle 125"/>
          <p:cNvSpPr/>
          <p:nvPr/>
        </p:nvSpPr>
        <p:spPr>
          <a:xfrm>
            <a:off x="10148770" y="321961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7" name="Rectangle 126"/>
          <p:cNvSpPr/>
          <p:nvPr/>
        </p:nvSpPr>
        <p:spPr>
          <a:xfrm>
            <a:off x="8536639" y="2376693"/>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8" name="Rectangle 127"/>
          <p:cNvSpPr/>
          <p:nvPr/>
        </p:nvSpPr>
        <p:spPr>
          <a:xfrm>
            <a:off x="8536639" y="279653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9" name="Rectangle 128"/>
          <p:cNvSpPr/>
          <p:nvPr/>
        </p:nvSpPr>
        <p:spPr>
          <a:xfrm>
            <a:off x="8536639" y="321636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1" name="Rectangle 130"/>
          <p:cNvSpPr/>
          <p:nvPr/>
        </p:nvSpPr>
        <p:spPr>
          <a:xfrm>
            <a:off x="8536639" y="3633852"/>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2" name="Rectangle 131"/>
          <p:cNvSpPr/>
          <p:nvPr/>
        </p:nvSpPr>
        <p:spPr>
          <a:xfrm>
            <a:off x="8536639" y="4053690"/>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5" name="Rectangle 234"/>
          <p:cNvSpPr/>
          <p:nvPr/>
        </p:nvSpPr>
        <p:spPr>
          <a:xfrm>
            <a:off x="6924508" y="2379937"/>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6" name="Rectangle 235"/>
          <p:cNvSpPr/>
          <p:nvPr/>
        </p:nvSpPr>
        <p:spPr>
          <a:xfrm>
            <a:off x="6924508" y="2799775"/>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7" name="Rectangle 236"/>
          <p:cNvSpPr/>
          <p:nvPr/>
        </p:nvSpPr>
        <p:spPr>
          <a:xfrm>
            <a:off x="6924508" y="321961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8" name="Rectangle 237"/>
          <p:cNvSpPr/>
          <p:nvPr/>
        </p:nvSpPr>
        <p:spPr>
          <a:xfrm>
            <a:off x="6923696" y="3634805"/>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9" name="Rectangle 238"/>
          <p:cNvSpPr/>
          <p:nvPr/>
        </p:nvSpPr>
        <p:spPr>
          <a:xfrm>
            <a:off x="6923696" y="405464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0" name="Rectangle 239"/>
          <p:cNvSpPr/>
          <p:nvPr/>
        </p:nvSpPr>
        <p:spPr>
          <a:xfrm>
            <a:off x="6923696" y="4473528"/>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1" name="Rectangle 240"/>
          <p:cNvSpPr/>
          <p:nvPr/>
        </p:nvSpPr>
        <p:spPr>
          <a:xfrm>
            <a:off x="5312377" y="237669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2" name="Rectangle 241"/>
          <p:cNvSpPr/>
          <p:nvPr/>
        </p:nvSpPr>
        <p:spPr>
          <a:xfrm>
            <a:off x="5312377" y="279653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3" name="Rectangle 242"/>
          <p:cNvSpPr/>
          <p:nvPr/>
        </p:nvSpPr>
        <p:spPr>
          <a:xfrm>
            <a:off x="5312377" y="321636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4" name="Rectangle 243"/>
          <p:cNvSpPr/>
          <p:nvPr/>
        </p:nvSpPr>
        <p:spPr>
          <a:xfrm>
            <a:off x="3700246" y="237669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5" name="Rectangle 244"/>
          <p:cNvSpPr/>
          <p:nvPr/>
        </p:nvSpPr>
        <p:spPr>
          <a:xfrm>
            <a:off x="3700246" y="279653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6" name="Rectangle 245"/>
          <p:cNvSpPr/>
          <p:nvPr/>
        </p:nvSpPr>
        <p:spPr>
          <a:xfrm>
            <a:off x="3700246" y="321636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7" name="Rectangle 246"/>
          <p:cNvSpPr/>
          <p:nvPr/>
        </p:nvSpPr>
        <p:spPr>
          <a:xfrm>
            <a:off x="3700246" y="3636207"/>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8" name="Rectangle 247"/>
          <p:cNvSpPr/>
          <p:nvPr/>
        </p:nvSpPr>
        <p:spPr>
          <a:xfrm>
            <a:off x="3700246" y="4055092"/>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9" name="Rectangle 248"/>
          <p:cNvSpPr/>
          <p:nvPr/>
        </p:nvSpPr>
        <p:spPr>
          <a:xfrm>
            <a:off x="2088115" y="237669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0" name="Rectangle 249"/>
          <p:cNvSpPr/>
          <p:nvPr/>
        </p:nvSpPr>
        <p:spPr>
          <a:xfrm>
            <a:off x="2088115" y="2796531"/>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1" name="Rectangle 250"/>
          <p:cNvSpPr/>
          <p:nvPr/>
        </p:nvSpPr>
        <p:spPr>
          <a:xfrm>
            <a:off x="2088115" y="3216369"/>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2" name="Rectangle 251"/>
          <p:cNvSpPr/>
          <p:nvPr/>
        </p:nvSpPr>
        <p:spPr>
          <a:xfrm>
            <a:off x="476796" y="2376693"/>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3" name="Rectangle 252"/>
          <p:cNvSpPr/>
          <p:nvPr/>
        </p:nvSpPr>
        <p:spPr>
          <a:xfrm>
            <a:off x="476796" y="279653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4" name="Rectangle 253"/>
          <p:cNvSpPr/>
          <p:nvPr/>
        </p:nvSpPr>
        <p:spPr>
          <a:xfrm>
            <a:off x="476796" y="3216369"/>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5" name="Rectangle 254"/>
          <p:cNvSpPr/>
          <p:nvPr/>
        </p:nvSpPr>
        <p:spPr>
          <a:xfrm>
            <a:off x="476796" y="3636207"/>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6" name="Rectangle 255"/>
          <p:cNvSpPr/>
          <p:nvPr/>
        </p:nvSpPr>
        <p:spPr>
          <a:xfrm>
            <a:off x="476796" y="4055092"/>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7" name="Rectangle 256"/>
          <p:cNvSpPr/>
          <p:nvPr/>
        </p:nvSpPr>
        <p:spPr>
          <a:xfrm>
            <a:off x="476796" y="4474930"/>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8" name="Rectangle 257"/>
          <p:cNvSpPr/>
          <p:nvPr/>
        </p:nvSpPr>
        <p:spPr>
          <a:xfrm>
            <a:off x="469900" y="4893815"/>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9" name="Rectangle 258"/>
          <p:cNvSpPr/>
          <p:nvPr/>
        </p:nvSpPr>
        <p:spPr>
          <a:xfrm>
            <a:off x="469900" y="5312700"/>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0" name="Rectangle 259"/>
          <p:cNvSpPr/>
          <p:nvPr/>
        </p:nvSpPr>
        <p:spPr>
          <a:xfrm>
            <a:off x="469900" y="5732538"/>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1" name="Rectangle 35"/>
          <p:cNvSpPr>
            <a:spLocks noChangeArrowheads="1"/>
          </p:cNvSpPr>
          <p:nvPr/>
        </p:nvSpPr>
        <p:spPr bwMode="auto">
          <a:xfrm>
            <a:off x="476796" y="2376693"/>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Cards</a:t>
            </a:r>
          </a:p>
        </p:txBody>
      </p:sp>
      <p:sp>
        <p:nvSpPr>
          <p:cNvPr id="262" name="Rectangle 35"/>
          <p:cNvSpPr>
            <a:spLocks noChangeArrowheads="1"/>
          </p:cNvSpPr>
          <p:nvPr/>
        </p:nvSpPr>
        <p:spPr bwMode="auto">
          <a:xfrm>
            <a:off x="476796" y="279653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Loans</a:t>
            </a:r>
          </a:p>
        </p:txBody>
      </p:sp>
      <p:sp>
        <p:nvSpPr>
          <p:cNvPr id="263" name="Rectangle 35"/>
          <p:cNvSpPr>
            <a:spLocks noChangeArrowheads="1"/>
          </p:cNvSpPr>
          <p:nvPr/>
        </p:nvSpPr>
        <p:spPr bwMode="auto">
          <a:xfrm>
            <a:off x="476796" y="321636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Checking</a:t>
            </a:r>
          </a:p>
        </p:txBody>
      </p:sp>
      <p:sp>
        <p:nvSpPr>
          <p:cNvPr id="264" name="Rectangle 35"/>
          <p:cNvSpPr>
            <a:spLocks noChangeArrowheads="1"/>
          </p:cNvSpPr>
          <p:nvPr/>
        </p:nvSpPr>
        <p:spPr bwMode="auto">
          <a:xfrm>
            <a:off x="476796" y="363620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Mortgages</a:t>
            </a:r>
          </a:p>
        </p:txBody>
      </p:sp>
      <p:sp>
        <p:nvSpPr>
          <p:cNvPr id="265" name="Rectangle 35"/>
          <p:cNvSpPr>
            <a:spLocks noChangeArrowheads="1"/>
          </p:cNvSpPr>
          <p:nvPr/>
        </p:nvSpPr>
        <p:spPr bwMode="auto">
          <a:xfrm>
            <a:off x="476796" y="4055092"/>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Wires / ACH</a:t>
            </a:r>
          </a:p>
        </p:txBody>
      </p:sp>
      <p:sp>
        <p:nvSpPr>
          <p:cNvPr id="266" name="Rectangle 35"/>
          <p:cNvSpPr>
            <a:spLocks noChangeArrowheads="1"/>
          </p:cNvSpPr>
          <p:nvPr/>
        </p:nvSpPr>
        <p:spPr bwMode="auto">
          <a:xfrm>
            <a:off x="476796" y="4474930"/>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Bank / MM Sweeps &amp; Redemptions</a:t>
            </a:r>
          </a:p>
        </p:txBody>
      </p:sp>
      <p:sp>
        <p:nvSpPr>
          <p:cNvPr id="267" name="Rectangle 35"/>
          <p:cNvSpPr>
            <a:spLocks noChangeArrowheads="1"/>
          </p:cNvSpPr>
          <p:nvPr/>
        </p:nvSpPr>
        <p:spPr bwMode="auto">
          <a:xfrm>
            <a:off x="2088115" y="237669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Market Risk</a:t>
            </a:r>
          </a:p>
        </p:txBody>
      </p:sp>
      <p:sp>
        <p:nvSpPr>
          <p:cNvPr id="268" name="Rectangle 35"/>
          <p:cNvSpPr>
            <a:spLocks noChangeArrowheads="1"/>
          </p:cNvSpPr>
          <p:nvPr/>
        </p:nvSpPr>
        <p:spPr bwMode="auto">
          <a:xfrm>
            <a:off x="2088115" y="279653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Credit Risk</a:t>
            </a:r>
          </a:p>
        </p:txBody>
      </p:sp>
      <p:sp>
        <p:nvSpPr>
          <p:cNvPr id="269" name="Rectangle 35"/>
          <p:cNvSpPr>
            <a:spLocks noChangeArrowheads="1"/>
          </p:cNvSpPr>
          <p:nvPr/>
        </p:nvSpPr>
        <p:spPr bwMode="auto">
          <a:xfrm>
            <a:off x="2088115" y="321636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Operational Risk</a:t>
            </a:r>
          </a:p>
        </p:txBody>
      </p:sp>
      <p:sp>
        <p:nvSpPr>
          <p:cNvPr id="270" name="Rectangle 35"/>
          <p:cNvSpPr>
            <a:spLocks noChangeArrowheads="1"/>
          </p:cNvSpPr>
          <p:nvPr/>
        </p:nvSpPr>
        <p:spPr bwMode="auto">
          <a:xfrm>
            <a:off x="3700246" y="237669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Discrete</a:t>
            </a:r>
            <a:br>
              <a:rPr lang="en-US" sz="800" dirty="0">
                <a:cs typeface="Arial" pitchFamily="34" charset="0"/>
              </a:rPr>
            </a:br>
            <a:r>
              <a:rPr lang="en-US" sz="800" dirty="0">
                <a:cs typeface="Arial" pitchFamily="34" charset="0"/>
              </a:rPr>
              <a:t> Asset Mgmt.</a:t>
            </a:r>
          </a:p>
        </p:txBody>
      </p:sp>
      <p:sp>
        <p:nvSpPr>
          <p:cNvPr id="271" name="Rectangle 35"/>
          <p:cNvSpPr>
            <a:spLocks noChangeArrowheads="1"/>
          </p:cNvSpPr>
          <p:nvPr/>
        </p:nvSpPr>
        <p:spPr bwMode="auto">
          <a:xfrm>
            <a:off x="3700246" y="279653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Confirmation</a:t>
            </a:r>
          </a:p>
        </p:txBody>
      </p:sp>
      <p:sp>
        <p:nvSpPr>
          <p:cNvPr id="272" name="Rectangle 35"/>
          <p:cNvSpPr>
            <a:spLocks noChangeArrowheads="1"/>
          </p:cNvSpPr>
          <p:nvPr/>
        </p:nvSpPr>
        <p:spPr bwMode="auto">
          <a:xfrm>
            <a:off x="3700246" y="321636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Transact. Lifecycle </a:t>
            </a:r>
          </a:p>
          <a:p>
            <a:pPr algn="ctr">
              <a:spcAft>
                <a:spcPct val="0"/>
              </a:spcAft>
            </a:pPr>
            <a:r>
              <a:rPr lang="en-US" sz="800" dirty="0">
                <a:cs typeface="Arial" pitchFamily="34" charset="0"/>
              </a:rPr>
              <a:t>Events</a:t>
            </a:r>
          </a:p>
        </p:txBody>
      </p:sp>
      <p:sp>
        <p:nvSpPr>
          <p:cNvPr id="273" name="Rectangle 35"/>
          <p:cNvSpPr>
            <a:spLocks noChangeArrowheads="1"/>
          </p:cNvSpPr>
          <p:nvPr/>
        </p:nvSpPr>
        <p:spPr bwMode="auto">
          <a:xfrm>
            <a:off x="3700246" y="363620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Trade / Order Mgmt.</a:t>
            </a:r>
          </a:p>
        </p:txBody>
      </p:sp>
      <p:sp>
        <p:nvSpPr>
          <p:cNvPr id="274" name="Rectangle 35"/>
          <p:cNvSpPr>
            <a:spLocks noChangeArrowheads="1"/>
          </p:cNvSpPr>
          <p:nvPr/>
        </p:nvSpPr>
        <p:spPr bwMode="auto">
          <a:xfrm>
            <a:off x="3700246" y="4055092"/>
            <a:ext cx="1569832" cy="373120"/>
          </a:xfrm>
          <a:prstGeom prst="rect">
            <a:avLst/>
          </a:prstGeom>
          <a:noFill/>
          <a:ln w="9525">
            <a:solidFill>
              <a:schemeClr val="accent3"/>
            </a:solidFill>
            <a:miter lim="800000"/>
            <a:headEnd/>
            <a:tailEnd/>
          </a:ln>
        </p:spPr>
        <p:txBody>
          <a:bodyPr anchor="ctr"/>
          <a:lstStyle/>
          <a:p>
            <a:pPr algn="ctr">
              <a:spcAft>
                <a:spcPct val="0"/>
              </a:spcAft>
            </a:pPr>
            <a:r>
              <a:rPr lang="en-US" sz="800" dirty="0">
                <a:cs typeface="Arial" pitchFamily="34" charset="0"/>
              </a:rPr>
              <a:t>Prospectus Delivery</a:t>
            </a:r>
          </a:p>
        </p:txBody>
      </p:sp>
      <p:sp>
        <p:nvSpPr>
          <p:cNvPr id="275" name="Rectangle 35"/>
          <p:cNvSpPr>
            <a:spLocks noChangeArrowheads="1"/>
          </p:cNvSpPr>
          <p:nvPr/>
        </p:nvSpPr>
        <p:spPr bwMode="auto">
          <a:xfrm>
            <a:off x="5312377" y="237669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Capital Mgmt.</a:t>
            </a:r>
          </a:p>
        </p:txBody>
      </p:sp>
      <p:sp>
        <p:nvSpPr>
          <p:cNvPr id="276" name="Rectangle 35"/>
          <p:cNvSpPr>
            <a:spLocks noChangeArrowheads="1"/>
          </p:cNvSpPr>
          <p:nvPr/>
        </p:nvSpPr>
        <p:spPr bwMode="auto">
          <a:xfrm>
            <a:off x="5312377" y="279653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Liquidity </a:t>
            </a:r>
          </a:p>
          <a:p>
            <a:pPr algn="ctr">
              <a:spcAft>
                <a:spcPct val="0"/>
              </a:spcAft>
            </a:pPr>
            <a:r>
              <a:rPr lang="en-US" sz="800" dirty="0">
                <a:cs typeface="Arial" pitchFamily="34" charset="0"/>
              </a:rPr>
              <a:t>Mgmt.</a:t>
            </a:r>
          </a:p>
        </p:txBody>
      </p:sp>
      <p:sp>
        <p:nvSpPr>
          <p:cNvPr id="277" name="Rectangle 35"/>
          <p:cNvSpPr>
            <a:spLocks noChangeArrowheads="1"/>
          </p:cNvSpPr>
          <p:nvPr/>
        </p:nvSpPr>
        <p:spPr bwMode="auto">
          <a:xfrm>
            <a:off x="5312377" y="321636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Asset-Liability Mgmt.</a:t>
            </a:r>
          </a:p>
        </p:txBody>
      </p:sp>
      <p:sp>
        <p:nvSpPr>
          <p:cNvPr id="278" name="Chevron 35"/>
          <p:cNvSpPr/>
          <p:nvPr/>
        </p:nvSpPr>
        <p:spPr>
          <a:xfrm>
            <a:off x="10147302" y="1966340"/>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Compliance</a:t>
            </a:r>
          </a:p>
        </p:txBody>
      </p:sp>
      <p:sp>
        <p:nvSpPr>
          <p:cNvPr id="279" name="Rectangle 35"/>
          <p:cNvSpPr>
            <a:spLocks noChangeArrowheads="1"/>
          </p:cNvSpPr>
          <p:nvPr/>
        </p:nvSpPr>
        <p:spPr bwMode="auto">
          <a:xfrm>
            <a:off x="10148770" y="237993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Surveillance</a:t>
            </a:r>
          </a:p>
        </p:txBody>
      </p:sp>
      <p:sp>
        <p:nvSpPr>
          <p:cNvPr id="280" name="Rectangle 35"/>
          <p:cNvSpPr>
            <a:spLocks noChangeArrowheads="1"/>
          </p:cNvSpPr>
          <p:nvPr/>
        </p:nvSpPr>
        <p:spPr bwMode="auto">
          <a:xfrm>
            <a:off x="10148770" y="2797254"/>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Testing</a:t>
            </a:r>
          </a:p>
        </p:txBody>
      </p:sp>
      <p:sp>
        <p:nvSpPr>
          <p:cNvPr id="281" name="Rectangle 35"/>
          <p:cNvSpPr>
            <a:spLocks noChangeArrowheads="1"/>
          </p:cNvSpPr>
          <p:nvPr/>
        </p:nvSpPr>
        <p:spPr bwMode="auto">
          <a:xfrm>
            <a:off x="10148770" y="321961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Control Compliance</a:t>
            </a:r>
          </a:p>
        </p:txBody>
      </p:sp>
      <p:sp>
        <p:nvSpPr>
          <p:cNvPr id="282" name="Rectangle 35"/>
          <p:cNvSpPr>
            <a:spLocks noChangeArrowheads="1"/>
          </p:cNvSpPr>
          <p:nvPr/>
        </p:nvSpPr>
        <p:spPr bwMode="auto">
          <a:xfrm>
            <a:off x="6924508" y="2379937"/>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Plan Conversions</a:t>
            </a:r>
          </a:p>
        </p:txBody>
      </p:sp>
      <p:sp>
        <p:nvSpPr>
          <p:cNvPr id="283" name="Rectangle 35"/>
          <p:cNvSpPr>
            <a:spLocks noChangeArrowheads="1"/>
          </p:cNvSpPr>
          <p:nvPr/>
        </p:nvSpPr>
        <p:spPr bwMode="auto">
          <a:xfrm>
            <a:off x="6918230" y="2784945"/>
            <a:ext cx="1572768" cy="392596"/>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Plan Distribution </a:t>
            </a:r>
          </a:p>
          <a:p>
            <a:pPr algn="ctr">
              <a:spcAft>
                <a:spcPct val="0"/>
              </a:spcAft>
            </a:pPr>
            <a:r>
              <a:rPr lang="en-US" sz="800" dirty="0">
                <a:cs typeface="Arial" pitchFamily="34" charset="0"/>
              </a:rPr>
              <a:t>Approvals</a:t>
            </a:r>
          </a:p>
        </p:txBody>
      </p:sp>
      <p:sp>
        <p:nvSpPr>
          <p:cNvPr id="284" name="Rectangle 35"/>
          <p:cNvSpPr>
            <a:spLocks noChangeArrowheads="1"/>
          </p:cNvSpPr>
          <p:nvPr/>
        </p:nvSpPr>
        <p:spPr bwMode="auto">
          <a:xfrm>
            <a:off x="6924508" y="321961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Client Service Mgmt.</a:t>
            </a:r>
          </a:p>
        </p:txBody>
      </p:sp>
      <p:sp>
        <p:nvSpPr>
          <p:cNvPr id="285" name="Chevron 29"/>
          <p:cNvSpPr/>
          <p:nvPr/>
        </p:nvSpPr>
        <p:spPr>
          <a:xfrm>
            <a:off x="8527019" y="1977654"/>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Finance &amp; Reporting</a:t>
            </a:r>
          </a:p>
        </p:txBody>
      </p:sp>
      <p:sp>
        <p:nvSpPr>
          <p:cNvPr id="286" name="Rectangle 35"/>
          <p:cNvSpPr>
            <a:spLocks noChangeArrowheads="1"/>
          </p:cNvSpPr>
          <p:nvPr/>
        </p:nvSpPr>
        <p:spPr bwMode="auto">
          <a:xfrm>
            <a:off x="8536639" y="2376693"/>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Statements</a:t>
            </a:r>
          </a:p>
        </p:txBody>
      </p:sp>
      <p:sp>
        <p:nvSpPr>
          <p:cNvPr id="287" name="Rectangle 35"/>
          <p:cNvSpPr>
            <a:spLocks noChangeArrowheads="1"/>
          </p:cNvSpPr>
          <p:nvPr/>
        </p:nvSpPr>
        <p:spPr bwMode="auto">
          <a:xfrm>
            <a:off x="8536639" y="2796531"/>
            <a:ext cx="1569832" cy="373120"/>
          </a:xfrm>
          <a:prstGeom prst="rect">
            <a:avLst/>
          </a:prstGeom>
          <a:noFill/>
          <a:ln w="9525">
            <a:solidFill>
              <a:schemeClr val="accent3"/>
            </a:solidFill>
            <a:miter lim="800000"/>
            <a:headEnd/>
            <a:tailEnd/>
          </a:ln>
        </p:spPr>
        <p:txBody>
          <a:bodyPr anchor="ctr"/>
          <a:lstStyle/>
          <a:p>
            <a:pPr algn="ctr">
              <a:spcAft>
                <a:spcPct val="0"/>
              </a:spcAft>
            </a:pPr>
            <a:r>
              <a:rPr lang="en-US" sz="800" dirty="0">
                <a:cs typeface="Arial" pitchFamily="34" charset="0"/>
              </a:rPr>
              <a:t>Mgmt. </a:t>
            </a:r>
          </a:p>
          <a:p>
            <a:pPr algn="ctr">
              <a:spcAft>
                <a:spcPct val="0"/>
              </a:spcAft>
            </a:pPr>
            <a:r>
              <a:rPr lang="en-US" sz="800" dirty="0">
                <a:cs typeface="Arial" pitchFamily="34" charset="0"/>
              </a:rPr>
              <a:t>Reporting</a:t>
            </a:r>
          </a:p>
        </p:txBody>
      </p:sp>
      <p:sp>
        <p:nvSpPr>
          <p:cNvPr id="288" name="Rectangle 35"/>
          <p:cNvSpPr>
            <a:spLocks noChangeArrowheads="1"/>
          </p:cNvSpPr>
          <p:nvPr/>
        </p:nvSpPr>
        <p:spPr bwMode="auto">
          <a:xfrm>
            <a:off x="8535827" y="3204586"/>
            <a:ext cx="1570644" cy="37636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Ongoing Service </a:t>
            </a:r>
          </a:p>
          <a:p>
            <a:pPr algn="ctr">
              <a:spcAft>
                <a:spcPct val="0"/>
              </a:spcAft>
            </a:pPr>
            <a:r>
              <a:rPr lang="en-US" sz="800" dirty="0" err="1">
                <a:cs typeface="Arial" pitchFamily="34" charset="0"/>
              </a:rPr>
              <a:t>Corresp</a:t>
            </a:r>
            <a:r>
              <a:rPr lang="en-US" sz="800" dirty="0">
                <a:cs typeface="Arial" pitchFamily="34" charset="0"/>
              </a:rPr>
              <a:t>.</a:t>
            </a:r>
          </a:p>
        </p:txBody>
      </p:sp>
      <p:sp>
        <p:nvSpPr>
          <p:cNvPr id="289" name="Rectangle 35"/>
          <p:cNvSpPr>
            <a:spLocks noChangeArrowheads="1"/>
          </p:cNvSpPr>
          <p:nvPr/>
        </p:nvSpPr>
        <p:spPr bwMode="auto">
          <a:xfrm>
            <a:off x="469900" y="4893815"/>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Deposits</a:t>
            </a:r>
          </a:p>
        </p:txBody>
      </p:sp>
      <p:sp>
        <p:nvSpPr>
          <p:cNvPr id="290" name="Rectangle 35"/>
          <p:cNvSpPr>
            <a:spLocks noChangeArrowheads="1"/>
          </p:cNvSpPr>
          <p:nvPr/>
        </p:nvSpPr>
        <p:spPr bwMode="auto">
          <a:xfrm>
            <a:off x="469900" y="5312700"/>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Web Bill Pay</a:t>
            </a:r>
          </a:p>
        </p:txBody>
      </p:sp>
      <p:sp>
        <p:nvSpPr>
          <p:cNvPr id="291" name="Rectangle 35"/>
          <p:cNvSpPr>
            <a:spLocks noChangeArrowheads="1"/>
          </p:cNvSpPr>
          <p:nvPr/>
        </p:nvSpPr>
        <p:spPr bwMode="auto">
          <a:xfrm>
            <a:off x="469900" y="5732538"/>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Trust / Family Office Services</a:t>
            </a:r>
          </a:p>
        </p:txBody>
      </p:sp>
      <p:sp>
        <p:nvSpPr>
          <p:cNvPr id="292" name="Rectangle 35"/>
          <p:cNvSpPr>
            <a:spLocks noChangeArrowheads="1"/>
          </p:cNvSpPr>
          <p:nvPr/>
        </p:nvSpPr>
        <p:spPr bwMode="auto">
          <a:xfrm>
            <a:off x="6923696" y="3634805"/>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Payroll Processing</a:t>
            </a:r>
          </a:p>
        </p:txBody>
      </p:sp>
      <p:sp>
        <p:nvSpPr>
          <p:cNvPr id="293" name="Rectangle 35"/>
          <p:cNvSpPr>
            <a:spLocks noChangeArrowheads="1"/>
          </p:cNvSpPr>
          <p:nvPr/>
        </p:nvSpPr>
        <p:spPr bwMode="auto">
          <a:xfrm>
            <a:off x="6923696" y="405464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ERISA Compliance</a:t>
            </a:r>
          </a:p>
        </p:txBody>
      </p:sp>
      <p:sp>
        <p:nvSpPr>
          <p:cNvPr id="294" name="Rectangle 35"/>
          <p:cNvSpPr>
            <a:spLocks noChangeArrowheads="1"/>
          </p:cNvSpPr>
          <p:nvPr/>
        </p:nvSpPr>
        <p:spPr bwMode="auto">
          <a:xfrm>
            <a:off x="6923696" y="4473528"/>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Alliance Partner </a:t>
            </a:r>
          </a:p>
          <a:p>
            <a:pPr algn="ctr">
              <a:spcAft>
                <a:spcPct val="0"/>
              </a:spcAft>
            </a:pPr>
            <a:r>
              <a:rPr lang="en-US" sz="800" dirty="0">
                <a:cs typeface="Arial" pitchFamily="34" charset="0"/>
              </a:rPr>
              <a:t>Mgmt.</a:t>
            </a:r>
          </a:p>
        </p:txBody>
      </p:sp>
      <p:sp>
        <p:nvSpPr>
          <p:cNvPr id="295" name="Rectangle 35"/>
          <p:cNvSpPr>
            <a:spLocks noChangeArrowheads="1"/>
          </p:cNvSpPr>
          <p:nvPr/>
        </p:nvSpPr>
        <p:spPr bwMode="auto">
          <a:xfrm>
            <a:off x="8536639" y="3633852"/>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Finance Control</a:t>
            </a:r>
          </a:p>
        </p:txBody>
      </p:sp>
      <p:sp>
        <p:nvSpPr>
          <p:cNvPr id="296" name="Rectangle 35"/>
          <p:cNvSpPr>
            <a:spLocks noChangeArrowheads="1"/>
          </p:cNvSpPr>
          <p:nvPr/>
        </p:nvSpPr>
        <p:spPr bwMode="auto">
          <a:xfrm>
            <a:off x="8536639" y="4053690"/>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Client Reporting</a:t>
            </a:r>
          </a:p>
        </p:txBody>
      </p:sp>
      <p:grpSp>
        <p:nvGrpSpPr>
          <p:cNvPr id="297" name="Group 296"/>
          <p:cNvGrpSpPr/>
          <p:nvPr/>
        </p:nvGrpSpPr>
        <p:grpSpPr>
          <a:xfrm>
            <a:off x="2085179" y="3641353"/>
            <a:ext cx="1572768" cy="2878044"/>
            <a:chOff x="475984" y="1823819"/>
            <a:chExt cx="1572768" cy="2878044"/>
          </a:xfrm>
        </p:grpSpPr>
        <p:sp>
          <p:nvSpPr>
            <p:cNvPr id="298" name="Rectangle 297"/>
            <p:cNvSpPr/>
            <p:nvPr/>
          </p:nvSpPr>
          <p:spPr>
            <a:xfrm>
              <a:off x="476796" y="2229553"/>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9" name="Rectangle 298"/>
            <p:cNvSpPr/>
            <p:nvPr/>
          </p:nvSpPr>
          <p:spPr>
            <a:xfrm>
              <a:off x="476796" y="2649391"/>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0" name="Rectangle 299"/>
            <p:cNvSpPr/>
            <p:nvPr/>
          </p:nvSpPr>
          <p:spPr>
            <a:xfrm>
              <a:off x="476796" y="3069229"/>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1" name="Rectangle 300"/>
            <p:cNvSpPr/>
            <p:nvPr/>
          </p:nvSpPr>
          <p:spPr>
            <a:xfrm>
              <a:off x="476796" y="3489067"/>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2" name="Rectangle 301"/>
            <p:cNvSpPr/>
            <p:nvPr/>
          </p:nvSpPr>
          <p:spPr>
            <a:xfrm>
              <a:off x="476796" y="3907952"/>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3" name="Rectangle 302"/>
            <p:cNvSpPr/>
            <p:nvPr/>
          </p:nvSpPr>
          <p:spPr>
            <a:xfrm>
              <a:off x="476796" y="4327790"/>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4" name="Chevron 35"/>
            <p:cNvSpPr/>
            <p:nvPr/>
          </p:nvSpPr>
          <p:spPr>
            <a:xfrm>
              <a:off x="475984"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Cash &amp; Trade Finance</a:t>
              </a:r>
            </a:p>
          </p:txBody>
        </p:sp>
        <p:sp>
          <p:nvSpPr>
            <p:cNvPr id="305" name="Rectangle 35"/>
            <p:cNvSpPr>
              <a:spLocks noChangeArrowheads="1"/>
            </p:cNvSpPr>
            <p:nvPr/>
          </p:nvSpPr>
          <p:spPr bwMode="auto">
            <a:xfrm>
              <a:off x="476796" y="2229553"/>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Cash &amp; Liquidity Mgmt.</a:t>
              </a:r>
            </a:p>
          </p:txBody>
        </p:sp>
        <p:sp>
          <p:nvSpPr>
            <p:cNvPr id="306" name="Rectangle 35"/>
            <p:cNvSpPr>
              <a:spLocks noChangeArrowheads="1"/>
            </p:cNvSpPr>
            <p:nvPr/>
          </p:nvSpPr>
          <p:spPr bwMode="auto">
            <a:xfrm>
              <a:off x="476796" y="264939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FX Processing</a:t>
              </a:r>
            </a:p>
          </p:txBody>
        </p:sp>
        <p:sp>
          <p:nvSpPr>
            <p:cNvPr id="307" name="Rectangle 35"/>
            <p:cNvSpPr>
              <a:spLocks noChangeArrowheads="1"/>
            </p:cNvSpPr>
            <p:nvPr/>
          </p:nvSpPr>
          <p:spPr bwMode="auto">
            <a:xfrm>
              <a:off x="476796" y="306922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Payment Services</a:t>
              </a:r>
            </a:p>
          </p:txBody>
        </p:sp>
        <p:sp>
          <p:nvSpPr>
            <p:cNvPr id="308" name="Rectangle 35"/>
            <p:cNvSpPr>
              <a:spLocks noChangeArrowheads="1"/>
            </p:cNvSpPr>
            <p:nvPr/>
          </p:nvSpPr>
          <p:spPr bwMode="auto">
            <a:xfrm>
              <a:off x="476796" y="3489067"/>
              <a:ext cx="1569832" cy="373120"/>
            </a:xfrm>
            <a:prstGeom prst="rect">
              <a:avLst/>
            </a:prstGeom>
            <a:noFill/>
            <a:ln w="9525">
              <a:solidFill>
                <a:schemeClr val="bg2">
                  <a:lumMod val="75000"/>
                </a:schemeClr>
              </a:solidFill>
              <a:miter lim="800000"/>
              <a:headEnd/>
              <a:tailEnd/>
            </a:ln>
          </p:spPr>
          <p:txBody>
            <a:bodyPr anchor="ctr"/>
            <a:lstStyle/>
            <a:p>
              <a:pPr algn="ctr">
                <a:spcAft>
                  <a:spcPct val="0"/>
                </a:spcAft>
              </a:pPr>
              <a:r>
                <a:rPr lang="en-US" sz="800" dirty="0">
                  <a:cs typeface="Arial" pitchFamily="34" charset="0"/>
                </a:rPr>
                <a:t>Precious Metals, </a:t>
              </a:r>
            </a:p>
            <a:p>
              <a:pPr algn="ctr">
                <a:spcAft>
                  <a:spcPct val="0"/>
                </a:spcAft>
              </a:pPr>
              <a:r>
                <a:rPr lang="en-US" sz="800" dirty="0">
                  <a:cs typeface="Arial" pitchFamily="34" charset="0"/>
                </a:rPr>
                <a:t>Physical</a:t>
              </a:r>
            </a:p>
            <a:p>
              <a:pPr algn="ctr">
                <a:spcAft>
                  <a:spcPct val="0"/>
                </a:spcAft>
              </a:pPr>
              <a:r>
                <a:rPr lang="en-US" sz="800" dirty="0">
                  <a:cs typeface="Arial" pitchFamily="34" charset="0"/>
                </a:rPr>
                <a:t> &amp; Bank Notes</a:t>
              </a:r>
            </a:p>
          </p:txBody>
        </p:sp>
        <p:sp>
          <p:nvSpPr>
            <p:cNvPr id="309" name="Rectangle 35"/>
            <p:cNvSpPr>
              <a:spLocks noChangeArrowheads="1"/>
            </p:cNvSpPr>
            <p:nvPr/>
          </p:nvSpPr>
          <p:spPr bwMode="auto">
            <a:xfrm>
              <a:off x="476796" y="3907952"/>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Trade Finance </a:t>
              </a:r>
            </a:p>
            <a:p>
              <a:pPr algn="ctr">
                <a:spcAft>
                  <a:spcPct val="0"/>
                </a:spcAft>
              </a:pPr>
              <a:r>
                <a:rPr lang="en-US" sz="800" dirty="0">
                  <a:cs typeface="Arial" pitchFamily="34" charset="0"/>
                </a:rPr>
                <a:t>Processing</a:t>
              </a:r>
            </a:p>
          </p:txBody>
        </p:sp>
        <p:sp>
          <p:nvSpPr>
            <p:cNvPr id="310" name="Rectangle 35"/>
            <p:cNvSpPr>
              <a:spLocks noChangeArrowheads="1"/>
            </p:cNvSpPr>
            <p:nvPr/>
          </p:nvSpPr>
          <p:spPr bwMode="auto">
            <a:xfrm>
              <a:off x="476796" y="4327790"/>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Structured Finance Processing</a:t>
              </a:r>
            </a:p>
          </p:txBody>
        </p:sp>
      </p:grpSp>
      <p:sp>
        <p:nvSpPr>
          <p:cNvPr id="311" name="Rectangle 310"/>
          <p:cNvSpPr/>
          <p:nvPr/>
        </p:nvSpPr>
        <p:spPr>
          <a:xfrm>
            <a:off x="5309441" y="4052737"/>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2" name="Rectangle 311"/>
          <p:cNvSpPr/>
          <p:nvPr/>
        </p:nvSpPr>
        <p:spPr>
          <a:xfrm>
            <a:off x="5309441" y="4472575"/>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3" name="Chevron 29"/>
          <p:cNvSpPr/>
          <p:nvPr/>
        </p:nvSpPr>
        <p:spPr>
          <a:xfrm>
            <a:off x="5309441" y="3647003"/>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Investment Administration</a:t>
            </a:r>
          </a:p>
        </p:txBody>
      </p:sp>
      <p:sp>
        <p:nvSpPr>
          <p:cNvPr id="314" name="Rectangle 35"/>
          <p:cNvSpPr>
            <a:spLocks noChangeArrowheads="1"/>
          </p:cNvSpPr>
          <p:nvPr/>
        </p:nvSpPr>
        <p:spPr bwMode="auto">
          <a:xfrm>
            <a:off x="5309441" y="4052737"/>
            <a:ext cx="1569832" cy="373120"/>
          </a:xfrm>
          <a:prstGeom prst="rect">
            <a:avLst/>
          </a:prstGeom>
          <a:noFill/>
          <a:ln w="9525">
            <a:solidFill>
              <a:schemeClr val="accent3"/>
            </a:solidFill>
            <a:miter lim="800000"/>
            <a:headEnd/>
            <a:tailEnd/>
          </a:ln>
        </p:spPr>
        <p:txBody>
          <a:bodyPr anchor="ctr"/>
          <a:lstStyle/>
          <a:p>
            <a:pPr algn="ctr">
              <a:spcAft>
                <a:spcPct val="0"/>
              </a:spcAft>
            </a:pPr>
            <a:r>
              <a:rPr lang="en-US" sz="800" dirty="0">
                <a:cs typeface="Arial" pitchFamily="34" charset="0"/>
              </a:rPr>
              <a:t>Fund Administration</a:t>
            </a:r>
          </a:p>
        </p:txBody>
      </p:sp>
      <p:sp>
        <p:nvSpPr>
          <p:cNvPr id="315" name="Rectangle 35"/>
          <p:cNvSpPr>
            <a:spLocks noChangeArrowheads="1"/>
          </p:cNvSpPr>
          <p:nvPr/>
        </p:nvSpPr>
        <p:spPr bwMode="auto">
          <a:xfrm>
            <a:off x="5309441" y="4472575"/>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Traditional</a:t>
            </a:r>
          </a:p>
        </p:txBody>
      </p:sp>
      <p:grpSp>
        <p:nvGrpSpPr>
          <p:cNvPr id="316" name="Group 315"/>
          <p:cNvGrpSpPr/>
          <p:nvPr/>
        </p:nvGrpSpPr>
        <p:grpSpPr>
          <a:xfrm>
            <a:off x="3698575" y="4472575"/>
            <a:ext cx="1573174" cy="2038368"/>
            <a:chOff x="6924102" y="1823819"/>
            <a:chExt cx="1573174" cy="2038368"/>
          </a:xfrm>
        </p:grpSpPr>
        <p:sp>
          <p:nvSpPr>
            <p:cNvPr id="317" name="Rectangle 316"/>
            <p:cNvSpPr/>
            <p:nvPr/>
          </p:nvSpPr>
          <p:spPr>
            <a:xfrm>
              <a:off x="6924508" y="2232797"/>
              <a:ext cx="1601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8" name="Rectangle 317"/>
            <p:cNvSpPr/>
            <p:nvPr/>
          </p:nvSpPr>
          <p:spPr>
            <a:xfrm>
              <a:off x="6924508" y="2652635"/>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9" name="Rectangle 318"/>
            <p:cNvSpPr/>
            <p:nvPr/>
          </p:nvSpPr>
          <p:spPr>
            <a:xfrm>
              <a:off x="6924508" y="3072473"/>
              <a:ext cx="1601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0" name="Chevron 35"/>
            <p:cNvSpPr/>
            <p:nvPr/>
          </p:nvSpPr>
          <p:spPr>
            <a:xfrm>
              <a:off x="6924508"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Integrated Middle Office</a:t>
              </a:r>
            </a:p>
          </p:txBody>
        </p:sp>
        <p:sp>
          <p:nvSpPr>
            <p:cNvPr id="321" name="Rectangle 35"/>
            <p:cNvSpPr>
              <a:spLocks noChangeArrowheads="1"/>
            </p:cNvSpPr>
            <p:nvPr/>
          </p:nvSpPr>
          <p:spPr bwMode="auto">
            <a:xfrm>
              <a:off x="6924508" y="223279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Trade Control Services</a:t>
              </a:r>
            </a:p>
          </p:txBody>
        </p:sp>
        <p:sp>
          <p:nvSpPr>
            <p:cNvPr id="322" name="Rectangle 35"/>
            <p:cNvSpPr>
              <a:spLocks noChangeArrowheads="1"/>
            </p:cNvSpPr>
            <p:nvPr/>
          </p:nvSpPr>
          <p:spPr bwMode="auto">
            <a:xfrm>
              <a:off x="6924508" y="2652635"/>
              <a:ext cx="1569832" cy="373120"/>
            </a:xfrm>
            <a:prstGeom prst="rect">
              <a:avLst/>
            </a:prstGeom>
            <a:noFill/>
            <a:ln w="9525">
              <a:solidFill>
                <a:schemeClr val="accent3"/>
              </a:solidFill>
              <a:miter lim="800000"/>
              <a:headEnd/>
              <a:tailEnd/>
            </a:ln>
          </p:spPr>
          <p:txBody>
            <a:bodyPr anchor="ctr"/>
            <a:lstStyle/>
            <a:p>
              <a:pPr algn="ctr">
                <a:spcAft>
                  <a:spcPct val="0"/>
                </a:spcAft>
              </a:pPr>
              <a:r>
                <a:rPr lang="en-US" sz="800" dirty="0">
                  <a:cs typeface="Arial" pitchFamily="34" charset="0"/>
                </a:rPr>
                <a:t>Lifecycle Control </a:t>
              </a:r>
            </a:p>
            <a:p>
              <a:pPr algn="ctr">
                <a:spcAft>
                  <a:spcPct val="0"/>
                </a:spcAft>
              </a:pPr>
              <a:r>
                <a:rPr lang="en-US" sz="800" dirty="0">
                  <a:cs typeface="Arial" pitchFamily="34" charset="0"/>
                </a:rPr>
                <a:t>Services </a:t>
              </a:r>
            </a:p>
          </p:txBody>
        </p:sp>
        <p:sp>
          <p:nvSpPr>
            <p:cNvPr id="323" name="Rectangle 35"/>
            <p:cNvSpPr>
              <a:spLocks noChangeArrowheads="1"/>
            </p:cNvSpPr>
            <p:nvPr/>
          </p:nvSpPr>
          <p:spPr bwMode="auto">
            <a:xfrm>
              <a:off x="6924508" y="3072473"/>
              <a:ext cx="1569832" cy="373120"/>
            </a:xfrm>
            <a:prstGeom prst="rect">
              <a:avLst/>
            </a:prstGeom>
            <a:noFill/>
            <a:ln w="9525">
              <a:solidFill>
                <a:schemeClr val="accent3"/>
              </a:solidFill>
              <a:miter lim="800000"/>
              <a:headEnd/>
              <a:tailEnd/>
            </a:ln>
          </p:spPr>
          <p:txBody>
            <a:bodyPr anchor="ctr"/>
            <a:lstStyle/>
            <a:p>
              <a:pPr algn="ctr">
                <a:spcAft>
                  <a:spcPct val="0"/>
                </a:spcAft>
              </a:pPr>
              <a:r>
                <a:rPr lang="en-US" sz="800" dirty="0">
                  <a:cs typeface="Arial" pitchFamily="34" charset="0"/>
                </a:rPr>
                <a:t>Data Control Services</a:t>
              </a:r>
            </a:p>
          </p:txBody>
        </p:sp>
        <p:sp>
          <p:nvSpPr>
            <p:cNvPr id="324" name="Rectangle 323"/>
            <p:cNvSpPr/>
            <p:nvPr/>
          </p:nvSpPr>
          <p:spPr>
            <a:xfrm>
              <a:off x="6924102" y="3488114"/>
              <a:ext cx="160100"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5" name="Rectangle 35"/>
            <p:cNvSpPr>
              <a:spLocks noChangeArrowheads="1"/>
            </p:cNvSpPr>
            <p:nvPr/>
          </p:nvSpPr>
          <p:spPr bwMode="auto">
            <a:xfrm>
              <a:off x="6924102" y="3488114"/>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Trial Balance Services</a:t>
              </a:r>
            </a:p>
          </p:txBody>
        </p:sp>
      </p:grpSp>
      <p:sp>
        <p:nvSpPr>
          <p:cNvPr id="326" name="Chevron 35"/>
          <p:cNvSpPr/>
          <p:nvPr/>
        </p:nvSpPr>
        <p:spPr>
          <a:xfrm>
            <a:off x="466964" y="1978430"/>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Banking Transactions</a:t>
            </a:r>
          </a:p>
        </p:txBody>
      </p:sp>
      <p:sp>
        <p:nvSpPr>
          <p:cNvPr id="327" name="Chevron 33"/>
          <p:cNvSpPr/>
          <p:nvPr/>
        </p:nvSpPr>
        <p:spPr>
          <a:xfrm>
            <a:off x="2086176" y="1978430"/>
            <a:ext cx="1569427" cy="374904"/>
          </a:xfrm>
          <a:prstGeom prst="rect">
            <a:avLst/>
          </a:prstGeom>
          <a:solidFill>
            <a:schemeClr val="bg1">
              <a:lumMod val="85000"/>
            </a:schemeClr>
          </a:solidFill>
          <a:ln w="12700" cap="rnd" algn="ctr">
            <a:noFill/>
            <a:miter lim="800000"/>
            <a:headEnd/>
            <a:tailEnd/>
          </a:ln>
        </p:spPr>
        <p:txBody>
          <a:bodyPr anchor="ctr"/>
          <a:lstStyle/>
          <a:p>
            <a:pPr algn="ctr"/>
            <a:r>
              <a:rPr lang="en-US" sz="800" b="1" spc="-40" dirty="0"/>
              <a:t>Risk Mgmt.</a:t>
            </a:r>
          </a:p>
        </p:txBody>
      </p:sp>
      <p:sp>
        <p:nvSpPr>
          <p:cNvPr id="328" name="Chevron 33"/>
          <p:cNvSpPr/>
          <p:nvPr/>
        </p:nvSpPr>
        <p:spPr>
          <a:xfrm>
            <a:off x="3695639" y="1984833"/>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Investment Transaction</a:t>
            </a:r>
          </a:p>
        </p:txBody>
      </p:sp>
      <p:sp>
        <p:nvSpPr>
          <p:cNvPr id="329" name="Chevron 29"/>
          <p:cNvSpPr/>
          <p:nvPr/>
        </p:nvSpPr>
        <p:spPr>
          <a:xfrm>
            <a:off x="5309441" y="1980971"/>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Treasury</a:t>
            </a:r>
          </a:p>
        </p:txBody>
      </p:sp>
      <p:sp>
        <p:nvSpPr>
          <p:cNvPr id="330" name="Chevron 35"/>
          <p:cNvSpPr/>
          <p:nvPr/>
        </p:nvSpPr>
        <p:spPr>
          <a:xfrm>
            <a:off x="6918230" y="1980971"/>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Institutional Requirement</a:t>
            </a:r>
          </a:p>
        </p:txBody>
      </p:sp>
    </p:spTree>
    <p:extLst>
      <p:ext uri="{BB962C8B-B14F-4D97-AF65-F5344CB8AC3E}">
        <p14:creationId xmlns:p14="http://schemas.microsoft.com/office/powerpoint/2010/main" val="239932531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the Banking Back Office Function </a:t>
            </a:r>
          </a:p>
        </p:txBody>
      </p:sp>
      <p:sp>
        <p:nvSpPr>
          <p:cNvPr id="6" name="Slide Number Placeholder 5"/>
          <p:cNvSpPr>
            <a:spLocks noGrp="1"/>
          </p:cNvSpPr>
          <p:nvPr>
            <p:ph type="sldNum" sz="quarter" idx="4"/>
          </p:nvPr>
        </p:nvSpPr>
        <p:spPr/>
        <p:txBody>
          <a:bodyPr/>
          <a:lstStyle/>
          <a:p>
            <a:fld id="{1D70FF2A-E074-4D3B-BB94-FFBB4B519E26}" type="slidenum">
              <a:rPr lang="en-CA" smtClean="0"/>
              <a:pPr/>
              <a:t>7</a:t>
            </a:fld>
            <a:endParaRPr lang="en-CA" dirty="0"/>
          </a:p>
        </p:txBody>
      </p:sp>
      <p:sp>
        <p:nvSpPr>
          <p:cNvPr id="83" name="Rounded Rectangle 82"/>
          <p:cNvSpPr/>
          <p:nvPr/>
        </p:nvSpPr>
        <p:spPr>
          <a:xfrm>
            <a:off x="469900" y="1675755"/>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Banking Back Office Functions</a:t>
            </a:r>
          </a:p>
        </p:txBody>
      </p:sp>
      <p:grpSp>
        <p:nvGrpSpPr>
          <p:cNvPr id="99" name="Group 98"/>
          <p:cNvGrpSpPr/>
          <p:nvPr/>
        </p:nvGrpSpPr>
        <p:grpSpPr>
          <a:xfrm>
            <a:off x="9087872" y="5795529"/>
            <a:ext cx="2634228" cy="481134"/>
            <a:chOff x="5784574" y="6128015"/>
            <a:chExt cx="2634228" cy="481134"/>
          </a:xfrm>
        </p:grpSpPr>
        <p:sp>
          <p:nvSpPr>
            <p:cNvPr id="115" name="Rounded Rectangle 114"/>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118" name="Rectangle 117"/>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19" name="Rectangle 118"/>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0" name="Rectangle 119"/>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1" name="TextBox 120"/>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122" name="TextBox 121"/>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123" name="TextBox 122"/>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grpSp>
        <p:nvGrpSpPr>
          <p:cNvPr id="117" name="Group 116"/>
          <p:cNvGrpSpPr/>
          <p:nvPr/>
        </p:nvGrpSpPr>
        <p:grpSpPr>
          <a:xfrm>
            <a:off x="469900" y="1970966"/>
            <a:ext cx="1852683" cy="3715814"/>
            <a:chOff x="1807187" y="1823819"/>
            <a:chExt cx="1578852" cy="3715814"/>
          </a:xfrm>
        </p:grpSpPr>
        <p:sp>
          <p:nvSpPr>
            <p:cNvPr id="130" name="Rectangle 129"/>
            <p:cNvSpPr/>
            <p:nvPr/>
          </p:nvSpPr>
          <p:spPr>
            <a:xfrm>
              <a:off x="1814084" y="2229553"/>
              <a:ext cx="123969"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sz="800" dirty="0">
                <a:solidFill>
                  <a:schemeClr val="tx1"/>
                </a:solidFill>
              </a:endParaRPr>
            </a:p>
          </p:txBody>
        </p:sp>
        <p:sp>
          <p:nvSpPr>
            <p:cNvPr id="133" name="Rectangle 132"/>
            <p:cNvSpPr/>
            <p:nvPr/>
          </p:nvSpPr>
          <p:spPr>
            <a:xfrm>
              <a:off x="1814084" y="2649391"/>
              <a:ext cx="130199"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sz="800" dirty="0">
                <a:solidFill>
                  <a:schemeClr val="tx1"/>
                </a:solidFill>
              </a:endParaRPr>
            </a:p>
          </p:txBody>
        </p:sp>
        <p:sp>
          <p:nvSpPr>
            <p:cNvPr id="134" name="Rectangle 133"/>
            <p:cNvSpPr/>
            <p:nvPr/>
          </p:nvSpPr>
          <p:spPr>
            <a:xfrm>
              <a:off x="1814083" y="3069229"/>
              <a:ext cx="13020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US" sz="800" dirty="0">
                <a:solidFill>
                  <a:schemeClr val="tx1"/>
                </a:solidFill>
              </a:endParaRPr>
            </a:p>
          </p:txBody>
        </p:sp>
        <p:sp>
          <p:nvSpPr>
            <p:cNvPr id="135" name="Rectangle 134"/>
            <p:cNvSpPr/>
            <p:nvPr/>
          </p:nvSpPr>
          <p:spPr>
            <a:xfrm>
              <a:off x="1814083" y="3489067"/>
              <a:ext cx="13020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6" name="Rectangle 135"/>
            <p:cNvSpPr/>
            <p:nvPr/>
          </p:nvSpPr>
          <p:spPr>
            <a:xfrm>
              <a:off x="1814083" y="3907952"/>
              <a:ext cx="12397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7" name="Rectangle 136"/>
            <p:cNvSpPr/>
            <p:nvPr/>
          </p:nvSpPr>
          <p:spPr>
            <a:xfrm>
              <a:off x="1814084" y="4327790"/>
              <a:ext cx="132668"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8" name="Rectangle 137"/>
            <p:cNvSpPr/>
            <p:nvPr/>
          </p:nvSpPr>
          <p:spPr>
            <a:xfrm>
              <a:off x="1807188" y="4746675"/>
              <a:ext cx="139564"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9" name="Rectangle 138"/>
            <p:cNvSpPr/>
            <p:nvPr/>
          </p:nvSpPr>
          <p:spPr>
            <a:xfrm>
              <a:off x="1807188" y="5165560"/>
              <a:ext cx="139564"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0" name="Chevron 35"/>
            <p:cNvSpPr/>
            <p:nvPr/>
          </p:nvSpPr>
          <p:spPr>
            <a:xfrm>
              <a:off x="1813271"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Clearing, Settlement &amp; Custody</a:t>
              </a:r>
            </a:p>
          </p:txBody>
        </p:sp>
        <p:sp>
          <p:nvSpPr>
            <p:cNvPr id="141" name="Rectangle 35"/>
            <p:cNvSpPr>
              <a:spLocks noChangeArrowheads="1"/>
            </p:cNvSpPr>
            <p:nvPr/>
          </p:nvSpPr>
          <p:spPr bwMode="auto">
            <a:xfrm>
              <a:off x="1814083" y="2229553"/>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Trade Clearance</a:t>
              </a:r>
            </a:p>
          </p:txBody>
        </p:sp>
        <p:sp>
          <p:nvSpPr>
            <p:cNvPr id="142" name="Rectangle 35"/>
            <p:cNvSpPr>
              <a:spLocks noChangeArrowheads="1"/>
            </p:cNvSpPr>
            <p:nvPr/>
          </p:nvSpPr>
          <p:spPr bwMode="auto">
            <a:xfrm>
              <a:off x="1814083" y="264939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Securities Settlement</a:t>
              </a:r>
            </a:p>
          </p:txBody>
        </p:sp>
        <p:sp>
          <p:nvSpPr>
            <p:cNvPr id="143" name="Rectangle 35"/>
            <p:cNvSpPr>
              <a:spLocks noChangeArrowheads="1"/>
            </p:cNvSpPr>
            <p:nvPr/>
          </p:nvSpPr>
          <p:spPr bwMode="auto">
            <a:xfrm>
              <a:off x="1814083" y="306922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Cash Settlement</a:t>
              </a:r>
            </a:p>
          </p:txBody>
        </p:sp>
        <p:sp>
          <p:nvSpPr>
            <p:cNvPr id="144" name="Rectangle 35"/>
            <p:cNvSpPr>
              <a:spLocks noChangeArrowheads="1"/>
            </p:cNvSpPr>
            <p:nvPr/>
          </p:nvSpPr>
          <p:spPr bwMode="auto">
            <a:xfrm>
              <a:off x="1814083" y="3489067"/>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Dividends, Interests &amp; Corporate Actions</a:t>
              </a:r>
            </a:p>
          </p:txBody>
        </p:sp>
        <p:sp>
          <p:nvSpPr>
            <p:cNvPr id="145" name="Rectangle 35"/>
            <p:cNvSpPr>
              <a:spLocks noChangeArrowheads="1"/>
            </p:cNvSpPr>
            <p:nvPr/>
          </p:nvSpPr>
          <p:spPr bwMode="auto">
            <a:xfrm>
              <a:off x="1814083" y="3907952"/>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Custody / Safekeeping</a:t>
              </a:r>
            </a:p>
          </p:txBody>
        </p:sp>
        <p:sp>
          <p:nvSpPr>
            <p:cNvPr id="146" name="Rectangle 35"/>
            <p:cNvSpPr>
              <a:spLocks noChangeArrowheads="1"/>
            </p:cNvSpPr>
            <p:nvPr/>
          </p:nvSpPr>
          <p:spPr bwMode="auto">
            <a:xfrm>
              <a:off x="1814083" y="4327790"/>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Proxy</a:t>
              </a:r>
            </a:p>
          </p:txBody>
        </p:sp>
        <p:sp>
          <p:nvSpPr>
            <p:cNvPr id="147" name="Rectangle 35"/>
            <p:cNvSpPr>
              <a:spLocks noChangeArrowheads="1"/>
            </p:cNvSpPr>
            <p:nvPr/>
          </p:nvSpPr>
          <p:spPr bwMode="auto">
            <a:xfrm>
              <a:off x="1807187" y="4746675"/>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Transfer Agency</a:t>
              </a:r>
            </a:p>
          </p:txBody>
        </p:sp>
        <p:sp>
          <p:nvSpPr>
            <p:cNvPr id="148" name="Rectangle 35"/>
            <p:cNvSpPr>
              <a:spLocks noChangeArrowheads="1"/>
            </p:cNvSpPr>
            <p:nvPr/>
          </p:nvSpPr>
          <p:spPr bwMode="auto">
            <a:xfrm>
              <a:off x="1807187" y="5165560"/>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Payments</a:t>
              </a:r>
            </a:p>
          </p:txBody>
        </p:sp>
      </p:grpSp>
      <p:grpSp>
        <p:nvGrpSpPr>
          <p:cNvPr id="149" name="Group 148"/>
          <p:cNvGrpSpPr/>
          <p:nvPr/>
        </p:nvGrpSpPr>
        <p:grpSpPr>
          <a:xfrm>
            <a:off x="7990254" y="1970966"/>
            <a:ext cx="1847061" cy="2451914"/>
            <a:chOff x="8810752" y="1823819"/>
            <a:chExt cx="1574061" cy="2451914"/>
          </a:xfrm>
        </p:grpSpPr>
        <p:sp>
          <p:nvSpPr>
            <p:cNvPr id="150" name="Rectangle 149"/>
            <p:cNvSpPr/>
            <p:nvPr/>
          </p:nvSpPr>
          <p:spPr>
            <a:xfrm>
              <a:off x="8812046" y="2229553"/>
              <a:ext cx="13359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1" name="Rectangle 150"/>
            <p:cNvSpPr/>
            <p:nvPr/>
          </p:nvSpPr>
          <p:spPr>
            <a:xfrm>
              <a:off x="8812046" y="2649391"/>
              <a:ext cx="13359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2" name="Rectangle 151"/>
            <p:cNvSpPr/>
            <p:nvPr/>
          </p:nvSpPr>
          <p:spPr>
            <a:xfrm>
              <a:off x="8812046" y="3069229"/>
              <a:ext cx="13359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3" name="Rectangle 152"/>
            <p:cNvSpPr/>
            <p:nvPr/>
          </p:nvSpPr>
          <p:spPr>
            <a:xfrm>
              <a:off x="8812046" y="3486712"/>
              <a:ext cx="133590"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4" name="Rectangle 153"/>
            <p:cNvSpPr/>
            <p:nvPr/>
          </p:nvSpPr>
          <p:spPr>
            <a:xfrm>
              <a:off x="8816220" y="3901660"/>
              <a:ext cx="129416"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5" name="Chevron 29"/>
            <p:cNvSpPr/>
            <p:nvPr/>
          </p:nvSpPr>
          <p:spPr>
            <a:xfrm>
              <a:off x="8812045"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Financial Mgmt.</a:t>
              </a:r>
            </a:p>
          </p:txBody>
        </p:sp>
        <p:sp>
          <p:nvSpPr>
            <p:cNvPr id="156" name="Rectangle 35"/>
            <p:cNvSpPr>
              <a:spLocks noChangeArrowheads="1"/>
            </p:cNvSpPr>
            <p:nvPr/>
          </p:nvSpPr>
          <p:spPr bwMode="auto">
            <a:xfrm>
              <a:off x="8812045" y="2229553"/>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Fees &amp; Billing</a:t>
              </a:r>
            </a:p>
          </p:txBody>
        </p:sp>
        <p:sp>
          <p:nvSpPr>
            <p:cNvPr id="157" name="Rectangle 35"/>
            <p:cNvSpPr>
              <a:spLocks noChangeArrowheads="1"/>
            </p:cNvSpPr>
            <p:nvPr/>
          </p:nvSpPr>
          <p:spPr bwMode="auto">
            <a:xfrm>
              <a:off x="8812045" y="26493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P&amp;L</a:t>
              </a:r>
            </a:p>
          </p:txBody>
        </p:sp>
        <p:sp>
          <p:nvSpPr>
            <p:cNvPr id="158" name="Rectangle 35"/>
            <p:cNvSpPr>
              <a:spLocks noChangeArrowheads="1"/>
            </p:cNvSpPr>
            <p:nvPr/>
          </p:nvSpPr>
          <p:spPr bwMode="auto">
            <a:xfrm>
              <a:off x="8812045" y="306922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Balance Sheet</a:t>
              </a:r>
            </a:p>
          </p:txBody>
        </p:sp>
        <p:sp>
          <p:nvSpPr>
            <p:cNvPr id="159" name="Rectangle 35"/>
            <p:cNvSpPr>
              <a:spLocks noChangeArrowheads="1"/>
            </p:cNvSpPr>
            <p:nvPr/>
          </p:nvSpPr>
          <p:spPr bwMode="auto">
            <a:xfrm>
              <a:off x="8812045" y="3486712"/>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Compensation</a:t>
              </a:r>
            </a:p>
          </p:txBody>
        </p:sp>
        <p:sp>
          <p:nvSpPr>
            <p:cNvPr id="160" name="Rectangle 35"/>
            <p:cNvSpPr>
              <a:spLocks noChangeArrowheads="1"/>
            </p:cNvSpPr>
            <p:nvPr/>
          </p:nvSpPr>
          <p:spPr bwMode="auto">
            <a:xfrm>
              <a:off x="8810752" y="389746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Regulatory Reporting</a:t>
              </a:r>
            </a:p>
          </p:txBody>
        </p:sp>
      </p:grpSp>
      <p:grpSp>
        <p:nvGrpSpPr>
          <p:cNvPr id="161" name="Group 160"/>
          <p:cNvGrpSpPr/>
          <p:nvPr/>
        </p:nvGrpSpPr>
        <p:grpSpPr>
          <a:xfrm>
            <a:off x="4238548" y="1970966"/>
            <a:ext cx="1845544" cy="3297759"/>
            <a:chOff x="5312011" y="1823819"/>
            <a:chExt cx="1572768" cy="3297759"/>
          </a:xfrm>
        </p:grpSpPr>
        <p:sp>
          <p:nvSpPr>
            <p:cNvPr id="162" name="Rectangle 161"/>
            <p:cNvSpPr/>
            <p:nvPr/>
          </p:nvSpPr>
          <p:spPr>
            <a:xfrm>
              <a:off x="5312012" y="2229553"/>
              <a:ext cx="12395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3" name="Rectangle 162"/>
            <p:cNvSpPr/>
            <p:nvPr/>
          </p:nvSpPr>
          <p:spPr>
            <a:xfrm>
              <a:off x="5312012" y="2649391"/>
              <a:ext cx="12395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4" name="Rectangle 163"/>
            <p:cNvSpPr/>
            <p:nvPr/>
          </p:nvSpPr>
          <p:spPr>
            <a:xfrm>
              <a:off x="5312011" y="3069229"/>
              <a:ext cx="133518"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5" name="Rectangle 164"/>
            <p:cNvSpPr/>
            <p:nvPr/>
          </p:nvSpPr>
          <p:spPr>
            <a:xfrm>
              <a:off x="5312012" y="3489067"/>
              <a:ext cx="123950"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6" name="Rectangle 165"/>
            <p:cNvSpPr/>
            <p:nvPr/>
          </p:nvSpPr>
          <p:spPr>
            <a:xfrm>
              <a:off x="5312011" y="3907952"/>
              <a:ext cx="133519"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7" name="Rectangle 166"/>
            <p:cNvSpPr/>
            <p:nvPr/>
          </p:nvSpPr>
          <p:spPr>
            <a:xfrm>
              <a:off x="5312011" y="4327789"/>
              <a:ext cx="133519" cy="374904"/>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8" name="Rectangle 167"/>
            <p:cNvSpPr/>
            <p:nvPr/>
          </p:nvSpPr>
          <p:spPr>
            <a:xfrm>
              <a:off x="5312011" y="4746674"/>
              <a:ext cx="133519" cy="374904"/>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9" name="Chevron 33"/>
            <p:cNvSpPr/>
            <p:nvPr/>
          </p:nvSpPr>
          <p:spPr>
            <a:xfrm>
              <a:off x="5312011"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Books &amp; Records Mgmt.</a:t>
              </a:r>
            </a:p>
          </p:txBody>
        </p:sp>
        <p:sp>
          <p:nvSpPr>
            <p:cNvPr id="170" name="Rectangle 35"/>
            <p:cNvSpPr>
              <a:spLocks noChangeArrowheads="1"/>
            </p:cNvSpPr>
            <p:nvPr/>
          </p:nvSpPr>
          <p:spPr bwMode="auto">
            <a:xfrm>
              <a:off x="5312011" y="2229553"/>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Client Accounting</a:t>
              </a:r>
            </a:p>
          </p:txBody>
        </p:sp>
        <p:sp>
          <p:nvSpPr>
            <p:cNvPr id="171" name="Rectangle 35"/>
            <p:cNvSpPr>
              <a:spLocks noChangeArrowheads="1"/>
            </p:cNvSpPr>
            <p:nvPr/>
          </p:nvSpPr>
          <p:spPr bwMode="auto">
            <a:xfrm>
              <a:off x="5312011" y="2649391"/>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Trust Accounting</a:t>
              </a:r>
            </a:p>
          </p:txBody>
        </p:sp>
        <p:sp>
          <p:nvSpPr>
            <p:cNvPr id="172" name="Rectangle 35"/>
            <p:cNvSpPr>
              <a:spLocks noChangeArrowheads="1"/>
            </p:cNvSpPr>
            <p:nvPr/>
          </p:nvSpPr>
          <p:spPr bwMode="auto">
            <a:xfrm>
              <a:off x="5312011" y="3069229"/>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Portfolio Accounting</a:t>
              </a:r>
            </a:p>
          </p:txBody>
        </p:sp>
        <p:sp>
          <p:nvSpPr>
            <p:cNvPr id="173" name="Rectangle 35"/>
            <p:cNvSpPr>
              <a:spLocks noChangeArrowheads="1"/>
            </p:cNvSpPr>
            <p:nvPr/>
          </p:nvSpPr>
          <p:spPr bwMode="auto">
            <a:xfrm>
              <a:off x="5312011" y="3489067"/>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Reconciliation</a:t>
              </a:r>
            </a:p>
          </p:txBody>
        </p:sp>
        <p:sp>
          <p:nvSpPr>
            <p:cNvPr id="174" name="Rectangle 35"/>
            <p:cNvSpPr>
              <a:spLocks noChangeArrowheads="1"/>
            </p:cNvSpPr>
            <p:nvPr/>
          </p:nvSpPr>
          <p:spPr bwMode="auto">
            <a:xfrm>
              <a:off x="5312011" y="3907952"/>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Pricing / Product Reference Data</a:t>
              </a:r>
            </a:p>
          </p:txBody>
        </p:sp>
        <p:sp>
          <p:nvSpPr>
            <p:cNvPr id="175" name="Rectangle 35"/>
            <p:cNvSpPr>
              <a:spLocks noChangeArrowheads="1"/>
            </p:cNvSpPr>
            <p:nvPr/>
          </p:nvSpPr>
          <p:spPr bwMode="auto">
            <a:xfrm>
              <a:off x="5312011" y="4327790"/>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Product </a:t>
              </a:r>
            </a:p>
            <a:p>
              <a:pPr algn="ctr">
                <a:spcAft>
                  <a:spcPct val="0"/>
                </a:spcAft>
              </a:pPr>
              <a:r>
                <a:rPr lang="en-US" sz="800" dirty="0">
                  <a:cs typeface="Arial" pitchFamily="34" charset="0"/>
                </a:rPr>
                <a:t>Sub-Accounting</a:t>
              </a:r>
            </a:p>
          </p:txBody>
        </p:sp>
        <p:sp>
          <p:nvSpPr>
            <p:cNvPr id="176" name="Rectangle 35"/>
            <p:cNvSpPr>
              <a:spLocks noChangeArrowheads="1"/>
            </p:cNvSpPr>
            <p:nvPr/>
          </p:nvSpPr>
          <p:spPr bwMode="auto">
            <a:xfrm>
              <a:off x="5312011" y="4746675"/>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Account Carriers</a:t>
              </a:r>
            </a:p>
          </p:txBody>
        </p:sp>
      </p:grpSp>
      <p:grpSp>
        <p:nvGrpSpPr>
          <p:cNvPr id="177" name="Group 176"/>
          <p:cNvGrpSpPr/>
          <p:nvPr/>
        </p:nvGrpSpPr>
        <p:grpSpPr>
          <a:xfrm>
            <a:off x="6114402" y="1970966"/>
            <a:ext cx="1847061" cy="2456804"/>
            <a:chOff x="7061381" y="1823819"/>
            <a:chExt cx="1574061" cy="2456804"/>
          </a:xfrm>
        </p:grpSpPr>
        <p:sp>
          <p:nvSpPr>
            <p:cNvPr id="178" name="Rectangle 177"/>
            <p:cNvSpPr/>
            <p:nvPr/>
          </p:nvSpPr>
          <p:spPr>
            <a:xfrm>
              <a:off x="7061381" y="2229553"/>
              <a:ext cx="129416"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9" name="Rectangle 178"/>
            <p:cNvSpPr/>
            <p:nvPr/>
          </p:nvSpPr>
          <p:spPr>
            <a:xfrm>
              <a:off x="7061381" y="2649391"/>
              <a:ext cx="129416"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0" name="Rectangle 179"/>
            <p:cNvSpPr/>
            <p:nvPr/>
          </p:nvSpPr>
          <p:spPr>
            <a:xfrm>
              <a:off x="7061381" y="3069229"/>
              <a:ext cx="129416"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1" name="Rectangle 180"/>
            <p:cNvSpPr/>
            <p:nvPr/>
          </p:nvSpPr>
          <p:spPr>
            <a:xfrm>
              <a:off x="7061381" y="3486712"/>
              <a:ext cx="129416" cy="374073"/>
            </a:xfrm>
            <a:prstGeom prst="rect">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2" name="Rectangle 181"/>
            <p:cNvSpPr/>
            <p:nvPr/>
          </p:nvSpPr>
          <p:spPr>
            <a:xfrm>
              <a:off x="7061381" y="3906550"/>
              <a:ext cx="129416"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3" name="Chevron 29"/>
            <p:cNvSpPr/>
            <p:nvPr/>
          </p:nvSpPr>
          <p:spPr>
            <a:xfrm>
              <a:off x="7062674"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Technology</a:t>
              </a:r>
            </a:p>
          </p:txBody>
        </p:sp>
        <p:sp>
          <p:nvSpPr>
            <p:cNvPr id="184" name="Rectangle 35"/>
            <p:cNvSpPr>
              <a:spLocks noChangeArrowheads="1"/>
            </p:cNvSpPr>
            <p:nvPr/>
          </p:nvSpPr>
          <p:spPr bwMode="auto">
            <a:xfrm>
              <a:off x="7061381" y="222955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Operations Technology</a:t>
              </a:r>
            </a:p>
          </p:txBody>
        </p:sp>
        <p:sp>
          <p:nvSpPr>
            <p:cNvPr id="185" name="Rectangle 35"/>
            <p:cNvSpPr>
              <a:spLocks noChangeArrowheads="1"/>
            </p:cNvSpPr>
            <p:nvPr/>
          </p:nvSpPr>
          <p:spPr bwMode="auto">
            <a:xfrm>
              <a:off x="7061381" y="26493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Technology Infrastructure</a:t>
              </a:r>
            </a:p>
          </p:txBody>
        </p:sp>
        <p:sp>
          <p:nvSpPr>
            <p:cNvPr id="186" name="Rectangle 35"/>
            <p:cNvSpPr>
              <a:spLocks noChangeArrowheads="1"/>
            </p:cNvSpPr>
            <p:nvPr/>
          </p:nvSpPr>
          <p:spPr bwMode="auto">
            <a:xfrm>
              <a:off x="7061381" y="306922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Tech. Support</a:t>
              </a:r>
            </a:p>
          </p:txBody>
        </p:sp>
        <p:sp>
          <p:nvSpPr>
            <p:cNvPr id="187" name="Rectangle 35"/>
            <p:cNvSpPr>
              <a:spLocks noChangeArrowheads="1"/>
            </p:cNvSpPr>
            <p:nvPr/>
          </p:nvSpPr>
          <p:spPr bwMode="auto">
            <a:xfrm>
              <a:off x="7061381" y="3486712"/>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IT Strategy</a:t>
              </a:r>
            </a:p>
          </p:txBody>
        </p:sp>
        <p:sp>
          <p:nvSpPr>
            <p:cNvPr id="188" name="Rectangle 35"/>
            <p:cNvSpPr>
              <a:spLocks noChangeArrowheads="1"/>
            </p:cNvSpPr>
            <p:nvPr/>
          </p:nvSpPr>
          <p:spPr bwMode="auto">
            <a:xfrm>
              <a:off x="7061381" y="3906550"/>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Firm wide Systems</a:t>
              </a:r>
            </a:p>
          </p:txBody>
        </p:sp>
      </p:grpSp>
      <p:grpSp>
        <p:nvGrpSpPr>
          <p:cNvPr id="189" name="Group 188"/>
          <p:cNvGrpSpPr/>
          <p:nvPr/>
        </p:nvGrpSpPr>
        <p:grpSpPr>
          <a:xfrm>
            <a:off x="2353844" y="1965609"/>
            <a:ext cx="1855345" cy="4139474"/>
            <a:chOff x="3562641" y="1823819"/>
            <a:chExt cx="1581120" cy="4139474"/>
          </a:xfrm>
        </p:grpSpPr>
        <p:sp>
          <p:nvSpPr>
            <p:cNvPr id="190" name="Rectangle 189"/>
            <p:cNvSpPr/>
            <p:nvPr/>
          </p:nvSpPr>
          <p:spPr>
            <a:xfrm>
              <a:off x="3562641" y="2229553"/>
              <a:ext cx="150608"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1" name="Rectangle 190"/>
            <p:cNvSpPr/>
            <p:nvPr/>
          </p:nvSpPr>
          <p:spPr>
            <a:xfrm>
              <a:off x="3562641" y="2649391"/>
              <a:ext cx="14104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2" name="Rectangle 191"/>
            <p:cNvSpPr/>
            <p:nvPr/>
          </p:nvSpPr>
          <p:spPr>
            <a:xfrm>
              <a:off x="3562642" y="3069229"/>
              <a:ext cx="150607" cy="374073"/>
            </a:xfrm>
            <a:prstGeom prst="rect">
              <a:avLst/>
            </a:prstGeom>
            <a:solidFill>
              <a:srgbClr val="92D05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3" name="Rectangle 192"/>
            <p:cNvSpPr/>
            <p:nvPr/>
          </p:nvSpPr>
          <p:spPr>
            <a:xfrm>
              <a:off x="3562641" y="3487665"/>
              <a:ext cx="141040"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4" name="Rectangle 193"/>
            <p:cNvSpPr/>
            <p:nvPr/>
          </p:nvSpPr>
          <p:spPr>
            <a:xfrm>
              <a:off x="3562642" y="3906550"/>
              <a:ext cx="141039"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5" name="Chevron 33"/>
            <p:cNvSpPr/>
            <p:nvPr/>
          </p:nvSpPr>
          <p:spPr>
            <a:xfrm>
              <a:off x="3562641" y="1823819"/>
              <a:ext cx="1572768" cy="374904"/>
            </a:xfrm>
            <a:prstGeom prst="rect">
              <a:avLst/>
            </a:prstGeom>
            <a:solidFill>
              <a:schemeClr val="bg1">
                <a:lumMod val="85000"/>
              </a:schemeClr>
            </a:solidFill>
            <a:ln w="12700" cap="rnd" algn="ctr">
              <a:noFill/>
              <a:miter lim="800000"/>
              <a:headEnd/>
              <a:tailEnd/>
            </a:ln>
          </p:spPr>
          <p:txBody>
            <a:bodyPr anchor="ctr"/>
            <a:lstStyle/>
            <a:p>
              <a:pPr algn="ctr"/>
              <a:r>
                <a:rPr lang="en-US" sz="800" b="1" spc="-40" dirty="0"/>
                <a:t>Risk Mgmt.</a:t>
              </a:r>
            </a:p>
          </p:txBody>
        </p:sp>
        <p:sp>
          <p:nvSpPr>
            <p:cNvPr id="196" name="Rectangle 35"/>
            <p:cNvSpPr>
              <a:spLocks noChangeArrowheads="1"/>
            </p:cNvSpPr>
            <p:nvPr/>
          </p:nvSpPr>
          <p:spPr bwMode="auto">
            <a:xfrm>
              <a:off x="3562641" y="2229553"/>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Sales Supervision</a:t>
              </a:r>
            </a:p>
          </p:txBody>
        </p:sp>
        <p:sp>
          <p:nvSpPr>
            <p:cNvPr id="197" name="Rectangle 35"/>
            <p:cNvSpPr>
              <a:spLocks noChangeArrowheads="1"/>
            </p:cNvSpPr>
            <p:nvPr/>
          </p:nvSpPr>
          <p:spPr bwMode="auto">
            <a:xfrm>
              <a:off x="3562641" y="2649391"/>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Credit Risk Mgmt.</a:t>
              </a:r>
            </a:p>
          </p:txBody>
        </p:sp>
        <p:sp>
          <p:nvSpPr>
            <p:cNvPr id="198" name="Rectangle 35"/>
            <p:cNvSpPr>
              <a:spLocks noChangeArrowheads="1"/>
            </p:cNvSpPr>
            <p:nvPr/>
          </p:nvSpPr>
          <p:spPr bwMode="auto">
            <a:xfrm>
              <a:off x="3562641" y="3069229"/>
              <a:ext cx="1569832" cy="373120"/>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Fraud Mgmt.</a:t>
              </a:r>
            </a:p>
          </p:txBody>
        </p:sp>
        <p:sp>
          <p:nvSpPr>
            <p:cNvPr id="199" name="Rectangle 35"/>
            <p:cNvSpPr>
              <a:spLocks noChangeArrowheads="1"/>
            </p:cNvSpPr>
            <p:nvPr/>
          </p:nvSpPr>
          <p:spPr bwMode="auto">
            <a:xfrm>
              <a:off x="3562641" y="3487665"/>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Product Supervision</a:t>
              </a:r>
            </a:p>
          </p:txBody>
        </p:sp>
        <p:sp>
          <p:nvSpPr>
            <p:cNvPr id="200" name="Rectangle 35"/>
            <p:cNvSpPr>
              <a:spLocks noChangeArrowheads="1"/>
            </p:cNvSpPr>
            <p:nvPr/>
          </p:nvSpPr>
          <p:spPr bwMode="auto">
            <a:xfrm>
              <a:off x="3562641" y="3906550"/>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Margin / Collateral</a:t>
              </a:r>
            </a:p>
          </p:txBody>
        </p:sp>
        <p:sp>
          <p:nvSpPr>
            <p:cNvPr id="201" name="Chevron 33"/>
            <p:cNvSpPr/>
            <p:nvPr/>
          </p:nvSpPr>
          <p:spPr>
            <a:xfrm>
              <a:off x="3569921" y="4327790"/>
              <a:ext cx="1573840" cy="374904"/>
            </a:xfrm>
            <a:prstGeom prst="rect">
              <a:avLst/>
            </a:prstGeom>
            <a:solidFill>
              <a:schemeClr val="bg1">
                <a:lumMod val="85000"/>
              </a:schemeClr>
            </a:solidFill>
            <a:ln w="12700" cap="rnd" algn="ctr">
              <a:noFill/>
              <a:miter lim="800000"/>
              <a:headEnd/>
              <a:tailEnd/>
            </a:ln>
          </p:spPr>
          <p:txBody>
            <a:bodyPr anchor="ctr"/>
            <a:lstStyle/>
            <a:p>
              <a:pPr algn="ctr"/>
              <a:r>
                <a:rPr lang="en-US" sz="800" b="1" spc="-40" dirty="0"/>
                <a:t>Channel Mgmt.. &amp; Products &amp; Services</a:t>
              </a:r>
            </a:p>
          </p:txBody>
        </p:sp>
        <p:sp>
          <p:nvSpPr>
            <p:cNvPr id="202" name="Rectangle 45"/>
            <p:cNvSpPr>
              <a:spLocks noChangeArrowheads="1"/>
            </p:cNvSpPr>
            <p:nvPr/>
          </p:nvSpPr>
          <p:spPr bwMode="auto">
            <a:xfrm>
              <a:off x="3569921" y="4746675"/>
              <a:ext cx="1569832" cy="374904"/>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Delivery Channel Mgmt.</a:t>
              </a:r>
            </a:p>
          </p:txBody>
        </p:sp>
        <p:sp>
          <p:nvSpPr>
            <p:cNvPr id="203" name="Rectangle 202"/>
            <p:cNvSpPr/>
            <p:nvPr/>
          </p:nvSpPr>
          <p:spPr>
            <a:xfrm>
              <a:off x="3579206" y="4752624"/>
              <a:ext cx="143535" cy="374904"/>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4" name="Rectangle 44"/>
            <p:cNvSpPr>
              <a:spLocks noChangeArrowheads="1"/>
            </p:cNvSpPr>
            <p:nvPr/>
          </p:nvSpPr>
          <p:spPr bwMode="auto">
            <a:xfrm>
              <a:off x="3569921" y="5165560"/>
              <a:ext cx="1569832" cy="374904"/>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Products &amp; Services Development</a:t>
              </a:r>
            </a:p>
          </p:txBody>
        </p:sp>
        <p:sp>
          <p:nvSpPr>
            <p:cNvPr id="205" name="Rectangle 204"/>
            <p:cNvSpPr/>
            <p:nvPr/>
          </p:nvSpPr>
          <p:spPr>
            <a:xfrm>
              <a:off x="3579206" y="5170258"/>
              <a:ext cx="129416" cy="374904"/>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6" name="Rectangle 205"/>
            <p:cNvSpPr/>
            <p:nvPr/>
          </p:nvSpPr>
          <p:spPr>
            <a:xfrm>
              <a:off x="3579206" y="5588389"/>
              <a:ext cx="129416" cy="37490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7" name="Rectangle 46"/>
            <p:cNvSpPr>
              <a:spLocks noChangeArrowheads="1"/>
            </p:cNvSpPr>
            <p:nvPr/>
          </p:nvSpPr>
          <p:spPr bwMode="auto">
            <a:xfrm>
              <a:off x="3569921" y="5586554"/>
              <a:ext cx="1569832" cy="374904"/>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Market Products &amp; Services </a:t>
              </a:r>
            </a:p>
          </p:txBody>
        </p:sp>
      </p:grpSp>
      <p:grpSp>
        <p:nvGrpSpPr>
          <p:cNvPr id="208" name="Group 207"/>
          <p:cNvGrpSpPr/>
          <p:nvPr/>
        </p:nvGrpSpPr>
        <p:grpSpPr>
          <a:xfrm>
            <a:off x="9867628" y="1970966"/>
            <a:ext cx="1846993" cy="2844265"/>
            <a:chOff x="10148769" y="1823819"/>
            <a:chExt cx="1574003" cy="2844265"/>
          </a:xfrm>
        </p:grpSpPr>
        <p:sp>
          <p:nvSpPr>
            <p:cNvPr id="209" name="Rectangle 208"/>
            <p:cNvSpPr/>
            <p:nvPr/>
          </p:nvSpPr>
          <p:spPr>
            <a:xfrm>
              <a:off x="10152941" y="3888199"/>
              <a:ext cx="12524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0" name="Rectangle 35"/>
            <p:cNvSpPr>
              <a:spLocks noChangeArrowheads="1"/>
            </p:cNvSpPr>
            <p:nvPr/>
          </p:nvSpPr>
          <p:spPr bwMode="auto">
            <a:xfrm>
              <a:off x="10152940" y="3888199"/>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Regulatory Tax</a:t>
              </a:r>
            </a:p>
          </p:txBody>
        </p:sp>
        <p:sp>
          <p:nvSpPr>
            <p:cNvPr id="211" name="Rectangle 210"/>
            <p:cNvSpPr/>
            <p:nvPr/>
          </p:nvSpPr>
          <p:spPr>
            <a:xfrm>
              <a:off x="10148770" y="2232797"/>
              <a:ext cx="129416"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2" name="Rectangle 211"/>
            <p:cNvSpPr/>
            <p:nvPr/>
          </p:nvSpPr>
          <p:spPr>
            <a:xfrm>
              <a:off x="10148770" y="2652635"/>
              <a:ext cx="12941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3" name="Rectangle 212"/>
            <p:cNvSpPr/>
            <p:nvPr/>
          </p:nvSpPr>
          <p:spPr>
            <a:xfrm>
              <a:off x="10148770" y="3072473"/>
              <a:ext cx="129416"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4" name="Chevron 35"/>
            <p:cNvSpPr/>
            <p:nvPr/>
          </p:nvSpPr>
          <p:spPr>
            <a:xfrm>
              <a:off x="10148769" y="1823819"/>
              <a:ext cx="1569833" cy="374904"/>
            </a:xfrm>
            <a:prstGeom prst="rect">
              <a:avLst/>
            </a:prstGeom>
            <a:solidFill>
              <a:schemeClr val="bg1">
                <a:lumMod val="85000"/>
              </a:schemeClr>
            </a:solidFill>
            <a:ln w="12700" cap="rnd" algn="ctr">
              <a:noFill/>
              <a:miter lim="800000"/>
              <a:headEnd/>
              <a:tailEnd/>
            </a:ln>
          </p:spPr>
          <p:txBody>
            <a:bodyPr anchor="ctr"/>
            <a:lstStyle/>
            <a:p>
              <a:pPr algn="ctr"/>
              <a:r>
                <a:rPr lang="en-US" sz="800" b="1" dirty="0"/>
                <a:t>Client &amp; Tax Servicing</a:t>
              </a:r>
            </a:p>
          </p:txBody>
        </p:sp>
        <p:sp>
          <p:nvSpPr>
            <p:cNvPr id="215" name="Rectangle 35"/>
            <p:cNvSpPr>
              <a:spLocks noChangeArrowheads="1"/>
            </p:cNvSpPr>
            <p:nvPr/>
          </p:nvSpPr>
          <p:spPr bwMode="auto">
            <a:xfrm>
              <a:off x="10148770" y="2232797"/>
              <a:ext cx="1569832" cy="373120"/>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Client Asset &amp; Liability Reporting</a:t>
              </a:r>
            </a:p>
          </p:txBody>
        </p:sp>
        <p:sp>
          <p:nvSpPr>
            <p:cNvPr id="216" name="Rectangle 35"/>
            <p:cNvSpPr>
              <a:spLocks noChangeArrowheads="1"/>
            </p:cNvSpPr>
            <p:nvPr/>
          </p:nvSpPr>
          <p:spPr bwMode="auto">
            <a:xfrm>
              <a:off x="10148770" y="2652635"/>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GB" sz="800" dirty="0">
                  <a:cs typeface="Arial" pitchFamily="34" charset="0"/>
                </a:rPr>
                <a:t>Institutional Custody Account</a:t>
              </a:r>
            </a:p>
            <a:p>
              <a:pPr algn="ctr">
                <a:spcAft>
                  <a:spcPct val="0"/>
                </a:spcAft>
              </a:pPr>
              <a:r>
                <a:rPr lang="en-GB" sz="800" dirty="0">
                  <a:cs typeface="Arial" pitchFamily="34" charset="0"/>
                </a:rPr>
                <a:t> &amp; Reporting</a:t>
              </a:r>
            </a:p>
          </p:txBody>
        </p:sp>
        <p:sp>
          <p:nvSpPr>
            <p:cNvPr id="217" name="Rectangle 35"/>
            <p:cNvSpPr>
              <a:spLocks noChangeArrowheads="1"/>
            </p:cNvSpPr>
            <p:nvPr/>
          </p:nvSpPr>
          <p:spPr bwMode="auto">
            <a:xfrm>
              <a:off x="10148770" y="3072473"/>
              <a:ext cx="1569832"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Client Tax Reporting</a:t>
              </a:r>
            </a:p>
          </p:txBody>
        </p:sp>
        <p:sp>
          <p:nvSpPr>
            <p:cNvPr id="218" name="Rectangle 217"/>
            <p:cNvSpPr/>
            <p:nvPr/>
          </p:nvSpPr>
          <p:spPr>
            <a:xfrm>
              <a:off x="10148771" y="3478285"/>
              <a:ext cx="129415" cy="374073"/>
            </a:xfrm>
            <a:prstGeom prst="rect">
              <a:avLst/>
            </a:prstGeom>
            <a:solidFill>
              <a:srgbClr val="0097A9"/>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9" name="Rectangle 35"/>
            <p:cNvSpPr>
              <a:spLocks noChangeArrowheads="1"/>
            </p:cNvSpPr>
            <p:nvPr/>
          </p:nvSpPr>
          <p:spPr bwMode="auto">
            <a:xfrm>
              <a:off x="10148770" y="3478285"/>
              <a:ext cx="1569832" cy="37312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Client Tax Claims</a:t>
              </a:r>
            </a:p>
          </p:txBody>
        </p:sp>
        <p:sp>
          <p:nvSpPr>
            <p:cNvPr id="220" name="Rectangle 219"/>
            <p:cNvSpPr/>
            <p:nvPr/>
          </p:nvSpPr>
          <p:spPr>
            <a:xfrm>
              <a:off x="10148770" y="4294011"/>
              <a:ext cx="129416" cy="374073"/>
            </a:xfrm>
            <a:prstGeom prst="rect">
              <a:avLst/>
            </a:prstGeom>
            <a:solidFill>
              <a:srgbClr val="91919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1" name="Rectangle 35"/>
            <p:cNvSpPr>
              <a:spLocks noChangeArrowheads="1"/>
            </p:cNvSpPr>
            <p:nvPr/>
          </p:nvSpPr>
          <p:spPr bwMode="auto">
            <a:xfrm>
              <a:off x="10148769" y="4294011"/>
              <a:ext cx="1569832" cy="373120"/>
            </a:xfrm>
            <a:prstGeom prst="rect">
              <a:avLst/>
            </a:prstGeom>
            <a:noFill/>
            <a:ln w="9525">
              <a:solidFill>
                <a:schemeClr val="bg1">
                  <a:lumMod val="50000"/>
                </a:schemeClr>
              </a:solidFill>
              <a:miter lim="800000"/>
              <a:headEnd/>
              <a:tailEnd/>
            </a:ln>
          </p:spPr>
          <p:txBody>
            <a:bodyPr anchor="ctr"/>
            <a:lstStyle/>
            <a:p>
              <a:pPr algn="ctr">
                <a:spcAft>
                  <a:spcPct val="0"/>
                </a:spcAft>
              </a:pPr>
              <a:r>
                <a:rPr lang="en-US" sz="800" dirty="0">
                  <a:cs typeface="Arial" pitchFamily="34" charset="0"/>
                </a:rPr>
                <a:t>Client Servicing</a:t>
              </a:r>
            </a:p>
          </p:txBody>
        </p:sp>
      </p:grpSp>
    </p:spTree>
    <p:extLst>
      <p:ext uri="{BB962C8B-B14F-4D97-AF65-F5344CB8AC3E}">
        <p14:creationId xmlns:p14="http://schemas.microsoft.com/office/powerpoint/2010/main" val="12730034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Insurance – Core Functions</a:t>
            </a:r>
          </a:p>
        </p:txBody>
      </p:sp>
      <p:sp>
        <p:nvSpPr>
          <p:cNvPr id="6" name="Slide Number Placeholder 5"/>
          <p:cNvSpPr>
            <a:spLocks noGrp="1"/>
          </p:cNvSpPr>
          <p:nvPr>
            <p:ph type="sldNum" sz="quarter" idx="4"/>
          </p:nvPr>
        </p:nvSpPr>
        <p:spPr/>
        <p:txBody>
          <a:bodyPr/>
          <a:lstStyle/>
          <a:p>
            <a:fld id="{1D70FF2A-E074-4D3B-BB94-FFBB4B519E26}" type="slidenum">
              <a:rPr lang="en-CA" smtClean="0"/>
              <a:pPr/>
              <a:t>8</a:t>
            </a:fld>
            <a:endParaRPr lang="en-CA" dirty="0"/>
          </a:p>
        </p:txBody>
      </p:sp>
      <p:sp>
        <p:nvSpPr>
          <p:cNvPr id="83" name="Rounded Rectangle 82"/>
          <p:cNvSpPr/>
          <p:nvPr/>
        </p:nvSpPr>
        <p:spPr>
          <a:xfrm>
            <a:off x="469900" y="1182062"/>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Insurance – Core Functions</a:t>
            </a:r>
          </a:p>
        </p:txBody>
      </p:sp>
      <p:grpSp>
        <p:nvGrpSpPr>
          <p:cNvPr id="99" name="Group 98"/>
          <p:cNvGrpSpPr/>
          <p:nvPr/>
        </p:nvGrpSpPr>
        <p:grpSpPr>
          <a:xfrm>
            <a:off x="3484519" y="5969439"/>
            <a:ext cx="2634228" cy="481134"/>
            <a:chOff x="5784574" y="6128015"/>
            <a:chExt cx="2634228" cy="481134"/>
          </a:xfrm>
        </p:grpSpPr>
        <p:sp>
          <p:nvSpPr>
            <p:cNvPr id="115" name="Rounded Rectangle 114"/>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118" name="Rectangle 117"/>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19" name="Rectangle 118"/>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0" name="Rectangle 119"/>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121" name="TextBox 120"/>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122" name="TextBox 121"/>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123" name="TextBox 122"/>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104" name="Chevron 35"/>
          <p:cNvSpPr/>
          <p:nvPr/>
        </p:nvSpPr>
        <p:spPr>
          <a:xfrm>
            <a:off x="468949" y="1496891"/>
            <a:ext cx="2926080" cy="274320"/>
          </a:xfrm>
          <a:prstGeom prst="homePlate">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Product &amp; Distribution</a:t>
            </a:r>
          </a:p>
        </p:txBody>
      </p:sp>
      <p:sp>
        <p:nvSpPr>
          <p:cNvPr id="105" name="Rectangle 44"/>
          <p:cNvSpPr>
            <a:spLocks noChangeArrowheads="1"/>
          </p:cNvSpPr>
          <p:nvPr/>
        </p:nvSpPr>
        <p:spPr bwMode="auto">
          <a:xfrm>
            <a:off x="468949" y="6072319"/>
            <a:ext cx="1368000" cy="367607"/>
          </a:xfrm>
          <a:prstGeom prst="rect">
            <a:avLst/>
          </a:prstGeom>
          <a:noFill/>
          <a:ln w="9525">
            <a:solidFill>
              <a:schemeClr val="accent1"/>
            </a:solidFill>
            <a:miter lim="800000"/>
            <a:headEnd/>
            <a:tailEnd/>
          </a:ln>
        </p:spPr>
        <p:txBody>
          <a:bodyPr anchor="ctr"/>
          <a:lstStyle/>
          <a:p>
            <a:pPr algn="ctr">
              <a:spcAft>
                <a:spcPct val="0"/>
              </a:spcAft>
            </a:pPr>
            <a:r>
              <a:rPr lang="en-GB" sz="800" dirty="0" err="1">
                <a:cs typeface="Arial" pitchFamily="34" charset="0"/>
              </a:rPr>
              <a:t>Payout</a:t>
            </a:r>
            <a:r>
              <a:rPr lang="en-GB" sz="800" dirty="0">
                <a:cs typeface="Arial" pitchFamily="34" charset="0"/>
              </a:rPr>
              <a:t> Commission</a:t>
            </a:r>
          </a:p>
        </p:txBody>
      </p:sp>
      <p:sp>
        <p:nvSpPr>
          <p:cNvPr id="106" name="Rectangle 105"/>
          <p:cNvSpPr/>
          <p:nvPr/>
        </p:nvSpPr>
        <p:spPr>
          <a:xfrm>
            <a:off x="468949" y="6072319"/>
            <a:ext cx="151619" cy="3697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7" name="Rectangle 40"/>
          <p:cNvSpPr>
            <a:spLocks noChangeArrowheads="1"/>
          </p:cNvSpPr>
          <p:nvPr/>
        </p:nvSpPr>
        <p:spPr bwMode="auto">
          <a:xfrm>
            <a:off x="9064311" y="6072319"/>
            <a:ext cx="1368000" cy="365976"/>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Perform Claims Audit</a:t>
            </a:r>
          </a:p>
        </p:txBody>
      </p:sp>
      <p:sp>
        <p:nvSpPr>
          <p:cNvPr id="108" name="Rectangle 107"/>
          <p:cNvSpPr/>
          <p:nvPr/>
        </p:nvSpPr>
        <p:spPr>
          <a:xfrm>
            <a:off x="9064311" y="6072319"/>
            <a:ext cx="151619" cy="36811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09" name="Rectangle 41"/>
          <p:cNvSpPr>
            <a:spLocks noChangeArrowheads="1"/>
          </p:cNvSpPr>
          <p:nvPr/>
        </p:nvSpPr>
        <p:spPr bwMode="auto">
          <a:xfrm>
            <a:off x="7627400" y="6072319"/>
            <a:ext cx="1368000" cy="36819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Perform </a:t>
            </a:r>
          </a:p>
          <a:p>
            <a:pPr algn="ctr">
              <a:spcAft>
                <a:spcPct val="0"/>
              </a:spcAft>
            </a:pPr>
            <a:r>
              <a:rPr lang="en-GB" sz="800" dirty="0">
                <a:cs typeface="Arial" pitchFamily="34" charset="0"/>
              </a:rPr>
              <a:t>Investigation</a:t>
            </a:r>
          </a:p>
        </p:txBody>
      </p:sp>
      <p:sp>
        <p:nvSpPr>
          <p:cNvPr id="110" name="Rectangle 109"/>
          <p:cNvSpPr/>
          <p:nvPr/>
        </p:nvSpPr>
        <p:spPr>
          <a:xfrm>
            <a:off x="7627400" y="6072319"/>
            <a:ext cx="151619" cy="370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11" name="Chevron 33"/>
          <p:cNvSpPr/>
          <p:nvPr/>
        </p:nvSpPr>
        <p:spPr>
          <a:xfrm>
            <a:off x="468948" y="5219122"/>
            <a:ext cx="2800451"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Commissions</a:t>
            </a:r>
          </a:p>
        </p:txBody>
      </p:sp>
      <p:sp>
        <p:nvSpPr>
          <p:cNvPr id="112" name="Rectangle 45"/>
          <p:cNvSpPr>
            <a:spLocks noChangeArrowheads="1"/>
          </p:cNvSpPr>
          <p:nvPr/>
        </p:nvSpPr>
        <p:spPr bwMode="auto">
          <a:xfrm>
            <a:off x="9064311" y="5219122"/>
            <a:ext cx="1368000" cy="366397"/>
          </a:xfrm>
          <a:prstGeom prst="rect">
            <a:avLst/>
          </a:prstGeom>
          <a:solidFill>
            <a:schemeClr val="bg1">
              <a:lumMod val="85000"/>
            </a:schemeClr>
          </a:solidFill>
          <a:ln w="9525">
            <a:solidFill>
              <a:schemeClr val="accent6"/>
            </a:solidFill>
            <a:miter lim="800000"/>
            <a:headEnd/>
            <a:tailEnd/>
          </a:ln>
        </p:spPr>
        <p:txBody>
          <a:bodyPr anchor="ctr"/>
          <a:lstStyle/>
          <a:p>
            <a:pPr algn="ctr">
              <a:spcAft>
                <a:spcPct val="0"/>
              </a:spcAft>
            </a:pPr>
            <a:r>
              <a:rPr lang="en-GB" sz="800" b="1" dirty="0">
                <a:cs typeface="Arial" pitchFamily="34" charset="0"/>
              </a:rPr>
              <a:t>Negotiate &amp; Settle Claims</a:t>
            </a:r>
          </a:p>
        </p:txBody>
      </p:sp>
      <p:sp>
        <p:nvSpPr>
          <p:cNvPr id="113" name="Rectangle 112"/>
          <p:cNvSpPr/>
          <p:nvPr/>
        </p:nvSpPr>
        <p:spPr>
          <a:xfrm>
            <a:off x="9064311" y="5219122"/>
            <a:ext cx="151619" cy="3685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ndParaRPr>
          </a:p>
        </p:txBody>
      </p:sp>
      <p:sp>
        <p:nvSpPr>
          <p:cNvPr id="114" name="Rectangle 41"/>
          <p:cNvSpPr>
            <a:spLocks noChangeArrowheads="1"/>
          </p:cNvSpPr>
          <p:nvPr/>
        </p:nvSpPr>
        <p:spPr bwMode="auto">
          <a:xfrm>
            <a:off x="7627400" y="5219122"/>
            <a:ext cx="1368000" cy="372225"/>
          </a:xfrm>
          <a:prstGeom prst="rect">
            <a:avLst/>
          </a:prstGeom>
          <a:solidFill>
            <a:schemeClr val="bg1">
              <a:lumMod val="85000"/>
            </a:schemeClr>
          </a:solidFill>
          <a:ln w="9525">
            <a:solidFill>
              <a:schemeClr val="accent6"/>
            </a:solidFill>
            <a:miter lim="800000"/>
            <a:headEnd/>
            <a:tailEnd/>
          </a:ln>
        </p:spPr>
        <p:txBody>
          <a:bodyPr anchor="ctr"/>
          <a:lstStyle/>
          <a:p>
            <a:pPr algn="ctr">
              <a:spcAft>
                <a:spcPct val="0"/>
              </a:spcAft>
            </a:pPr>
            <a:r>
              <a:rPr lang="en-GB" sz="800" b="1" dirty="0">
                <a:cs typeface="Arial" pitchFamily="34" charset="0"/>
              </a:rPr>
              <a:t>Initial Claim Setup</a:t>
            </a:r>
          </a:p>
        </p:txBody>
      </p:sp>
      <p:sp>
        <p:nvSpPr>
          <p:cNvPr id="116" name="Rectangle 115"/>
          <p:cNvSpPr/>
          <p:nvPr/>
        </p:nvSpPr>
        <p:spPr>
          <a:xfrm>
            <a:off x="7627400" y="5219122"/>
            <a:ext cx="151619" cy="3744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a:solidFill>
                <a:schemeClr val="bg1"/>
              </a:solidFill>
            </a:endParaRPr>
          </a:p>
        </p:txBody>
      </p:sp>
      <p:sp>
        <p:nvSpPr>
          <p:cNvPr id="124" name="Rectangle 41"/>
          <p:cNvSpPr>
            <a:spLocks noChangeArrowheads="1"/>
          </p:cNvSpPr>
          <p:nvPr/>
        </p:nvSpPr>
        <p:spPr bwMode="auto">
          <a:xfrm>
            <a:off x="468949" y="4792523"/>
            <a:ext cx="1368000" cy="372226"/>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Plan Changes to Products &amp; Services</a:t>
            </a:r>
          </a:p>
        </p:txBody>
      </p:sp>
      <p:sp>
        <p:nvSpPr>
          <p:cNvPr id="125" name="Rectangle 124"/>
          <p:cNvSpPr/>
          <p:nvPr/>
        </p:nvSpPr>
        <p:spPr>
          <a:xfrm>
            <a:off x="468949" y="4792523"/>
            <a:ext cx="151619"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6" name="Rectangle 28"/>
          <p:cNvSpPr>
            <a:spLocks noChangeArrowheads="1"/>
          </p:cNvSpPr>
          <p:nvPr/>
        </p:nvSpPr>
        <p:spPr bwMode="auto">
          <a:xfrm>
            <a:off x="6187107" y="4792523"/>
            <a:ext cx="1368000" cy="371976"/>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a:t>
            </a:r>
          </a:p>
          <a:p>
            <a:pPr algn="ctr">
              <a:spcAft>
                <a:spcPct val="0"/>
              </a:spcAft>
            </a:pPr>
            <a:r>
              <a:rPr lang="en-GB" sz="800" dirty="0">
                <a:cs typeface="Arial" pitchFamily="34" charset="0"/>
              </a:rPr>
              <a:t>Endorsements </a:t>
            </a:r>
          </a:p>
          <a:p>
            <a:pPr algn="ctr">
              <a:spcAft>
                <a:spcPct val="0"/>
              </a:spcAft>
            </a:pPr>
            <a:r>
              <a:rPr lang="en-GB" sz="800" dirty="0">
                <a:cs typeface="Arial" pitchFamily="34" charset="0"/>
              </a:rPr>
              <a:t>– P&amp;C Only</a:t>
            </a:r>
          </a:p>
        </p:txBody>
      </p:sp>
      <p:sp>
        <p:nvSpPr>
          <p:cNvPr id="127" name="Rectangle 126"/>
          <p:cNvSpPr/>
          <p:nvPr/>
        </p:nvSpPr>
        <p:spPr>
          <a:xfrm>
            <a:off x="6187107" y="4792523"/>
            <a:ext cx="149181" cy="37415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28" name="Rectangle 34"/>
          <p:cNvSpPr>
            <a:spLocks noChangeArrowheads="1"/>
          </p:cNvSpPr>
          <p:nvPr/>
        </p:nvSpPr>
        <p:spPr bwMode="auto">
          <a:xfrm>
            <a:off x="9064311" y="4792523"/>
            <a:ext cx="1368000" cy="371505"/>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Vendor Relationships</a:t>
            </a:r>
          </a:p>
        </p:txBody>
      </p:sp>
      <p:sp>
        <p:nvSpPr>
          <p:cNvPr id="129" name="Rectangle 128"/>
          <p:cNvSpPr/>
          <p:nvPr/>
        </p:nvSpPr>
        <p:spPr>
          <a:xfrm>
            <a:off x="9064311" y="4792523"/>
            <a:ext cx="151619" cy="37367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1" name="Rectangle 130"/>
          <p:cNvSpPr/>
          <p:nvPr/>
        </p:nvSpPr>
        <p:spPr>
          <a:xfrm>
            <a:off x="7627400" y="4792523"/>
            <a:ext cx="151619" cy="3719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32" name="Rectangle 46"/>
          <p:cNvSpPr>
            <a:spLocks noChangeArrowheads="1"/>
          </p:cNvSpPr>
          <p:nvPr/>
        </p:nvSpPr>
        <p:spPr bwMode="auto">
          <a:xfrm>
            <a:off x="7627400" y="4792523"/>
            <a:ext cx="1368000" cy="36975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Receive Claim </a:t>
            </a:r>
          </a:p>
          <a:p>
            <a:pPr algn="ctr">
              <a:spcAft>
                <a:spcPct val="0"/>
              </a:spcAft>
            </a:pPr>
            <a:r>
              <a:rPr lang="en-GB" sz="800" dirty="0">
                <a:cs typeface="Arial" pitchFamily="34" charset="0"/>
              </a:rPr>
              <a:t>Notice</a:t>
            </a:r>
          </a:p>
        </p:txBody>
      </p:sp>
      <p:sp>
        <p:nvSpPr>
          <p:cNvPr id="222" name="Rectangle 45"/>
          <p:cNvSpPr>
            <a:spLocks noChangeArrowheads="1"/>
          </p:cNvSpPr>
          <p:nvPr/>
        </p:nvSpPr>
        <p:spPr bwMode="auto">
          <a:xfrm>
            <a:off x="468949" y="5645721"/>
            <a:ext cx="1368000" cy="366397"/>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Commission Types &amp; Plans</a:t>
            </a:r>
          </a:p>
        </p:txBody>
      </p:sp>
      <p:sp>
        <p:nvSpPr>
          <p:cNvPr id="223" name="Rectangle 222"/>
          <p:cNvSpPr/>
          <p:nvPr/>
        </p:nvSpPr>
        <p:spPr>
          <a:xfrm>
            <a:off x="468949" y="5645721"/>
            <a:ext cx="151619" cy="368538"/>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4" name="Rectangle 223"/>
          <p:cNvSpPr/>
          <p:nvPr/>
        </p:nvSpPr>
        <p:spPr>
          <a:xfrm>
            <a:off x="1901399" y="5645721"/>
            <a:ext cx="151619" cy="3719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5" name="Rectangle 46"/>
          <p:cNvSpPr>
            <a:spLocks noChangeArrowheads="1"/>
          </p:cNvSpPr>
          <p:nvPr/>
        </p:nvSpPr>
        <p:spPr bwMode="auto">
          <a:xfrm>
            <a:off x="1901399" y="5645721"/>
            <a:ext cx="1368000" cy="369755"/>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Negotiate </a:t>
            </a:r>
          </a:p>
          <a:p>
            <a:pPr algn="ctr">
              <a:spcAft>
                <a:spcPct val="0"/>
              </a:spcAft>
            </a:pPr>
            <a:r>
              <a:rPr lang="en-GB" sz="800" dirty="0">
                <a:cs typeface="Arial" pitchFamily="34" charset="0"/>
              </a:rPr>
              <a:t>Commission</a:t>
            </a:r>
          </a:p>
        </p:txBody>
      </p:sp>
      <p:sp>
        <p:nvSpPr>
          <p:cNvPr id="226" name="Rectangle 40"/>
          <p:cNvSpPr>
            <a:spLocks noChangeArrowheads="1"/>
          </p:cNvSpPr>
          <p:nvPr/>
        </p:nvSpPr>
        <p:spPr bwMode="auto">
          <a:xfrm>
            <a:off x="9064311" y="5645721"/>
            <a:ext cx="1368000" cy="37222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Issue Payment</a:t>
            </a:r>
          </a:p>
        </p:txBody>
      </p:sp>
      <p:sp>
        <p:nvSpPr>
          <p:cNvPr id="227" name="Rectangle 226"/>
          <p:cNvSpPr/>
          <p:nvPr/>
        </p:nvSpPr>
        <p:spPr>
          <a:xfrm>
            <a:off x="9064311" y="5645721"/>
            <a:ext cx="15161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8" name="Rectangle 48"/>
          <p:cNvSpPr>
            <a:spLocks noChangeArrowheads="1"/>
          </p:cNvSpPr>
          <p:nvPr/>
        </p:nvSpPr>
        <p:spPr bwMode="auto">
          <a:xfrm>
            <a:off x="7627400" y="5645721"/>
            <a:ext cx="1368000" cy="370431"/>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Triage / Assign Claim</a:t>
            </a:r>
          </a:p>
        </p:txBody>
      </p:sp>
      <p:sp>
        <p:nvSpPr>
          <p:cNvPr id="229" name="Rectangle 228"/>
          <p:cNvSpPr/>
          <p:nvPr/>
        </p:nvSpPr>
        <p:spPr>
          <a:xfrm>
            <a:off x="7627400" y="5645721"/>
            <a:ext cx="151619" cy="372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0" name="Chevron 35"/>
          <p:cNvSpPr/>
          <p:nvPr/>
        </p:nvSpPr>
        <p:spPr>
          <a:xfrm>
            <a:off x="468949" y="1807121"/>
            <a:ext cx="13680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Develop &amp; Manage Products-Services</a:t>
            </a:r>
          </a:p>
        </p:txBody>
      </p:sp>
      <p:sp>
        <p:nvSpPr>
          <p:cNvPr id="231" name="Chevron 33"/>
          <p:cNvSpPr/>
          <p:nvPr/>
        </p:nvSpPr>
        <p:spPr>
          <a:xfrm>
            <a:off x="1901399" y="1807121"/>
            <a:ext cx="13680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Market &amp; Promote Products-Services</a:t>
            </a:r>
          </a:p>
        </p:txBody>
      </p:sp>
      <p:sp>
        <p:nvSpPr>
          <p:cNvPr id="232" name="Chevron 27"/>
          <p:cNvSpPr/>
          <p:nvPr/>
        </p:nvSpPr>
        <p:spPr>
          <a:xfrm>
            <a:off x="4764366" y="1807121"/>
            <a:ext cx="13680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Bill &amp; Collect Premiums</a:t>
            </a:r>
          </a:p>
        </p:txBody>
      </p:sp>
      <p:sp>
        <p:nvSpPr>
          <p:cNvPr id="233" name="Chevron 29"/>
          <p:cNvSpPr/>
          <p:nvPr/>
        </p:nvSpPr>
        <p:spPr>
          <a:xfrm>
            <a:off x="3332900" y="1807121"/>
            <a:ext cx="13680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Process Submissions &amp; Renewals</a:t>
            </a:r>
          </a:p>
        </p:txBody>
      </p:sp>
      <p:sp>
        <p:nvSpPr>
          <p:cNvPr id="234" name="Chevron 33"/>
          <p:cNvSpPr/>
          <p:nvPr/>
        </p:nvSpPr>
        <p:spPr>
          <a:xfrm>
            <a:off x="7627400" y="1807121"/>
            <a:ext cx="2804912"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Benefits &amp; Claims</a:t>
            </a:r>
          </a:p>
        </p:txBody>
      </p:sp>
      <p:sp>
        <p:nvSpPr>
          <p:cNvPr id="235" name="Chevron 31"/>
          <p:cNvSpPr/>
          <p:nvPr/>
        </p:nvSpPr>
        <p:spPr>
          <a:xfrm>
            <a:off x="6187107" y="1807121"/>
            <a:ext cx="1383092"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Provide Customer Service</a:t>
            </a:r>
          </a:p>
        </p:txBody>
      </p:sp>
      <p:sp>
        <p:nvSpPr>
          <p:cNvPr id="236" name="Chevron 35"/>
          <p:cNvSpPr/>
          <p:nvPr/>
        </p:nvSpPr>
        <p:spPr>
          <a:xfrm>
            <a:off x="10484852" y="1807121"/>
            <a:ext cx="13680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Manage Investments</a:t>
            </a:r>
          </a:p>
        </p:txBody>
      </p:sp>
      <p:sp>
        <p:nvSpPr>
          <p:cNvPr id="237" name="Rectangle 44"/>
          <p:cNvSpPr>
            <a:spLocks noChangeArrowheads="1"/>
          </p:cNvSpPr>
          <p:nvPr/>
        </p:nvSpPr>
        <p:spPr bwMode="auto">
          <a:xfrm>
            <a:off x="1901399" y="2660319"/>
            <a:ext cx="1368000" cy="367607"/>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Products &amp; Services Pricing</a:t>
            </a:r>
          </a:p>
        </p:txBody>
      </p:sp>
      <p:sp>
        <p:nvSpPr>
          <p:cNvPr id="238" name="Rectangle 237"/>
          <p:cNvSpPr/>
          <p:nvPr/>
        </p:nvSpPr>
        <p:spPr>
          <a:xfrm>
            <a:off x="1901399" y="2660319"/>
            <a:ext cx="151619" cy="36975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39" name="Rectangle 33"/>
          <p:cNvSpPr>
            <a:spLocks noChangeArrowheads="1"/>
          </p:cNvSpPr>
          <p:nvPr/>
        </p:nvSpPr>
        <p:spPr bwMode="auto">
          <a:xfrm>
            <a:off x="468949" y="2660319"/>
            <a:ext cx="1368000" cy="361626"/>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Enhance Existing Products &amp; Services</a:t>
            </a:r>
          </a:p>
        </p:txBody>
      </p:sp>
      <p:sp>
        <p:nvSpPr>
          <p:cNvPr id="240" name="Rectangle 239"/>
          <p:cNvSpPr/>
          <p:nvPr/>
        </p:nvSpPr>
        <p:spPr>
          <a:xfrm>
            <a:off x="468949" y="2660319"/>
            <a:ext cx="151619" cy="36373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1" name="Rectangle 33"/>
          <p:cNvSpPr>
            <a:spLocks noChangeArrowheads="1"/>
          </p:cNvSpPr>
          <p:nvPr/>
        </p:nvSpPr>
        <p:spPr bwMode="auto">
          <a:xfrm>
            <a:off x="7627400" y="2660319"/>
            <a:ext cx="1368000" cy="370424"/>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Determine Salvage - P&amp;C Only</a:t>
            </a:r>
          </a:p>
        </p:txBody>
      </p:sp>
      <p:sp>
        <p:nvSpPr>
          <p:cNvPr id="242" name="Rectangle 241"/>
          <p:cNvSpPr/>
          <p:nvPr/>
        </p:nvSpPr>
        <p:spPr>
          <a:xfrm>
            <a:off x="7627400" y="2660319"/>
            <a:ext cx="151619" cy="372588"/>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3" name="Rectangle 30"/>
          <p:cNvSpPr>
            <a:spLocks noChangeArrowheads="1"/>
          </p:cNvSpPr>
          <p:nvPr/>
        </p:nvSpPr>
        <p:spPr bwMode="auto">
          <a:xfrm>
            <a:off x="3332900" y="2660319"/>
            <a:ext cx="1368000" cy="366223"/>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Underwrite </a:t>
            </a:r>
          </a:p>
          <a:p>
            <a:pPr algn="ctr">
              <a:spcAft>
                <a:spcPct val="0"/>
              </a:spcAft>
            </a:pPr>
            <a:r>
              <a:rPr lang="en-GB" sz="800" dirty="0">
                <a:cs typeface="Arial" pitchFamily="34" charset="0"/>
              </a:rPr>
              <a:t>Application</a:t>
            </a:r>
          </a:p>
        </p:txBody>
      </p:sp>
      <p:sp>
        <p:nvSpPr>
          <p:cNvPr id="244" name="Rectangle 243"/>
          <p:cNvSpPr/>
          <p:nvPr/>
        </p:nvSpPr>
        <p:spPr>
          <a:xfrm>
            <a:off x="3332900" y="2660319"/>
            <a:ext cx="151619" cy="36836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5" name="Rectangle 41"/>
          <p:cNvSpPr>
            <a:spLocks noChangeArrowheads="1"/>
          </p:cNvSpPr>
          <p:nvPr/>
        </p:nvSpPr>
        <p:spPr bwMode="auto">
          <a:xfrm>
            <a:off x="6187107" y="2660319"/>
            <a:ext cx="1361175" cy="367217"/>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Fulfil Customer             </a:t>
            </a:r>
          </a:p>
          <a:p>
            <a:pPr algn="ctr">
              <a:spcAft>
                <a:spcPct val="0"/>
              </a:spcAft>
            </a:pPr>
            <a:r>
              <a:rPr lang="en-GB" sz="800" dirty="0">
                <a:cs typeface="Arial" pitchFamily="34" charset="0"/>
              </a:rPr>
              <a:t>Service Requirements</a:t>
            </a:r>
          </a:p>
        </p:txBody>
      </p:sp>
      <p:sp>
        <p:nvSpPr>
          <p:cNvPr id="246" name="Rectangle 245"/>
          <p:cNvSpPr/>
          <p:nvPr/>
        </p:nvSpPr>
        <p:spPr>
          <a:xfrm>
            <a:off x="6187107" y="2660319"/>
            <a:ext cx="151619" cy="369363"/>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7" name="Rectangle 33"/>
          <p:cNvSpPr>
            <a:spLocks noChangeArrowheads="1"/>
          </p:cNvSpPr>
          <p:nvPr/>
        </p:nvSpPr>
        <p:spPr bwMode="auto">
          <a:xfrm>
            <a:off x="4764366" y="2660319"/>
            <a:ext cx="1368000" cy="368863"/>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Changes to Payment </a:t>
            </a:r>
          </a:p>
          <a:p>
            <a:pPr algn="ctr">
              <a:spcAft>
                <a:spcPct val="0"/>
              </a:spcAft>
            </a:pPr>
            <a:r>
              <a:rPr lang="en-GB" sz="800" dirty="0">
                <a:cs typeface="Arial" pitchFamily="34" charset="0"/>
              </a:rPr>
              <a:t>Details/Plan</a:t>
            </a:r>
          </a:p>
        </p:txBody>
      </p:sp>
      <p:sp>
        <p:nvSpPr>
          <p:cNvPr id="248" name="Rectangle 247"/>
          <p:cNvSpPr/>
          <p:nvPr/>
        </p:nvSpPr>
        <p:spPr>
          <a:xfrm>
            <a:off x="4764366" y="2660319"/>
            <a:ext cx="151619" cy="37101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49" name="Rectangle 45"/>
          <p:cNvSpPr>
            <a:spLocks noChangeArrowheads="1"/>
          </p:cNvSpPr>
          <p:nvPr/>
        </p:nvSpPr>
        <p:spPr bwMode="auto">
          <a:xfrm>
            <a:off x="9064311" y="2660319"/>
            <a:ext cx="1368000" cy="37222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Determine Reinsurance</a:t>
            </a:r>
          </a:p>
        </p:txBody>
      </p:sp>
      <p:sp>
        <p:nvSpPr>
          <p:cNvPr id="250" name="Rectangle 249"/>
          <p:cNvSpPr/>
          <p:nvPr/>
        </p:nvSpPr>
        <p:spPr>
          <a:xfrm>
            <a:off x="9064311" y="2660319"/>
            <a:ext cx="15161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1" name="Rectangle 33"/>
          <p:cNvSpPr>
            <a:spLocks noChangeArrowheads="1"/>
          </p:cNvSpPr>
          <p:nvPr/>
        </p:nvSpPr>
        <p:spPr bwMode="auto">
          <a:xfrm>
            <a:off x="10484852" y="2660319"/>
            <a:ext cx="1368000" cy="361626"/>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Perform Investment Accounting</a:t>
            </a:r>
          </a:p>
        </p:txBody>
      </p:sp>
      <p:sp>
        <p:nvSpPr>
          <p:cNvPr id="252" name="Rectangle 251"/>
          <p:cNvSpPr/>
          <p:nvPr/>
        </p:nvSpPr>
        <p:spPr>
          <a:xfrm>
            <a:off x="10484852" y="2660319"/>
            <a:ext cx="151619" cy="363738"/>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3" name="Rectangle 45"/>
          <p:cNvSpPr>
            <a:spLocks noChangeArrowheads="1"/>
          </p:cNvSpPr>
          <p:nvPr/>
        </p:nvSpPr>
        <p:spPr bwMode="auto">
          <a:xfrm>
            <a:off x="1901399" y="2233720"/>
            <a:ext cx="1368000" cy="366397"/>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Advertise / Promote Products &amp; Services</a:t>
            </a:r>
          </a:p>
        </p:txBody>
      </p:sp>
      <p:sp>
        <p:nvSpPr>
          <p:cNvPr id="254" name="Rectangle 253"/>
          <p:cNvSpPr/>
          <p:nvPr/>
        </p:nvSpPr>
        <p:spPr>
          <a:xfrm>
            <a:off x="1901399" y="2233720"/>
            <a:ext cx="151619" cy="368538"/>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5" name="Rectangle 35"/>
          <p:cNvSpPr>
            <a:spLocks noChangeArrowheads="1"/>
          </p:cNvSpPr>
          <p:nvPr/>
        </p:nvSpPr>
        <p:spPr bwMode="auto">
          <a:xfrm>
            <a:off x="468949" y="2233720"/>
            <a:ext cx="1368000" cy="367923"/>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Analyze Market &amp; Determine Customer Needs</a:t>
            </a:r>
          </a:p>
        </p:txBody>
      </p:sp>
      <p:sp>
        <p:nvSpPr>
          <p:cNvPr id="256" name="Rectangle 255"/>
          <p:cNvSpPr/>
          <p:nvPr/>
        </p:nvSpPr>
        <p:spPr>
          <a:xfrm>
            <a:off x="468949" y="2233720"/>
            <a:ext cx="151619" cy="37007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7" name="Rectangle 35"/>
          <p:cNvSpPr>
            <a:spLocks noChangeArrowheads="1"/>
          </p:cNvSpPr>
          <p:nvPr/>
        </p:nvSpPr>
        <p:spPr bwMode="auto">
          <a:xfrm>
            <a:off x="7627400" y="2233720"/>
            <a:ext cx="1368000" cy="369414"/>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Determine Loss Control</a:t>
            </a:r>
          </a:p>
        </p:txBody>
      </p:sp>
      <p:sp>
        <p:nvSpPr>
          <p:cNvPr id="258" name="Rectangle 257"/>
          <p:cNvSpPr/>
          <p:nvPr/>
        </p:nvSpPr>
        <p:spPr>
          <a:xfrm>
            <a:off x="7627400" y="2233720"/>
            <a:ext cx="151619" cy="3715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59" name="Rectangle 30"/>
          <p:cNvSpPr>
            <a:spLocks noChangeArrowheads="1"/>
          </p:cNvSpPr>
          <p:nvPr/>
        </p:nvSpPr>
        <p:spPr bwMode="auto">
          <a:xfrm>
            <a:off x="3332900" y="2233720"/>
            <a:ext cx="1368000" cy="371278"/>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Calculate &amp; Present Quote</a:t>
            </a:r>
          </a:p>
        </p:txBody>
      </p:sp>
      <p:sp>
        <p:nvSpPr>
          <p:cNvPr id="260" name="Rectangle 259"/>
          <p:cNvSpPr/>
          <p:nvPr/>
        </p:nvSpPr>
        <p:spPr>
          <a:xfrm>
            <a:off x="3332900" y="2233720"/>
            <a:ext cx="151619" cy="37344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1" name="Rectangle 33"/>
          <p:cNvSpPr>
            <a:spLocks noChangeArrowheads="1"/>
          </p:cNvSpPr>
          <p:nvPr/>
        </p:nvSpPr>
        <p:spPr bwMode="auto">
          <a:xfrm>
            <a:off x="4764366" y="2233720"/>
            <a:ext cx="1368000" cy="368863"/>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Produce Bill / Statements</a:t>
            </a:r>
          </a:p>
        </p:txBody>
      </p:sp>
      <p:sp>
        <p:nvSpPr>
          <p:cNvPr id="262" name="Rectangle 261"/>
          <p:cNvSpPr/>
          <p:nvPr/>
        </p:nvSpPr>
        <p:spPr>
          <a:xfrm>
            <a:off x="4764366" y="2233720"/>
            <a:ext cx="151619" cy="371018"/>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3" name="Rectangle 40"/>
          <p:cNvSpPr>
            <a:spLocks noChangeArrowheads="1"/>
          </p:cNvSpPr>
          <p:nvPr/>
        </p:nvSpPr>
        <p:spPr bwMode="auto">
          <a:xfrm>
            <a:off x="6187107" y="2233720"/>
            <a:ext cx="1368000" cy="360088"/>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Develop Customer Service Strategy</a:t>
            </a:r>
          </a:p>
        </p:txBody>
      </p:sp>
      <p:sp>
        <p:nvSpPr>
          <p:cNvPr id="264" name="Rectangle 263"/>
          <p:cNvSpPr/>
          <p:nvPr/>
        </p:nvSpPr>
        <p:spPr>
          <a:xfrm>
            <a:off x="6187107" y="2233720"/>
            <a:ext cx="151619" cy="36219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5" name="Rectangle 41"/>
          <p:cNvSpPr>
            <a:spLocks noChangeArrowheads="1"/>
          </p:cNvSpPr>
          <p:nvPr/>
        </p:nvSpPr>
        <p:spPr bwMode="auto">
          <a:xfrm>
            <a:off x="9064311" y="2233720"/>
            <a:ext cx="1368000" cy="372225"/>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Claim Department</a:t>
            </a:r>
          </a:p>
        </p:txBody>
      </p:sp>
      <p:sp>
        <p:nvSpPr>
          <p:cNvPr id="266" name="Rectangle 265"/>
          <p:cNvSpPr/>
          <p:nvPr/>
        </p:nvSpPr>
        <p:spPr>
          <a:xfrm>
            <a:off x="9064311" y="2233720"/>
            <a:ext cx="151619" cy="374400"/>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7" name="Rectangle 35"/>
          <p:cNvSpPr>
            <a:spLocks noChangeArrowheads="1"/>
          </p:cNvSpPr>
          <p:nvPr/>
        </p:nvSpPr>
        <p:spPr bwMode="auto">
          <a:xfrm>
            <a:off x="10484852" y="2233720"/>
            <a:ext cx="1368000" cy="367923"/>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Manage Portfolio</a:t>
            </a:r>
          </a:p>
        </p:txBody>
      </p:sp>
      <p:sp>
        <p:nvSpPr>
          <p:cNvPr id="268" name="Rectangle 267"/>
          <p:cNvSpPr/>
          <p:nvPr/>
        </p:nvSpPr>
        <p:spPr>
          <a:xfrm>
            <a:off x="10484852" y="2233720"/>
            <a:ext cx="151619" cy="37007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69" name="Rectangle 268"/>
          <p:cNvSpPr/>
          <p:nvPr/>
        </p:nvSpPr>
        <p:spPr>
          <a:xfrm>
            <a:off x="1901399" y="3086918"/>
            <a:ext cx="151619" cy="3719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0" name="Rectangle 46"/>
          <p:cNvSpPr>
            <a:spLocks noChangeArrowheads="1"/>
          </p:cNvSpPr>
          <p:nvPr/>
        </p:nvSpPr>
        <p:spPr bwMode="auto">
          <a:xfrm>
            <a:off x="1901399" y="3086918"/>
            <a:ext cx="1368000" cy="369755"/>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 Support Distribution Channels</a:t>
            </a:r>
          </a:p>
        </p:txBody>
      </p:sp>
      <p:sp>
        <p:nvSpPr>
          <p:cNvPr id="271" name="Rectangle 34"/>
          <p:cNvSpPr>
            <a:spLocks noChangeArrowheads="1"/>
          </p:cNvSpPr>
          <p:nvPr/>
        </p:nvSpPr>
        <p:spPr bwMode="auto">
          <a:xfrm>
            <a:off x="468949" y="3086918"/>
            <a:ext cx="1368000" cy="371505"/>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Monitor / Manage Products &amp; Services Programs</a:t>
            </a:r>
          </a:p>
        </p:txBody>
      </p:sp>
      <p:sp>
        <p:nvSpPr>
          <p:cNvPr id="272" name="Rectangle 271"/>
          <p:cNvSpPr/>
          <p:nvPr/>
        </p:nvSpPr>
        <p:spPr>
          <a:xfrm>
            <a:off x="468949" y="3086918"/>
            <a:ext cx="151619" cy="373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3" name="Rectangle 272"/>
          <p:cNvSpPr/>
          <p:nvPr/>
        </p:nvSpPr>
        <p:spPr>
          <a:xfrm>
            <a:off x="7627400" y="3086918"/>
            <a:ext cx="151619" cy="3719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4" name="Rectangle 46"/>
          <p:cNvSpPr>
            <a:spLocks noChangeArrowheads="1"/>
          </p:cNvSpPr>
          <p:nvPr/>
        </p:nvSpPr>
        <p:spPr bwMode="auto">
          <a:xfrm>
            <a:off x="7627400" y="3086918"/>
            <a:ext cx="1368000" cy="36975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Perform Reporting</a:t>
            </a:r>
          </a:p>
        </p:txBody>
      </p:sp>
      <p:sp>
        <p:nvSpPr>
          <p:cNvPr id="275" name="Rectangle 11"/>
          <p:cNvSpPr>
            <a:spLocks noChangeArrowheads="1"/>
          </p:cNvSpPr>
          <p:nvPr/>
        </p:nvSpPr>
        <p:spPr bwMode="auto">
          <a:xfrm>
            <a:off x="3332900" y="3086918"/>
            <a:ext cx="1368000" cy="37222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Application / New Business</a:t>
            </a:r>
          </a:p>
        </p:txBody>
      </p:sp>
      <p:sp>
        <p:nvSpPr>
          <p:cNvPr id="276" name="Rectangle 275"/>
          <p:cNvSpPr/>
          <p:nvPr/>
        </p:nvSpPr>
        <p:spPr>
          <a:xfrm>
            <a:off x="3332900" y="3086918"/>
            <a:ext cx="15161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7" name="Rectangle 34"/>
          <p:cNvSpPr>
            <a:spLocks noChangeArrowheads="1"/>
          </p:cNvSpPr>
          <p:nvPr/>
        </p:nvSpPr>
        <p:spPr bwMode="auto">
          <a:xfrm>
            <a:off x="4764366" y="3086918"/>
            <a:ext cx="1368000" cy="368313"/>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Process Receipts</a:t>
            </a:r>
          </a:p>
        </p:txBody>
      </p:sp>
      <p:sp>
        <p:nvSpPr>
          <p:cNvPr id="278" name="Rectangle 277"/>
          <p:cNvSpPr/>
          <p:nvPr/>
        </p:nvSpPr>
        <p:spPr>
          <a:xfrm>
            <a:off x="4764366" y="3086918"/>
            <a:ext cx="151619" cy="37046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79" name="Rectangle 44"/>
          <p:cNvSpPr>
            <a:spLocks noChangeArrowheads="1"/>
          </p:cNvSpPr>
          <p:nvPr/>
        </p:nvSpPr>
        <p:spPr bwMode="auto">
          <a:xfrm>
            <a:off x="6187107" y="3086918"/>
            <a:ext cx="1368000" cy="365511"/>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Facilitate Revenue Enhancement (e.g.: Cross Sell, Up sell)</a:t>
            </a:r>
          </a:p>
        </p:txBody>
      </p:sp>
      <p:sp>
        <p:nvSpPr>
          <p:cNvPr id="280" name="Rectangle 279"/>
          <p:cNvSpPr/>
          <p:nvPr/>
        </p:nvSpPr>
        <p:spPr>
          <a:xfrm>
            <a:off x="6187107" y="3086918"/>
            <a:ext cx="151619" cy="36764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1" name="Rectangle 40"/>
          <p:cNvSpPr>
            <a:spLocks noChangeArrowheads="1"/>
          </p:cNvSpPr>
          <p:nvPr/>
        </p:nvSpPr>
        <p:spPr bwMode="auto">
          <a:xfrm>
            <a:off x="9064311" y="3086918"/>
            <a:ext cx="1368000" cy="372225"/>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Determine Subrogation – P&amp;C Only</a:t>
            </a:r>
          </a:p>
        </p:txBody>
      </p:sp>
      <p:sp>
        <p:nvSpPr>
          <p:cNvPr id="282" name="Rectangle 281"/>
          <p:cNvSpPr/>
          <p:nvPr/>
        </p:nvSpPr>
        <p:spPr>
          <a:xfrm>
            <a:off x="9064311" y="3086918"/>
            <a:ext cx="151619" cy="374400"/>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3" name="Rectangle 34"/>
          <p:cNvSpPr>
            <a:spLocks noChangeArrowheads="1"/>
          </p:cNvSpPr>
          <p:nvPr/>
        </p:nvSpPr>
        <p:spPr bwMode="auto">
          <a:xfrm>
            <a:off x="10484852" y="3086918"/>
            <a:ext cx="1368000" cy="37150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Process Transactions</a:t>
            </a:r>
          </a:p>
        </p:txBody>
      </p:sp>
      <p:sp>
        <p:nvSpPr>
          <p:cNvPr id="284" name="Rectangle 283"/>
          <p:cNvSpPr/>
          <p:nvPr/>
        </p:nvSpPr>
        <p:spPr>
          <a:xfrm>
            <a:off x="10484852" y="3086918"/>
            <a:ext cx="151619" cy="37367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5" name="Rectangle 48"/>
          <p:cNvSpPr>
            <a:spLocks noChangeArrowheads="1"/>
          </p:cNvSpPr>
          <p:nvPr/>
        </p:nvSpPr>
        <p:spPr bwMode="auto">
          <a:xfrm>
            <a:off x="1901399" y="3513517"/>
            <a:ext cx="1368000" cy="370431"/>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Develop Marketing &amp; Sales Plan</a:t>
            </a:r>
          </a:p>
        </p:txBody>
      </p:sp>
      <p:sp>
        <p:nvSpPr>
          <p:cNvPr id="286" name="Rectangle 285"/>
          <p:cNvSpPr/>
          <p:nvPr/>
        </p:nvSpPr>
        <p:spPr>
          <a:xfrm>
            <a:off x="1901399" y="3513517"/>
            <a:ext cx="151619" cy="3725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7" name="Rectangle 40"/>
          <p:cNvSpPr>
            <a:spLocks noChangeArrowheads="1"/>
          </p:cNvSpPr>
          <p:nvPr/>
        </p:nvSpPr>
        <p:spPr bwMode="auto">
          <a:xfrm>
            <a:off x="468949" y="3513517"/>
            <a:ext cx="1368000" cy="365976"/>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Withdraw Products &amp; Services</a:t>
            </a:r>
          </a:p>
        </p:txBody>
      </p:sp>
      <p:sp>
        <p:nvSpPr>
          <p:cNvPr id="288" name="Rectangle 287"/>
          <p:cNvSpPr/>
          <p:nvPr/>
        </p:nvSpPr>
        <p:spPr>
          <a:xfrm>
            <a:off x="468949" y="3513517"/>
            <a:ext cx="151619" cy="368114"/>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89" name="Rectangle 34"/>
          <p:cNvSpPr>
            <a:spLocks noChangeArrowheads="1"/>
          </p:cNvSpPr>
          <p:nvPr/>
        </p:nvSpPr>
        <p:spPr bwMode="auto">
          <a:xfrm>
            <a:off x="7627400" y="3513517"/>
            <a:ext cx="1368000" cy="371439"/>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Evaluate Fraud</a:t>
            </a:r>
          </a:p>
        </p:txBody>
      </p:sp>
      <p:sp>
        <p:nvSpPr>
          <p:cNvPr id="290" name="Rectangle 289"/>
          <p:cNvSpPr/>
          <p:nvPr/>
        </p:nvSpPr>
        <p:spPr>
          <a:xfrm>
            <a:off x="7627400" y="3513517"/>
            <a:ext cx="151619" cy="37360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1" name="Rectangle 12"/>
          <p:cNvSpPr>
            <a:spLocks noChangeArrowheads="1"/>
          </p:cNvSpPr>
          <p:nvPr/>
        </p:nvSpPr>
        <p:spPr bwMode="auto">
          <a:xfrm>
            <a:off x="3332900" y="3513517"/>
            <a:ext cx="1368000" cy="3656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Deliver Policy</a:t>
            </a:r>
          </a:p>
        </p:txBody>
      </p:sp>
      <p:sp>
        <p:nvSpPr>
          <p:cNvPr id="292" name="Rectangle 291"/>
          <p:cNvSpPr/>
          <p:nvPr/>
        </p:nvSpPr>
        <p:spPr>
          <a:xfrm>
            <a:off x="3332900" y="3513517"/>
            <a:ext cx="151619" cy="3677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3" name="Rectangle 35"/>
          <p:cNvSpPr>
            <a:spLocks noChangeArrowheads="1"/>
          </p:cNvSpPr>
          <p:nvPr/>
        </p:nvSpPr>
        <p:spPr bwMode="auto">
          <a:xfrm>
            <a:off x="4764366" y="3513517"/>
            <a:ext cx="1368000" cy="369414"/>
          </a:xfrm>
          <a:prstGeom prst="rect">
            <a:avLst/>
          </a:prstGeom>
          <a:noFill/>
          <a:ln w="9525">
            <a:solidFill>
              <a:schemeClr val="accent6"/>
            </a:solidFill>
            <a:miter lim="800000"/>
            <a:headEnd/>
            <a:tailEnd/>
          </a:ln>
        </p:spPr>
        <p:txBody>
          <a:bodyPr anchor="ctr"/>
          <a:lstStyle/>
          <a:p>
            <a:pPr algn="r">
              <a:spcAft>
                <a:spcPct val="0"/>
              </a:spcAft>
            </a:pPr>
            <a:r>
              <a:rPr lang="en-GB" sz="800" dirty="0">
                <a:cs typeface="Arial" pitchFamily="34" charset="0"/>
              </a:rPr>
              <a:t>Perform Collection</a:t>
            </a:r>
          </a:p>
        </p:txBody>
      </p:sp>
      <p:sp>
        <p:nvSpPr>
          <p:cNvPr id="294" name="Rectangle 293"/>
          <p:cNvSpPr/>
          <p:nvPr/>
        </p:nvSpPr>
        <p:spPr>
          <a:xfrm>
            <a:off x="4764366" y="3513517"/>
            <a:ext cx="151619" cy="371572"/>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5" name="Rectangle 44"/>
          <p:cNvSpPr>
            <a:spLocks noChangeArrowheads="1"/>
          </p:cNvSpPr>
          <p:nvPr/>
        </p:nvSpPr>
        <p:spPr bwMode="auto">
          <a:xfrm>
            <a:off x="6187107" y="3513517"/>
            <a:ext cx="1368000" cy="365512"/>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Manage Customer Service Delivery</a:t>
            </a:r>
          </a:p>
        </p:txBody>
      </p:sp>
      <p:sp>
        <p:nvSpPr>
          <p:cNvPr id="296" name="Rectangle 295"/>
          <p:cNvSpPr/>
          <p:nvPr/>
        </p:nvSpPr>
        <p:spPr>
          <a:xfrm>
            <a:off x="6187107" y="3513517"/>
            <a:ext cx="151619" cy="367647"/>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7" name="Rectangle 33"/>
          <p:cNvSpPr>
            <a:spLocks noChangeArrowheads="1"/>
          </p:cNvSpPr>
          <p:nvPr/>
        </p:nvSpPr>
        <p:spPr bwMode="auto">
          <a:xfrm>
            <a:off x="9064311" y="3513517"/>
            <a:ext cx="1368000" cy="361626"/>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Exposure</a:t>
            </a:r>
          </a:p>
        </p:txBody>
      </p:sp>
      <p:sp>
        <p:nvSpPr>
          <p:cNvPr id="298" name="Rectangle 297"/>
          <p:cNvSpPr/>
          <p:nvPr/>
        </p:nvSpPr>
        <p:spPr>
          <a:xfrm>
            <a:off x="9064311" y="3513517"/>
            <a:ext cx="151619" cy="3637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99" name="Rectangle 40"/>
          <p:cNvSpPr>
            <a:spLocks noChangeArrowheads="1"/>
          </p:cNvSpPr>
          <p:nvPr/>
        </p:nvSpPr>
        <p:spPr bwMode="auto">
          <a:xfrm>
            <a:off x="10484852" y="3513517"/>
            <a:ext cx="1368000" cy="365976"/>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Monitor Assets</a:t>
            </a:r>
          </a:p>
        </p:txBody>
      </p:sp>
      <p:sp>
        <p:nvSpPr>
          <p:cNvPr id="300" name="Rectangle 299"/>
          <p:cNvSpPr/>
          <p:nvPr/>
        </p:nvSpPr>
        <p:spPr>
          <a:xfrm>
            <a:off x="10484852" y="3513517"/>
            <a:ext cx="151619" cy="36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1" name="Rectangle 41"/>
          <p:cNvSpPr>
            <a:spLocks noChangeArrowheads="1"/>
          </p:cNvSpPr>
          <p:nvPr/>
        </p:nvSpPr>
        <p:spPr bwMode="auto">
          <a:xfrm>
            <a:off x="1901399" y="3939325"/>
            <a:ext cx="1368000" cy="372226"/>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Manage the Selling Process</a:t>
            </a:r>
            <a:endParaRPr lang="en-GB" sz="800" baseline="30000" dirty="0">
              <a:cs typeface="Arial" pitchFamily="34" charset="0"/>
            </a:endParaRPr>
          </a:p>
        </p:txBody>
      </p:sp>
      <p:sp>
        <p:nvSpPr>
          <p:cNvPr id="302" name="Rectangle 301"/>
          <p:cNvSpPr/>
          <p:nvPr/>
        </p:nvSpPr>
        <p:spPr>
          <a:xfrm>
            <a:off x="1901399" y="3939325"/>
            <a:ext cx="151619" cy="374400"/>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3" name="Rectangle 41"/>
          <p:cNvSpPr>
            <a:spLocks noChangeArrowheads="1"/>
          </p:cNvSpPr>
          <p:nvPr/>
        </p:nvSpPr>
        <p:spPr bwMode="auto">
          <a:xfrm>
            <a:off x="468949" y="3939325"/>
            <a:ext cx="1368000" cy="36819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Develop New </a:t>
            </a:r>
          </a:p>
          <a:p>
            <a:pPr algn="ctr">
              <a:spcAft>
                <a:spcPct val="0"/>
              </a:spcAft>
            </a:pPr>
            <a:r>
              <a:rPr lang="en-GB" sz="800" dirty="0">
                <a:cs typeface="Arial" pitchFamily="34" charset="0"/>
              </a:rPr>
              <a:t>Products &amp; Services</a:t>
            </a:r>
          </a:p>
        </p:txBody>
      </p:sp>
      <p:sp>
        <p:nvSpPr>
          <p:cNvPr id="304" name="Rectangle 303"/>
          <p:cNvSpPr/>
          <p:nvPr/>
        </p:nvSpPr>
        <p:spPr>
          <a:xfrm>
            <a:off x="468949" y="3939325"/>
            <a:ext cx="151619" cy="3703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5" name="Rectangle 40"/>
          <p:cNvSpPr>
            <a:spLocks noChangeArrowheads="1"/>
          </p:cNvSpPr>
          <p:nvPr/>
        </p:nvSpPr>
        <p:spPr bwMode="auto">
          <a:xfrm>
            <a:off x="7627400" y="3939325"/>
            <a:ext cx="1368000" cy="372225"/>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Perform Constituent Set Up</a:t>
            </a:r>
          </a:p>
        </p:txBody>
      </p:sp>
      <p:sp>
        <p:nvSpPr>
          <p:cNvPr id="306" name="Rectangle 305"/>
          <p:cNvSpPr/>
          <p:nvPr/>
        </p:nvSpPr>
        <p:spPr>
          <a:xfrm>
            <a:off x="7627400" y="3939325"/>
            <a:ext cx="151619"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7" name="Rectangle 12"/>
          <p:cNvSpPr>
            <a:spLocks noChangeArrowheads="1"/>
          </p:cNvSpPr>
          <p:nvPr/>
        </p:nvSpPr>
        <p:spPr bwMode="auto">
          <a:xfrm>
            <a:off x="3332900" y="3939325"/>
            <a:ext cx="1368000" cy="3656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Renewals</a:t>
            </a:r>
          </a:p>
        </p:txBody>
      </p:sp>
      <p:sp>
        <p:nvSpPr>
          <p:cNvPr id="308" name="Rectangle 307"/>
          <p:cNvSpPr/>
          <p:nvPr/>
        </p:nvSpPr>
        <p:spPr>
          <a:xfrm>
            <a:off x="3332900" y="3939325"/>
            <a:ext cx="151619" cy="3677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09" name="Rectangle 48"/>
          <p:cNvSpPr>
            <a:spLocks noChangeArrowheads="1"/>
          </p:cNvSpPr>
          <p:nvPr/>
        </p:nvSpPr>
        <p:spPr bwMode="auto">
          <a:xfrm>
            <a:off x="6187107" y="3939325"/>
            <a:ext cx="1368000" cy="365879"/>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Measure &amp; Improve Customer Service</a:t>
            </a:r>
          </a:p>
        </p:txBody>
      </p:sp>
      <p:sp>
        <p:nvSpPr>
          <p:cNvPr id="310" name="Rectangle 309"/>
          <p:cNvSpPr/>
          <p:nvPr/>
        </p:nvSpPr>
        <p:spPr>
          <a:xfrm>
            <a:off x="6187107" y="3939325"/>
            <a:ext cx="151619" cy="36801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1" name="Rectangle 35"/>
          <p:cNvSpPr>
            <a:spLocks noChangeArrowheads="1"/>
          </p:cNvSpPr>
          <p:nvPr/>
        </p:nvSpPr>
        <p:spPr bwMode="auto">
          <a:xfrm>
            <a:off x="9064311" y="3939325"/>
            <a:ext cx="1368000" cy="367923"/>
          </a:xfrm>
          <a:prstGeom prst="rect">
            <a:avLst/>
          </a:prstGeom>
          <a:noFill/>
          <a:ln w="9525">
            <a:solidFill>
              <a:schemeClr val="accent5"/>
            </a:solidFill>
            <a:miter lim="800000"/>
            <a:headEnd/>
            <a:tailEnd/>
          </a:ln>
        </p:spPr>
        <p:txBody>
          <a:bodyPr anchor="ctr"/>
          <a:lstStyle/>
          <a:p>
            <a:pPr algn="ctr">
              <a:spcAft>
                <a:spcPct val="0"/>
              </a:spcAft>
            </a:pPr>
            <a:r>
              <a:rPr lang="en-US" sz="800" dirty="0">
                <a:cs typeface="Arial" pitchFamily="34" charset="0"/>
              </a:rPr>
              <a:t>Manage Claim Reserves</a:t>
            </a:r>
          </a:p>
        </p:txBody>
      </p:sp>
      <p:sp>
        <p:nvSpPr>
          <p:cNvPr id="312" name="Rectangle 311"/>
          <p:cNvSpPr/>
          <p:nvPr/>
        </p:nvSpPr>
        <p:spPr>
          <a:xfrm>
            <a:off x="9064311" y="3939325"/>
            <a:ext cx="151619" cy="370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3" name="Rectangle 41"/>
          <p:cNvSpPr>
            <a:spLocks noChangeArrowheads="1"/>
          </p:cNvSpPr>
          <p:nvPr/>
        </p:nvSpPr>
        <p:spPr bwMode="auto">
          <a:xfrm>
            <a:off x="10484852" y="3939325"/>
            <a:ext cx="1368000" cy="368190"/>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Perform Private </a:t>
            </a:r>
          </a:p>
          <a:p>
            <a:pPr algn="ctr">
              <a:spcAft>
                <a:spcPct val="0"/>
              </a:spcAft>
            </a:pPr>
            <a:r>
              <a:rPr lang="en-GB" sz="800" dirty="0">
                <a:cs typeface="Arial" pitchFamily="34" charset="0"/>
              </a:rPr>
              <a:t>Asset Origination</a:t>
            </a:r>
          </a:p>
        </p:txBody>
      </p:sp>
      <p:sp>
        <p:nvSpPr>
          <p:cNvPr id="314" name="Rectangle 313"/>
          <p:cNvSpPr/>
          <p:nvPr/>
        </p:nvSpPr>
        <p:spPr>
          <a:xfrm>
            <a:off x="10484852" y="3939325"/>
            <a:ext cx="151619" cy="370341"/>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5" name="Rectangle 48"/>
          <p:cNvSpPr>
            <a:spLocks noChangeArrowheads="1"/>
          </p:cNvSpPr>
          <p:nvPr/>
        </p:nvSpPr>
        <p:spPr bwMode="auto">
          <a:xfrm>
            <a:off x="468949" y="4365924"/>
            <a:ext cx="1368000" cy="370431"/>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Launch New / Enhanced Products </a:t>
            </a:r>
          </a:p>
          <a:p>
            <a:pPr algn="ctr">
              <a:spcAft>
                <a:spcPct val="0"/>
              </a:spcAft>
            </a:pPr>
            <a:r>
              <a:rPr lang="en-GB" sz="800" dirty="0">
                <a:cs typeface="Arial" pitchFamily="34" charset="0"/>
              </a:rPr>
              <a:t>&amp; Services</a:t>
            </a:r>
          </a:p>
        </p:txBody>
      </p:sp>
      <p:sp>
        <p:nvSpPr>
          <p:cNvPr id="316" name="Rectangle 315"/>
          <p:cNvSpPr/>
          <p:nvPr/>
        </p:nvSpPr>
        <p:spPr>
          <a:xfrm>
            <a:off x="468949" y="4365924"/>
            <a:ext cx="151619" cy="3725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7" name="Rectangle 41"/>
          <p:cNvSpPr>
            <a:spLocks noChangeArrowheads="1"/>
          </p:cNvSpPr>
          <p:nvPr/>
        </p:nvSpPr>
        <p:spPr bwMode="auto">
          <a:xfrm>
            <a:off x="1901399" y="4365924"/>
            <a:ext cx="1368000" cy="372226"/>
          </a:xfrm>
          <a:prstGeom prst="rect">
            <a:avLst/>
          </a:prstGeom>
          <a:noFill/>
          <a:ln w="9525">
            <a:solidFill>
              <a:schemeClr val="accent5"/>
            </a:solidFill>
            <a:miter lim="800000"/>
            <a:headEnd/>
            <a:tailEnd/>
          </a:ln>
        </p:spPr>
        <p:txBody>
          <a:bodyPr anchor="ctr"/>
          <a:lstStyle/>
          <a:p>
            <a:pPr algn="ctr">
              <a:spcAft>
                <a:spcPct val="0"/>
              </a:spcAft>
            </a:pPr>
            <a:r>
              <a:rPr lang="en-GB" sz="800" dirty="0">
                <a:cs typeface="Arial" pitchFamily="34" charset="0"/>
              </a:rPr>
              <a:t>Perform Agent</a:t>
            </a:r>
          </a:p>
          <a:p>
            <a:pPr algn="ctr">
              <a:spcAft>
                <a:spcPct val="0"/>
              </a:spcAft>
            </a:pPr>
            <a:r>
              <a:rPr lang="en-GB" sz="800" dirty="0">
                <a:cs typeface="Arial" pitchFamily="34" charset="0"/>
              </a:rPr>
              <a:t>Setup</a:t>
            </a:r>
          </a:p>
        </p:txBody>
      </p:sp>
      <p:sp>
        <p:nvSpPr>
          <p:cNvPr id="318" name="Rectangle 317"/>
          <p:cNvSpPr/>
          <p:nvPr/>
        </p:nvSpPr>
        <p:spPr>
          <a:xfrm>
            <a:off x="1901399" y="4365924"/>
            <a:ext cx="151619"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19" name="Rectangle 10"/>
          <p:cNvSpPr>
            <a:spLocks noChangeArrowheads="1"/>
          </p:cNvSpPr>
          <p:nvPr/>
        </p:nvSpPr>
        <p:spPr bwMode="auto">
          <a:xfrm>
            <a:off x="3332900" y="4365924"/>
            <a:ext cx="1368000" cy="371931"/>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Customer Relationships</a:t>
            </a:r>
          </a:p>
        </p:txBody>
      </p:sp>
      <p:sp>
        <p:nvSpPr>
          <p:cNvPr id="320" name="Rectangle 319"/>
          <p:cNvSpPr/>
          <p:nvPr/>
        </p:nvSpPr>
        <p:spPr>
          <a:xfrm>
            <a:off x="3332900" y="4365924"/>
            <a:ext cx="151619" cy="3741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1" name="Rectangle 12"/>
          <p:cNvSpPr>
            <a:spLocks noChangeArrowheads="1"/>
          </p:cNvSpPr>
          <p:nvPr/>
        </p:nvSpPr>
        <p:spPr bwMode="auto">
          <a:xfrm>
            <a:off x="6187107" y="4365924"/>
            <a:ext cx="1368000" cy="3656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Policy Servicing</a:t>
            </a:r>
          </a:p>
        </p:txBody>
      </p:sp>
      <p:sp>
        <p:nvSpPr>
          <p:cNvPr id="322" name="Rectangle 321"/>
          <p:cNvSpPr/>
          <p:nvPr/>
        </p:nvSpPr>
        <p:spPr>
          <a:xfrm>
            <a:off x="6187107" y="4365924"/>
            <a:ext cx="151619" cy="36775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3" name="Rectangle 45"/>
          <p:cNvSpPr>
            <a:spLocks noChangeArrowheads="1"/>
          </p:cNvSpPr>
          <p:nvPr/>
        </p:nvSpPr>
        <p:spPr bwMode="auto">
          <a:xfrm>
            <a:off x="7627400" y="4365924"/>
            <a:ext cx="1368000" cy="37222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 Review Billing</a:t>
            </a:r>
          </a:p>
        </p:txBody>
      </p:sp>
      <p:sp>
        <p:nvSpPr>
          <p:cNvPr id="324" name="Rectangle 323"/>
          <p:cNvSpPr/>
          <p:nvPr/>
        </p:nvSpPr>
        <p:spPr>
          <a:xfrm>
            <a:off x="7627400" y="4365924"/>
            <a:ext cx="15161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5" name="Rectangle 48"/>
          <p:cNvSpPr>
            <a:spLocks noChangeArrowheads="1"/>
          </p:cNvSpPr>
          <p:nvPr/>
        </p:nvSpPr>
        <p:spPr bwMode="auto">
          <a:xfrm>
            <a:off x="9064311" y="4365924"/>
            <a:ext cx="1368000" cy="370431"/>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Litigation</a:t>
            </a:r>
          </a:p>
        </p:txBody>
      </p:sp>
      <p:sp>
        <p:nvSpPr>
          <p:cNvPr id="326" name="Rectangle 325"/>
          <p:cNvSpPr/>
          <p:nvPr/>
        </p:nvSpPr>
        <p:spPr>
          <a:xfrm>
            <a:off x="9064311" y="4365924"/>
            <a:ext cx="151619" cy="3725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7" name="Rectangle 48"/>
          <p:cNvSpPr>
            <a:spLocks noChangeArrowheads="1"/>
          </p:cNvSpPr>
          <p:nvPr/>
        </p:nvSpPr>
        <p:spPr bwMode="auto">
          <a:xfrm>
            <a:off x="10484852" y="4365924"/>
            <a:ext cx="1368000" cy="370431"/>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Select Assets</a:t>
            </a:r>
          </a:p>
        </p:txBody>
      </p:sp>
      <p:sp>
        <p:nvSpPr>
          <p:cNvPr id="328" name="Rectangle 327"/>
          <p:cNvSpPr/>
          <p:nvPr/>
        </p:nvSpPr>
        <p:spPr>
          <a:xfrm>
            <a:off x="10484852" y="4365924"/>
            <a:ext cx="151619" cy="37259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29" name="Chevron 35"/>
          <p:cNvSpPr/>
          <p:nvPr/>
        </p:nvSpPr>
        <p:spPr>
          <a:xfrm>
            <a:off x="3337005" y="1496891"/>
            <a:ext cx="2926080" cy="274320"/>
          </a:xfrm>
          <a:prstGeom prst="chevron">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Quoting &amp; Underwriting</a:t>
            </a:r>
          </a:p>
        </p:txBody>
      </p:sp>
      <p:sp>
        <p:nvSpPr>
          <p:cNvPr id="330" name="Chevron 35"/>
          <p:cNvSpPr/>
          <p:nvPr/>
        </p:nvSpPr>
        <p:spPr>
          <a:xfrm>
            <a:off x="6205061" y="1496891"/>
            <a:ext cx="1463040" cy="274320"/>
          </a:xfrm>
          <a:prstGeom prst="chevron">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Policy Servicing</a:t>
            </a:r>
          </a:p>
        </p:txBody>
      </p:sp>
      <p:sp>
        <p:nvSpPr>
          <p:cNvPr id="331" name="Chevron 35"/>
          <p:cNvSpPr/>
          <p:nvPr/>
        </p:nvSpPr>
        <p:spPr>
          <a:xfrm>
            <a:off x="7610077" y="1496891"/>
            <a:ext cx="2926080" cy="274320"/>
          </a:xfrm>
          <a:prstGeom prst="chevron">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Claims</a:t>
            </a:r>
          </a:p>
        </p:txBody>
      </p:sp>
      <p:sp>
        <p:nvSpPr>
          <p:cNvPr id="332" name="Chevron 35"/>
          <p:cNvSpPr/>
          <p:nvPr/>
        </p:nvSpPr>
        <p:spPr>
          <a:xfrm>
            <a:off x="10478134" y="1496891"/>
            <a:ext cx="1463040" cy="274320"/>
          </a:xfrm>
          <a:prstGeom prst="chevron">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Risk, Capital &amp; Investment Mgmt. </a:t>
            </a:r>
          </a:p>
        </p:txBody>
      </p:sp>
    </p:spTree>
    <p:extLst>
      <p:ext uri="{BB962C8B-B14F-4D97-AF65-F5344CB8AC3E}">
        <p14:creationId xmlns:p14="http://schemas.microsoft.com/office/powerpoint/2010/main" val="20047980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RPA Opportunities in Insurance – Shared Services</a:t>
            </a:r>
          </a:p>
        </p:txBody>
      </p:sp>
      <p:sp>
        <p:nvSpPr>
          <p:cNvPr id="83" name="Rounded Rectangle 82"/>
          <p:cNvSpPr/>
          <p:nvPr/>
        </p:nvSpPr>
        <p:spPr>
          <a:xfrm>
            <a:off x="468695" y="1497057"/>
            <a:ext cx="11257037" cy="2520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6000"/>
              </a:lnSpc>
            </a:pPr>
            <a:r>
              <a:rPr lang="en-CA" sz="1100" b="1" dirty="0">
                <a:solidFill>
                  <a:schemeClr val="bg1"/>
                </a:solidFill>
              </a:rPr>
              <a:t>Insurance – Shared Services</a:t>
            </a:r>
          </a:p>
        </p:txBody>
      </p:sp>
      <p:sp>
        <p:nvSpPr>
          <p:cNvPr id="144" name="Chevron 35"/>
          <p:cNvSpPr/>
          <p:nvPr/>
        </p:nvSpPr>
        <p:spPr>
          <a:xfrm>
            <a:off x="5369200" y="2084282"/>
            <a:ext cx="15696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Service Portfolio Mgmt.</a:t>
            </a:r>
          </a:p>
        </p:txBody>
      </p:sp>
      <p:sp>
        <p:nvSpPr>
          <p:cNvPr id="145" name="Rectangle 12"/>
          <p:cNvSpPr>
            <a:spLocks noChangeArrowheads="1"/>
          </p:cNvSpPr>
          <p:nvPr/>
        </p:nvSpPr>
        <p:spPr bwMode="auto">
          <a:xfrm>
            <a:off x="3736100" y="3847914"/>
            <a:ext cx="1569600" cy="37282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General</a:t>
            </a:r>
          </a:p>
          <a:p>
            <a:pPr algn="ctr">
              <a:spcAft>
                <a:spcPct val="0"/>
              </a:spcAft>
            </a:pPr>
            <a:r>
              <a:rPr lang="en-GB" sz="800" dirty="0">
                <a:cs typeface="Arial" pitchFamily="34" charset="0"/>
              </a:rPr>
              <a:t> Ledger Accounting</a:t>
            </a:r>
          </a:p>
        </p:txBody>
      </p:sp>
      <p:sp>
        <p:nvSpPr>
          <p:cNvPr id="146" name="Rectangle 145"/>
          <p:cNvSpPr/>
          <p:nvPr/>
        </p:nvSpPr>
        <p:spPr>
          <a:xfrm>
            <a:off x="3741002" y="3848536"/>
            <a:ext cx="160451" cy="37377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7" name="Rectangle 10"/>
          <p:cNvSpPr>
            <a:spLocks noChangeArrowheads="1"/>
          </p:cNvSpPr>
          <p:nvPr/>
        </p:nvSpPr>
        <p:spPr bwMode="auto">
          <a:xfrm>
            <a:off x="3736100" y="4285814"/>
            <a:ext cx="1569600" cy="37315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Budgeting / Forecasting</a:t>
            </a:r>
          </a:p>
        </p:txBody>
      </p:sp>
      <p:sp>
        <p:nvSpPr>
          <p:cNvPr id="148" name="Rectangle 147"/>
          <p:cNvSpPr/>
          <p:nvPr/>
        </p:nvSpPr>
        <p:spPr>
          <a:xfrm>
            <a:off x="3740248" y="4286110"/>
            <a:ext cx="160451" cy="37410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49" name="Rectangle 11"/>
          <p:cNvSpPr>
            <a:spLocks noChangeArrowheads="1"/>
          </p:cNvSpPr>
          <p:nvPr/>
        </p:nvSpPr>
        <p:spPr bwMode="auto">
          <a:xfrm>
            <a:off x="3736100" y="4723744"/>
            <a:ext cx="1569600" cy="373445"/>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Tax Accounting</a:t>
            </a:r>
          </a:p>
        </p:txBody>
      </p:sp>
      <p:sp>
        <p:nvSpPr>
          <p:cNvPr id="150" name="Rectangle 149"/>
          <p:cNvSpPr/>
          <p:nvPr/>
        </p:nvSpPr>
        <p:spPr>
          <a:xfrm>
            <a:off x="3738848" y="4723714"/>
            <a:ext cx="160451"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1" name="Rectangle 30"/>
          <p:cNvSpPr>
            <a:spLocks noChangeArrowheads="1"/>
          </p:cNvSpPr>
          <p:nvPr/>
        </p:nvSpPr>
        <p:spPr bwMode="auto">
          <a:xfrm>
            <a:off x="3738279" y="2096314"/>
            <a:ext cx="1567421" cy="372495"/>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Accounts Payable</a:t>
            </a:r>
          </a:p>
        </p:txBody>
      </p:sp>
      <p:sp>
        <p:nvSpPr>
          <p:cNvPr id="152" name="Rectangle 151"/>
          <p:cNvSpPr/>
          <p:nvPr/>
        </p:nvSpPr>
        <p:spPr>
          <a:xfrm>
            <a:off x="3736100" y="2097267"/>
            <a:ext cx="160228" cy="37344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3" name="Rectangle 30"/>
          <p:cNvSpPr>
            <a:spLocks noChangeArrowheads="1"/>
          </p:cNvSpPr>
          <p:nvPr/>
        </p:nvSpPr>
        <p:spPr bwMode="auto">
          <a:xfrm>
            <a:off x="3743353" y="2534214"/>
            <a:ext cx="1562347" cy="367424"/>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Accounts Receivable</a:t>
            </a:r>
          </a:p>
        </p:txBody>
      </p:sp>
      <p:sp>
        <p:nvSpPr>
          <p:cNvPr id="154" name="Rectangle 153"/>
          <p:cNvSpPr/>
          <p:nvPr/>
        </p:nvSpPr>
        <p:spPr>
          <a:xfrm>
            <a:off x="3736100" y="2540251"/>
            <a:ext cx="159710" cy="3683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5" name="Rectangle 28"/>
          <p:cNvSpPr>
            <a:spLocks noChangeArrowheads="1"/>
          </p:cNvSpPr>
          <p:nvPr/>
        </p:nvSpPr>
        <p:spPr bwMode="auto">
          <a:xfrm>
            <a:off x="3739147" y="2972114"/>
            <a:ext cx="1566553" cy="373196"/>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Cost Mgmt.</a:t>
            </a:r>
          </a:p>
        </p:txBody>
      </p:sp>
      <p:sp>
        <p:nvSpPr>
          <p:cNvPr id="156" name="Rectangle 155"/>
          <p:cNvSpPr/>
          <p:nvPr/>
        </p:nvSpPr>
        <p:spPr>
          <a:xfrm>
            <a:off x="3736100" y="2972364"/>
            <a:ext cx="160140" cy="3741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7" name="Rectangle 29"/>
          <p:cNvSpPr>
            <a:spLocks noChangeArrowheads="1"/>
          </p:cNvSpPr>
          <p:nvPr/>
        </p:nvSpPr>
        <p:spPr bwMode="auto">
          <a:xfrm>
            <a:off x="3738279" y="3411594"/>
            <a:ext cx="1567421" cy="37282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Fixed Asset Accounting</a:t>
            </a:r>
          </a:p>
        </p:txBody>
      </p:sp>
      <p:sp>
        <p:nvSpPr>
          <p:cNvPr id="158" name="Rectangle 157"/>
          <p:cNvSpPr/>
          <p:nvPr/>
        </p:nvSpPr>
        <p:spPr>
          <a:xfrm>
            <a:off x="3736100" y="3410014"/>
            <a:ext cx="160228" cy="3737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59" name="Rectangle 48"/>
          <p:cNvSpPr>
            <a:spLocks noChangeArrowheads="1"/>
          </p:cNvSpPr>
          <p:nvPr/>
        </p:nvSpPr>
        <p:spPr bwMode="auto">
          <a:xfrm>
            <a:off x="3736100" y="6062631"/>
            <a:ext cx="1569600" cy="36986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Reporting</a:t>
            </a:r>
          </a:p>
        </p:txBody>
      </p:sp>
      <p:sp>
        <p:nvSpPr>
          <p:cNvPr id="160" name="Rectangle 159"/>
          <p:cNvSpPr/>
          <p:nvPr/>
        </p:nvSpPr>
        <p:spPr>
          <a:xfrm>
            <a:off x="3742868" y="6066226"/>
            <a:ext cx="160451" cy="3708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1" name="Chevron 35"/>
          <p:cNvSpPr/>
          <p:nvPr/>
        </p:nvSpPr>
        <p:spPr>
          <a:xfrm>
            <a:off x="7002300" y="2084282"/>
            <a:ext cx="15696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Service Transition</a:t>
            </a:r>
          </a:p>
        </p:txBody>
      </p:sp>
      <p:sp>
        <p:nvSpPr>
          <p:cNvPr id="162" name="Chevron 35"/>
          <p:cNvSpPr/>
          <p:nvPr/>
        </p:nvSpPr>
        <p:spPr>
          <a:xfrm>
            <a:off x="8635400" y="2084282"/>
            <a:ext cx="30867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Service operations</a:t>
            </a:r>
          </a:p>
        </p:txBody>
      </p:sp>
      <p:sp>
        <p:nvSpPr>
          <p:cNvPr id="163" name="Rectangle 48"/>
          <p:cNvSpPr>
            <a:spLocks noChangeArrowheads="1"/>
          </p:cNvSpPr>
          <p:nvPr/>
        </p:nvSpPr>
        <p:spPr bwMode="auto">
          <a:xfrm>
            <a:off x="3736100" y="5183665"/>
            <a:ext cx="1569600" cy="36986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Bus. Financial </a:t>
            </a:r>
          </a:p>
          <a:p>
            <a:pPr algn="ctr">
              <a:spcAft>
                <a:spcPct val="0"/>
              </a:spcAft>
            </a:pPr>
            <a:r>
              <a:rPr lang="en-GB" sz="800" dirty="0">
                <a:cs typeface="Arial" pitchFamily="34" charset="0"/>
              </a:rPr>
              <a:t>Analysis &amp; </a:t>
            </a:r>
          </a:p>
          <a:p>
            <a:pPr algn="ctr">
              <a:spcAft>
                <a:spcPct val="0"/>
              </a:spcAft>
            </a:pPr>
            <a:r>
              <a:rPr lang="en-GB" sz="800" dirty="0">
                <a:cs typeface="Arial" pitchFamily="34" charset="0"/>
              </a:rPr>
              <a:t>Reporting</a:t>
            </a:r>
          </a:p>
        </p:txBody>
      </p:sp>
      <p:sp>
        <p:nvSpPr>
          <p:cNvPr id="164" name="Rectangle 163"/>
          <p:cNvSpPr/>
          <p:nvPr/>
        </p:nvSpPr>
        <p:spPr>
          <a:xfrm>
            <a:off x="3742868" y="5187260"/>
            <a:ext cx="160451" cy="3708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5" name="Rectangle 48"/>
          <p:cNvSpPr>
            <a:spLocks noChangeArrowheads="1"/>
          </p:cNvSpPr>
          <p:nvPr/>
        </p:nvSpPr>
        <p:spPr bwMode="auto">
          <a:xfrm>
            <a:off x="3736100" y="5621565"/>
            <a:ext cx="1569600" cy="369860"/>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Change Mgmt.</a:t>
            </a:r>
          </a:p>
        </p:txBody>
      </p:sp>
      <p:sp>
        <p:nvSpPr>
          <p:cNvPr id="166" name="Rectangle 165"/>
          <p:cNvSpPr/>
          <p:nvPr/>
        </p:nvSpPr>
        <p:spPr>
          <a:xfrm>
            <a:off x="3742868" y="5625160"/>
            <a:ext cx="160451" cy="3708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7" name="Rectangle 33"/>
          <p:cNvSpPr>
            <a:spLocks noChangeArrowheads="1"/>
          </p:cNvSpPr>
          <p:nvPr/>
        </p:nvSpPr>
        <p:spPr bwMode="auto">
          <a:xfrm>
            <a:off x="5369200" y="2960082"/>
            <a:ext cx="1544095" cy="373799"/>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Service Level Mgmt.</a:t>
            </a:r>
          </a:p>
        </p:txBody>
      </p:sp>
      <p:sp>
        <p:nvSpPr>
          <p:cNvPr id="168" name="Rectangle 167"/>
          <p:cNvSpPr/>
          <p:nvPr/>
        </p:nvSpPr>
        <p:spPr>
          <a:xfrm>
            <a:off x="5376126" y="2963315"/>
            <a:ext cx="157945" cy="37257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69" name="Rectangle 34"/>
          <p:cNvSpPr>
            <a:spLocks noChangeArrowheads="1"/>
          </p:cNvSpPr>
          <p:nvPr/>
        </p:nvSpPr>
        <p:spPr bwMode="auto">
          <a:xfrm>
            <a:off x="5369200" y="3397982"/>
            <a:ext cx="1544095" cy="372657"/>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Lifecycle Mgmt.</a:t>
            </a:r>
          </a:p>
        </p:txBody>
      </p:sp>
      <p:sp>
        <p:nvSpPr>
          <p:cNvPr id="170" name="Rectangle 169"/>
          <p:cNvSpPr/>
          <p:nvPr/>
        </p:nvSpPr>
        <p:spPr>
          <a:xfrm>
            <a:off x="5373782" y="3403594"/>
            <a:ext cx="157945" cy="37360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1" name="Rectangle 40"/>
          <p:cNvSpPr>
            <a:spLocks noChangeArrowheads="1"/>
          </p:cNvSpPr>
          <p:nvPr/>
        </p:nvSpPr>
        <p:spPr bwMode="auto">
          <a:xfrm>
            <a:off x="5369200" y="3836119"/>
            <a:ext cx="1544095" cy="373445"/>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Bill Calculation &amp; </a:t>
            </a:r>
          </a:p>
          <a:p>
            <a:pPr algn="ctr">
              <a:spcAft>
                <a:spcPct val="0"/>
              </a:spcAft>
            </a:pPr>
            <a:r>
              <a:rPr lang="en-GB" sz="800" dirty="0">
                <a:cs typeface="Arial" pitchFamily="34" charset="0"/>
              </a:rPr>
              <a:t>Invoicing</a:t>
            </a:r>
          </a:p>
        </p:txBody>
      </p:sp>
      <p:sp>
        <p:nvSpPr>
          <p:cNvPr id="172" name="Rectangle 171"/>
          <p:cNvSpPr/>
          <p:nvPr/>
        </p:nvSpPr>
        <p:spPr>
          <a:xfrm>
            <a:off x="5371662" y="3839025"/>
            <a:ext cx="157945" cy="374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3" name="Rectangle 35"/>
          <p:cNvSpPr>
            <a:spLocks noChangeArrowheads="1"/>
          </p:cNvSpPr>
          <p:nvPr/>
        </p:nvSpPr>
        <p:spPr bwMode="auto">
          <a:xfrm>
            <a:off x="5369200" y="2522182"/>
            <a:ext cx="1544095" cy="372773"/>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Service Catalogue</a:t>
            </a:r>
          </a:p>
          <a:p>
            <a:pPr algn="ctr">
              <a:spcAft>
                <a:spcPct val="0"/>
              </a:spcAft>
            </a:pPr>
            <a:r>
              <a:rPr lang="en-US" sz="800" dirty="0">
                <a:cs typeface="Arial" pitchFamily="34" charset="0"/>
              </a:rPr>
              <a:t> Mgmt.</a:t>
            </a:r>
          </a:p>
        </p:txBody>
      </p:sp>
      <p:sp>
        <p:nvSpPr>
          <p:cNvPr id="174" name="Rectangle 173"/>
          <p:cNvSpPr/>
          <p:nvPr/>
        </p:nvSpPr>
        <p:spPr>
          <a:xfrm>
            <a:off x="5373782" y="2527577"/>
            <a:ext cx="157945" cy="37155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5" name="Rectangle 44"/>
          <p:cNvSpPr>
            <a:spLocks noChangeArrowheads="1"/>
          </p:cNvSpPr>
          <p:nvPr/>
        </p:nvSpPr>
        <p:spPr bwMode="auto">
          <a:xfrm>
            <a:off x="8610613" y="2960082"/>
            <a:ext cx="1544095" cy="368812"/>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Event Mgmt.</a:t>
            </a:r>
          </a:p>
        </p:txBody>
      </p:sp>
      <p:sp>
        <p:nvSpPr>
          <p:cNvPr id="176" name="Rectangle 175"/>
          <p:cNvSpPr/>
          <p:nvPr/>
        </p:nvSpPr>
        <p:spPr>
          <a:xfrm>
            <a:off x="8619766" y="2964727"/>
            <a:ext cx="157844" cy="36975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7" name="Rectangle 45"/>
          <p:cNvSpPr>
            <a:spLocks noChangeArrowheads="1"/>
          </p:cNvSpPr>
          <p:nvPr/>
        </p:nvSpPr>
        <p:spPr bwMode="auto">
          <a:xfrm>
            <a:off x="8610613" y="2522182"/>
            <a:ext cx="1544095" cy="367598"/>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Service Desk</a:t>
            </a:r>
          </a:p>
        </p:txBody>
      </p:sp>
      <p:sp>
        <p:nvSpPr>
          <p:cNvPr id="178" name="Rectangle 177"/>
          <p:cNvSpPr/>
          <p:nvPr/>
        </p:nvSpPr>
        <p:spPr>
          <a:xfrm>
            <a:off x="8619766" y="2528044"/>
            <a:ext cx="157844" cy="3685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79" name="Rectangle 178"/>
          <p:cNvSpPr/>
          <p:nvPr/>
        </p:nvSpPr>
        <p:spPr>
          <a:xfrm>
            <a:off x="8619766" y="3400467"/>
            <a:ext cx="157844" cy="3719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0" name="Rectangle 46"/>
          <p:cNvSpPr>
            <a:spLocks noChangeArrowheads="1"/>
          </p:cNvSpPr>
          <p:nvPr/>
        </p:nvSpPr>
        <p:spPr bwMode="auto">
          <a:xfrm>
            <a:off x="8610613" y="3397982"/>
            <a:ext cx="1544095" cy="370967"/>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Incident Mgmt.</a:t>
            </a:r>
          </a:p>
        </p:txBody>
      </p:sp>
      <p:sp>
        <p:nvSpPr>
          <p:cNvPr id="181" name="Rectangle 48"/>
          <p:cNvSpPr>
            <a:spLocks noChangeArrowheads="1"/>
          </p:cNvSpPr>
          <p:nvPr/>
        </p:nvSpPr>
        <p:spPr bwMode="auto">
          <a:xfrm>
            <a:off x="8614090" y="3835882"/>
            <a:ext cx="1540618" cy="371646"/>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Availability Mgmt.</a:t>
            </a:r>
          </a:p>
        </p:txBody>
      </p:sp>
      <p:sp>
        <p:nvSpPr>
          <p:cNvPr id="182" name="Rectangle 181"/>
          <p:cNvSpPr/>
          <p:nvPr/>
        </p:nvSpPr>
        <p:spPr>
          <a:xfrm>
            <a:off x="8610613" y="3837687"/>
            <a:ext cx="157489" cy="3725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3" name="Rectangle 41"/>
          <p:cNvSpPr>
            <a:spLocks noChangeArrowheads="1"/>
          </p:cNvSpPr>
          <p:nvPr/>
        </p:nvSpPr>
        <p:spPr bwMode="auto">
          <a:xfrm>
            <a:off x="10181482" y="4274259"/>
            <a:ext cx="1540618" cy="373446"/>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Service Reporting</a:t>
            </a:r>
          </a:p>
        </p:txBody>
      </p:sp>
      <p:sp>
        <p:nvSpPr>
          <p:cNvPr id="184" name="Rectangle 183"/>
          <p:cNvSpPr/>
          <p:nvPr/>
        </p:nvSpPr>
        <p:spPr>
          <a:xfrm>
            <a:off x="10197248" y="4273305"/>
            <a:ext cx="15748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5" name="Rectangle 33"/>
          <p:cNvSpPr>
            <a:spLocks noChangeArrowheads="1"/>
          </p:cNvSpPr>
          <p:nvPr/>
        </p:nvSpPr>
        <p:spPr bwMode="auto">
          <a:xfrm>
            <a:off x="6971328" y="2960082"/>
            <a:ext cx="1544095" cy="362698"/>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Release &amp; </a:t>
            </a:r>
          </a:p>
          <a:p>
            <a:pPr algn="ctr">
              <a:spcAft>
                <a:spcPct val="0"/>
              </a:spcAft>
            </a:pPr>
            <a:r>
              <a:rPr lang="en-GB" sz="800" dirty="0">
                <a:cs typeface="Arial" pitchFamily="34" charset="0"/>
              </a:rPr>
              <a:t>Deployment Mgmt. </a:t>
            </a:r>
          </a:p>
        </p:txBody>
      </p:sp>
      <p:sp>
        <p:nvSpPr>
          <p:cNvPr id="186" name="Rectangle 185"/>
          <p:cNvSpPr/>
          <p:nvPr/>
        </p:nvSpPr>
        <p:spPr>
          <a:xfrm>
            <a:off x="6973282" y="2972969"/>
            <a:ext cx="157844" cy="361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7" name="Rectangle 35"/>
          <p:cNvSpPr>
            <a:spLocks noChangeArrowheads="1"/>
          </p:cNvSpPr>
          <p:nvPr/>
        </p:nvSpPr>
        <p:spPr bwMode="auto">
          <a:xfrm>
            <a:off x="6971328" y="2522182"/>
            <a:ext cx="1544095" cy="369012"/>
          </a:xfrm>
          <a:prstGeom prst="rect">
            <a:avLst/>
          </a:prstGeom>
          <a:noFill/>
          <a:ln w="9525">
            <a:solidFill>
              <a:schemeClr val="accent6"/>
            </a:solidFill>
            <a:miter lim="800000"/>
            <a:headEnd/>
            <a:tailEnd/>
          </a:ln>
        </p:spPr>
        <p:txBody>
          <a:bodyPr anchor="ctr"/>
          <a:lstStyle/>
          <a:p>
            <a:pPr algn="ctr">
              <a:spcAft>
                <a:spcPct val="0"/>
              </a:spcAft>
            </a:pPr>
            <a:r>
              <a:rPr lang="en-US" sz="800" dirty="0">
                <a:cs typeface="Arial" pitchFamily="34" charset="0"/>
              </a:rPr>
              <a:t>Change Mgmt.</a:t>
            </a:r>
          </a:p>
        </p:txBody>
      </p:sp>
      <p:sp>
        <p:nvSpPr>
          <p:cNvPr id="188" name="Rectangle 187"/>
          <p:cNvSpPr/>
          <p:nvPr/>
        </p:nvSpPr>
        <p:spPr>
          <a:xfrm>
            <a:off x="6973282" y="2528776"/>
            <a:ext cx="157844" cy="367806"/>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89" name="Rectangle 34"/>
          <p:cNvSpPr>
            <a:spLocks noChangeArrowheads="1"/>
          </p:cNvSpPr>
          <p:nvPr/>
        </p:nvSpPr>
        <p:spPr bwMode="auto">
          <a:xfrm>
            <a:off x="6971328" y="3397982"/>
            <a:ext cx="1544095" cy="372603"/>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Configuration &amp; </a:t>
            </a:r>
          </a:p>
          <a:p>
            <a:pPr algn="ctr">
              <a:spcAft>
                <a:spcPct val="0"/>
              </a:spcAft>
            </a:pPr>
            <a:r>
              <a:rPr lang="en-GB" sz="800" dirty="0">
                <a:cs typeface="Arial" pitchFamily="34" charset="0"/>
              </a:rPr>
              <a:t>Asset Mgmt.</a:t>
            </a:r>
          </a:p>
        </p:txBody>
      </p:sp>
      <p:sp>
        <p:nvSpPr>
          <p:cNvPr id="190" name="Rectangle 189"/>
          <p:cNvSpPr/>
          <p:nvPr/>
        </p:nvSpPr>
        <p:spPr>
          <a:xfrm>
            <a:off x="6973282" y="3400996"/>
            <a:ext cx="157844" cy="371386"/>
          </a:xfrm>
          <a:prstGeom prst="rect">
            <a:avLst/>
          </a:prstGeom>
          <a:solidFill>
            <a:srgbClr val="92D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1" name="Rectangle 40"/>
          <p:cNvSpPr>
            <a:spLocks noChangeArrowheads="1"/>
          </p:cNvSpPr>
          <p:nvPr/>
        </p:nvSpPr>
        <p:spPr bwMode="auto">
          <a:xfrm>
            <a:off x="6971328" y="3835882"/>
            <a:ext cx="1544095" cy="367060"/>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Service Testing &amp; Acceptance </a:t>
            </a:r>
          </a:p>
        </p:txBody>
      </p:sp>
      <p:sp>
        <p:nvSpPr>
          <p:cNvPr id="192" name="Rectangle 191"/>
          <p:cNvSpPr/>
          <p:nvPr/>
        </p:nvSpPr>
        <p:spPr>
          <a:xfrm>
            <a:off x="6973282" y="3844421"/>
            <a:ext cx="157844" cy="36586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3" name="Rectangle 41"/>
          <p:cNvSpPr>
            <a:spLocks noChangeArrowheads="1"/>
          </p:cNvSpPr>
          <p:nvPr/>
        </p:nvSpPr>
        <p:spPr bwMode="auto">
          <a:xfrm>
            <a:off x="6971328" y="4266442"/>
            <a:ext cx="1544095" cy="367171"/>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Knowledge Mgmt.</a:t>
            </a:r>
          </a:p>
        </p:txBody>
      </p:sp>
      <p:sp>
        <p:nvSpPr>
          <p:cNvPr id="194" name="Rectangle 193"/>
          <p:cNvSpPr/>
          <p:nvPr/>
        </p:nvSpPr>
        <p:spPr>
          <a:xfrm>
            <a:off x="6973282" y="4272733"/>
            <a:ext cx="157844" cy="368109"/>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5" name="Rectangle 44"/>
          <p:cNvSpPr>
            <a:spLocks noChangeArrowheads="1"/>
          </p:cNvSpPr>
          <p:nvPr/>
        </p:nvSpPr>
        <p:spPr bwMode="auto">
          <a:xfrm>
            <a:off x="10178005" y="2960082"/>
            <a:ext cx="1544095" cy="368812"/>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Service Continuity </a:t>
            </a:r>
          </a:p>
          <a:p>
            <a:pPr algn="ctr">
              <a:spcAft>
                <a:spcPct val="0"/>
              </a:spcAft>
            </a:pPr>
            <a:r>
              <a:rPr lang="en-GB" sz="800" dirty="0">
                <a:cs typeface="Arial" pitchFamily="34" charset="0"/>
              </a:rPr>
              <a:t>Mgmt.</a:t>
            </a:r>
          </a:p>
        </p:txBody>
      </p:sp>
      <p:sp>
        <p:nvSpPr>
          <p:cNvPr id="196" name="Rectangle 195"/>
          <p:cNvSpPr/>
          <p:nvPr/>
        </p:nvSpPr>
        <p:spPr>
          <a:xfrm>
            <a:off x="10187158" y="2964727"/>
            <a:ext cx="157844" cy="3697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7" name="Rectangle 45"/>
          <p:cNvSpPr>
            <a:spLocks noChangeArrowheads="1"/>
          </p:cNvSpPr>
          <p:nvPr/>
        </p:nvSpPr>
        <p:spPr bwMode="auto">
          <a:xfrm>
            <a:off x="10178005" y="2522182"/>
            <a:ext cx="1544095" cy="367598"/>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Security Mgmt.</a:t>
            </a:r>
          </a:p>
        </p:txBody>
      </p:sp>
      <p:sp>
        <p:nvSpPr>
          <p:cNvPr id="198" name="Rectangle 197"/>
          <p:cNvSpPr/>
          <p:nvPr/>
        </p:nvSpPr>
        <p:spPr>
          <a:xfrm>
            <a:off x="10187158" y="2528044"/>
            <a:ext cx="157844" cy="36853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199" name="Rectangle 198"/>
          <p:cNvSpPr/>
          <p:nvPr/>
        </p:nvSpPr>
        <p:spPr>
          <a:xfrm>
            <a:off x="10187158" y="3400467"/>
            <a:ext cx="157844" cy="3719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0" name="Rectangle 46"/>
          <p:cNvSpPr>
            <a:spLocks noChangeArrowheads="1"/>
          </p:cNvSpPr>
          <p:nvPr/>
        </p:nvSpPr>
        <p:spPr bwMode="auto">
          <a:xfrm>
            <a:off x="10178005" y="3397982"/>
            <a:ext cx="1544095" cy="370967"/>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Access Mgmt.</a:t>
            </a:r>
          </a:p>
        </p:txBody>
      </p:sp>
      <p:sp>
        <p:nvSpPr>
          <p:cNvPr id="201" name="Rectangle 48"/>
          <p:cNvSpPr>
            <a:spLocks noChangeArrowheads="1"/>
          </p:cNvSpPr>
          <p:nvPr/>
        </p:nvSpPr>
        <p:spPr bwMode="auto">
          <a:xfrm>
            <a:off x="10181482" y="3835882"/>
            <a:ext cx="1540618" cy="371646"/>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Problem Mgmt.</a:t>
            </a:r>
          </a:p>
        </p:txBody>
      </p:sp>
      <p:sp>
        <p:nvSpPr>
          <p:cNvPr id="202" name="Rectangle 201"/>
          <p:cNvSpPr/>
          <p:nvPr/>
        </p:nvSpPr>
        <p:spPr>
          <a:xfrm>
            <a:off x="10187158" y="3836969"/>
            <a:ext cx="157489" cy="372595"/>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3" name="Rectangle 41"/>
          <p:cNvSpPr>
            <a:spLocks noChangeArrowheads="1"/>
          </p:cNvSpPr>
          <p:nvPr/>
        </p:nvSpPr>
        <p:spPr bwMode="auto">
          <a:xfrm>
            <a:off x="8614090" y="4274259"/>
            <a:ext cx="1540618" cy="373446"/>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Capacity Mgmt.</a:t>
            </a:r>
          </a:p>
        </p:txBody>
      </p:sp>
      <p:sp>
        <p:nvSpPr>
          <p:cNvPr id="204" name="Rectangle 203"/>
          <p:cNvSpPr/>
          <p:nvPr/>
        </p:nvSpPr>
        <p:spPr>
          <a:xfrm>
            <a:off x="8610613" y="4273782"/>
            <a:ext cx="15748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5" name="Rectangle 41"/>
          <p:cNvSpPr>
            <a:spLocks noChangeArrowheads="1"/>
          </p:cNvSpPr>
          <p:nvPr/>
        </p:nvSpPr>
        <p:spPr bwMode="auto">
          <a:xfrm>
            <a:off x="8614090" y="4718961"/>
            <a:ext cx="1540618" cy="373446"/>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Request Fulfilment</a:t>
            </a:r>
          </a:p>
        </p:txBody>
      </p:sp>
      <p:sp>
        <p:nvSpPr>
          <p:cNvPr id="206" name="Rectangle 205"/>
          <p:cNvSpPr/>
          <p:nvPr/>
        </p:nvSpPr>
        <p:spPr>
          <a:xfrm>
            <a:off x="8610613" y="4718007"/>
            <a:ext cx="15748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7" name="Rectangle 41"/>
          <p:cNvSpPr>
            <a:spLocks noChangeArrowheads="1"/>
          </p:cNvSpPr>
          <p:nvPr/>
        </p:nvSpPr>
        <p:spPr bwMode="auto">
          <a:xfrm>
            <a:off x="10181482" y="4712159"/>
            <a:ext cx="1540618" cy="373446"/>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Risk &amp; Compliance</a:t>
            </a:r>
          </a:p>
          <a:p>
            <a:pPr algn="ctr">
              <a:spcAft>
                <a:spcPct val="0"/>
              </a:spcAft>
            </a:pPr>
            <a:r>
              <a:rPr lang="en-GB" sz="800" dirty="0">
                <a:cs typeface="Arial" pitchFamily="34" charset="0"/>
              </a:rPr>
              <a:t> Mgmt.</a:t>
            </a:r>
          </a:p>
        </p:txBody>
      </p:sp>
      <p:sp>
        <p:nvSpPr>
          <p:cNvPr id="208" name="Rectangle 207"/>
          <p:cNvSpPr/>
          <p:nvPr/>
        </p:nvSpPr>
        <p:spPr>
          <a:xfrm>
            <a:off x="10178005" y="4718007"/>
            <a:ext cx="157489" cy="37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09" name="Chevron 35"/>
          <p:cNvSpPr/>
          <p:nvPr/>
        </p:nvSpPr>
        <p:spPr>
          <a:xfrm>
            <a:off x="469900" y="2084282"/>
            <a:ext cx="15696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Organization Mgmt.</a:t>
            </a:r>
          </a:p>
        </p:txBody>
      </p:sp>
      <p:sp>
        <p:nvSpPr>
          <p:cNvPr id="210" name="Chevron 33"/>
          <p:cNvSpPr/>
          <p:nvPr/>
        </p:nvSpPr>
        <p:spPr>
          <a:xfrm>
            <a:off x="2103000" y="2084282"/>
            <a:ext cx="15696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Recruitment</a:t>
            </a:r>
          </a:p>
        </p:txBody>
      </p:sp>
      <p:sp>
        <p:nvSpPr>
          <p:cNvPr id="211" name="Chevron 35"/>
          <p:cNvSpPr/>
          <p:nvPr/>
        </p:nvSpPr>
        <p:spPr>
          <a:xfrm>
            <a:off x="2103000" y="2960082"/>
            <a:ext cx="15696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Compensation &amp; Benefits</a:t>
            </a:r>
          </a:p>
        </p:txBody>
      </p:sp>
      <p:sp>
        <p:nvSpPr>
          <p:cNvPr id="212" name="Chevron 31"/>
          <p:cNvSpPr/>
          <p:nvPr/>
        </p:nvSpPr>
        <p:spPr>
          <a:xfrm>
            <a:off x="469900" y="4711682"/>
            <a:ext cx="15696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Learning &amp; Development</a:t>
            </a:r>
          </a:p>
        </p:txBody>
      </p:sp>
      <p:sp>
        <p:nvSpPr>
          <p:cNvPr id="213" name="Chevron 27"/>
          <p:cNvSpPr/>
          <p:nvPr/>
        </p:nvSpPr>
        <p:spPr>
          <a:xfrm>
            <a:off x="469900" y="2960082"/>
            <a:ext cx="1569600" cy="374400"/>
          </a:xfrm>
          <a:prstGeom prst="rect">
            <a:avLst/>
          </a:prstGeom>
          <a:solidFill>
            <a:schemeClr val="bg1">
              <a:lumMod val="85000"/>
            </a:schemeClr>
          </a:solidFill>
          <a:ln w="12700" cap="rnd" algn="ctr">
            <a:noFill/>
            <a:miter lim="800000"/>
            <a:headEnd/>
            <a:tailEnd/>
          </a:ln>
        </p:spPr>
        <p:txBody>
          <a:bodyPr anchor="ctr"/>
          <a:lstStyle/>
          <a:p>
            <a:pPr algn="ctr"/>
            <a:r>
              <a:rPr lang="en-US" sz="800" b="1" dirty="0"/>
              <a:t>Employee Lifecycle Mgmt.</a:t>
            </a:r>
          </a:p>
        </p:txBody>
      </p:sp>
      <p:sp>
        <p:nvSpPr>
          <p:cNvPr id="214" name="Rectangle 41"/>
          <p:cNvSpPr>
            <a:spLocks noChangeArrowheads="1"/>
          </p:cNvSpPr>
          <p:nvPr/>
        </p:nvSpPr>
        <p:spPr bwMode="auto">
          <a:xfrm>
            <a:off x="469900" y="2528884"/>
            <a:ext cx="1569600" cy="367698"/>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Plan &amp; Manage</a:t>
            </a:r>
          </a:p>
          <a:p>
            <a:pPr algn="ctr">
              <a:spcAft>
                <a:spcPct val="0"/>
              </a:spcAft>
            </a:pPr>
            <a:r>
              <a:rPr lang="en-GB" sz="800" dirty="0">
                <a:cs typeface="Arial" pitchFamily="34" charset="0"/>
              </a:rPr>
              <a:t> Employee Resources</a:t>
            </a:r>
          </a:p>
        </p:txBody>
      </p:sp>
      <p:sp>
        <p:nvSpPr>
          <p:cNvPr id="215" name="Rectangle 214"/>
          <p:cNvSpPr/>
          <p:nvPr/>
        </p:nvSpPr>
        <p:spPr>
          <a:xfrm>
            <a:off x="469901" y="2522182"/>
            <a:ext cx="160090" cy="37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6" name="Rectangle 33"/>
          <p:cNvSpPr>
            <a:spLocks noChangeArrowheads="1"/>
          </p:cNvSpPr>
          <p:nvPr/>
        </p:nvSpPr>
        <p:spPr bwMode="auto">
          <a:xfrm>
            <a:off x="2103000" y="2522182"/>
            <a:ext cx="1569600" cy="370215"/>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Manage Recruiting &amp; Employee Integration</a:t>
            </a:r>
          </a:p>
        </p:txBody>
      </p:sp>
      <p:sp>
        <p:nvSpPr>
          <p:cNvPr id="217" name="Rectangle 216"/>
          <p:cNvSpPr/>
          <p:nvPr/>
        </p:nvSpPr>
        <p:spPr>
          <a:xfrm>
            <a:off x="2103000" y="2527577"/>
            <a:ext cx="160451" cy="369005"/>
          </a:xfrm>
          <a:prstGeom prst="rect">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18" name="Rectangle 34"/>
          <p:cNvSpPr>
            <a:spLocks noChangeArrowheads="1"/>
          </p:cNvSpPr>
          <p:nvPr/>
        </p:nvSpPr>
        <p:spPr bwMode="auto">
          <a:xfrm>
            <a:off x="473435" y="3397982"/>
            <a:ext cx="1566065" cy="372722"/>
          </a:xfrm>
          <a:prstGeom prst="rect">
            <a:avLst/>
          </a:prstGeom>
          <a:noFill/>
          <a:ln w="9525">
            <a:solidFill>
              <a:schemeClr val="accent6"/>
            </a:solidFill>
            <a:miter lim="800000"/>
            <a:headEnd/>
            <a:tailEnd/>
          </a:ln>
        </p:spPr>
        <p:txBody>
          <a:bodyPr anchor="ctr"/>
          <a:lstStyle/>
          <a:p>
            <a:pPr algn="ctr">
              <a:spcAft>
                <a:spcPct val="0"/>
              </a:spcAft>
            </a:pPr>
            <a:r>
              <a:rPr lang="en-GB" sz="800" dirty="0">
                <a:cs typeface="Arial" pitchFamily="34" charset="0"/>
              </a:rPr>
              <a:t>Manage Employee </a:t>
            </a:r>
          </a:p>
          <a:p>
            <a:pPr algn="ctr">
              <a:spcAft>
                <a:spcPct val="0"/>
              </a:spcAft>
            </a:pPr>
            <a:r>
              <a:rPr lang="en-GB" sz="800" dirty="0">
                <a:cs typeface="Arial" pitchFamily="34" charset="0"/>
              </a:rPr>
              <a:t>Union Activities</a:t>
            </a:r>
          </a:p>
        </p:txBody>
      </p:sp>
      <p:sp>
        <p:nvSpPr>
          <p:cNvPr id="219" name="Rectangle 218"/>
          <p:cNvSpPr/>
          <p:nvPr/>
        </p:nvSpPr>
        <p:spPr>
          <a:xfrm>
            <a:off x="469900" y="3398707"/>
            <a:ext cx="160090" cy="373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220" name="Rectangle 40"/>
          <p:cNvSpPr>
            <a:spLocks noChangeArrowheads="1"/>
          </p:cNvSpPr>
          <p:nvPr/>
        </p:nvSpPr>
        <p:spPr bwMode="auto">
          <a:xfrm>
            <a:off x="473435" y="3835882"/>
            <a:ext cx="1566065" cy="367176"/>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Monitor Employee</a:t>
            </a:r>
          </a:p>
          <a:p>
            <a:pPr algn="ctr">
              <a:spcAft>
                <a:spcPct val="0"/>
              </a:spcAft>
            </a:pPr>
            <a:r>
              <a:rPr lang="en-GB" sz="800" dirty="0">
                <a:cs typeface="Arial" pitchFamily="34" charset="0"/>
              </a:rPr>
              <a:t> Health &amp; Safety</a:t>
            </a:r>
          </a:p>
        </p:txBody>
      </p:sp>
      <p:sp>
        <p:nvSpPr>
          <p:cNvPr id="221" name="Rectangle 220"/>
          <p:cNvSpPr/>
          <p:nvPr/>
        </p:nvSpPr>
        <p:spPr>
          <a:xfrm>
            <a:off x="469900" y="3842168"/>
            <a:ext cx="160090" cy="3681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3" name="Rectangle 44"/>
          <p:cNvSpPr>
            <a:spLocks noChangeArrowheads="1"/>
          </p:cNvSpPr>
          <p:nvPr/>
        </p:nvSpPr>
        <p:spPr bwMode="auto">
          <a:xfrm>
            <a:off x="469900" y="4273782"/>
            <a:ext cx="1569600" cy="368812"/>
          </a:xfrm>
          <a:prstGeom prst="rect">
            <a:avLst/>
          </a:prstGeom>
          <a:noFill/>
          <a:ln w="9525">
            <a:solidFill>
              <a:schemeClr val="accent3"/>
            </a:solidFill>
            <a:miter lim="800000"/>
            <a:headEnd/>
            <a:tailEnd/>
          </a:ln>
        </p:spPr>
        <p:txBody>
          <a:bodyPr anchor="ctr"/>
          <a:lstStyle/>
          <a:p>
            <a:pPr algn="ctr">
              <a:spcAft>
                <a:spcPct val="0"/>
              </a:spcAft>
            </a:pPr>
            <a:r>
              <a:rPr lang="en-GB" sz="800" dirty="0">
                <a:cs typeface="Arial" pitchFamily="34" charset="0"/>
              </a:rPr>
              <a:t>Manage Employee Separation Process</a:t>
            </a:r>
          </a:p>
        </p:txBody>
      </p:sp>
      <p:sp>
        <p:nvSpPr>
          <p:cNvPr id="334" name="Rectangle 333"/>
          <p:cNvSpPr/>
          <p:nvPr/>
        </p:nvSpPr>
        <p:spPr>
          <a:xfrm>
            <a:off x="479205" y="4278427"/>
            <a:ext cx="160451" cy="3697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5" name="Rectangle 334"/>
          <p:cNvSpPr/>
          <p:nvPr/>
        </p:nvSpPr>
        <p:spPr>
          <a:xfrm>
            <a:off x="479205" y="5155444"/>
            <a:ext cx="160451" cy="36853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6" name="Rectangle 45"/>
          <p:cNvSpPr>
            <a:spLocks noChangeArrowheads="1"/>
          </p:cNvSpPr>
          <p:nvPr/>
        </p:nvSpPr>
        <p:spPr bwMode="auto">
          <a:xfrm>
            <a:off x="469900" y="5149582"/>
            <a:ext cx="1569600" cy="367598"/>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Develop &amp; Train</a:t>
            </a:r>
          </a:p>
          <a:p>
            <a:pPr algn="ctr">
              <a:spcAft>
                <a:spcPct val="0"/>
              </a:spcAft>
            </a:pPr>
            <a:r>
              <a:rPr lang="en-GB" sz="800" dirty="0">
                <a:cs typeface="Arial" pitchFamily="34" charset="0"/>
              </a:rPr>
              <a:t> Workforce</a:t>
            </a:r>
          </a:p>
        </p:txBody>
      </p:sp>
      <p:sp>
        <p:nvSpPr>
          <p:cNvPr id="337" name="Rectangle 336"/>
          <p:cNvSpPr/>
          <p:nvPr/>
        </p:nvSpPr>
        <p:spPr>
          <a:xfrm>
            <a:off x="2112305" y="3838367"/>
            <a:ext cx="160451" cy="3719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38" name="Rectangle 46"/>
          <p:cNvSpPr>
            <a:spLocks noChangeArrowheads="1"/>
          </p:cNvSpPr>
          <p:nvPr/>
        </p:nvSpPr>
        <p:spPr bwMode="auto">
          <a:xfrm>
            <a:off x="2103000" y="3835882"/>
            <a:ext cx="1569600" cy="370967"/>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Manage Payroll</a:t>
            </a:r>
          </a:p>
        </p:txBody>
      </p:sp>
      <p:sp>
        <p:nvSpPr>
          <p:cNvPr id="339" name="Rectangle 338"/>
          <p:cNvSpPr/>
          <p:nvPr/>
        </p:nvSpPr>
        <p:spPr>
          <a:xfrm>
            <a:off x="2103000" y="4275587"/>
            <a:ext cx="160090" cy="372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40" name="Rectangle 48"/>
          <p:cNvSpPr>
            <a:spLocks noChangeArrowheads="1"/>
          </p:cNvSpPr>
          <p:nvPr/>
        </p:nvSpPr>
        <p:spPr bwMode="auto">
          <a:xfrm>
            <a:off x="2106535" y="4273782"/>
            <a:ext cx="1566065" cy="371646"/>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Perform Employee </a:t>
            </a:r>
          </a:p>
          <a:p>
            <a:pPr algn="ctr">
              <a:spcAft>
                <a:spcPct val="0"/>
              </a:spcAft>
            </a:pPr>
            <a:r>
              <a:rPr lang="en-GB" sz="800" dirty="0">
                <a:cs typeface="Arial" pitchFamily="34" charset="0"/>
              </a:rPr>
              <a:t>Benefit &amp; Enrolment</a:t>
            </a:r>
          </a:p>
        </p:txBody>
      </p:sp>
      <p:sp>
        <p:nvSpPr>
          <p:cNvPr id="341" name="Rectangle 35"/>
          <p:cNvSpPr>
            <a:spLocks noChangeArrowheads="1"/>
          </p:cNvSpPr>
          <p:nvPr/>
        </p:nvSpPr>
        <p:spPr bwMode="auto">
          <a:xfrm>
            <a:off x="2106535" y="3397982"/>
            <a:ext cx="1566065" cy="369129"/>
          </a:xfrm>
          <a:prstGeom prst="rect">
            <a:avLst/>
          </a:prstGeom>
          <a:noFill/>
          <a:ln w="9525">
            <a:solidFill>
              <a:schemeClr val="accent1"/>
            </a:solidFill>
            <a:miter lim="800000"/>
            <a:headEnd/>
            <a:tailEnd/>
          </a:ln>
        </p:spPr>
        <p:txBody>
          <a:bodyPr anchor="ctr"/>
          <a:lstStyle/>
          <a:p>
            <a:pPr algn="ctr">
              <a:spcAft>
                <a:spcPct val="0"/>
              </a:spcAft>
            </a:pPr>
            <a:r>
              <a:rPr lang="en-US" sz="800" dirty="0">
                <a:cs typeface="Arial" pitchFamily="34" charset="0"/>
              </a:rPr>
              <a:t>Administer Employee Benefits</a:t>
            </a:r>
          </a:p>
        </p:txBody>
      </p:sp>
      <p:sp>
        <p:nvSpPr>
          <p:cNvPr id="342" name="Rectangle 341"/>
          <p:cNvSpPr/>
          <p:nvPr/>
        </p:nvSpPr>
        <p:spPr>
          <a:xfrm>
            <a:off x="2103000" y="3402310"/>
            <a:ext cx="160090" cy="37007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43" name="Rectangle 342"/>
          <p:cNvSpPr/>
          <p:nvPr/>
        </p:nvSpPr>
        <p:spPr>
          <a:xfrm>
            <a:off x="2103000" y="4715741"/>
            <a:ext cx="160090" cy="370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endParaRPr>
          </a:p>
        </p:txBody>
      </p:sp>
      <p:sp>
        <p:nvSpPr>
          <p:cNvPr id="344" name="Rectangle 41"/>
          <p:cNvSpPr>
            <a:spLocks noChangeArrowheads="1"/>
          </p:cNvSpPr>
          <p:nvPr/>
        </p:nvSpPr>
        <p:spPr bwMode="auto">
          <a:xfrm>
            <a:off x="2106535" y="4711682"/>
            <a:ext cx="1566065" cy="369397"/>
          </a:xfrm>
          <a:prstGeom prst="rect">
            <a:avLst/>
          </a:prstGeom>
          <a:noFill/>
          <a:ln w="9525">
            <a:solidFill>
              <a:schemeClr val="accent1"/>
            </a:solidFill>
            <a:miter lim="800000"/>
            <a:headEnd/>
            <a:tailEnd/>
          </a:ln>
        </p:spPr>
        <p:txBody>
          <a:bodyPr anchor="ctr"/>
          <a:lstStyle/>
          <a:p>
            <a:pPr algn="ctr">
              <a:spcAft>
                <a:spcPct val="0"/>
              </a:spcAft>
            </a:pPr>
            <a:r>
              <a:rPr lang="en-GB" sz="800" dirty="0">
                <a:cs typeface="Arial" pitchFamily="34" charset="0"/>
              </a:rPr>
              <a:t>Perform Employee </a:t>
            </a:r>
          </a:p>
          <a:p>
            <a:pPr algn="ctr">
              <a:spcAft>
                <a:spcPct val="0"/>
              </a:spcAft>
            </a:pPr>
            <a:r>
              <a:rPr lang="en-GB" sz="800" dirty="0">
                <a:cs typeface="Arial" pitchFamily="34" charset="0"/>
              </a:rPr>
              <a:t>Data &amp; Salary Admin</a:t>
            </a:r>
          </a:p>
        </p:txBody>
      </p:sp>
      <p:sp>
        <p:nvSpPr>
          <p:cNvPr id="345" name="TextBox 344"/>
          <p:cNvSpPr txBox="1"/>
          <p:nvPr/>
        </p:nvSpPr>
        <p:spPr>
          <a:xfrm>
            <a:off x="507687" y="6169018"/>
            <a:ext cx="2127185" cy="138499"/>
          </a:xfrm>
          <a:prstGeom prst="rect">
            <a:avLst/>
          </a:prstGeom>
          <a:noFill/>
        </p:spPr>
        <p:txBody>
          <a:bodyPr vert="horz" wrap="none" lIns="0" tIns="0" rIns="0" bIns="0" rtlCol="0">
            <a:spAutoFit/>
          </a:bodyPr>
          <a:lstStyle/>
          <a:p>
            <a:pPr>
              <a:spcBef>
                <a:spcPts val="200"/>
              </a:spcBef>
              <a:buSzPct val="100000"/>
            </a:pPr>
            <a:r>
              <a:rPr lang="en-US" sz="900" baseline="30000" dirty="0">
                <a:latin typeface="Arial" panose="020B0604020202020204" pitchFamily="34" charset="0"/>
                <a:cs typeface="Arial" panose="020B0604020202020204" pitchFamily="34" charset="0"/>
              </a:rPr>
              <a:t>1</a:t>
            </a:r>
            <a:r>
              <a:rPr lang="en-US" sz="900" dirty="0">
                <a:latin typeface="Arial" panose="020B0604020202020204" pitchFamily="34" charset="0"/>
                <a:cs typeface="Arial" panose="020B0604020202020204" pitchFamily="34" charset="0"/>
              </a:rPr>
              <a:t>Only L1 processes available for Finance </a:t>
            </a:r>
            <a:endParaRPr lang="en-US" sz="1400" dirty="0">
              <a:latin typeface="Arial" panose="020B0604020202020204" pitchFamily="34" charset="0"/>
              <a:cs typeface="Arial" panose="020B0604020202020204" pitchFamily="34" charset="0"/>
            </a:endParaRPr>
          </a:p>
        </p:txBody>
      </p:sp>
      <p:sp>
        <p:nvSpPr>
          <p:cNvPr id="346" name="Chevron 35"/>
          <p:cNvSpPr/>
          <p:nvPr/>
        </p:nvSpPr>
        <p:spPr>
          <a:xfrm>
            <a:off x="469900" y="1787538"/>
            <a:ext cx="3204000" cy="244600"/>
          </a:xfrm>
          <a:prstGeom prst="rect">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HR Function</a:t>
            </a:r>
          </a:p>
        </p:txBody>
      </p:sp>
      <p:sp>
        <p:nvSpPr>
          <p:cNvPr id="347" name="Chevron 35"/>
          <p:cNvSpPr/>
          <p:nvPr/>
        </p:nvSpPr>
        <p:spPr>
          <a:xfrm>
            <a:off x="5369200" y="1787538"/>
            <a:ext cx="6352900" cy="246302"/>
          </a:xfrm>
          <a:prstGeom prst="rect">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IT Function</a:t>
            </a:r>
          </a:p>
        </p:txBody>
      </p:sp>
      <p:sp>
        <p:nvSpPr>
          <p:cNvPr id="348" name="Chevron 35"/>
          <p:cNvSpPr/>
          <p:nvPr/>
        </p:nvSpPr>
        <p:spPr>
          <a:xfrm>
            <a:off x="3736100" y="1786258"/>
            <a:ext cx="1569600" cy="244600"/>
          </a:xfrm>
          <a:prstGeom prst="rect">
            <a:avLst/>
          </a:prstGeom>
          <a:solidFill>
            <a:schemeClr val="accent4"/>
          </a:solidFill>
          <a:ln w="12700" cap="rnd" algn="ctr">
            <a:noFill/>
            <a:miter lim="800000"/>
            <a:headEnd/>
            <a:tailEnd/>
          </a:ln>
        </p:spPr>
        <p:txBody>
          <a:bodyPr lIns="0" tIns="0" rIns="0" bIns="0" anchor="ctr"/>
          <a:lstStyle/>
          <a:p>
            <a:pPr algn="ctr"/>
            <a:r>
              <a:rPr lang="en-US" sz="800" b="1" dirty="0">
                <a:solidFill>
                  <a:prstClr val="white"/>
                </a:solidFill>
              </a:rPr>
              <a:t>Finance</a:t>
            </a:r>
            <a:r>
              <a:rPr lang="en-US" sz="800" b="1" baseline="30000" dirty="0">
                <a:solidFill>
                  <a:prstClr val="white"/>
                </a:solidFill>
              </a:rPr>
              <a:t>1</a:t>
            </a:r>
          </a:p>
        </p:txBody>
      </p:sp>
      <p:grpSp>
        <p:nvGrpSpPr>
          <p:cNvPr id="349" name="Group 348"/>
          <p:cNvGrpSpPr/>
          <p:nvPr/>
        </p:nvGrpSpPr>
        <p:grpSpPr>
          <a:xfrm>
            <a:off x="9087872" y="5953179"/>
            <a:ext cx="2634228" cy="481134"/>
            <a:chOff x="5784574" y="6128015"/>
            <a:chExt cx="2634228" cy="481134"/>
          </a:xfrm>
        </p:grpSpPr>
        <p:sp>
          <p:nvSpPr>
            <p:cNvPr id="350" name="Rounded Rectangle 349"/>
            <p:cNvSpPr/>
            <p:nvPr/>
          </p:nvSpPr>
          <p:spPr>
            <a:xfrm>
              <a:off x="5784574" y="6128015"/>
              <a:ext cx="2634228" cy="4684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prstClr val="black"/>
                </a:solidFill>
              </a:endParaRPr>
            </a:p>
          </p:txBody>
        </p:sp>
        <p:sp>
          <p:nvSpPr>
            <p:cNvPr id="351" name="Rectangle 350"/>
            <p:cNvSpPr/>
            <p:nvPr/>
          </p:nvSpPr>
          <p:spPr>
            <a:xfrm>
              <a:off x="6273946" y="6176262"/>
              <a:ext cx="108000" cy="10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2" name="Rectangle 351"/>
            <p:cNvSpPr/>
            <p:nvPr/>
          </p:nvSpPr>
          <p:spPr>
            <a:xfrm>
              <a:off x="7805189" y="6176262"/>
              <a:ext cx="108000" cy="108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3" name="Rectangle 352"/>
            <p:cNvSpPr/>
            <p:nvPr/>
          </p:nvSpPr>
          <p:spPr>
            <a:xfrm>
              <a:off x="7039567" y="6176262"/>
              <a:ext cx="108000" cy="1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5" dirty="0">
                <a:solidFill>
                  <a:prstClr val="white"/>
                </a:solidFill>
              </a:endParaRPr>
            </a:p>
          </p:txBody>
        </p:sp>
        <p:sp>
          <p:nvSpPr>
            <p:cNvPr id="354" name="TextBox 353"/>
            <p:cNvSpPr txBox="1"/>
            <p:nvPr/>
          </p:nvSpPr>
          <p:spPr>
            <a:xfrm>
              <a:off x="5869027" y="6269349"/>
              <a:ext cx="922603" cy="338554"/>
            </a:xfrm>
            <a:prstGeom prst="rect">
              <a:avLst/>
            </a:prstGeom>
            <a:noFill/>
          </p:spPr>
          <p:txBody>
            <a:bodyPr wrap="square" rtlCol="0">
              <a:spAutoFit/>
            </a:bodyPr>
            <a:lstStyle/>
            <a:p>
              <a:pPr algn="ctr"/>
              <a:r>
                <a:rPr lang="en-US" sz="800" dirty="0">
                  <a:solidFill>
                    <a:prstClr val="black"/>
                  </a:solidFill>
                </a:rPr>
                <a:t>Low RPA Opportunity</a:t>
              </a:r>
            </a:p>
          </p:txBody>
        </p:sp>
        <p:sp>
          <p:nvSpPr>
            <p:cNvPr id="355" name="TextBox 354"/>
            <p:cNvSpPr txBox="1"/>
            <p:nvPr/>
          </p:nvSpPr>
          <p:spPr>
            <a:xfrm>
              <a:off x="6631094" y="6261512"/>
              <a:ext cx="974298" cy="338554"/>
            </a:xfrm>
            <a:prstGeom prst="rect">
              <a:avLst/>
            </a:prstGeom>
            <a:noFill/>
          </p:spPr>
          <p:txBody>
            <a:bodyPr wrap="square" rtlCol="0">
              <a:spAutoFit/>
            </a:bodyPr>
            <a:lstStyle/>
            <a:p>
              <a:pPr algn="ctr"/>
              <a:r>
                <a:rPr lang="en-US" sz="800" dirty="0">
                  <a:solidFill>
                    <a:prstClr val="black"/>
                  </a:solidFill>
                </a:rPr>
                <a:t>Medium RPA Opportunity</a:t>
              </a:r>
            </a:p>
          </p:txBody>
        </p:sp>
        <p:sp>
          <p:nvSpPr>
            <p:cNvPr id="356" name="TextBox 355"/>
            <p:cNvSpPr txBox="1"/>
            <p:nvPr/>
          </p:nvSpPr>
          <p:spPr>
            <a:xfrm>
              <a:off x="7444856" y="6270595"/>
              <a:ext cx="885725" cy="338554"/>
            </a:xfrm>
            <a:prstGeom prst="rect">
              <a:avLst/>
            </a:prstGeom>
            <a:noFill/>
          </p:spPr>
          <p:txBody>
            <a:bodyPr wrap="square" rtlCol="0">
              <a:spAutoFit/>
            </a:bodyPr>
            <a:lstStyle/>
            <a:p>
              <a:pPr algn="ctr"/>
              <a:r>
                <a:rPr lang="en-US" sz="800" dirty="0">
                  <a:solidFill>
                    <a:prstClr val="black"/>
                  </a:solidFill>
                </a:rPr>
                <a:t>High RPA Opportunity</a:t>
              </a:r>
            </a:p>
          </p:txBody>
        </p:sp>
      </p:grpSp>
      <p:sp>
        <p:nvSpPr>
          <p:cNvPr id="2" name="Slide Number Placeholder 1"/>
          <p:cNvSpPr>
            <a:spLocks noGrp="1"/>
          </p:cNvSpPr>
          <p:nvPr>
            <p:ph type="sldNum" sz="quarter" idx="4"/>
          </p:nvPr>
        </p:nvSpPr>
        <p:spPr/>
        <p:txBody>
          <a:bodyPr/>
          <a:lstStyle/>
          <a:p>
            <a:fld id="{1D70FF2A-E074-4D3B-BB94-FFBB4B519E26}" type="slidenum">
              <a:rPr lang="en-CA" smtClean="0"/>
              <a:pPr/>
              <a:t>9</a:t>
            </a:fld>
            <a:endParaRPr lang="en-CA" dirty="0"/>
          </a:p>
        </p:txBody>
      </p:sp>
    </p:spTree>
    <p:extLst>
      <p:ext uri="{BB962C8B-B14F-4D97-AF65-F5344CB8AC3E}">
        <p14:creationId xmlns:p14="http://schemas.microsoft.com/office/powerpoint/2010/main" val="256588661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16:9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2 Deloitte 16X9 Onscreen Template EN.potx" id="{04FBEE5A-B503-479C-95E4-640F9EF6A2D3}" vid="{669C4E48-F0ED-4274-B61D-DA682F48F1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New Document" ma:contentTypeID="0x0101002880177DFDC248C38C745E1D664A5FC5009468A19E74275348838589BEFD6A9573" ma:contentTypeVersion="465" ma:contentTypeDescription="Create a new Document" ma:contentTypeScope="" ma:versionID="aeeed5dbca77bfd49f4af07ab5d9ef94">
  <xsd:schema xmlns:xsd="http://www.w3.org/2001/XMLSchema" xmlns:xs="http://www.w3.org/2001/XMLSchema" xmlns:p="http://schemas.microsoft.com/office/2006/metadata/properties" xmlns:ns1="http://schemas.microsoft.com/sharepoint/v3" xmlns:ns2="513ae4d5-443f-4bc1-9f25-8f68dc5aa0c0" xmlns:ns3="7AF0C9C1-571A-469E-93FE-640E88AEF1EC" xmlns:ns4="a3273937-55e7-450c-ac1f-0f7de532f690" xmlns:ns5="994E32D3-2E21-4611-87E1-D68FC0813440" xmlns:ns6="8DD08C88-CC4C-4D35-9129-A70DAA36BE5E" xmlns:ns7="83DDB362-4C05-4E52-A8D9-EF2F47978B8D" xmlns:ns8="7D1768DD-F29E-4DC2-9191-F2636B9FA92C" xmlns:ns9="0DBE4740-AD0E-4EAB-9055-8EB1C48284D9" xmlns:ns10="39C40E9B-856B-46A7-8793-65A6FC1828D8" xmlns:ns11="3A0186DE-B11E-4A29-9C82-428D45BCA71F" xmlns:ns12="546D9DE3-080E-4EC6-B7DD-508C11F603C7" xmlns:ns13="5A51C775-C49C-428B-8C1E-2F89178D00F4" targetNamespace="http://schemas.microsoft.com/office/2006/metadata/properties" ma:root="true" ma:fieldsID="0decc36a5c9104f5115239ea1cdcbfb2" ns1:_="" ns2:_="" ns3:_="" ns4:_="" ns5:_="" ns6:_="" ns7:_="" ns8:_="" ns9:_="" ns10:_="" ns11:_="" ns12:_="" ns13:_="">
    <xsd:import namespace="http://schemas.microsoft.com/sharepoint/v3"/>
    <xsd:import namespace="513ae4d5-443f-4bc1-9f25-8f68dc5aa0c0"/>
    <xsd:import namespace="7AF0C9C1-571A-469E-93FE-640E88AEF1EC"/>
    <xsd:import namespace="a3273937-55e7-450c-ac1f-0f7de532f690"/>
    <xsd:import namespace="994E32D3-2E21-4611-87E1-D68FC0813440"/>
    <xsd:import namespace="8DD08C88-CC4C-4D35-9129-A70DAA36BE5E"/>
    <xsd:import namespace="83DDB362-4C05-4E52-A8D9-EF2F47978B8D"/>
    <xsd:import namespace="7D1768DD-F29E-4DC2-9191-F2636B9FA92C"/>
    <xsd:import namespace="0DBE4740-AD0E-4EAB-9055-8EB1C48284D9"/>
    <xsd:import namespace="39C40E9B-856B-46A7-8793-65A6FC1828D8"/>
    <xsd:import namespace="3A0186DE-B11E-4A29-9C82-428D45BCA71F"/>
    <xsd:import namespace="546D9DE3-080E-4EC6-B7DD-508C11F603C7"/>
    <xsd:import namespace="5A51C775-C49C-428B-8C1E-2F89178D00F4"/>
    <xsd:element name="properties">
      <xsd:complexType>
        <xsd:sequence>
          <xsd:element name="documentManagement">
            <xsd:complexType>
              <xsd:all>
                <xsd:element ref="ns1:DescriptionHTML" minOccurs="0"/>
                <xsd:element ref="ns1:Author_selected" minOccurs="0"/>
                <xsd:element ref="ns3:Global_x0020_Internal_x0020_ServiceTaxHTField0" minOccurs="0"/>
                <xsd:element ref="ns4:TaxCatchAll" minOccurs="0"/>
                <xsd:element ref="ns4:TaxCatchAllLabel" minOccurs="0"/>
                <xsd:element ref="ns5:Geography_x0020_of_x0020_OriginTaxHTField0" minOccurs="0"/>
                <xsd:element ref="ns6:Local_x0020_Content_x0020_TypeTaxHTField0" minOccurs="0"/>
                <xsd:element ref="ns1:Client" minOccurs="0"/>
                <xsd:element ref="ns3:Local_x0020_Internal_x0020_ServiceTaxHTField0" minOccurs="0"/>
                <xsd:element ref="ns6:Global_x0020_Content_x0020_TypeTaxHTField0" minOccurs="0"/>
                <xsd:element ref="ns2:Abstract" minOccurs="0"/>
                <xsd:element ref="ns7:Primary_x0020_Global_x0020_IndustTaxHTField0" minOccurs="0"/>
                <xsd:element ref="ns8:Primary_x0020_Global_x0020_ClientTaxHTField0" minOccurs="0"/>
                <xsd:element ref="ns4:ClientLukup" minOccurs="0"/>
                <xsd:element ref="ns4:ClientID" minOccurs="0"/>
                <xsd:element ref="ns9:IPCO_x0020_DesignationTaxHTField0" minOccurs="0"/>
                <xsd:element ref="ns2:BusinessTitle"/>
                <xsd:element ref="ns10:KAM_x0020_LanguageTaxHTField0" minOccurs="0"/>
                <xsd:element ref="ns7:Primary_x0020_Local_x0020_IndustTaxHTField0" minOccurs="0"/>
                <xsd:element ref="ns1:Author_entered" minOccurs="0"/>
                <xsd:element ref="ns4:i67d27b5dd1e4ed29b03622e76ee750b" minOccurs="0"/>
                <xsd:element ref="ns11:Secondary_x0020_Global_x0020_ClieTaxHTField0" minOccurs="0"/>
                <xsd:element ref="ns12:Secondary_x0020_Local_x0020_InduTaxHTField0" minOccurs="0"/>
                <xsd:element ref="ns13:Applicable_x0020_GeographyTaxHTField0" minOccurs="0"/>
                <xsd:element ref="ns1:Contributor"/>
                <xsd:element ref="ns8:Primary_x0020_Local_x0020_ClientTaxHTField0" minOccurs="0"/>
                <xsd:element ref="ns12:Secondary_x0020_Global_x0020_InduTaxHTField0" minOccurs="0"/>
                <xsd:element ref="ns11:Secondary_x0020_Local_x0020_ClieTaxHTField0" minOccurs="0"/>
                <xsd:element ref="ns2:ContentDate"/>
                <xsd:element ref="ns2:KA_x0020_Resource" minOccurs="0"/>
                <xsd:element ref="ns2:Designated_x0020_QA" minOccurs="0"/>
                <xsd:element ref="ns2:KAMActivity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escriptionHTML" ma:index="8" nillable="true" ma:displayName="KAM Description" ma:internalName="DescriptionHTML" ma:readOnly="false">
      <xsd:simpleType>
        <xsd:restriction base="dms:Unknown"/>
      </xsd:simpleType>
    </xsd:element>
    <xsd:element name="Author_selected" ma:index="10" nillable="true" ma:displayName="KAM Author" ma:list="UserInfo" ma:SharePointGroup="0" ma:internalName="Author_selected"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 ma:index="19" nillable="true" ma:displayName="Client (text)" ma:internalName="Client" ma:readOnly="false">
      <xsd:simpleType>
        <xsd:restriction base="dms:Text">
          <xsd:maxLength value="255"/>
        </xsd:restriction>
      </xsd:simpleType>
    </xsd:element>
    <xsd:element name="Author_entered" ma:index="38" nillable="true" ma:displayName="KAM Author (text)" ma:internalName="Author_entered" ma:readOnly="false">
      <xsd:simpleType>
        <xsd:restriction base="dms:Text">
          <xsd:maxLength value="255"/>
        </xsd:restriction>
      </xsd:simpleType>
    </xsd:element>
    <xsd:element name="Contributor" ma:index="47" ma:displayName="KAM Contributor" ma:list="UserInfo" ma:SharePointGroup="0" ma:internalName="Contributo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13ae4d5-443f-4bc1-9f25-8f68dc5aa0c0" elementFormDefault="qualified">
    <xsd:import namespace="http://schemas.microsoft.com/office/2006/documentManagement/types"/>
    <xsd:import namespace="http://schemas.microsoft.com/office/infopath/2007/PartnerControls"/>
    <xsd:element name="Abstract" ma:index="24" nillable="true" ma:displayName="Abstract" ma:internalName="Abstract">
      <xsd:simpleType>
        <xsd:restriction base="dms:Note">
          <xsd:maxLength value="150"/>
        </xsd:restriction>
      </xsd:simpleType>
    </xsd:element>
    <xsd:element name="BusinessTitle" ma:index="33" ma:displayName="Business Title" ma:indexed="true" ma:internalName="BusinessTitle" ma:readOnly="false">
      <xsd:simpleType>
        <xsd:restriction base="dms:Text"/>
      </xsd:simpleType>
    </xsd:element>
    <xsd:element name="ContentDate" ma:index="54" ma:displayName="Content Date" ma:format="DateOnly" ma:indexed="true" ma:internalName="ContentDate" ma:readOnly="false">
      <xsd:simpleType>
        <xsd:restriction base="dms:DateTime"/>
      </xsd:simpleType>
    </xsd:element>
    <xsd:element name="KA_x0020_Resource" ma:index="69" nillable="true" ma:displayName="KA Resource" ma:description="Identifies the details of the KA Resource alligned" ma:internalName="KA_x0020_Resource">
      <xsd:simpleType>
        <xsd:restriction base="dms:Text">
          <xsd:maxLength value="255"/>
        </xsd:restriction>
      </xsd:simpleType>
    </xsd:element>
    <xsd:element name="Designated_x0020_QA" ma:index="70" nillable="true" ma:displayName="Designated QA" ma:internalName="Designated_x0020_QA">
      <xsd:simpleType>
        <xsd:restriction base="dms:Text">
          <xsd:maxLength value="255"/>
        </xsd:restriction>
      </xsd:simpleType>
    </xsd:element>
    <xsd:element name="KAMActivityId" ma:index="71" nillable="true" ma:displayName="KAM Activity Id" ma:internalName="KAMActivity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F0C9C1-571A-469E-93FE-640E88AEF1EC" elementFormDefault="qualified">
    <xsd:import namespace="http://schemas.microsoft.com/office/2006/documentManagement/types"/>
    <xsd:import namespace="http://schemas.microsoft.com/office/infopath/2007/PartnerControls"/>
    <xsd:element name="Global_x0020_Internal_x0020_ServiceTaxHTField0" ma:index="11" nillable="true" ma:taxonomy="true" ma:internalName="Global_x0020_Internal_x0020_ServiceTaxHTField" ma:taxonomyFieldName="Global_x0020_Internal_x0020_Service" ma:displayName="Global Internal Service" ma:readOnly="false" ma:default="" ma:fieldId="{78949fba-bdc1-4268-a377-2819f8f8cc22}" ma:taxonomyMulti="true" ma:sspId="155bb128-613e-4099-96fa-4403fd0cc87b" ma:termSetId="2d964c90-0fcb-4b60-9702-531635f17251" ma:anchorId="00000000-0000-0000-0000-000000000000" ma:open="false" ma:isKeyword="false">
      <xsd:complexType>
        <xsd:sequence>
          <xsd:element ref="pc:Terms" minOccurs="0" maxOccurs="1"/>
        </xsd:sequence>
      </xsd:complexType>
    </xsd:element>
    <xsd:element name="Local_x0020_Internal_x0020_ServiceTaxHTField0" ma:index="20" nillable="true" ma:taxonomy="true" ma:internalName="Local_x0020_Internal_x0020_ServiceTaxHTField" ma:taxonomyFieldName="Local_x0020_Internal_x0020_Service" ma:displayName="Local Internal Service" ma:readOnly="false" ma:default="" ma:fieldId="{3c6b9500-9e92-4dc8-ac80-766b07b1a639}" ma:taxonomyMulti="true" ma:sspId="155bb128-613e-4099-96fa-4403fd0cc87b" ma:termSetId="a6913820-b621-4796-b77e-fe7afb08f41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273937-55e7-450c-ac1f-0f7de532f690"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35e094c5-d8f1-4f15-bff1-bc665dc24d7d}" ma:internalName="TaxCatchAll" ma:showField="CatchAllData"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35e094c5-d8f1-4f15-bff1-bc665dc24d7d}" ma:internalName="TaxCatchAllLabel" ma:readOnly="true" ma:showField="CatchAllDataLabel" ma:web="a3273937-55e7-450c-ac1f-0f7de532f690">
      <xsd:complexType>
        <xsd:complexContent>
          <xsd:extension base="dms:MultiChoiceLookup">
            <xsd:sequence>
              <xsd:element name="Value" type="dms:Lookup" maxOccurs="unbounded" minOccurs="0" nillable="true"/>
            </xsd:sequence>
          </xsd:extension>
        </xsd:complexContent>
      </xsd:complexType>
    </xsd:element>
    <xsd:element name="ClientLukup" ma:index="29" nillable="true" ma:displayName="Client" ma:internalName="ClientLukup" ma:readOnly="false">
      <xsd:simpleType>
        <xsd:restriction base="dms:Text"/>
      </xsd:simpleType>
    </xsd:element>
    <xsd:element name="ClientID" ma:index="30" nillable="true" ma:displayName="ClientID" ma:internalName="ClientID" ma:readOnly="false">
      <xsd:simpleType>
        <xsd:restriction base="dms:Text"/>
      </xsd:simpleType>
    </xsd:element>
    <xsd:element name="i67d27b5dd1e4ed29b03622e76ee750b" ma:index="39" nillable="true" ma:taxonomy="true" ma:internalName="i67d27b5dd1e4ed29b03622e76ee750b" ma:taxonomyFieldName="Badge" ma:displayName="Badge" ma:fieldId="{267d27b5-dd1e-4ed2-9b03-622e76ee750b}" ma:taxonomyMulti="true" ma:sspId="6fbc8ed7-f359-45a5-bf77-267ed0eb5b96" ma:termSetId="7a48158d-64ca-4430-ad6d-4a8049ec2f5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4E32D3-2E21-4611-87E1-D68FC0813440" elementFormDefault="qualified">
    <xsd:import namespace="http://schemas.microsoft.com/office/2006/documentManagement/types"/>
    <xsd:import namespace="http://schemas.microsoft.com/office/infopath/2007/PartnerControls"/>
    <xsd:element name="Geography_x0020_of_x0020_OriginTaxHTField0" ma:index="15" ma:taxonomy="true" ma:internalName="Geography_x0020_of_x0020_OriginT" ma:taxonomyFieldName="Geography_x0020_of_x0020_Origin" ma:displayName="Geography of Origin" ma:indexed="true" ma:readOnly="false" ma:default="" ma:fieldId="{7a66e3fe-fcb6-4ce2-854d-45e09459c5a7}" ma:sspId="155bb128-613e-4099-96fa-4403fd0cc87b" ma:termSetId="e4340256-abf0-49e3-8918-ff7cf781b3e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Local_x0020_Content_x0020_TypeTaxHTField0" ma:index="17" ma:taxonomy="true" ma:internalName="Local_x0020_Content_x0020_TypeTa" ma:taxonomyFieldName="Local_x0020_Content_x0020_Type" ma:displayName="Local Content Type" ma:indexed="true" ma:readOnly="false" ma:default="" ma:fieldId="{2366867c-77cd-4933-afd3-42beb1b807cf}" ma:sspId="155bb128-613e-4099-96fa-4403fd0cc87b" ma:termSetId="71325c3c-855f-4016-ae90-48a98c58e6a3" ma:anchorId="00000000-0000-0000-0000-000000000000" ma:open="false" ma:isKeyword="false">
      <xsd:complexType>
        <xsd:sequence>
          <xsd:element ref="pc:Terms" minOccurs="0" maxOccurs="1"/>
        </xsd:sequence>
      </xsd:complexType>
    </xsd:element>
    <xsd:element name="Global_x0020_Content_x0020_TypeTaxHTField0" ma:index="22" ma:taxonomy="true" ma:internalName="Global_x0020_Content_x0020_TypeTa" ma:taxonomyFieldName="Global_x0020_Content_x0020_Type" ma:displayName="Global Content Type" ma:indexed="true" ma:readOnly="false" ma:default="" ma:fieldId="{fcc52b76-f36e-4614-8493-5412b2f37375}" ma:sspId="155bb128-613e-4099-96fa-4403fd0cc87b" ma:termSetId="c1d74e5f-813e-428a-9d1d-e00dfcad3136"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Primary_x0020_Global_x0020_IndustTaxHTField0" ma:index="25" nillable="true" ma:taxonomy="true" ma:internalName="Primary_x0020_Global_x0020_Indust0" ma:taxonomyFieldName="Primary_x0020_Global_x0020_Indust" ma:displayName="Primary Global Industry" ma:indexed="true" ma:readOnly="false" ma:default="" ma:fieldId="{9829ff8e-6819-48cd-ae85-b2213487d9e6}"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Primary_x0020_Local_x0020_IndustTaxHTField0" ma:index="36" nillable="true" ma:taxonomy="true" ma:internalName="Primary_x0020_Local_x0020_Indust0" ma:taxonomyFieldName="Primary_x0020_Local_x0020_Indust" ma:displayName="Primary Local Industry" ma:indexed="true" ma:readOnly="false" ma:default="" ma:fieldId="{6b32ec70-79ed-4643-bd98-fe19e9037b23}"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Primary_x0020_Global_x0020_ClientTaxHTField0" ma:index="27" nillable="true" ma:taxonomy="true" ma:internalName="Primary_x0020_Global_x0020_Client0" ma:taxonomyFieldName="Primary_x0020_Global_x0020_Client" ma:displayName="Primary Global Client Service" ma:indexed="true" ma:readOnly="false" ma:default="" ma:fieldId="{6fa21800-7e1f-46b0-9b6b-749847137ef7}"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Primary_x0020_Local_x0020_ClientTaxHTField0" ma:index="48" nillable="true" ma:taxonomy="true" ma:internalName="Primary_x0020_Local_x0020_Client0" ma:taxonomyFieldName="Primary_x0020_Local_x0020_Client" ma:displayName="Primary Local Client Service" ma:indexed="true" ma:readOnly="false" ma:default="" ma:fieldId="{d67f870b-bb8f-4192-92b2-8d437da53387}"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DBE4740-AD0E-4EAB-9055-8EB1C48284D9" elementFormDefault="qualified">
    <xsd:import namespace="http://schemas.microsoft.com/office/2006/documentManagement/types"/>
    <xsd:import namespace="http://schemas.microsoft.com/office/infopath/2007/PartnerControls"/>
    <xsd:element name="IPCO_x0020_DesignationTaxHTField0" ma:index="31" nillable="true" ma:taxonomy="true" ma:internalName="IPCO_x0020_DesignationTaxHTField" ma:taxonomyFieldName="IPCO_x0020_Designation" ma:displayName="IPCO Designation" ma:readOnly="false" ma:default="377;#May be edited and used internally or externally for any purpose (Category D)|f8400f62-65c9-4658-9900-b0ea185e4722" ma:fieldId="{310648f3-cc93-44e0-b643-60c4ef2fcc62}" ma:sspId="155bb128-613e-4099-96fa-4403fd0cc87b" ma:termSetId="4cc4a969-8de7-4bb8-953e-ed88518a96a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KAM_x0020_LanguageTaxHTField0" ma:index="34" ma:taxonomy="true" ma:internalName="KAM_x0020_LanguageTaxHTField0" ma:taxonomyFieldName="KAM_x0020_Language" ma:displayName="KAM Language" ma:readOnly="false" ma:default="1;#English (EN) (1787)|b169a262-1aaa-4ccb-9acf-78a36c1d9bab" ma:fieldId="{03648da4-bfa7-4bd1-96dc-f553c5e5b276}"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A0186DE-B11E-4A29-9C82-428D45BCA71F" elementFormDefault="qualified">
    <xsd:import namespace="http://schemas.microsoft.com/office/2006/documentManagement/types"/>
    <xsd:import namespace="http://schemas.microsoft.com/office/infopath/2007/PartnerControls"/>
    <xsd:element name="Secondary_x0020_Global_x0020_ClieTaxHTField0" ma:index="41" nillable="true" ma:taxonomy="true" ma:internalName="Secondary_x0020_Global_x0020_Clie0" ma:taxonomyFieldName="Secondary_x0020_Global_x0020_Clie" ma:displayName="Secondary Global Client Service" ma:readOnly="false" ma:default="" ma:fieldId="{936248a3-a03a-4130-81ab-4d29e233dc55}"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Secondary_x0020_Local_x0020_ClieTaxHTField0" ma:index="52" nillable="true" ma:taxonomy="true" ma:internalName="Secondary_x0020_Local_x0020_Clie0" ma:taxonomyFieldName="Secondary_x0020_Local_x0020_Clie" ma:displayName="Secondary Local Client Service" ma:readOnly="false" ma:default="" ma:fieldId="{28eebca6-6196-4823-bbf3-f044ece0fe5d}"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DE3-080E-4EC6-B7DD-508C11F603C7" elementFormDefault="qualified">
    <xsd:import namespace="http://schemas.microsoft.com/office/2006/documentManagement/types"/>
    <xsd:import namespace="http://schemas.microsoft.com/office/infopath/2007/PartnerControls"/>
    <xsd:element name="Secondary_x0020_Local_x0020_InduTaxHTField0" ma:index="43" nillable="true" ma:taxonomy="true" ma:internalName="Secondary_x0020_Local_x0020_Indu0" ma:taxonomyFieldName="Secondary_x0020_Local_x0020_Indu" ma:displayName="Secondary Local Industry" ma:readOnly="false" ma:default="" ma:fieldId="{9d641368-8359-4fe4-aecd-cff6926473b4}"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element name="Secondary_x0020_Global_x0020_InduTaxHTField0" ma:index="50" nillable="true" ma:taxonomy="true" ma:internalName="Secondary_x0020_Global_x0020_Indu0" ma:taxonomyFieldName="Secondary_x0020_Global_x0020_Indu" ma:displayName="Secondary Global Industry" ma:readOnly="false" ma:default="" ma:fieldId="{a5fbaf9d-c649-4b58-88fb-19e85bd08591}"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Applicable_x0020_GeographyTaxHTField0" ma:index="45" ma:taxonomy="true" ma:internalName="Applicable_x0020_GeographyTaxHTF" ma:taxonomyFieldName="Applicable_x0020_Geography" ma:displayName="Applicable Geography" ma:readOnly="false" ma:default="" ma:fieldId="{c7b729d8-9a17-489c-8693-58538765e77f}" ma:taxonomyMulti="true" ma:sspId="155bb128-613e-4099-96fa-4403fd0cc87b" ma:termSetId="2da3d9cd-4380-47c9-85c9-ae2863040828"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Author_selected xmlns="http://schemas.microsoft.com/sharepoint/v3">
      <UserInfo>
        <DisplayName>Meghji, Alida</DisplayName>
        <AccountId>125302</AccountId>
        <AccountType/>
      </UserInfo>
      <UserInfo>
        <DisplayName>Clouthier-McShane, Jenny</DisplayName>
        <AccountId>206120</AccountId>
        <AccountType/>
      </UserInfo>
    </Author_selected>
    <Local_x0020_Internal_x0020_ServiceTaxHTField0 xmlns="7AF0C9C1-571A-469E-93FE-640E88AEF1EC">
      <Terms xmlns="http://schemas.microsoft.com/office/infopath/2007/PartnerControls"/>
    </Local_x0020_Internal_x0020_ServiceTaxHTField0>
    <Abstract xmlns="513ae4d5-443f-4bc1-9f25-8f68dc5aa0c0">Decks talking about Robotic process automation and RCA.</Abstract>
    <DescriptionHTML xmlns="http://schemas.microsoft.com/sharepoint/v3" xsi:nil="true"/>
    <Global_x0020_Internal_x0020_ServiceTaxHTField0 xmlns="7AF0C9C1-571A-469E-93FE-640E88AEF1EC">
      <Terms xmlns="http://schemas.microsoft.com/office/infopath/2007/PartnerControls"/>
    </Global_x0020_Internal_x0020_ServiceTaxHTField0>
    <KA_x0020_Resource xmlns="513ae4d5-443f-4bc1-9f25-8f68dc5aa0c0" xsi:nil="true"/>
    <ContentDate xmlns="513ae4d5-443f-4bc1-9f25-8f68dc5aa0c0">2017-07-24T23:00:00+00:00</ContentDate>
    <Loc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Global:Learning</TermName>
          <TermId xmlns="http://schemas.microsoft.com/office/infopath/2007/PartnerControls">be51e977-481d-43f9-a894-6171b00365f5</TermId>
        </TermInfo>
      </Terms>
    </Local_x0020_Content_x0020_TypeTaxHTField0>
    <Client xmlns="http://schemas.microsoft.com/sharepoint/v3" xsi:nil="true"/>
    <i67d27b5dd1e4ed29b03622e76ee750b xmlns="a3273937-55e7-450c-ac1f-0f7de532f690">
      <Terms xmlns="http://schemas.microsoft.com/office/infopath/2007/PartnerControls">
        <TermInfo xmlns="http://schemas.microsoft.com/office/infopath/2007/PartnerControls">
          <TermName xmlns="http://schemas.microsoft.com/office/infopath/2007/PartnerControls">Top content - Artificial Intelligence</TermName>
          <TermId xmlns="http://schemas.microsoft.com/office/infopath/2007/PartnerControls">a507516f-5888-4628-ac3e-89a8463791fb</TermId>
        </TermInfo>
        <TermInfo xmlns="http://schemas.microsoft.com/office/infopath/2007/PartnerControls">
          <TermName xmlns="http://schemas.microsoft.com/office/infopath/2007/PartnerControls">Top content - Robotic and Intelligent</TermName>
          <TermId xmlns="http://schemas.microsoft.com/office/infopath/2007/PartnerControls">56dba8dc-445f-4efe-950b-7a04e76804b8</TermId>
        </TermInfo>
        <TermInfo xmlns="http://schemas.microsoft.com/office/infopath/2007/PartnerControls">
          <TermName xmlns="http://schemas.microsoft.com/office/infopath/2007/PartnerControls">Top-viewed on KX</TermName>
          <TermId xmlns="http://schemas.microsoft.com/office/infopath/2007/PartnerControls">3953081a-e4c7-44a7-80db-aec9eb517304</TermId>
        </TermInfo>
      </Terms>
    </i67d27b5dd1e4ed29b03622e76ee750b>
    <Primary_x0020_Global_x0020_IndustTaxHTField0 xmlns="83DDB362-4C05-4E52-A8D9-EF2F47978B8D">
      <Terms xmlns="http://schemas.microsoft.com/office/infopath/2007/PartnerControls"/>
    </Primary_x0020_Global_x0020_IndustTaxHTField0>
    <ClientID xmlns="a3273937-55e7-450c-ac1f-0f7de532f690" xsi:nil="true"/>
    <IPCO_x0020_DesignationTaxHTField0 xmlns="0DBE4740-AD0E-4EAB-9055-8EB1C48284D9">
      <Terms xmlns="http://schemas.microsoft.com/office/infopath/2007/PartnerControls">
        <TermInfo xmlns="http://schemas.microsoft.com/office/infopath/2007/PartnerControls">
          <TermName xmlns="http://schemas.microsoft.com/office/infopath/2007/PartnerControls">May be edited and used internally or externally for any purpose (Category D)</TermName>
          <TermId xmlns="http://schemas.microsoft.com/office/infopath/2007/PartnerControls">f8400f62-65c9-4658-9900-b0ea185e4722</TermId>
        </TermInfo>
      </Terms>
    </IPCO_x0020_DesignationTaxHTField0>
    <BusinessTitle xmlns="513ae4d5-443f-4bc1-9f25-8f68dc5aa0c0">Education Artefacts</BusinessTitle>
    <Primary_x0020_Local_x0020_IndustTaxHTField0 xmlns="83DDB362-4C05-4E52-A8D9-EF2F47978B8D">
      <Terms xmlns="http://schemas.microsoft.com/office/infopath/2007/PartnerControls"/>
    </Primary_x0020_Local_x0020_IndustTaxHTField0>
    <Author_entered xmlns="http://schemas.microsoft.com/sharepoint/v3" xsi:nil="true"/>
    <Contributor xmlns="http://schemas.microsoft.com/sharepoint/v3">
      <UserInfo>
        <DisplayName>Perkins, Jill</DisplayName>
        <AccountId>23238</AccountId>
        <AccountType/>
      </UserInfo>
    </Contributor>
    <Global_x0020_Content_x0020_TypeTaxHTField0 xmlns="8DD08C88-CC4C-4D35-9129-A70DAA36BE5E">
      <Terms xmlns="http://schemas.microsoft.com/office/infopath/2007/PartnerControls">
        <TermInfo xmlns="http://schemas.microsoft.com/office/infopath/2007/PartnerControls">
          <TermName xmlns="http://schemas.microsoft.com/office/infopath/2007/PartnerControls">Learning</TermName>
          <TermId xmlns="http://schemas.microsoft.com/office/infopath/2007/PartnerControls">be51e977-481d-43f9-a894-6171b00365f5</TermId>
        </TermInfo>
      </Terms>
    </Global_x0020_Content_x0020_TypeTaxHTField0>
    <Primary_x0020_Global_x0020_ClientTaxHTField0 xmlns="7D1768DD-F29E-4DC2-9191-F2636B9FA92C">
      <Terms xmlns="http://schemas.microsoft.com/office/infopath/2007/PartnerControls">
        <TermInfo xmlns="http://schemas.microsoft.com/office/infopath/2007/PartnerControls">
          <TermName xmlns="http://schemas.microsoft.com/office/infopath/2007/PartnerControls">Consulting:Enterprise Technology and Performance:SAP:SAP Enterprise Transformation</TermName>
          <TermId xmlns="http://schemas.microsoft.com/office/infopath/2007/PartnerControls">f64486d2-52f9-4420-8f0b-5db16776c11f</TermId>
        </TermInfo>
      </Terms>
    </Primary_x0020_Global_x0020_ClientTaxHTField0>
    <Applicable_x0020_GeographyTaxHTField0 xmlns="5A51C775-C49C-428B-8C1E-2F89178D00F4">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f12aef73-b423-4016-a43f-15722d3a0a5e</TermId>
        </TermInfo>
      </Terms>
    </Applicable_x0020_GeographyTaxHTField0>
    <KAM_x0020_LanguageTaxHTField0 xmlns="39C40E9B-856B-46A7-8793-65A6FC1828D8">
      <Terms xmlns="http://schemas.microsoft.com/office/infopath/2007/PartnerControls">
        <TermInfo xmlns="http://schemas.microsoft.com/office/infopath/2007/PartnerControls">
          <TermName xmlns="http://schemas.microsoft.com/office/infopath/2007/PartnerControls">English (EN) (1787)</TermName>
          <TermId xmlns="http://schemas.microsoft.com/office/infopath/2007/PartnerControls">b169a262-1aaa-4ccb-9acf-78a36c1d9bab</TermId>
        </TermInfo>
      </Terms>
    </KAM_x0020_LanguageTaxHTField0>
    <Secondary_x0020_Local_x0020_InduTaxHTField0 xmlns="546D9DE3-080E-4EC6-B7DD-508C11F603C7">
      <Terms xmlns="http://schemas.microsoft.com/office/infopath/2007/PartnerControls"/>
    </Secondary_x0020_Local_x0020_InduTaxHTField0>
    <TaxCatchAll xmlns="a3273937-55e7-450c-ac1f-0f7de532f690">
      <Value>515</Value>
      <Value>17544</Value>
      <Value>19307</Value>
      <Value>15231</Value>
      <Value>19299</Value>
      <Value>17596</Value>
      <Value>17557</Value>
      <Value>4014</Value>
      <Value>16</Value>
      <Value>19327</Value>
      <Value>19251</Value>
      <Value>378</Value>
      <Value>376</Value>
      <Value>375</Value>
    </TaxCatchAll>
    <ClientLukup xmlns="a3273937-55e7-450c-ac1f-0f7de532f690" xsi:nil="true"/>
    <Geography_x0020_of_x0020_OriginTaxHTField0 xmlns="994E32D3-2E21-4611-87E1-D68FC0813440">
      <Terms xmlns="http://schemas.microsoft.com/office/infopath/2007/PartnerControls">
        <TermInfo xmlns="http://schemas.microsoft.com/office/infopath/2007/PartnerControls">
          <TermName xmlns="http://schemas.microsoft.com/office/infopath/2007/PartnerControls">Global</TermName>
          <TermId xmlns="http://schemas.microsoft.com/office/infopath/2007/PartnerControls">8669e820-73ba-4720-ae5a-c570850ee0aa</TermId>
        </TermInfo>
      </Terms>
    </Geography_x0020_of_x0020_OriginTaxHTField0>
    <Secondary_x0020_Global_x0020_ClieTaxHTField0 xmlns="3A0186DE-B11E-4A29-9C82-428D45BCA71F">
      <Terms xmlns="http://schemas.microsoft.com/office/infopath/2007/PartnerControls">
        <TermInfo xmlns="http://schemas.microsoft.com/office/infopath/2007/PartnerControls">
          <TermName xmlns="http://schemas.microsoft.com/office/infopath/2007/PartnerControls">Consulting:Strategy, Analytics and M and A:Strategy and Business Design:Business Design and Configuration</TermName>
          <TermId xmlns="http://schemas.microsoft.com/office/infopath/2007/PartnerControls">a40f5490-cde6-4fe9-9b16-8e887ec74fed</TermId>
        </TermInfo>
      </Terms>
    </Secondary_x0020_Global_x0020_ClieTaxHTField0>
    <Primary_x0020_Local_x0020_ClientTaxHTField0 xmlns="7D1768DD-F29E-4DC2-9191-F2636B9FA92C">
      <Terms xmlns="http://schemas.microsoft.com/office/infopath/2007/PartnerControls">
        <TermInfo xmlns="http://schemas.microsoft.com/office/infopath/2007/PartnerControls">
          <TermName xmlns="http://schemas.microsoft.com/office/infopath/2007/PartnerControls">Global:Consulting:Enterprise Technology and Performance:SAP:SAP Enterprise Transformation</TermName>
          <TermId xmlns="http://schemas.microsoft.com/office/infopath/2007/PartnerControls">f64486d2-52f9-4420-8f0b-5db16776c11f</TermId>
        </TermInfo>
      </Terms>
    </Primary_x0020_Local_x0020_ClientTaxHTField0>
    <Secondary_x0020_Global_x0020_InduTaxHTField0 xmlns="546D9DE3-080E-4EC6-B7DD-508C11F603C7">
      <Terms xmlns="http://schemas.microsoft.com/office/infopath/2007/PartnerControls"/>
    </Secondary_x0020_Global_x0020_InduTaxHTField0>
    <Secondary_x0020_Local_x0020_ClieTaxHTField0 xmlns="3A0186DE-B11E-4A29-9C82-428D45BCA71F">
      <Terms xmlns="http://schemas.microsoft.com/office/infopath/2007/PartnerControls">
        <TermInfo xmlns="http://schemas.microsoft.com/office/infopath/2007/PartnerControls">
          <TermName xmlns="http://schemas.microsoft.com/office/infopath/2007/PartnerControls">United States:Consulting:Strategy and Analytics:Strategy:Technology Strategy and Business Transformation</TermName>
          <TermId xmlns="http://schemas.microsoft.com/office/infopath/2007/PartnerControls">3a47af5b-da3c-4d9b-aba0-b8dbd4ac4013</TermId>
        </TermInfo>
      </Terms>
    </Secondary_x0020_Local_x0020_ClieTaxHTField0>
    <Designated_x0020_QA xmlns="513ae4d5-443f-4bc1-9f25-8f68dc5aa0c0" xsi:nil="true"/>
    <KAMActivityId xmlns="513ae4d5-443f-4bc1-9f25-8f68dc5aa0c0"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33D517-7EB5-4DC3-A1B4-CA27B288C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13ae4d5-443f-4bc1-9f25-8f68dc5aa0c0"/>
    <ds:schemaRef ds:uri="7AF0C9C1-571A-469E-93FE-640E88AEF1EC"/>
    <ds:schemaRef ds:uri="a3273937-55e7-450c-ac1f-0f7de532f690"/>
    <ds:schemaRef ds:uri="994E32D3-2E21-4611-87E1-D68FC0813440"/>
    <ds:schemaRef ds:uri="8DD08C88-CC4C-4D35-9129-A70DAA36BE5E"/>
    <ds:schemaRef ds:uri="83DDB362-4C05-4E52-A8D9-EF2F47978B8D"/>
    <ds:schemaRef ds:uri="7D1768DD-F29E-4DC2-9191-F2636B9FA92C"/>
    <ds:schemaRef ds:uri="0DBE4740-AD0E-4EAB-9055-8EB1C48284D9"/>
    <ds:schemaRef ds:uri="39C40E9B-856B-46A7-8793-65A6FC1828D8"/>
    <ds:schemaRef ds:uri="3A0186DE-B11E-4A29-9C82-428D45BCA71F"/>
    <ds:schemaRef ds:uri="546D9DE3-080E-4EC6-B7DD-508C11F603C7"/>
    <ds:schemaRef ds:uri="5A51C775-C49C-428B-8C1E-2F89178D00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94C2AF-C0BB-49C2-8B2C-A25FDA58841E}">
  <ds:schemaRefs>
    <ds:schemaRef ds:uri="http://schemas.microsoft.com/sharepoint/events"/>
  </ds:schemaRefs>
</ds:datastoreItem>
</file>

<file path=customXml/itemProps3.xml><?xml version="1.0" encoding="utf-8"?>
<ds:datastoreItem xmlns:ds="http://schemas.openxmlformats.org/officeDocument/2006/customXml" ds:itemID="{D06557F2-DE63-4CFE-B5F5-AA680E68029D}">
  <ds:schemaRefs>
    <ds:schemaRef ds:uri="http://www.w3.org/XML/1998/namespace"/>
    <ds:schemaRef ds:uri="513ae4d5-443f-4bc1-9f25-8f68dc5aa0c0"/>
    <ds:schemaRef ds:uri="0DBE4740-AD0E-4EAB-9055-8EB1C48284D9"/>
    <ds:schemaRef ds:uri="http://schemas.openxmlformats.org/package/2006/metadata/core-properties"/>
    <ds:schemaRef ds:uri="5A51C775-C49C-428B-8C1E-2F89178D00F4"/>
    <ds:schemaRef ds:uri="994E32D3-2E21-4611-87E1-D68FC0813440"/>
    <ds:schemaRef ds:uri="83DDB362-4C05-4E52-A8D9-EF2F47978B8D"/>
    <ds:schemaRef ds:uri="546D9DE3-080E-4EC6-B7DD-508C11F603C7"/>
    <ds:schemaRef ds:uri="http://schemas.microsoft.com/office/2006/documentManagement/types"/>
    <ds:schemaRef ds:uri="http://purl.org/dc/terms/"/>
    <ds:schemaRef ds:uri="http://purl.org/dc/dcmitype/"/>
    <ds:schemaRef ds:uri="http://schemas.microsoft.com/office/infopath/2007/PartnerControls"/>
    <ds:schemaRef ds:uri="39C40E9B-856B-46A7-8793-65A6FC1828D8"/>
    <ds:schemaRef ds:uri="3A0186DE-B11E-4A29-9C82-428D45BCA71F"/>
    <ds:schemaRef ds:uri="7AF0C9C1-571A-469E-93FE-640E88AEF1EC"/>
    <ds:schemaRef ds:uri="http://schemas.microsoft.com/office/2006/metadata/properties"/>
    <ds:schemaRef ds:uri="a3273937-55e7-450c-ac1f-0f7de532f690"/>
    <ds:schemaRef ds:uri="7D1768DD-F29E-4DC2-9191-F2636B9FA92C"/>
    <ds:schemaRef ds:uri="8DD08C88-CC4C-4D35-9129-A70DAA36BE5E"/>
    <ds:schemaRef ds:uri="http://purl.org/dc/elements/1.1/"/>
    <ds:schemaRef ds:uri="http://schemas.microsoft.com/sharepoint/v3"/>
  </ds:schemaRefs>
</ds:datastoreItem>
</file>

<file path=customXml/itemProps4.xml><?xml version="1.0" encoding="utf-8"?>
<ds:datastoreItem xmlns:ds="http://schemas.openxmlformats.org/officeDocument/2006/customXml" ds:itemID="{E94A8146-A4A1-459D-92FD-31D73168EE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 Deloitte 16X9 Onscreen Template EN</Template>
  <TotalTime>2304</TotalTime>
  <Words>2405</Words>
  <Application>Microsoft Office PowerPoint</Application>
  <PresentationFormat>Widescreen</PresentationFormat>
  <Paragraphs>778</Paragraphs>
  <Slides>16</Slides>
  <Notes>13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0" baseType="lpstr">
      <vt:lpstr>Arial</vt:lpstr>
      <vt:lpstr>Verdana</vt:lpstr>
      <vt:lpstr>Deloitte_16:9_Onscreen</vt:lpstr>
      <vt:lpstr>think-cell Slide</vt:lpstr>
      <vt:lpstr>PowerPoint Presentation</vt:lpstr>
      <vt:lpstr>PowerPoint Presentation</vt:lpstr>
      <vt:lpstr>RPA Opportunities in the Human Resources Function</vt:lpstr>
      <vt:lpstr>RPA Opportunities in the Information Technology Function</vt:lpstr>
      <vt:lpstr>RPA Opportunities in the Banking Front Office Function </vt:lpstr>
      <vt:lpstr>RPA Opportunities in the Banking Middle Office Function </vt:lpstr>
      <vt:lpstr>RPA Opportunities in the Banking Back Office Function </vt:lpstr>
      <vt:lpstr>RPA Opportunities in Insurance – Core Functions</vt:lpstr>
      <vt:lpstr>RPA Opportunities in Insurance – Shared Services</vt:lpstr>
      <vt:lpstr>RPA Opportunities in Public Sector (Federal) – Finance (1/2)</vt:lpstr>
      <vt:lpstr>RPA Opportunities in Public Sector (Federal) – Finance (2/2)</vt:lpstr>
      <vt:lpstr>RPA Opportunities in Public Sector – Human Resources (1/2)</vt:lpstr>
      <vt:lpstr>RPA Opportunities in Public Sector – Human Resources (2/2)</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Bond, Rebekka (CA - Ottawa)</dc:creator>
  <dc:description>Deloitte</dc:description>
  <cp:lastModifiedBy>RPA DEV Creator 01</cp:lastModifiedBy>
  <cp:revision>214</cp:revision>
  <cp:lastPrinted>2014-06-25T02:16:22Z</cp:lastPrinted>
  <dcterms:created xsi:type="dcterms:W3CDTF">2017-05-29T00:56:00Z</dcterms:created>
  <dcterms:modified xsi:type="dcterms:W3CDTF">2025-02-11T19:31:34Z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0x0101002880177DFDC248C38C745E1D664A5FC5009468A19E74275348838589BEFD6A9573</vt:lpwstr>
  </property>
  <property fmtid="{D5CDD505-2E9C-101B-9397-08002B2CF9AE}" pid="3" name="Local Content Type">
    <vt:lpwstr>515;#Global:Learning|be51e977-481d-43f9-a894-6171b00365f5</vt:lpwstr>
  </property>
  <property fmtid="{D5CDD505-2E9C-101B-9397-08002B2CF9AE}" pid="4" name="Primary Local Client">
    <vt:lpwstr>15231;#Global:Consulting:Enterprise Technology and Performance:SAP:SAP Enterprise Transformation|f64486d2-52f9-4420-8f0b-5db16776c11f</vt:lpwstr>
  </property>
  <property fmtid="{D5CDD505-2E9C-101B-9397-08002B2CF9AE}" pid="5" name="Badge">
    <vt:lpwstr>17557;#Top content - Artificial Intelligence|a507516f-5888-4628-ac3e-89a8463791fb;#17596;#Top content - Robotic and Intelligent|56dba8dc-445f-4efe-950b-7a04e76804b8;#17544;#Top-viewed on KX|3953081a-e4c7-44a7-80db-aec9eb517304</vt:lpwstr>
  </property>
  <property fmtid="{D5CDD505-2E9C-101B-9397-08002B2CF9AE}" pid="6" name="Applicable Geography">
    <vt:lpwstr>375;#Global|f12aef73-b423-4016-a43f-15722d3a0a5e</vt:lpwstr>
  </property>
  <property fmtid="{D5CDD505-2E9C-101B-9397-08002B2CF9AE}" pid="7" name="Secondary Local Indu">
    <vt:lpwstr/>
  </property>
  <property fmtid="{D5CDD505-2E9C-101B-9397-08002B2CF9AE}" pid="8" name="Primary Local Indust">
    <vt:lpwstr/>
  </property>
  <property fmtid="{D5CDD505-2E9C-101B-9397-08002B2CF9AE}" pid="9" name="Geography of Origin">
    <vt:lpwstr>378;#Global|8669e820-73ba-4720-ae5a-c570850ee0aa</vt:lpwstr>
  </property>
  <property fmtid="{D5CDD505-2E9C-101B-9397-08002B2CF9AE}" pid="10" name="KAM Language">
    <vt:lpwstr>19307;#English (EN) (1787)|b169a262-1aaa-4ccb-9acf-78a36c1d9bab</vt:lpwstr>
  </property>
  <property fmtid="{D5CDD505-2E9C-101B-9397-08002B2CF9AE}" pid="11" name="Primary Global Client">
    <vt:lpwstr>19251;#Consulting:Enterprise Technology and Performance:SAP:SAP Enterprise Transformation|f64486d2-52f9-4420-8f0b-5db16776c11f</vt:lpwstr>
  </property>
  <property fmtid="{D5CDD505-2E9C-101B-9397-08002B2CF9AE}" pid="12" name="Secondary Global Indu">
    <vt:lpwstr/>
  </property>
  <property fmtid="{D5CDD505-2E9C-101B-9397-08002B2CF9AE}" pid="13" name="Secondary Global Clie">
    <vt:lpwstr>19299;#Consulting:Strategy, Analytics and M and A:Strategy and Business Design:Business Design and Configuration|a40f5490-cde6-4fe9-9b16-8e887ec74fed</vt:lpwstr>
  </property>
  <property fmtid="{D5CDD505-2E9C-101B-9397-08002B2CF9AE}" pid="14" name="Primary Global Indust">
    <vt:lpwstr/>
  </property>
  <property fmtid="{D5CDD505-2E9C-101B-9397-08002B2CF9AE}" pid="15" name="Global Content Type">
    <vt:lpwstr>376;#Learning|be51e977-481d-43f9-a894-6171b00365f5</vt:lpwstr>
  </property>
  <property fmtid="{D5CDD505-2E9C-101B-9397-08002B2CF9AE}" pid="16" name="Local Internal Service">
    <vt:lpwstr/>
  </property>
  <property fmtid="{D5CDD505-2E9C-101B-9397-08002B2CF9AE}" pid="17" name="Global Internal Service">
    <vt:lpwstr/>
  </property>
  <property fmtid="{D5CDD505-2E9C-101B-9397-08002B2CF9AE}" pid="18" name="Secondary Local Clie">
    <vt:lpwstr>19327;#United States:Consulting:Strategy and Analytics:Strategy:Technology Strategy and Business Transformation|3a47af5b-da3c-4d9b-aba0-b8dbd4ac4013</vt:lpwstr>
  </property>
  <property fmtid="{D5CDD505-2E9C-101B-9397-08002B2CF9AE}" pid="19" name="IPCO Designation">
    <vt:lpwstr>4014;#May be edited and used internally or externally for any purpose (Category D)|f8400f62-65c9-4658-9900-b0ea185e4722</vt:lpwstr>
  </property>
  <property fmtid="{D5CDD505-2E9C-101B-9397-08002B2CF9AE}" pid="20" name="_dlc_policyId">
    <vt:lpwstr/>
  </property>
  <property fmtid="{D5CDD505-2E9C-101B-9397-08002B2CF9AE}" pid="21" name="ItemRetentionFormula">
    <vt:lpwstr/>
  </property>
  <property fmtid="{D5CDD505-2E9C-101B-9397-08002B2CF9AE}" pid="22" name="Publishing Owning Te">
    <vt:lpwstr>16;#Consulting|7434a3af-136e-42a8-bb53-fcc906dbc283</vt:lpwstr>
  </property>
  <property fmtid="{D5CDD505-2E9C-101B-9397-08002B2CF9AE}" pid="23" name="Publishing Owning Te0">
    <vt:lpwstr>Consulting|7434a3af-136e-42a8-bb53-fcc906dbc283</vt:lpwstr>
  </property>
  <property fmtid="{D5CDD505-2E9C-101B-9397-08002B2CF9AE}" pid="24" name="_docset_NoMedatataSyncRequired">
    <vt:lpwstr>False</vt:lpwstr>
  </property>
  <property fmtid="{D5CDD505-2E9C-101B-9397-08002B2CF9AE}" pid="25" name="KAMDisplayFormUrl">
    <vt:lpwstr>https://www.km.deloitteresources.com/sites/live/_layouts/dtts.dr.kamdocumentforms/displayformredirect.aspx?id=16_RPA Heat Maps.pptx</vt:lpwstr>
  </property>
  <property fmtid="{D5CDD505-2E9C-101B-9397-08002B2CF9AE}" pid="26" name="MSIP_Label_ea60d57e-af5b-4752-ac57-3e4f28ca11dc_Enabled">
    <vt:lpwstr>true</vt:lpwstr>
  </property>
  <property fmtid="{D5CDD505-2E9C-101B-9397-08002B2CF9AE}" pid="27" name="MSIP_Label_ea60d57e-af5b-4752-ac57-3e4f28ca11dc_SetDate">
    <vt:lpwstr>2025-02-11T19:01:41Z</vt:lpwstr>
  </property>
  <property fmtid="{D5CDD505-2E9C-101B-9397-08002B2CF9AE}" pid="28" name="MSIP_Label_ea60d57e-af5b-4752-ac57-3e4f28ca11dc_Method">
    <vt:lpwstr>Standard</vt:lpwstr>
  </property>
  <property fmtid="{D5CDD505-2E9C-101B-9397-08002B2CF9AE}" pid="29" name="MSIP_Label_ea60d57e-af5b-4752-ac57-3e4f28ca11dc_Name">
    <vt:lpwstr>ea60d57e-af5b-4752-ac57-3e4f28ca11dc</vt:lpwstr>
  </property>
  <property fmtid="{D5CDD505-2E9C-101B-9397-08002B2CF9AE}" pid="30" name="MSIP_Label_ea60d57e-af5b-4752-ac57-3e4f28ca11dc_SiteId">
    <vt:lpwstr>36da45f1-dd2c-4d1f-af13-5abe46b99921</vt:lpwstr>
  </property>
  <property fmtid="{D5CDD505-2E9C-101B-9397-08002B2CF9AE}" pid="31" name="MSIP_Label_ea60d57e-af5b-4752-ac57-3e4f28ca11dc_ActionId">
    <vt:lpwstr>83210cfa-c60d-4f7d-83ff-52dba5291041</vt:lpwstr>
  </property>
  <property fmtid="{D5CDD505-2E9C-101B-9397-08002B2CF9AE}" pid="32" name="MSIP_Label_ea60d57e-af5b-4752-ac57-3e4f28ca11dc_ContentBits">
    <vt:lpwstr>0</vt:lpwstr>
  </property>
  <property fmtid="{D5CDD505-2E9C-101B-9397-08002B2CF9AE}" pid="33" name="MSIP_Label_ea60d57e-af5b-4752-ac57-3e4f28ca11dc_Tag">
    <vt:lpwstr>10, 3, 0, 2</vt:lpwstr>
  </property>
</Properties>
</file>