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ExtraBold"/>
      <p:bold r:id="rId25"/>
      <p:boldItalic r:id="rId26"/>
    </p:embeddedFont>
    <p:embeddedFont>
      <p:font typeface="Bubblegum Sans"/>
      <p:regular r:id="rId27"/>
    </p:embeddedFont>
    <p:embeddedFont>
      <p:font typeface="Raleway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dqj5v2u3pL0eKaor/NZ2wflVF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Italic.fntdata"/><Relationship Id="rId25" Type="http://schemas.openxmlformats.org/officeDocument/2006/relationships/font" Target="fonts/RalewayExtraBold-bold.fntdata"/><Relationship Id="rId28" Type="http://schemas.openxmlformats.org/officeDocument/2006/relationships/font" Target="fonts/RalewayLight-regular.fntdata"/><Relationship Id="rId27" Type="http://schemas.openxmlformats.org/officeDocument/2006/relationships/font" Target="fonts/Bubblegu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6ff61ee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6ff61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3096762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5f309676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3096762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f309676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3096762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5f3096762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3096762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f3096762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3096762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5f3096762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3096762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5f3096762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309676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5f309676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3096762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f3096762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3096762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5f3096762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3096762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5f3096762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309676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f309676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3096762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f3096762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3096762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5f3096762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3096762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f3096762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f3096762e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5f3096762e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5f3096762e_0_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f3096762e_0_20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5f3096762e_0_20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5f3096762e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f3096762e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06ff61ee1_0_1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606ff61ee1_0_14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6ff61ee1_0_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606ff61ee1_0_1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g606ff61ee1_0_17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6ff61ee1_0_21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606ff61ee1_0_21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g606ff61ee1_0_21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g606ff61ee1_0_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6ff61ee1_0_2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606ff61ee1_0_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69" name="Google Shape;69;g606ff61ee1_0_2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g606ff61ee1_0_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B600"/>
                </a:solidFill>
              </a:defRPr>
            </a:lvl1pPr>
            <a:lvl2pPr lvl="1" rtl="0">
              <a:buNone/>
              <a:defRPr>
                <a:solidFill>
                  <a:srgbClr val="FFB600"/>
                </a:solidFill>
              </a:defRPr>
            </a:lvl2pPr>
            <a:lvl3pPr lvl="2" rtl="0">
              <a:buNone/>
              <a:defRPr>
                <a:solidFill>
                  <a:srgbClr val="FFB600"/>
                </a:solidFill>
              </a:defRPr>
            </a:lvl3pPr>
            <a:lvl4pPr lvl="3" rtl="0">
              <a:buNone/>
              <a:defRPr>
                <a:solidFill>
                  <a:srgbClr val="FFB600"/>
                </a:solidFill>
              </a:defRPr>
            </a:lvl4pPr>
            <a:lvl5pPr lvl="4" rtl="0">
              <a:buNone/>
              <a:defRPr>
                <a:solidFill>
                  <a:srgbClr val="FFB600"/>
                </a:solidFill>
              </a:defRPr>
            </a:lvl5pPr>
            <a:lvl6pPr lvl="5" rtl="0">
              <a:buNone/>
              <a:defRPr>
                <a:solidFill>
                  <a:srgbClr val="FFB600"/>
                </a:solidFill>
              </a:defRPr>
            </a:lvl6pPr>
            <a:lvl7pPr lvl="6" rtl="0">
              <a:buNone/>
              <a:defRPr>
                <a:solidFill>
                  <a:srgbClr val="FFB600"/>
                </a:solidFill>
              </a:defRPr>
            </a:lvl7pPr>
            <a:lvl8pPr lvl="7" rtl="0">
              <a:buNone/>
              <a:defRPr>
                <a:solidFill>
                  <a:srgbClr val="FFB600"/>
                </a:solidFill>
              </a:defRPr>
            </a:lvl8pPr>
            <a:lvl9pPr lvl="8" rtl="0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6ff61ee1_0_3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606ff61ee1_0_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74" name="Google Shape;74;g606ff61ee1_0_31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g606ff61ee1_0_31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g606ff61ee1_0_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6ff61ee1_0_3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606ff61ee1_0_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0" name="Google Shape;80;g606ff61ee1_0_3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1" name="Google Shape;81;g606ff61ee1_0_3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Google Shape;82;g606ff61ee1_0_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g606ff61ee1_0_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6ff61ee1_0_4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606ff61ee1_0_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7" name="Google Shape;87;g606ff61ee1_0_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6ff61ee1_0_4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06ff61ee1_0_48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" name="Google Shape;91;g606ff61ee1_0_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f3096762e_0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5f3096762e_0_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5f3096762e_0_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6ff61ee1_0_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g606ff61ee1_0_5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6ff61ee1_0_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606ff61ee1_0_5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606ff61ee1_0_5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g606ff61ee1_0_5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1" name="Google Shape;101;g606ff61ee1_0_5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g606ff61ee1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f3096762e_0_1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5f3096762e_0_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f3096762e_0_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5f3096762e_0_1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5f3096762e_0_1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5f3096762e_0_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f3096762e_0_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5f3096762e_0_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f3096762e_0_1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5f3096762e_0_1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5f3096762e_0_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f3096762e_0_1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5f3096762e_0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f3096762e_0_1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5f3096762e_0_1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5f3096762e_0_1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5f3096762e_0_1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5f3096762e_0_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f3096762e_0_20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5f3096762e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f3096762e_0_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f3096762e_0_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f3096762e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6ff61ee1_0_1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2" name="Google Shape;52;g606ff61ee1_0_1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53" name="Google Shape;53;g606ff61ee1_0_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6ff61ee1_0_0"/>
          <p:cNvSpPr txBox="1"/>
          <p:nvPr>
            <p:ph type="ctrTitle"/>
          </p:nvPr>
        </p:nvSpPr>
        <p:spPr>
          <a:xfrm>
            <a:off x="2286000" y="5440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ubblegum Sans"/>
                <a:ea typeface="Bubblegum Sans"/>
                <a:cs typeface="Bubblegum Sans"/>
                <a:sym typeface="Bubblegum Sans"/>
              </a:rPr>
              <a:t>Listas</a:t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id="108" name="Google Shape;108;g606ff61e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703813"/>
            <a:ext cx="7328490" cy="2466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g606ff61ee1_0_0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10" name="Google Shape;110;g606ff61ee1_0_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606ff61ee1_0_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606ff61ee1_0_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606ff61ee1_0_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3096762e_0_267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83" name="Google Shape;183;g5f3096762e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025" y="1530000"/>
            <a:ext cx="76200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5f3096762e_0_267"/>
          <p:cNvSpPr txBox="1"/>
          <p:nvPr/>
        </p:nvSpPr>
        <p:spPr>
          <a:xfrm>
            <a:off x="551850" y="870225"/>
            <a:ext cx="42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Nos quedaría de la siguiente manera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3096762e_0_288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90" name="Google Shape;190;g5f3096762e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00" y="1544150"/>
            <a:ext cx="76200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5f3096762e_0_288"/>
          <p:cNvSpPr txBox="1"/>
          <p:nvPr/>
        </p:nvSpPr>
        <p:spPr>
          <a:xfrm>
            <a:off x="551850" y="870225"/>
            <a:ext cx="42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Nos quedaría de la siguiente manera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3096762e_0_282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97" name="Google Shape;197;g5f3096762e_0_282"/>
          <p:cNvSpPr txBox="1"/>
          <p:nvPr/>
        </p:nvSpPr>
        <p:spPr>
          <a:xfrm>
            <a:off x="551850" y="870225"/>
            <a:ext cx="65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Colocar el bloque eliminar para que no se repita los nombre cada vez que presionamos la bandera verde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98" name="Google Shape;198;g5f3096762e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75" y="1602725"/>
            <a:ext cx="78771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3096762e_0_296"/>
          <p:cNvSpPr txBox="1"/>
          <p:nvPr>
            <p:ph type="title"/>
          </p:nvPr>
        </p:nvSpPr>
        <p:spPr>
          <a:xfrm>
            <a:off x="145875" y="1257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204" name="Google Shape;204;g5f3096762e_0_296"/>
          <p:cNvSpPr txBox="1"/>
          <p:nvPr/>
        </p:nvSpPr>
        <p:spPr>
          <a:xfrm>
            <a:off x="573075" y="849000"/>
            <a:ext cx="65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Agreguemos una acción a nuestro Gato 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205" name="Google Shape;205;g5f3096762e_0_296"/>
          <p:cNvSpPr txBox="1"/>
          <p:nvPr/>
        </p:nvSpPr>
        <p:spPr>
          <a:xfrm>
            <a:off x="3258175" y="2066050"/>
            <a:ext cx="428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Que nos indique aleatoriamente un mes 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06" name="Google Shape;206;g5f3096762e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225" y="1793775"/>
            <a:ext cx="14287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5f3096762e_0_296"/>
          <p:cNvSpPr/>
          <p:nvPr/>
        </p:nvSpPr>
        <p:spPr>
          <a:xfrm>
            <a:off x="2575275" y="2193250"/>
            <a:ext cx="6156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3096762e_0_305"/>
          <p:cNvSpPr txBox="1"/>
          <p:nvPr>
            <p:ph type="title"/>
          </p:nvPr>
        </p:nvSpPr>
        <p:spPr>
          <a:xfrm>
            <a:off x="145875" y="1257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213" name="Google Shape;213;g5f3096762e_0_305"/>
          <p:cNvSpPr txBox="1"/>
          <p:nvPr/>
        </p:nvSpPr>
        <p:spPr>
          <a:xfrm>
            <a:off x="573075" y="849000"/>
            <a:ext cx="65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Bloque Aleatorio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14" name="Google Shape;214;g5f3096762e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475" y="2242775"/>
            <a:ext cx="4460476" cy="14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5f3096762e_0_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175" y="1257625"/>
            <a:ext cx="27717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5f3096762e_0_305"/>
          <p:cNvSpPr txBox="1"/>
          <p:nvPr/>
        </p:nvSpPr>
        <p:spPr>
          <a:xfrm>
            <a:off x="5299150" y="3325400"/>
            <a:ext cx="32190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Entre 1 y la longitud de nuestra lista meses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3096762e_0_316"/>
          <p:cNvSpPr txBox="1"/>
          <p:nvPr>
            <p:ph type="title"/>
          </p:nvPr>
        </p:nvSpPr>
        <p:spPr>
          <a:xfrm>
            <a:off x="145875" y="1257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22" name="Google Shape;222;g5f3096762e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34850"/>
            <a:ext cx="8839199" cy="38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3096762e_0_51"/>
          <p:cNvSpPr txBox="1"/>
          <p:nvPr>
            <p:ph idx="1" type="body"/>
          </p:nvPr>
        </p:nvSpPr>
        <p:spPr>
          <a:xfrm>
            <a:off x="311700" y="807300"/>
            <a:ext cx="85206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508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lang="en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Es una herramienta que se puede utilizar para almacenar múltiples piezas a la vez.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lang="en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Una lista se la reconoce por un nombre que permite almacenar varios valores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19" name="Google Shape;119;g5f3096762e_0_51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Que es una lista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descr="http://cefire.edu.gva.es/file.php/1/scratch/6.2-variables/var48.png" id="120" name="Google Shape;120;g5f3096762e_0_51"/>
          <p:cNvPicPr preferRelativeResize="0"/>
          <p:nvPr/>
        </p:nvPicPr>
        <p:blipFill rotWithShape="1">
          <a:blip r:embed="rId3">
            <a:alphaModFix/>
          </a:blip>
          <a:srcRect b="12561" l="25905" r="7891" t="3917"/>
          <a:stretch/>
        </p:blipFill>
        <p:spPr>
          <a:xfrm>
            <a:off x="2637292" y="1842010"/>
            <a:ext cx="2663031" cy="284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3096762e_0_158"/>
          <p:cNvSpPr txBox="1"/>
          <p:nvPr>
            <p:ph type="title"/>
          </p:nvPr>
        </p:nvSpPr>
        <p:spPr>
          <a:xfrm>
            <a:off x="400575" y="305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26" name="Google Shape;126;g5f3096762e_0_158"/>
          <p:cNvSpPr txBox="1"/>
          <p:nvPr/>
        </p:nvSpPr>
        <p:spPr>
          <a:xfrm>
            <a:off x="443025" y="878200"/>
            <a:ext cx="7980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Tenemos las siguientes operaciones para manipularlas: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27" name="Google Shape;127;g5f3096762e_0_158"/>
          <p:cNvSpPr txBox="1"/>
          <p:nvPr/>
        </p:nvSpPr>
        <p:spPr>
          <a:xfrm>
            <a:off x="3068075" y="1510000"/>
            <a:ext cx="40326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Insertar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Añadir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Borrar 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Mostrar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Reemplazar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3096762e_0_211"/>
          <p:cNvSpPr txBox="1"/>
          <p:nvPr>
            <p:ph type="title"/>
          </p:nvPr>
        </p:nvSpPr>
        <p:spPr>
          <a:xfrm>
            <a:off x="435950" y="25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33" name="Google Shape;133;g5f3096762e_0_211"/>
          <p:cNvSpPr txBox="1"/>
          <p:nvPr/>
        </p:nvSpPr>
        <p:spPr>
          <a:xfrm>
            <a:off x="513675" y="766650"/>
            <a:ext cx="7980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Cómo creamos una lista es scratch: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34" name="Google Shape;134;g5f3096762e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175" y="1264175"/>
            <a:ext cx="6029825" cy="36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5f3096762e_0_211"/>
          <p:cNvSpPr txBox="1"/>
          <p:nvPr/>
        </p:nvSpPr>
        <p:spPr>
          <a:xfrm>
            <a:off x="672125" y="2313400"/>
            <a:ext cx="1860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Variables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Crear una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3096762e_0_228"/>
          <p:cNvSpPr txBox="1"/>
          <p:nvPr>
            <p:ph type="title"/>
          </p:nvPr>
        </p:nvSpPr>
        <p:spPr>
          <a:xfrm>
            <a:off x="266150" y="107377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41" name="Google Shape;141;g5f3096762e_0_228"/>
          <p:cNvSpPr txBox="1"/>
          <p:nvPr/>
        </p:nvSpPr>
        <p:spPr>
          <a:xfrm>
            <a:off x="216625" y="2017275"/>
            <a:ext cx="33420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Creamos la lista Meses.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Puede ser Global o Local 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2" name="Google Shape;142;g5f3096762e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400" y="1011199"/>
            <a:ext cx="4478449" cy="3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3096762e_0_105"/>
          <p:cNvSpPr txBox="1"/>
          <p:nvPr>
            <p:ph type="title"/>
          </p:nvPr>
        </p:nvSpPr>
        <p:spPr>
          <a:xfrm>
            <a:off x="266150" y="107377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48" name="Google Shape;148;g5f3096762e_0_105"/>
          <p:cNvSpPr txBox="1"/>
          <p:nvPr/>
        </p:nvSpPr>
        <p:spPr>
          <a:xfrm>
            <a:off x="266150" y="1705075"/>
            <a:ext cx="52593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Scratch ofrece los siguientes bloques de control para las listas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9" name="Google Shape;149;g5f3096762e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0100" y="0"/>
            <a:ext cx="1963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3096762e_0_251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55" name="Google Shape;155;g5f3096762e_0_251"/>
          <p:cNvSpPr txBox="1"/>
          <p:nvPr/>
        </p:nvSpPr>
        <p:spPr>
          <a:xfrm>
            <a:off x="2749450" y="997575"/>
            <a:ext cx="52593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56" name="Google Shape;156;g5f3096762e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50" y="1043875"/>
            <a:ext cx="21431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5f3096762e_0_251"/>
          <p:cNvSpPr txBox="1"/>
          <p:nvPr/>
        </p:nvSpPr>
        <p:spPr>
          <a:xfrm>
            <a:off x="3296925" y="1004650"/>
            <a:ext cx="4535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Devuelve el elemento indicado. En este caso nos devuelve el primer elemento de la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5f3096762e_0_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00" y="1964775"/>
            <a:ext cx="21050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5f3096762e_0_251"/>
          <p:cNvSpPr txBox="1"/>
          <p:nvPr/>
        </p:nvSpPr>
        <p:spPr>
          <a:xfrm>
            <a:off x="3459650" y="1850650"/>
            <a:ext cx="4676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Busca en la lista por el nombre deseado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5f3096762e_0_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850" y="2875325"/>
            <a:ext cx="20574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5f3096762e_0_251"/>
          <p:cNvSpPr txBox="1"/>
          <p:nvPr/>
        </p:nvSpPr>
        <p:spPr>
          <a:xfrm>
            <a:off x="3389150" y="2625725"/>
            <a:ext cx="481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Cantidad de elementos que posee la lista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62" name="Google Shape;162;g5f3096762e_0_2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300" y="3630225"/>
            <a:ext cx="21431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5f3096762e_0_251"/>
          <p:cNvSpPr txBox="1"/>
          <p:nvPr/>
        </p:nvSpPr>
        <p:spPr>
          <a:xfrm>
            <a:off x="3473800" y="3336400"/>
            <a:ext cx="4358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Pregunta si la lista tiene un determinado valor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f3096762e_0_235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69" name="Google Shape;169;g5f3096762e_0_235"/>
          <p:cNvSpPr txBox="1"/>
          <p:nvPr/>
        </p:nvSpPr>
        <p:spPr>
          <a:xfrm>
            <a:off x="219325" y="2582350"/>
            <a:ext cx="3127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Agreguemos meses a nuestra lista!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70" name="Google Shape;170;g5f3096762e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400" y="1294725"/>
            <a:ext cx="5474475" cy="2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3096762e_0_273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76" name="Google Shape;176;g5f3096762e_0_273"/>
          <p:cNvSpPr txBox="1"/>
          <p:nvPr/>
        </p:nvSpPr>
        <p:spPr>
          <a:xfrm>
            <a:off x="219325" y="2582350"/>
            <a:ext cx="3127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Agreguemos meses a nuestra lista!</a:t>
            </a:r>
            <a:endParaRPr b="0" i="0" sz="18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77" name="Google Shape;177;g5f3096762e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400" y="1294725"/>
            <a:ext cx="5474475" cy="2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