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07190f25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07190f256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07190f25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07190f25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07190f256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07190f256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07190f256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07190f256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07190f25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07190f256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07190f256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07190f256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07190f256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07190f256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07190f256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07190f256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07190f256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07190f256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07190f256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07190f256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07190f2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07190f2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07190f256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07190f256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07190f256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07190f256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07190f256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07190f256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07190f256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07190f256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07190f256_2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807190f256_2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07190f256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807190f256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07190f25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07190f25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07190f25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07190f25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07190f25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07190f25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07190f2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07190f2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07190f256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07190f256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07190f25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07190f25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07190f256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07190f256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jp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jp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53" name="Shape 53"/>
        <p:cNvGrpSpPr/>
        <p:nvPr/>
      </p:nvGrpSpPr>
      <p:grpSpPr>
        <a:xfrm>
          <a:off x="0" y="0"/>
          <a:ext cx="0" cy="0"/>
          <a:chOff x="0" y="0"/>
          <a:chExt cx="0" cy="0"/>
        </a:xfrm>
      </p:grpSpPr>
      <p:sp>
        <p:nvSpPr>
          <p:cNvPr id="54" name="Google Shape;54;p13"/>
          <p:cNvSpPr/>
          <p:nvPr/>
        </p:nvSpPr>
        <p:spPr>
          <a:xfrm>
            <a:off x="0" y="3533575"/>
            <a:ext cx="9144000" cy="1609800"/>
          </a:xfrm>
          <a:prstGeom prst="rect">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0" y="3533700"/>
            <a:ext cx="9144000" cy="160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4600">
                <a:solidFill>
                  <a:srgbClr val="DEDEDE"/>
                </a:solidFill>
              </a:rPr>
              <a:t>REŞAT NURİ GÜNTEKİN</a:t>
            </a:r>
            <a:endParaRPr b="1" sz="4600">
              <a:solidFill>
                <a:srgbClr val="DEDEDE"/>
              </a:solidFill>
            </a:endParaRPr>
          </a:p>
          <a:p>
            <a:pPr indent="0" lvl="0" marL="0" rtl="0" algn="ctr">
              <a:spcBef>
                <a:spcPts val="0"/>
              </a:spcBef>
              <a:spcAft>
                <a:spcPts val="0"/>
              </a:spcAft>
              <a:buNone/>
            </a:pPr>
            <a:r>
              <a:rPr b="1" lang="tr" sz="4600">
                <a:solidFill>
                  <a:srgbClr val="DEDEDE"/>
                </a:solidFill>
              </a:rPr>
              <a:t>(1889-1956)</a:t>
            </a:r>
            <a:endParaRPr b="1" sz="4600">
              <a:solidFill>
                <a:srgbClr val="DEDEDE"/>
              </a:solidFill>
            </a:endParaRPr>
          </a:p>
        </p:txBody>
      </p:sp>
      <p:pic>
        <p:nvPicPr>
          <p:cNvPr id="56" name="Google Shape;56;p13"/>
          <p:cNvPicPr preferRelativeResize="0"/>
          <p:nvPr/>
        </p:nvPicPr>
        <p:blipFill>
          <a:blip r:embed="rId3">
            <a:alphaModFix/>
          </a:blip>
          <a:stretch>
            <a:fillRect/>
          </a:stretch>
        </p:blipFill>
        <p:spPr>
          <a:xfrm>
            <a:off x="3490257" y="0"/>
            <a:ext cx="5653731" cy="3533575"/>
          </a:xfrm>
          <a:prstGeom prst="rect">
            <a:avLst/>
          </a:prstGeom>
          <a:noFill/>
          <a:ln>
            <a:noFill/>
          </a:ln>
        </p:spPr>
      </p:pic>
      <p:sp>
        <p:nvSpPr>
          <p:cNvPr id="57" name="Google Shape;57;p13"/>
          <p:cNvSpPr txBox="1"/>
          <p:nvPr/>
        </p:nvSpPr>
        <p:spPr>
          <a:xfrm>
            <a:off x="389700" y="590037"/>
            <a:ext cx="4182300" cy="23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2300">
                <a:solidFill>
                  <a:srgbClr val="777777"/>
                </a:solidFill>
              </a:rPr>
              <a:t>“ </a:t>
            </a:r>
            <a:r>
              <a:rPr lang="tr" sz="2300">
                <a:solidFill>
                  <a:srgbClr val="DEDEDE"/>
                </a:solidFill>
              </a:rPr>
              <a:t>Ne arsız gönlüm var benim?</a:t>
            </a:r>
            <a:endParaRPr sz="2300">
              <a:solidFill>
                <a:srgbClr val="DEDEDE"/>
              </a:solidFill>
            </a:endParaRPr>
          </a:p>
          <a:p>
            <a:pPr indent="0" lvl="0" marL="0" rtl="0" algn="ctr">
              <a:spcBef>
                <a:spcPts val="0"/>
              </a:spcBef>
              <a:spcAft>
                <a:spcPts val="0"/>
              </a:spcAft>
              <a:buNone/>
            </a:pPr>
            <a:r>
              <a:rPr lang="tr" sz="2300">
                <a:solidFill>
                  <a:srgbClr val="DEDEDE"/>
                </a:solidFill>
              </a:rPr>
              <a:t>Etrafımdaki insanları ne kadar çabuk seviyorum. </a:t>
            </a:r>
            <a:r>
              <a:rPr lang="tr" sz="2300">
                <a:solidFill>
                  <a:srgbClr val="777777"/>
                </a:solidFill>
              </a:rPr>
              <a:t>”</a:t>
            </a:r>
            <a:endParaRPr sz="2300">
              <a:solidFill>
                <a:srgbClr val="77777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0" y="0"/>
            <a:ext cx="4210050" cy="2095500"/>
          </a:xfrm>
          <a:prstGeom prst="rect">
            <a:avLst/>
          </a:prstGeom>
          <a:noFill/>
          <a:ln>
            <a:noFill/>
          </a:ln>
        </p:spPr>
      </p:pic>
      <p:cxnSp>
        <p:nvCxnSpPr>
          <p:cNvPr id="144" name="Google Shape;144;p22"/>
          <p:cNvCxnSpPr/>
          <p:nvPr/>
        </p:nvCxnSpPr>
        <p:spPr>
          <a:xfrm flipH="1">
            <a:off x="-213300" y="-112500"/>
            <a:ext cx="5530800" cy="3358800"/>
          </a:xfrm>
          <a:prstGeom prst="straightConnector1">
            <a:avLst/>
          </a:prstGeom>
          <a:noFill/>
          <a:ln cap="flat" cmpd="sng" w="76200">
            <a:solidFill>
              <a:schemeClr val="dk2"/>
            </a:solidFill>
            <a:prstDash val="solid"/>
            <a:round/>
            <a:headEnd len="med" w="med" type="none"/>
            <a:tailEnd len="med" w="med" type="none"/>
          </a:ln>
        </p:spPr>
      </p:cxnSp>
      <p:pic>
        <p:nvPicPr>
          <p:cNvPr id="145" name="Google Shape;145;p22"/>
          <p:cNvPicPr preferRelativeResize="0"/>
          <p:nvPr/>
        </p:nvPicPr>
        <p:blipFill rotWithShape="1">
          <a:blip r:embed="rId4">
            <a:alphaModFix/>
          </a:blip>
          <a:srcRect b="0" l="12502" r="12495" t="0"/>
          <a:stretch/>
        </p:blipFill>
        <p:spPr>
          <a:xfrm>
            <a:off x="281900" y="289500"/>
            <a:ext cx="548576" cy="548576"/>
          </a:xfrm>
          <a:prstGeom prst="rect">
            <a:avLst/>
          </a:prstGeom>
          <a:noFill/>
          <a:ln>
            <a:noFill/>
          </a:ln>
        </p:spPr>
      </p:pic>
      <p:sp>
        <p:nvSpPr>
          <p:cNvPr id="146" name="Google Shape;146;p22"/>
          <p:cNvSpPr/>
          <p:nvPr/>
        </p:nvSpPr>
        <p:spPr>
          <a:xfrm>
            <a:off x="1734150" y="602250"/>
            <a:ext cx="2545700" cy="1550475"/>
          </a:xfrm>
          <a:custGeom>
            <a:rect b="b" l="l" r="r" t="t"/>
            <a:pathLst>
              <a:path extrusionOk="0" h="62019" w="101828">
                <a:moveTo>
                  <a:pt x="99094" y="0"/>
                </a:moveTo>
                <a:lnTo>
                  <a:pt x="0" y="60140"/>
                </a:lnTo>
                <a:lnTo>
                  <a:pt x="101828" y="62019"/>
                </a:lnTo>
                <a:close/>
              </a:path>
            </a:pathLst>
          </a:custGeom>
          <a:solidFill>
            <a:srgbClr val="0F0E0E"/>
          </a:solidFill>
          <a:ln>
            <a:noFill/>
          </a:ln>
        </p:spPr>
      </p:sp>
      <p:sp>
        <p:nvSpPr>
          <p:cNvPr id="147" name="Google Shape;147;p22"/>
          <p:cNvSpPr/>
          <p:nvPr/>
        </p:nvSpPr>
        <p:spPr>
          <a:xfrm>
            <a:off x="-22825" y="2049500"/>
            <a:ext cx="1650250" cy="1034250"/>
          </a:xfrm>
          <a:custGeom>
            <a:rect b="b" l="l" r="r" t="t"/>
            <a:pathLst>
              <a:path extrusionOk="0" h="41370" w="66010">
                <a:moveTo>
                  <a:pt x="65402" y="1825"/>
                </a:moveTo>
                <a:lnTo>
                  <a:pt x="153" y="41370"/>
                </a:lnTo>
                <a:lnTo>
                  <a:pt x="0" y="456"/>
                </a:lnTo>
                <a:lnTo>
                  <a:pt x="66010" y="0"/>
                </a:lnTo>
                <a:close/>
              </a:path>
            </a:pathLst>
          </a:custGeom>
          <a:solidFill>
            <a:schemeClr val="lt1"/>
          </a:solidFill>
          <a:ln>
            <a:noFill/>
          </a:ln>
        </p:spPr>
      </p:sp>
      <p:sp>
        <p:nvSpPr>
          <p:cNvPr id="148" name="Google Shape;148;p22"/>
          <p:cNvSpPr/>
          <p:nvPr/>
        </p:nvSpPr>
        <p:spPr>
          <a:xfrm>
            <a:off x="4089475" y="-17100"/>
            <a:ext cx="981036" cy="539929"/>
          </a:xfrm>
          <a:custGeom>
            <a:rect b="b" l="l" r="r" t="t"/>
            <a:pathLst>
              <a:path extrusionOk="0" h="21673" w="39089">
                <a:moveTo>
                  <a:pt x="4335" y="21673"/>
                </a:moveTo>
                <a:lnTo>
                  <a:pt x="39089" y="380"/>
                </a:lnTo>
                <a:lnTo>
                  <a:pt x="0" y="0"/>
                </a:lnTo>
                <a:close/>
              </a:path>
            </a:pathLst>
          </a:custGeom>
          <a:solidFill>
            <a:schemeClr val="lt1"/>
          </a:solidFill>
          <a:ln>
            <a:noFill/>
          </a:ln>
        </p:spPr>
      </p:sp>
      <p:sp>
        <p:nvSpPr>
          <p:cNvPr id="149" name="Google Shape;149;p22"/>
          <p:cNvSpPr/>
          <p:nvPr/>
        </p:nvSpPr>
        <p:spPr>
          <a:xfrm>
            <a:off x="4386575" y="838075"/>
            <a:ext cx="3880200" cy="379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2"/>
          <p:cNvSpPr txBox="1"/>
          <p:nvPr/>
        </p:nvSpPr>
        <p:spPr>
          <a:xfrm>
            <a:off x="4386575" y="838075"/>
            <a:ext cx="3880200" cy="3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rgbClr val="252323"/>
                </a:solidFill>
                <a:latin typeface="Roboto"/>
                <a:ea typeface="Roboto"/>
                <a:cs typeface="Roboto"/>
                <a:sym typeface="Roboto"/>
              </a:rPr>
              <a:t>Güntekin, Servet-i Fünun döneminin sonlarına doğru yazmaya başlamış ve bu akımdan etkilenmiştir. Servet-i Fünun, 19. yüzyılın sonlarına doğru ortaya çıkan bir edebiyat hareketiydi ve zengin bir dille yazılan eserlere vurgu yapardı. Güntekin'in eserlerindeki dil ve anlatım biçimi, bu akımın etkilerini taşır.</a:t>
            </a:r>
            <a:endParaRPr sz="2300">
              <a:solidFill>
                <a:srgbClr val="252323"/>
              </a:solidFill>
            </a:endParaRPr>
          </a:p>
        </p:txBody>
      </p:sp>
      <p:pic>
        <p:nvPicPr>
          <p:cNvPr id="151" name="Google Shape;151;p22"/>
          <p:cNvPicPr preferRelativeResize="0"/>
          <p:nvPr/>
        </p:nvPicPr>
        <p:blipFill>
          <a:blip r:embed="rId5">
            <a:alphaModFix/>
          </a:blip>
          <a:stretch>
            <a:fillRect/>
          </a:stretch>
        </p:blipFill>
        <p:spPr>
          <a:xfrm rot="-378895">
            <a:off x="403679" y="2961410"/>
            <a:ext cx="3402690" cy="2497029"/>
          </a:xfrm>
          <a:prstGeom prst="rect">
            <a:avLst/>
          </a:prstGeom>
          <a:noFill/>
          <a:ln>
            <a:noFill/>
          </a:ln>
        </p:spPr>
      </p:pic>
      <p:sp>
        <p:nvSpPr>
          <p:cNvPr id="152" name="Google Shape;152;p22"/>
          <p:cNvSpPr txBox="1"/>
          <p:nvPr/>
        </p:nvSpPr>
        <p:spPr>
          <a:xfrm rot="-2700980">
            <a:off x="1953662" y="23526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APO</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56" name="Shape 156"/>
        <p:cNvGrpSpPr/>
        <p:nvPr/>
      </p:nvGrpSpPr>
      <p:grpSpPr>
        <a:xfrm>
          <a:off x="0" y="0"/>
          <a:ext cx="0" cy="0"/>
          <a:chOff x="0" y="0"/>
          <a:chExt cx="0" cy="0"/>
        </a:xfrm>
      </p:grpSpPr>
      <p:pic>
        <p:nvPicPr>
          <p:cNvPr id="157" name="Google Shape;157;p23"/>
          <p:cNvPicPr preferRelativeResize="0"/>
          <p:nvPr/>
        </p:nvPicPr>
        <p:blipFill rotWithShape="1">
          <a:blip r:embed="rId3">
            <a:alphaModFix/>
          </a:blip>
          <a:srcRect b="0" l="0" r="0" t="0"/>
          <a:stretch/>
        </p:blipFill>
        <p:spPr>
          <a:xfrm>
            <a:off x="0" y="0"/>
            <a:ext cx="4210050" cy="2095500"/>
          </a:xfrm>
          <a:prstGeom prst="rect">
            <a:avLst/>
          </a:prstGeom>
          <a:noFill/>
          <a:ln>
            <a:noFill/>
          </a:ln>
        </p:spPr>
      </p:pic>
      <p:cxnSp>
        <p:nvCxnSpPr>
          <p:cNvPr id="158" name="Google Shape;158;p23"/>
          <p:cNvCxnSpPr/>
          <p:nvPr/>
        </p:nvCxnSpPr>
        <p:spPr>
          <a:xfrm flipH="1">
            <a:off x="-213300" y="-112500"/>
            <a:ext cx="5530800" cy="3358800"/>
          </a:xfrm>
          <a:prstGeom prst="straightConnector1">
            <a:avLst/>
          </a:prstGeom>
          <a:noFill/>
          <a:ln cap="flat" cmpd="sng" w="76200">
            <a:solidFill>
              <a:schemeClr val="dk2"/>
            </a:solidFill>
            <a:prstDash val="solid"/>
            <a:round/>
            <a:headEnd len="med" w="med" type="none"/>
            <a:tailEnd len="med" w="med" type="none"/>
          </a:ln>
        </p:spPr>
      </p:cxnSp>
      <p:pic>
        <p:nvPicPr>
          <p:cNvPr id="159" name="Google Shape;159;p23"/>
          <p:cNvPicPr preferRelativeResize="0"/>
          <p:nvPr/>
        </p:nvPicPr>
        <p:blipFill rotWithShape="1">
          <a:blip r:embed="rId4">
            <a:alphaModFix/>
          </a:blip>
          <a:srcRect b="0" l="12502" r="12495" t="0"/>
          <a:stretch/>
        </p:blipFill>
        <p:spPr>
          <a:xfrm>
            <a:off x="281900" y="289500"/>
            <a:ext cx="548576" cy="548576"/>
          </a:xfrm>
          <a:prstGeom prst="rect">
            <a:avLst/>
          </a:prstGeom>
          <a:noFill/>
          <a:ln>
            <a:noFill/>
          </a:ln>
        </p:spPr>
      </p:pic>
      <p:sp>
        <p:nvSpPr>
          <p:cNvPr id="160" name="Google Shape;160;p23"/>
          <p:cNvSpPr/>
          <p:nvPr/>
        </p:nvSpPr>
        <p:spPr>
          <a:xfrm>
            <a:off x="1734150" y="602250"/>
            <a:ext cx="2545700" cy="1550475"/>
          </a:xfrm>
          <a:custGeom>
            <a:rect b="b" l="l" r="r" t="t"/>
            <a:pathLst>
              <a:path extrusionOk="0" h="62019" w="101828">
                <a:moveTo>
                  <a:pt x="99094" y="0"/>
                </a:moveTo>
                <a:lnTo>
                  <a:pt x="0" y="60140"/>
                </a:lnTo>
                <a:lnTo>
                  <a:pt x="101828" y="62019"/>
                </a:lnTo>
                <a:close/>
              </a:path>
            </a:pathLst>
          </a:custGeom>
          <a:solidFill>
            <a:srgbClr val="0F0E0E"/>
          </a:solidFill>
          <a:ln>
            <a:noFill/>
          </a:ln>
        </p:spPr>
      </p:sp>
      <p:sp>
        <p:nvSpPr>
          <p:cNvPr id="161" name="Google Shape;161;p23"/>
          <p:cNvSpPr/>
          <p:nvPr/>
        </p:nvSpPr>
        <p:spPr>
          <a:xfrm>
            <a:off x="-22825" y="2049500"/>
            <a:ext cx="1650250" cy="1034250"/>
          </a:xfrm>
          <a:custGeom>
            <a:rect b="b" l="l" r="r" t="t"/>
            <a:pathLst>
              <a:path extrusionOk="0" h="41370" w="66010">
                <a:moveTo>
                  <a:pt x="65402" y="1825"/>
                </a:moveTo>
                <a:lnTo>
                  <a:pt x="153" y="41370"/>
                </a:lnTo>
                <a:lnTo>
                  <a:pt x="0" y="456"/>
                </a:lnTo>
                <a:lnTo>
                  <a:pt x="66010" y="0"/>
                </a:lnTo>
                <a:close/>
              </a:path>
            </a:pathLst>
          </a:custGeom>
          <a:solidFill>
            <a:schemeClr val="lt1"/>
          </a:solidFill>
          <a:ln>
            <a:noFill/>
          </a:ln>
        </p:spPr>
      </p:sp>
      <p:sp>
        <p:nvSpPr>
          <p:cNvPr id="162" name="Google Shape;162;p23"/>
          <p:cNvSpPr/>
          <p:nvPr/>
        </p:nvSpPr>
        <p:spPr>
          <a:xfrm>
            <a:off x="4089475" y="-17100"/>
            <a:ext cx="981036" cy="539929"/>
          </a:xfrm>
          <a:custGeom>
            <a:rect b="b" l="l" r="r" t="t"/>
            <a:pathLst>
              <a:path extrusionOk="0" h="21673" w="39089">
                <a:moveTo>
                  <a:pt x="4335" y="21673"/>
                </a:moveTo>
                <a:lnTo>
                  <a:pt x="39089" y="380"/>
                </a:lnTo>
                <a:lnTo>
                  <a:pt x="0" y="0"/>
                </a:lnTo>
                <a:close/>
              </a:path>
            </a:pathLst>
          </a:custGeom>
          <a:solidFill>
            <a:schemeClr val="lt1"/>
          </a:solidFill>
          <a:ln>
            <a:noFill/>
          </a:ln>
        </p:spPr>
      </p:sp>
      <p:sp>
        <p:nvSpPr>
          <p:cNvPr id="163" name="Google Shape;163;p23"/>
          <p:cNvSpPr/>
          <p:nvPr/>
        </p:nvSpPr>
        <p:spPr>
          <a:xfrm>
            <a:off x="4386575" y="838075"/>
            <a:ext cx="3880200" cy="378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3"/>
          <p:cNvSpPr txBox="1"/>
          <p:nvPr/>
        </p:nvSpPr>
        <p:spPr>
          <a:xfrm>
            <a:off x="4386575" y="838075"/>
            <a:ext cx="3880200" cy="3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rgbClr val="252323"/>
                </a:solidFill>
                <a:latin typeface="Roboto"/>
                <a:ea typeface="Roboto"/>
                <a:cs typeface="Roboto"/>
                <a:sym typeface="Roboto"/>
              </a:rPr>
              <a:t>Tanzimat dönemi edebiyatının etkisi, Güntekin'in eserlerinde görülür. Bu dönem, toplumsal ve siyasi değişimlerin yaşandığı bir dönemdi ve edebiyat, bu değişimlere yanıt veriyordu. Güntekin'in eserlerinde toplumsal eleştiriler ve değişim temaları, Tanzimat akımının etkilerini yansıtır.</a:t>
            </a:r>
            <a:endParaRPr sz="2100">
              <a:solidFill>
                <a:srgbClr val="252323"/>
              </a:solidFill>
            </a:endParaRPr>
          </a:p>
        </p:txBody>
      </p:sp>
      <p:pic>
        <p:nvPicPr>
          <p:cNvPr id="165" name="Google Shape;165;p23"/>
          <p:cNvPicPr preferRelativeResize="0"/>
          <p:nvPr/>
        </p:nvPicPr>
        <p:blipFill>
          <a:blip r:embed="rId5">
            <a:alphaModFix/>
          </a:blip>
          <a:stretch>
            <a:fillRect/>
          </a:stretch>
        </p:blipFill>
        <p:spPr>
          <a:xfrm rot="-378895">
            <a:off x="403679" y="2961410"/>
            <a:ext cx="3402690" cy="2497029"/>
          </a:xfrm>
          <a:prstGeom prst="rect">
            <a:avLst/>
          </a:prstGeom>
          <a:noFill/>
          <a:ln>
            <a:noFill/>
          </a:ln>
        </p:spPr>
      </p:pic>
      <p:sp>
        <p:nvSpPr>
          <p:cNvPr id="166" name="Google Shape;166;p23"/>
          <p:cNvSpPr txBox="1"/>
          <p:nvPr/>
        </p:nvSpPr>
        <p:spPr>
          <a:xfrm rot="-2700980">
            <a:off x="1953662" y="23526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APO</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70" name="Shape 170"/>
        <p:cNvGrpSpPr/>
        <p:nvPr/>
      </p:nvGrpSpPr>
      <p:grpSpPr>
        <a:xfrm>
          <a:off x="0" y="0"/>
          <a:ext cx="0" cy="0"/>
          <a:chOff x="0" y="0"/>
          <a:chExt cx="0" cy="0"/>
        </a:xfrm>
      </p:grpSpPr>
      <p:pic>
        <p:nvPicPr>
          <p:cNvPr id="171" name="Google Shape;171;p24"/>
          <p:cNvPicPr preferRelativeResize="0"/>
          <p:nvPr/>
        </p:nvPicPr>
        <p:blipFill rotWithShape="1">
          <a:blip r:embed="rId3">
            <a:alphaModFix/>
          </a:blip>
          <a:srcRect b="0" l="0" r="0" t="0"/>
          <a:stretch/>
        </p:blipFill>
        <p:spPr>
          <a:xfrm>
            <a:off x="0" y="0"/>
            <a:ext cx="4210050" cy="2095500"/>
          </a:xfrm>
          <a:prstGeom prst="rect">
            <a:avLst/>
          </a:prstGeom>
          <a:noFill/>
          <a:ln>
            <a:noFill/>
          </a:ln>
        </p:spPr>
      </p:pic>
      <p:cxnSp>
        <p:nvCxnSpPr>
          <p:cNvPr id="172" name="Google Shape;172;p24"/>
          <p:cNvCxnSpPr/>
          <p:nvPr/>
        </p:nvCxnSpPr>
        <p:spPr>
          <a:xfrm flipH="1">
            <a:off x="-213300" y="-112500"/>
            <a:ext cx="5530800" cy="3358800"/>
          </a:xfrm>
          <a:prstGeom prst="straightConnector1">
            <a:avLst/>
          </a:prstGeom>
          <a:noFill/>
          <a:ln cap="flat" cmpd="sng" w="76200">
            <a:solidFill>
              <a:schemeClr val="dk2"/>
            </a:solidFill>
            <a:prstDash val="solid"/>
            <a:round/>
            <a:headEnd len="med" w="med" type="none"/>
            <a:tailEnd len="med" w="med" type="none"/>
          </a:ln>
        </p:spPr>
      </p:cxnSp>
      <p:pic>
        <p:nvPicPr>
          <p:cNvPr id="173" name="Google Shape;173;p24"/>
          <p:cNvPicPr preferRelativeResize="0"/>
          <p:nvPr/>
        </p:nvPicPr>
        <p:blipFill rotWithShape="1">
          <a:blip r:embed="rId4">
            <a:alphaModFix/>
          </a:blip>
          <a:srcRect b="0" l="12502" r="12495" t="0"/>
          <a:stretch/>
        </p:blipFill>
        <p:spPr>
          <a:xfrm>
            <a:off x="281900" y="289500"/>
            <a:ext cx="548576" cy="548576"/>
          </a:xfrm>
          <a:prstGeom prst="rect">
            <a:avLst/>
          </a:prstGeom>
          <a:noFill/>
          <a:ln>
            <a:noFill/>
          </a:ln>
        </p:spPr>
      </p:pic>
      <p:sp>
        <p:nvSpPr>
          <p:cNvPr id="174" name="Google Shape;174;p24"/>
          <p:cNvSpPr/>
          <p:nvPr/>
        </p:nvSpPr>
        <p:spPr>
          <a:xfrm>
            <a:off x="1734150" y="602250"/>
            <a:ext cx="2545700" cy="1550475"/>
          </a:xfrm>
          <a:custGeom>
            <a:rect b="b" l="l" r="r" t="t"/>
            <a:pathLst>
              <a:path extrusionOk="0" h="62019" w="101828">
                <a:moveTo>
                  <a:pt x="99094" y="0"/>
                </a:moveTo>
                <a:lnTo>
                  <a:pt x="0" y="60140"/>
                </a:lnTo>
                <a:lnTo>
                  <a:pt x="101828" y="62019"/>
                </a:lnTo>
                <a:close/>
              </a:path>
            </a:pathLst>
          </a:custGeom>
          <a:solidFill>
            <a:srgbClr val="0F0E0E"/>
          </a:solidFill>
          <a:ln>
            <a:noFill/>
          </a:ln>
        </p:spPr>
      </p:sp>
      <p:sp>
        <p:nvSpPr>
          <p:cNvPr id="175" name="Google Shape;175;p24"/>
          <p:cNvSpPr/>
          <p:nvPr/>
        </p:nvSpPr>
        <p:spPr>
          <a:xfrm>
            <a:off x="-22825" y="2049500"/>
            <a:ext cx="1650250" cy="1034250"/>
          </a:xfrm>
          <a:custGeom>
            <a:rect b="b" l="l" r="r" t="t"/>
            <a:pathLst>
              <a:path extrusionOk="0" h="41370" w="66010">
                <a:moveTo>
                  <a:pt x="65402" y="1825"/>
                </a:moveTo>
                <a:lnTo>
                  <a:pt x="153" y="41370"/>
                </a:lnTo>
                <a:lnTo>
                  <a:pt x="0" y="456"/>
                </a:lnTo>
                <a:lnTo>
                  <a:pt x="66010" y="0"/>
                </a:lnTo>
                <a:close/>
              </a:path>
            </a:pathLst>
          </a:custGeom>
          <a:solidFill>
            <a:schemeClr val="lt1"/>
          </a:solidFill>
          <a:ln>
            <a:noFill/>
          </a:ln>
        </p:spPr>
      </p:sp>
      <p:sp>
        <p:nvSpPr>
          <p:cNvPr id="176" name="Google Shape;176;p24"/>
          <p:cNvSpPr/>
          <p:nvPr/>
        </p:nvSpPr>
        <p:spPr>
          <a:xfrm>
            <a:off x="4089475" y="-17100"/>
            <a:ext cx="981036" cy="539929"/>
          </a:xfrm>
          <a:custGeom>
            <a:rect b="b" l="l" r="r" t="t"/>
            <a:pathLst>
              <a:path extrusionOk="0" h="21673" w="39089">
                <a:moveTo>
                  <a:pt x="4335" y="21673"/>
                </a:moveTo>
                <a:lnTo>
                  <a:pt x="39089" y="380"/>
                </a:lnTo>
                <a:lnTo>
                  <a:pt x="0" y="0"/>
                </a:lnTo>
                <a:close/>
              </a:path>
            </a:pathLst>
          </a:custGeom>
          <a:solidFill>
            <a:schemeClr val="lt1"/>
          </a:solidFill>
          <a:ln>
            <a:noFill/>
          </a:ln>
        </p:spPr>
      </p:sp>
      <p:sp>
        <p:nvSpPr>
          <p:cNvPr id="177" name="Google Shape;177;p24"/>
          <p:cNvSpPr/>
          <p:nvPr/>
        </p:nvSpPr>
        <p:spPr>
          <a:xfrm>
            <a:off x="4386575" y="838075"/>
            <a:ext cx="3880200" cy="378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4"/>
          <p:cNvSpPr txBox="1"/>
          <p:nvPr/>
        </p:nvSpPr>
        <p:spPr>
          <a:xfrm>
            <a:off x="4386575" y="838075"/>
            <a:ext cx="3880200" cy="3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500">
                <a:solidFill>
                  <a:srgbClr val="252323"/>
                </a:solidFill>
                <a:latin typeface="Roboto"/>
                <a:ea typeface="Roboto"/>
                <a:cs typeface="Roboto"/>
                <a:sym typeface="Roboto"/>
              </a:rPr>
              <a:t>Reşat Nuri Güntekin, eserlerinde gerçekçi ve natüralist öğeleri kullanır. Karakterlerinin psikolojik derinliklerini ve toplumsal gerçekleri detaylı bir şekilde betimler. Bu da, realizm ve natüralizmin etkilerini gösterir.</a:t>
            </a:r>
            <a:endParaRPr sz="2900">
              <a:solidFill>
                <a:srgbClr val="252323"/>
              </a:solidFill>
            </a:endParaRPr>
          </a:p>
        </p:txBody>
      </p:sp>
      <p:pic>
        <p:nvPicPr>
          <p:cNvPr id="179" name="Google Shape;179;p24"/>
          <p:cNvPicPr preferRelativeResize="0"/>
          <p:nvPr/>
        </p:nvPicPr>
        <p:blipFill>
          <a:blip r:embed="rId5">
            <a:alphaModFix/>
          </a:blip>
          <a:stretch>
            <a:fillRect/>
          </a:stretch>
        </p:blipFill>
        <p:spPr>
          <a:xfrm rot="-378895">
            <a:off x="403679" y="2961410"/>
            <a:ext cx="3402690" cy="2497029"/>
          </a:xfrm>
          <a:prstGeom prst="rect">
            <a:avLst/>
          </a:prstGeom>
          <a:noFill/>
          <a:ln>
            <a:noFill/>
          </a:ln>
        </p:spPr>
      </p:pic>
      <p:sp>
        <p:nvSpPr>
          <p:cNvPr id="180" name="Google Shape;180;p24"/>
          <p:cNvSpPr txBox="1"/>
          <p:nvPr/>
        </p:nvSpPr>
        <p:spPr>
          <a:xfrm rot="-2700980">
            <a:off x="1953662" y="23526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APO</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84" name="Shape 184"/>
        <p:cNvGrpSpPr/>
        <p:nvPr/>
      </p:nvGrpSpPr>
      <p:grpSpPr>
        <a:xfrm>
          <a:off x="0" y="0"/>
          <a:ext cx="0" cy="0"/>
          <a:chOff x="0" y="0"/>
          <a:chExt cx="0" cy="0"/>
        </a:xfrm>
      </p:grpSpPr>
      <p:pic>
        <p:nvPicPr>
          <p:cNvPr id="185" name="Google Shape;185;p25"/>
          <p:cNvPicPr preferRelativeResize="0"/>
          <p:nvPr/>
        </p:nvPicPr>
        <p:blipFill rotWithShape="1">
          <a:blip r:embed="rId3">
            <a:alphaModFix/>
          </a:blip>
          <a:srcRect b="0" l="0" r="0" t="0"/>
          <a:stretch/>
        </p:blipFill>
        <p:spPr>
          <a:xfrm>
            <a:off x="0" y="0"/>
            <a:ext cx="4210050" cy="2095500"/>
          </a:xfrm>
          <a:prstGeom prst="rect">
            <a:avLst/>
          </a:prstGeom>
          <a:noFill/>
          <a:ln>
            <a:noFill/>
          </a:ln>
        </p:spPr>
      </p:pic>
      <p:cxnSp>
        <p:nvCxnSpPr>
          <p:cNvPr id="186" name="Google Shape;186;p25"/>
          <p:cNvCxnSpPr/>
          <p:nvPr/>
        </p:nvCxnSpPr>
        <p:spPr>
          <a:xfrm flipH="1">
            <a:off x="-213300" y="-112500"/>
            <a:ext cx="5530800" cy="3358800"/>
          </a:xfrm>
          <a:prstGeom prst="straightConnector1">
            <a:avLst/>
          </a:prstGeom>
          <a:noFill/>
          <a:ln cap="flat" cmpd="sng" w="76200">
            <a:solidFill>
              <a:schemeClr val="dk2"/>
            </a:solidFill>
            <a:prstDash val="solid"/>
            <a:round/>
            <a:headEnd len="med" w="med" type="none"/>
            <a:tailEnd len="med" w="med" type="none"/>
          </a:ln>
        </p:spPr>
      </p:cxnSp>
      <p:pic>
        <p:nvPicPr>
          <p:cNvPr id="187" name="Google Shape;187;p25"/>
          <p:cNvPicPr preferRelativeResize="0"/>
          <p:nvPr/>
        </p:nvPicPr>
        <p:blipFill rotWithShape="1">
          <a:blip r:embed="rId4">
            <a:alphaModFix/>
          </a:blip>
          <a:srcRect b="0" l="12502" r="12495" t="0"/>
          <a:stretch/>
        </p:blipFill>
        <p:spPr>
          <a:xfrm>
            <a:off x="281900" y="289500"/>
            <a:ext cx="548576" cy="548576"/>
          </a:xfrm>
          <a:prstGeom prst="rect">
            <a:avLst/>
          </a:prstGeom>
          <a:noFill/>
          <a:ln>
            <a:noFill/>
          </a:ln>
        </p:spPr>
      </p:pic>
      <p:sp>
        <p:nvSpPr>
          <p:cNvPr id="188" name="Google Shape;188;p25"/>
          <p:cNvSpPr/>
          <p:nvPr/>
        </p:nvSpPr>
        <p:spPr>
          <a:xfrm>
            <a:off x="1734150" y="602250"/>
            <a:ext cx="2545700" cy="1550475"/>
          </a:xfrm>
          <a:custGeom>
            <a:rect b="b" l="l" r="r" t="t"/>
            <a:pathLst>
              <a:path extrusionOk="0" h="62019" w="101828">
                <a:moveTo>
                  <a:pt x="99094" y="0"/>
                </a:moveTo>
                <a:lnTo>
                  <a:pt x="0" y="60140"/>
                </a:lnTo>
                <a:lnTo>
                  <a:pt x="101828" y="62019"/>
                </a:lnTo>
                <a:close/>
              </a:path>
            </a:pathLst>
          </a:custGeom>
          <a:solidFill>
            <a:srgbClr val="0F0E0E"/>
          </a:solidFill>
          <a:ln>
            <a:noFill/>
          </a:ln>
        </p:spPr>
      </p:sp>
      <p:sp>
        <p:nvSpPr>
          <p:cNvPr id="189" name="Google Shape;189;p25"/>
          <p:cNvSpPr/>
          <p:nvPr/>
        </p:nvSpPr>
        <p:spPr>
          <a:xfrm>
            <a:off x="-22825" y="2049500"/>
            <a:ext cx="1650250" cy="1034250"/>
          </a:xfrm>
          <a:custGeom>
            <a:rect b="b" l="l" r="r" t="t"/>
            <a:pathLst>
              <a:path extrusionOk="0" h="41370" w="66010">
                <a:moveTo>
                  <a:pt x="65402" y="1825"/>
                </a:moveTo>
                <a:lnTo>
                  <a:pt x="153" y="41370"/>
                </a:lnTo>
                <a:lnTo>
                  <a:pt x="0" y="456"/>
                </a:lnTo>
                <a:lnTo>
                  <a:pt x="66010" y="0"/>
                </a:lnTo>
                <a:close/>
              </a:path>
            </a:pathLst>
          </a:custGeom>
          <a:solidFill>
            <a:schemeClr val="lt1"/>
          </a:solidFill>
          <a:ln>
            <a:noFill/>
          </a:ln>
        </p:spPr>
      </p:sp>
      <p:sp>
        <p:nvSpPr>
          <p:cNvPr id="190" name="Google Shape;190;p25"/>
          <p:cNvSpPr/>
          <p:nvPr/>
        </p:nvSpPr>
        <p:spPr>
          <a:xfrm>
            <a:off x="4089475" y="-17100"/>
            <a:ext cx="981036" cy="539929"/>
          </a:xfrm>
          <a:custGeom>
            <a:rect b="b" l="l" r="r" t="t"/>
            <a:pathLst>
              <a:path extrusionOk="0" h="21673" w="39089">
                <a:moveTo>
                  <a:pt x="4335" y="21673"/>
                </a:moveTo>
                <a:lnTo>
                  <a:pt x="39089" y="380"/>
                </a:lnTo>
                <a:lnTo>
                  <a:pt x="0" y="0"/>
                </a:lnTo>
                <a:close/>
              </a:path>
            </a:pathLst>
          </a:custGeom>
          <a:solidFill>
            <a:schemeClr val="lt1"/>
          </a:solidFill>
          <a:ln>
            <a:noFill/>
          </a:ln>
        </p:spPr>
      </p:sp>
      <p:sp>
        <p:nvSpPr>
          <p:cNvPr id="191" name="Google Shape;191;p25"/>
          <p:cNvSpPr/>
          <p:nvPr/>
        </p:nvSpPr>
        <p:spPr>
          <a:xfrm>
            <a:off x="4386575" y="838075"/>
            <a:ext cx="3880200" cy="378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5"/>
          <p:cNvSpPr txBox="1"/>
          <p:nvPr/>
        </p:nvSpPr>
        <p:spPr>
          <a:xfrm>
            <a:off x="4386575" y="838075"/>
            <a:ext cx="3880200" cy="3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400">
                <a:solidFill>
                  <a:srgbClr val="252323"/>
                </a:solidFill>
                <a:latin typeface="Roboto"/>
                <a:ea typeface="Roboto"/>
                <a:cs typeface="Roboto"/>
                <a:sym typeface="Roboto"/>
              </a:rPr>
              <a:t>Güntekin, Milli Edebiyat Akımı'nın önde gelen yazarlarından biridir. Milli Edebiyat, Türk edebiyatının özgün öğelerini vurgulayan bir akımdır ve Güntekin'in eserleri Türk kültürünün ve geleneklerinin yansımalarını içerir.</a:t>
            </a:r>
            <a:endParaRPr sz="4100">
              <a:solidFill>
                <a:srgbClr val="252323"/>
              </a:solidFill>
            </a:endParaRPr>
          </a:p>
        </p:txBody>
      </p:sp>
      <p:pic>
        <p:nvPicPr>
          <p:cNvPr id="193" name="Google Shape;193;p25"/>
          <p:cNvPicPr preferRelativeResize="0"/>
          <p:nvPr/>
        </p:nvPicPr>
        <p:blipFill>
          <a:blip r:embed="rId5">
            <a:alphaModFix/>
          </a:blip>
          <a:stretch>
            <a:fillRect/>
          </a:stretch>
        </p:blipFill>
        <p:spPr>
          <a:xfrm rot="-378895">
            <a:off x="403679" y="2961410"/>
            <a:ext cx="3402690" cy="2497029"/>
          </a:xfrm>
          <a:prstGeom prst="rect">
            <a:avLst/>
          </a:prstGeom>
          <a:noFill/>
          <a:ln>
            <a:noFill/>
          </a:ln>
        </p:spPr>
      </p:pic>
      <p:sp>
        <p:nvSpPr>
          <p:cNvPr id="194" name="Google Shape;194;p25"/>
          <p:cNvSpPr txBox="1"/>
          <p:nvPr/>
        </p:nvSpPr>
        <p:spPr>
          <a:xfrm rot="-2700980">
            <a:off x="1953662" y="23526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APO</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98" name="Shape 198"/>
        <p:cNvGrpSpPr/>
        <p:nvPr/>
      </p:nvGrpSpPr>
      <p:grpSpPr>
        <a:xfrm>
          <a:off x="0" y="0"/>
          <a:ext cx="0" cy="0"/>
          <a:chOff x="0" y="0"/>
          <a:chExt cx="0" cy="0"/>
        </a:xfrm>
      </p:grpSpPr>
      <p:sp>
        <p:nvSpPr>
          <p:cNvPr id="199" name="Google Shape;199;p26"/>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500">
                <a:solidFill>
                  <a:srgbClr val="DEDEDE"/>
                </a:solidFill>
              </a:rPr>
              <a:t>APO’DAN BİLGİLER</a:t>
            </a:r>
            <a:endParaRPr sz="3500">
              <a:solidFill>
                <a:srgbClr val="DEDEDE"/>
              </a:solidFill>
            </a:endParaRPr>
          </a:p>
        </p:txBody>
      </p:sp>
      <p:pic>
        <p:nvPicPr>
          <p:cNvPr id="200" name="Google Shape;200;p26"/>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01" name="Google Shape;201;p26"/>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02" name="Google Shape;202;p26"/>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03" name="Google Shape;203;p26"/>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04" name="Google Shape;204;p26"/>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6"/>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rgbClr val="DEDEDE"/>
                </a:solidFill>
                <a:latin typeface="Roboto"/>
                <a:ea typeface="Roboto"/>
                <a:cs typeface="Roboto"/>
                <a:sym typeface="Roboto"/>
              </a:rPr>
              <a:t>Reşat Nuri Güntekin'in eserleri, bu edebi akımlardan etkilenmiş olsa da kendi özgün tarzını yaratmıştır. Bu akımların etkileri, eserlerindeki çeşitli temalarda ve anlatım biçimlerinde görülür, ancak yazarın kendine özgü bir sesi ve bakış açısı her zaman öne çıkar.</a:t>
            </a:r>
            <a:endParaRPr sz="1500">
              <a:solidFill>
                <a:srgbClr val="DEDEDE"/>
              </a:solidFill>
            </a:endParaRPr>
          </a:p>
        </p:txBody>
      </p:sp>
      <p:sp>
        <p:nvSpPr>
          <p:cNvPr id="206" name="Google Shape;206;p26"/>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6"/>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11" name="Shape 211"/>
        <p:cNvGrpSpPr/>
        <p:nvPr/>
      </p:nvGrpSpPr>
      <p:grpSpPr>
        <a:xfrm>
          <a:off x="0" y="0"/>
          <a:ext cx="0" cy="0"/>
          <a:chOff x="0" y="0"/>
          <a:chExt cx="0" cy="0"/>
        </a:xfrm>
      </p:grpSpPr>
      <p:sp>
        <p:nvSpPr>
          <p:cNvPr id="212" name="Google Shape;212;p27"/>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7"/>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7"/>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7"/>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7200">
                <a:solidFill>
                  <a:srgbClr val="DEDEDE"/>
                </a:solidFill>
              </a:rPr>
              <a:t>Eserleri</a:t>
            </a:r>
            <a:endParaRPr b="1" sz="7200">
              <a:solidFill>
                <a:srgbClr val="DEDEDE"/>
              </a:solidFill>
            </a:endParaRPr>
          </a:p>
        </p:txBody>
      </p:sp>
      <p:pic>
        <p:nvPicPr>
          <p:cNvPr id="216" name="Google Shape;216;p27"/>
          <p:cNvPicPr preferRelativeResize="0"/>
          <p:nvPr/>
        </p:nvPicPr>
        <p:blipFill rotWithShape="1">
          <a:blip r:embed="rId3">
            <a:alphaModFix/>
          </a:blip>
          <a:srcRect b="0" l="12502" r="12495" t="0"/>
          <a:stretch/>
        </p:blipFill>
        <p:spPr>
          <a:xfrm>
            <a:off x="8595325" y="-50"/>
            <a:ext cx="548576" cy="548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20" name="Shape 220"/>
        <p:cNvGrpSpPr/>
        <p:nvPr/>
      </p:nvGrpSpPr>
      <p:grpSpPr>
        <a:xfrm>
          <a:off x="0" y="0"/>
          <a:ext cx="0" cy="0"/>
          <a:chOff x="0" y="0"/>
          <a:chExt cx="0" cy="0"/>
        </a:xfrm>
      </p:grpSpPr>
      <p:pic>
        <p:nvPicPr>
          <p:cNvPr id="221" name="Google Shape;221;p28"/>
          <p:cNvPicPr preferRelativeResize="0"/>
          <p:nvPr/>
        </p:nvPicPr>
        <p:blipFill>
          <a:blip r:embed="rId3">
            <a:alphaModFix/>
          </a:blip>
          <a:stretch>
            <a:fillRect/>
          </a:stretch>
        </p:blipFill>
        <p:spPr>
          <a:xfrm>
            <a:off x="152400" y="152400"/>
            <a:ext cx="3346775" cy="4852825"/>
          </a:xfrm>
          <a:prstGeom prst="rect">
            <a:avLst/>
          </a:prstGeom>
          <a:noFill/>
          <a:ln>
            <a:noFill/>
          </a:ln>
        </p:spPr>
      </p:pic>
      <p:sp>
        <p:nvSpPr>
          <p:cNvPr id="222" name="Google Shape;222;p28"/>
          <p:cNvSpPr txBox="1"/>
          <p:nvPr/>
        </p:nvSpPr>
        <p:spPr>
          <a:xfrm>
            <a:off x="3499175" y="152400"/>
            <a:ext cx="5644800" cy="12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900">
                <a:solidFill>
                  <a:srgbClr val="DEDEDE"/>
                </a:solidFill>
              </a:rPr>
              <a:t>ÇALIKUŞU</a:t>
            </a:r>
            <a:endParaRPr b="1" sz="3900">
              <a:solidFill>
                <a:srgbClr val="DEDEDE"/>
              </a:solidFill>
            </a:endParaRPr>
          </a:p>
          <a:p>
            <a:pPr indent="0" lvl="0" marL="0" rtl="0" algn="ctr">
              <a:spcBef>
                <a:spcPts val="0"/>
              </a:spcBef>
              <a:spcAft>
                <a:spcPts val="0"/>
              </a:spcAft>
              <a:buNone/>
            </a:pPr>
            <a:r>
              <a:rPr b="1" lang="tr" sz="3900">
                <a:solidFill>
                  <a:srgbClr val="DEDEDE"/>
                </a:solidFill>
              </a:rPr>
              <a:t>(1922)</a:t>
            </a:r>
            <a:endParaRPr b="1" sz="3900">
              <a:solidFill>
                <a:srgbClr val="DEDEDE"/>
              </a:solidFill>
            </a:endParaRPr>
          </a:p>
        </p:txBody>
      </p:sp>
      <p:sp>
        <p:nvSpPr>
          <p:cNvPr id="223" name="Google Shape;223;p28"/>
          <p:cNvSpPr txBox="1"/>
          <p:nvPr/>
        </p:nvSpPr>
        <p:spPr>
          <a:xfrm>
            <a:off x="3499175" y="1153025"/>
            <a:ext cx="5594700" cy="38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1. Feride'nin Hikayesi: </a:t>
            </a:r>
            <a:r>
              <a:rPr lang="tr" sz="1000">
                <a:solidFill>
                  <a:srgbClr val="D1D5DB"/>
                </a:solidFill>
                <a:latin typeface="Roboto"/>
                <a:ea typeface="Roboto"/>
                <a:cs typeface="Roboto"/>
                <a:sym typeface="Roboto"/>
              </a:rPr>
              <a:t>Roman, başkarakteri Feride'nin yaşam hikayesini merkezine alır. Feride, bir öğretmen olarak göreve başlar ve öğrencileriyle kurduğu ilişkiler, onun hayatının önemli bir parçasını oluşturur.</a:t>
            </a:r>
            <a:endParaRPr sz="8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2. Aşk ve İdealizm: </a:t>
            </a:r>
            <a:r>
              <a:rPr lang="tr" sz="1000">
                <a:solidFill>
                  <a:srgbClr val="D1D5DB"/>
                </a:solidFill>
                <a:latin typeface="Roboto"/>
                <a:ea typeface="Roboto"/>
                <a:cs typeface="Roboto"/>
                <a:sym typeface="Roboto"/>
              </a:rPr>
              <a:t>Roman, Feride'nin yaşadığı aşk maceralarını işler. Feride, hayatı boyunca birçok farklı erkekle karşılaşır ve romantizm ile idealizm arasında gidip gelir. Aşkın insan yaşamındaki rolü ve toplumsal beklentilerle çatışması romanın temel konularından biridir.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3. Eğitim ve Toplumsal Değişim: </a:t>
            </a:r>
            <a:r>
              <a:rPr lang="tr" sz="1000">
                <a:solidFill>
                  <a:srgbClr val="D1D5DB"/>
                </a:solidFill>
                <a:latin typeface="Roboto"/>
                <a:ea typeface="Roboto"/>
                <a:cs typeface="Roboto"/>
                <a:sym typeface="Roboto"/>
              </a:rPr>
              <a:t>Roman, Feride'nin öğretmenlik kariyerine odaklanarak, Osmanlı İmparatorluğu döneminde eğitim ve toplumsal değişim konularını ele alır. Feride'nin öğrencileri ve onların aileleriyle olan etkileşimleri, toplumun dönüşümünü yansıtır.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4. Anadolu ve İstanbul:</a:t>
            </a:r>
            <a:r>
              <a:rPr lang="tr" sz="1000">
                <a:solidFill>
                  <a:srgbClr val="D1D5DB"/>
                </a:solidFill>
                <a:latin typeface="Roboto"/>
                <a:ea typeface="Roboto"/>
                <a:cs typeface="Roboto"/>
                <a:sym typeface="Roboto"/>
              </a:rPr>
              <a:t> Roman, Anadolu'nun köylerinden İstanbul'un zengin semtlerine kadar farklı mekanlarda geçer. Bu mekanlar, karakterlerin ve olayların gelişiminde önemli bir rol oynar.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1500"/>
              </a:spcAft>
              <a:buNone/>
            </a:pPr>
            <a:r>
              <a:rPr lang="tr" sz="1000">
                <a:solidFill>
                  <a:srgbClr val="FF0000"/>
                </a:solidFill>
                <a:latin typeface="Roboto"/>
                <a:ea typeface="Roboto"/>
                <a:cs typeface="Roboto"/>
                <a:sym typeface="Roboto"/>
              </a:rPr>
              <a:t>5. Toplumsal Cinsiyet ve Kadın Hakları:</a:t>
            </a:r>
            <a:r>
              <a:rPr lang="tr" sz="1000">
                <a:solidFill>
                  <a:srgbClr val="D1D5DB"/>
                </a:solidFill>
                <a:latin typeface="Roboto"/>
                <a:ea typeface="Roboto"/>
                <a:cs typeface="Roboto"/>
                <a:sym typeface="Roboto"/>
              </a:rPr>
              <a:t> Roman, Feride'nin kadın olarak karşılaştığı toplumsal cinsiyet normlarına ve ayrımcılığa da değinir. Feride'nin kişisel güçlenme çabaları, kadın hakları ve eşitlik temasını vurgular.</a:t>
            </a:r>
            <a:endParaRPr sz="1000">
              <a:solidFill>
                <a:srgbClr val="D1D5DB"/>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227" name="Shape 227"/>
        <p:cNvGrpSpPr/>
        <p:nvPr/>
      </p:nvGrpSpPr>
      <p:grpSpPr>
        <a:xfrm>
          <a:off x="0" y="0"/>
          <a:ext cx="0" cy="0"/>
          <a:chOff x="0" y="0"/>
          <a:chExt cx="0" cy="0"/>
        </a:xfrm>
      </p:grpSpPr>
      <p:sp>
        <p:nvSpPr>
          <p:cNvPr id="228" name="Google Shape;228;p29"/>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500">
                <a:solidFill>
                  <a:srgbClr val="DEDEDE"/>
                </a:solidFill>
              </a:rPr>
              <a:t>APO’DAN BİLGİLER</a:t>
            </a:r>
            <a:endParaRPr sz="3500">
              <a:solidFill>
                <a:srgbClr val="DEDEDE"/>
              </a:solidFill>
            </a:endParaRPr>
          </a:p>
        </p:txBody>
      </p:sp>
      <p:pic>
        <p:nvPicPr>
          <p:cNvPr id="229" name="Google Shape;229;p29"/>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30" name="Google Shape;230;p29"/>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31" name="Google Shape;231;p29"/>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32" name="Google Shape;232;p29"/>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33" name="Google Shape;233;p29"/>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9"/>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D1D5DB"/>
                </a:solidFill>
                <a:latin typeface="Roboto"/>
                <a:ea typeface="Roboto"/>
                <a:cs typeface="Roboto"/>
                <a:sym typeface="Roboto"/>
              </a:rPr>
              <a:t>Çalıkuşu, hem aşk romanı olarak okunabilir hem de toplumsal değişim ve kadın hakları gibi daha geniş temaları ele alır. Reşat Nuri Güntekin'in bu başyapıtı, Türk edebiyatının önemli eserlerinden biri olarak kabul edilir ve birçok kuşak tarafından okunmaya devam eder.</a:t>
            </a:r>
            <a:endParaRPr sz="1500">
              <a:solidFill>
                <a:srgbClr val="DEDEDE"/>
              </a:solidFill>
            </a:endParaRPr>
          </a:p>
        </p:txBody>
      </p:sp>
      <p:sp>
        <p:nvSpPr>
          <p:cNvPr id="235" name="Google Shape;235;p29"/>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9"/>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40" name="Shape 240"/>
        <p:cNvGrpSpPr/>
        <p:nvPr/>
      </p:nvGrpSpPr>
      <p:grpSpPr>
        <a:xfrm>
          <a:off x="0" y="0"/>
          <a:ext cx="0" cy="0"/>
          <a:chOff x="0" y="0"/>
          <a:chExt cx="0" cy="0"/>
        </a:xfrm>
      </p:grpSpPr>
      <p:pic>
        <p:nvPicPr>
          <p:cNvPr id="241" name="Google Shape;241;p30"/>
          <p:cNvPicPr preferRelativeResize="0"/>
          <p:nvPr/>
        </p:nvPicPr>
        <p:blipFill rotWithShape="1">
          <a:blip r:embed="rId3">
            <a:alphaModFix/>
          </a:blip>
          <a:srcRect b="0" l="0" r="0" t="0"/>
          <a:stretch/>
        </p:blipFill>
        <p:spPr>
          <a:xfrm>
            <a:off x="152400" y="152400"/>
            <a:ext cx="3346775" cy="4852825"/>
          </a:xfrm>
          <a:prstGeom prst="rect">
            <a:avLst/>
          </a:prstGeom>
          <a:noFill/>
          <a:ln>
            <a:noFill/>
          </a:ln>
        </p:spPr>
      </p:pic>
      <p:sp>
        <p:nvSpPr>
          <p:cNvPr id="242" name="Google Shape;242;p30"/>
          <p:cNvSpPr txBox="1"/>
          <p:nvPr/>
        </p:nvSpPr>
        <p:spPr>
          <a:xfrm>
            <a:off x="3499175" y="152400"/>
            <a:ext cx="5644800" cy="12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900">
                <a:solidFill>
                  <a:srgbClr val="DEDEDE"/>
                </a:solidFill>
              </a:rPr>
              <a:t>YEŞİL GECE</a:t>
            </a:r>
            <a:endParaRPr b="1" sz="3900">
              <a:solidFill>
                <a:srgbClr val="DEDEDE"/>
              </a:solidFill>
            </a:endParaRPr>
          </a:p>
          <a:p>
            <a:pPr indent="0" lvl="0" marL="0" rtl="0" algn="ctr">
              <a:spcBef>
                <a:spcPts val="0"/>
              </a:spcBef>
              <a:spcAft>
                <a:spcPts val="0"/>
              </a:spcAft>
              <a:buNone/>
            </a:pPr>
            <a:r>
              <a:rPr b="1" lang="tr" sz="3900">
                <a:solidFill>
                  <a:srgbClr val="DEDEDE"/>
                </a:solidFill>
              </a:rPr>
              <a:t>(1919)</a:t>
            </a:r>
            <a:endParaRPr b="1" sz="3900">
              <a:solidFill>
                <a:srgbClr val="DEDEDE"/>
              </a:solidFill>
            </a:endParaRPr>
          </a:p>
        </p:txBody>
      </p:sp>
      <p:sp>
        <p:nvSpPr>
          <p:cNvPr id="243" name="Google Shape;243;p30"/>
          <p:cNvSpPr txBox="1"/>
          <p:nvPr/>
        </p:nvSpPr>
        <p:spPr>
          <a:xfrm>
            <a:off x="3499175" y="1153025"/>
            <a:ext cx="5594700" cy="385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None/>
            </a:pPr>
            <a:r>
              <a:t/>
            </a:r>
            <a:endParaRPr sz="8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1. Osmanlı İmparatorluğu Dönemi:</a:t>
            </a:r>
            <a:r>
              <a:rPr lang="tr" sz="1000">
                <a:solidFill>
                  <a:srgbClr val="D1D5DB"/>
                </a:solidFill>
                <a:latin typeface="Roboto"/>
                <a:ea typeface="Roboto"/>
                <a:cs typeface="Roboto"/>
                <a:sym typeface="Roboto"/>
              </a:rPr>
              <a:t> Roman, Osmanlı İmparatorluğu'nun son yıllarında geçer. Bu dönem, imparatorluğun çöküş dönemi olarak kabul edilir ve toplumda büyük değişimler yaşanmaktadır. "Yeşil Gece," bu dönemin atmosferini ve insanların yaşadığı zorlukları yansıtır.</a:t>
            </a:r>
            <a:endParaRPr sz="6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2. Toplumsal Değişim ve İkinci Meşrutiyet Dönemi:</a:t>
            </a:r>
            <a:r>
              <a:rPr lang="tr" sz="1000">
                <a:solidFill>
                  <a:srgbClr val="D1D5DB"/>
                </a:solidFill>
                <a:latin typeface="Roboto"/>
                <a:ea typeface="Roboto"/>
                <a:cs typeface="Roboto"/>
                <a:sym typeface="Roboto"/>
              </a:rPr>
              <a:t> Roman, II. Meşrutiyet'in ilan edildiği döneme denk gelir. Bu dönemde toplumsal ve siyasi değişimler hız kazanır. Roman, bu değişimleri karakterlerin hayatları üzerinden anlatarak, toplumsal dinamikleri gözler önüne serer.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3. Karakterlerin İçsel Mücadelesi:</a:t>
            </a:r>
            <a:r>
              <a:rPr lang="tr" sz="1000">
                <a:solidFill>
                  <a:srgbClr val="D1D5DB"/>
                </a:solidFill>
                <a:latin typeface="Roboto"/>
                <a:ea typeface="Roboto"/>
                <a:cs typeface="Roboto"/>
                <a:sym typeface="Roboto"/>
              </a:rPr>
              <a:t> Romanın ana karakterleri, toplumsal değişimlerin etkisi altında kendi içsel mücadelelerini yaşarlar. Karakterlerin düşünce dünyaları, arzuları ve yaşadıkları karmaşıklıklar, romanın temel unsurlarından biridir.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4. İstanbul ve Anadolu:</a:t>
            </a:r>
            <a:r>
              <a:rPr lang="tr" sz="1000">
                <a:solidFill>
                  <a:srgbClr val="D1D5DB"/>
                </a:solidFill>
                <a:latin typeface="Roboto"/>
                <a:ea typeface="Roboto"/>
                <a:cs typeface="Roboto"/>
                <a:sym typeface="Roboto"/>
              </a:rPr>
              <a:t> Roman, İstanbul'un yanı sıra Anadolu'nun köylerinde de geçer. Bu farklı mekanlar, farklı yaşam tarzlarını ve toplumsal normları yansıtır.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5. Güçlü Anlatım ve Betimleme:</a:t>
            </a:r>
            <a:r>
              <a:rPr lang="tr" sz="1000">
                <a:solidFill>
                  <a:srgbClr val="D1D5DB"/>
                </a:solidFill>
                <a:latin typeface="Roboto"/>
                <a:ea typeface="Roboto"/>
                <a:cs typeface="Roboto"/>
                <a:sym typeface="Roboto"/>
              </a:rPr>
              <a:t> Reşat Nuri Güntekin, "Yeşil Gece"de dönemin atmosferini ve karakterlerin iç dünyalarını etkileyici bir şekilde betimler. Roman, yazarın edebi yeteneklerini sergilediği önemli bir eser olarak kabul edilir.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1500"/>
              </a:spcAft>
              <a:buNone/>
            </a:pPr>
            <a:r>
              <a:t/>
            </a:r>
            <a:endParaRPr sz="800">
              <a:solidFill>
                <a:srgbClr val="FF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247" name="Shape 247"/>
        <p:cNvGrpSpPr/>
        <p:nvPr/>
      </p:nvGrpSpPr>
      <p:grpSpPr>
        <a:xfrm>
          <a:off x="0" y="0"/>
          <a:ext cx="0" cy="0"/>
          <a:chOff x="0" y="0"/>
          <a:chExt cx="0" cy="0"/>
        </a:xfrm>
      </p:grpSpPr>
      <p:sp>
        <p:nvSpPr>
          <p:cNvPr id="248" name="Google Shape;248;p31"/>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500">
                <a:solidFill>
                  <a:srgbClr val="DEDEDE"/>
                </a:solidFill>
              </a:rPr>
              <a:t>APO’DAN BİLGİLER</a:t>
            </a:r>
            <a:endParaRPr sz="3500">
              <a:solidFill>
                <a:srgbClr val="DEDEDE"/>
              </a:solidFill>
            </a:endParaRPr>
          </a:p>
        </p:txBody>
      </p:sp>
      <p:pic>
        <p:nvPicPr>
          <p:cNvPr id="249" name="Google Shape;249;p31"/>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50" name="Google Shape;250;p31"/>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51" name="Google Shape;251;p31"/>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52" name="Google Shape;252;p31"/>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53" name="Google Shape;253;p31"/>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1"/>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rgbClr val="D1D5DB"/>
                </a:solidFill>
                <a:latin typeface="Roboto"/>
                <a:ea typeface="Roboto"/>
                <a:cs typeface="Roboto"/>
                <a:sym typeface="Roboto"/>
              </a:rPr>
              <a:t>"Yeşil Gece," Osmanlı İmparatorluğu'nun son döneminin karmaşıklığını ve toplumsal değişimlerini ele alan bir eserdir. Reşat Nuri Güntekin'in bu romanı, Türk edebiyatının önemli bir parçası olarak kabul edilir ve dönemin atmosferini başarıyla yansıtır.</a:t>
            </a:r>
            <a:endParaRPr sz="1600">
              <a:solidFill>
                <a:srgbClr val="DEDEDE"/>
              </a:solidFill>
            </a:endParaRPr>
          </a:p>
        </p:txBody>
      </p:sp>
      <p:sp>
        <p:nvSpPr>
          <p:cNvPr id="255" name="Google Shape;255;p31"/>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31"/>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3600">
                <a:solidFill>
                  <a:srgbClr val="DEDEDE"/>
                </a:solidFill>
              </a:rPr>
              <a:t>Hayatı ve Edebi Kariyeri</a:t>
            </a:r>
            <a:endParaRPr b="1" sz="3600">
              <a:solidFill>
                <a:srgbClr val="DEDEDE"/>
              </a:solidFill>
            </a:endParaRPr>
          </a:p>
        </p:txBody>
      </p:sp>
      <p:pic>
        <p:nvPicPr>
          <p:cNvPr id="66" name="Google Shape;66;p14"/>
          <p:cNvPicPr preferRelativeResize="0"/>
          <p:nvPr/>
        </p:nvPicPr>
        <p:blipFill rotWithShape="1">
          <a:blip r:embed="rId3">
            <a:alphaModFix/>
          </a:blip>
          <a:srcRect b="0" l="12502" r="12495" t="0"/>
          <a:stretch/>
        </p:blipFill>
        <p:spPr>
          <a:xfrm>
            <a:off x="8595325" y="-50"/>
            <a:ext cx="548576" cy="5485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60" name="Shape 260"/>
        <p:cNvGrpSpPr/>
        <p:nvPr/>
      </p:nvGrpSpPr>
      <p:grpSpPr>
        <a:xfrm>
          <a:off x="0" y="0"/>
          <a:ext cx="0" cy="0"/>
          <a:chOff x="0" y="0"/>
          <a:chExt cx="0" cy="0"/>
        </a:xfrm>
      </p:grpSpPr>
      <p:pic>
        <p:nvPicPr>
          <p:cNvPr id="261" name="Google Shape;261;p32"/>
          <p:cNvPicPr preferRelativeResize="0"/>
          <p:nvPr/>
        </p:nvPicPr>
        <p:blipFill rotWithShape="1">
          <a:blip r:embed="rId3">
            <a:alphaModFix/>
          </a:blip>
          <a:srcRect b="0" l="1257" r="1267" t="0"/>
          <a:stretch/>
        </p:blipFill>
        <p:spPr>
          <a:xfrm>
            <a:off x="152400" y="152400"/>
            <a:ext cx="3346775" cy="4852825"/>
          </a:xfrm>
          <a:prstGeom prst="rect">
            <a:avLst/>
          </a:prstGeom>
          <a:noFill/>
          <a:ln>
            <a:noFill/>
          </a:ln>
        </p:spPr>
      </p:pic>
      <p:sp>
        <p:nvSpPr>
          <p:cNvPr id="262" name="Google Shape;262;p32"/>
          <p:cNvSpPr txBox="1"/>
          <p:nvPr/>
        </p:nvSpPr>
        <p:spPr>
          <a:xfrm>
            <a:off x="3499175" y="152400"/>
            <a:ext cx="5644800" cy="12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900">
                <a:solidFill>
                  <a:srgbClr val="DEDEDE"/>
                </a:solidFill>
              </a:rPr>
              <a:t>AKŞAM GÜNEŞİ</a:t>
            </a:r>
            <a:endParaRPr b="1" sz="3900">
              <a:solidFill>
                <a:srgbClr val="DEDEDE"/>
              </a:solidFill>
            </a:endParaRPr>
          </a:p>
          <a:p>
            <a:pPr indent="0" lvl="0" marL="0" rtl="0" algn="ctr">
              <a:spcBef>
                <a:spcPts val="0"/>
              </a:spcBef>
              <a:spcAft>
                <a:spcPts val="0"/>
              </a:spcAft>
              <a:buNone/>
            </a:pPr>
            <a:r>
              <a:rPr b="1" lang="tr" sz="3900">
                <a:solidFill>
                  <a:srgbClr val="DEDEDE"/>
                </a:solidFill>
              </a:rPr>
              <a:t>(1934)</a:t>
            </a:r>
            <a:endParaRPr b="1" sz="3900">
              <a:solidFill>
                <a:srgbClr val="DEDEDE"/>
              </a:solidFill>
            </a:endParaRPr>
          </a:p>
        </p:txBody>
      </p:sp>
      <p:sp>
        <p:nvSpPr>
          <p:cNvPr id="263" name="Google Shape;263;p32"/>
          <p:cNvSpPr txBox="1"/>
          <p:nvPr/>
        </p:nvSpPr>
        <p:spPr>
          <a:xfrm>
            <a:off x="3524225" y="1282750"/>
            <a:ext cx="5594700" cy="365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1. Toplumsal Değişim ve İkinci Meşrutiyet Dönemi: </a:t>
            </a:r>
            <a:r>
              <a:rPr lang="tr" sz="1100">
                <a:solidFill>
                  <a:srgbClr val="D1D5DB"/>
                </a:solidFill>
                <a:latin typeface="Roboto"/>
                <a:ea typeface="Roboto"/>
                <a:cs typeface="Roboto"/>
                <a:sym typeface="Roboto"/>
              </a:rPr>
              <a:t>Roman, II. Meşrutiyet dönemindeki toplumsal değişimleri ve siyasi olayları ele alır. Bu dönemde Osmanlı İmparatorluğu'nda büyük reformlar ve siyasi değişimler yaşanmıştır.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2. Karakterlerin İçsel Mücadelesi:</a:t>
            </a:r>
            <a:r>
              <a:rPr lang="tr" sz="1100">
                <a:solidFill>
                  <a:srgbClr val="D1D5DB"/>
                </a:solidFill>
                <a:latin typeface="Roboto"/>
                <a:ea typeface="Roboto"/>
                <a:cs typeface="Roboto"/>
                <a:sym typeface="Roboto"/>
              </a:rPr>
              <a:t> Roman, başkarakterlerin içsel çatışmalarını ve kişisel sıkıntılarını işler. Karakterler, toplumsal değişimlerle başa çıkmaya çalışırken kendi iç dünyalarındaki karmaşıklıklarla da mücadele ederler.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3. İstanbul ve Anadolu:</a:t>
            </a:r>
            <a:r>
              <a:rPr lang="tr" sz="1100">
                <a:solidFill>
                  <a:srgbClr val="D1D5DB"/>
                </a:solidFill>
                <a:latin typeface="Roboto"/>
                <a:ea typeface="Roboto"/>
                <a:cs typeface="Roboto"/>
                <a:sym typeface="Roboto"/>
              </a:rPr>
              <a:t> Romanın hikayesi hem İstanbul'da hem de Anadolu'nun köylerinde geçer. Bu farklı mekanlar, karakterlerin yaşamlarını ve toplumsal etkileşimlerini zenginleştirir.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4. Güçlü Anlatım ve Betimleme:</a:t>
            </a:r>
            <a:r>
              <a:rPr lang="tr" sz="1100">
                <a:solidFill>
                  <a:srgbClr val="D1D5DB"/>
                </a:solidFill>
                <a:latin typeface="Roboto"/>
                <a:ea typeface="Roboto"/>
                <a:cs typeface="Roboto"/>
                <a:sym typeface="Roboto"/>
              </a:rPr>
              <a:t> Reşat Nuri Güntekin, "Akşam Güneşi"nde dönemin atmosferini ve karakterlerin psikolojik durumlarını etkileyici bir şekilde betimler. Roman, yazarın olgunluk dönemi eserlerinden biri olarak kabul edilir.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5. Toplumsal Temalar: </a:t>
            </a:r>
            <a:r>
              <a:rPr lang="tr" sz="1100">
                <a:solidFill>
                  <a:srgbClr val="D1D5DB"/>
                </a:solidFill>
                <a:latin typeface="Roboto"/>
                <a:ea typeface="Roboto"/>
                <a:cs typeface="Roboto"/>
                <a:sym typeface="Roboto"/>
              </a:rPr>
              <a:t>Roman, toplumsal adalet, eşitlik ve halkın siyasi katılımı gibi önemli temaları ele alır. II. Meşrutiyet dönemi reformları ve halkın siyasi bilinçlenmesi, romanın arka planını oluşturur.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1500"/>
              </a:spcAft>
              <a:buNone/>
            </a:pPr>
            <a:r>
              <a:t/>
            </a:r>
            <a:endParaRPr sz="1000">
              <a:solidFill>
                <a:srgbClr val="FF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267" name="Shape 267"/>
        <p:cNvGrpSpPr/>
        <p:nvPr/>
      </p:nvGrpSpPr>
      <p:grpSpPr>
        <a:xfrm>
          <a:off x="0" y="0"/>
          <a:ext cx="0" cy="0"/>
          <a:chOff x="0" y="0"/>
          <a:chExt cx="0" cy="0"/>
        </a:xfrm>
      </p:grpSpPr>
      <p:sp>
        <p:nvSpPr>
          <p:cNvPr id="268" name="Google Shape;268;p33"/>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500">
                <a:solidFill>
                  <a:srgbClr val="DEDEDE"/>
                </a:solidFill>
              </a:rPr>
              <a:t>APO’DAN BİLGİLER</a:t>
            </a:r>
            <a:endParaRPr sz="3500">
              <a:solidFill>
                <a:srgbClr val="DEDEDE"/>
              </a:solidFill>
            </a:endParaRPr>
          </a:p>
        </p:txBody>
      </p:sp>
      <p:pic>
        <p:nvPicPr>
          <p:cNvPr id="269" name="Google Shape;269;p33"/>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70" name="Google Shape;270;p33"/>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71" name="Google Shape;271;p33"/>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72" name="Google Shape;272;p33"/>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73" name="Google Shape;273;p33"/>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3"/>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rgbClr val="D1D5DB"/>
                </a:solidFill>
                <a:latin typeface="Roboto"/>
                <a:ea typeface="Roboto"/>
                <a:cs typeface="Roboto"/>
                <a:sym typeface="Roboto"/>
              </a:rPr>
              <a:t>"Akşam Güneşi," Reşat Nuri Güntekin'in olgunluk dönemi eserlerinden biri olarak Türk edebiyatının önemli bir parçasıdır. Roman, dönemin toplumsal ve siyasi dinamiklerini yansıtarak Türk edebiyatına katkıda bulunur ve yazarın yeteneklerini sergiler.</a:t>
            </a:r>
            <a:endParaRPr sz="1700">
              <a:solidFill>
                <a:srgbClr val="DEDEDE"/>
              </a:solidFill>
            </a:endParaRPr>
          </a:p>
        </p:txBody>
      </p:sp>
      <p:sp>
        <p:nvSpPr>
          <p:cNvPr id="275" name="Google Shape;275;p33"/>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33"/>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80" name="Shape 280"/>
        <p:cNvGrpSpPr/>
        <p:nvPr/>
      </p:nvGrpSpPr>
      <p:grpSpPr>
        <a:xfrm>
          <a:off x="0" y="0"/>
          <a:ext cx="0" cy="0"/>
          <a:chOff x="0" y="0"/>
          <a:chExt cx="0" cy="0"/>
        </a:xfrm>
      </p:grpSpPr>
      <p:sp>
        <p:nvSpPr>
          <p:cNvPr id="281" name="Google Shape;281;p34"/>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4"/>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34"/>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4"/>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6000">
                <a:solidFill>
                  <a:srgbClr val="DEDEDE"/>
                </a:solidFill>
              </a:rPr>
              <a:t>TEMALAR</a:t>
            </a:r>
            <a:endParaRPr b="1" sz="6000">
              <a:solidFill>
                <a:srgbClr val="DEDEDE"/>
              </a:solidFill>
            </a:endParaRPr>
          </a:p>
          <a:p>
            <a:pPr indent="0" lvl="0" marL="0" rtl="0" algn="ctr">
              <a:spcBef>
                <a:spcPts val="0"/>
              </a:spcBef>
              <a:spcAft>
                <a:spcPts val="0"/>
              </a:spcAft>
              <a:buNone/>
            </a:pPr>
            <a:r>
              <a:rPr b="1" lang="tr" sz="6000">
                <a:solidFill>
                  <a:srgbClr val="DEDEDE"/>
                </a:solidFill>
              </a:rPr>
              <a:t>&amp;</a:t>
            </a:r>
            <a:endParaRPr b="1" sz="6000">
              <a:solidFill>
                <a:srgbClr val="DEDEDE"/>
              </a:solidFill>
            </a:endParaRPr>
          </a:p>
          <a:p>
            <a:pPr indent="0" lvl="0" marL="0" rtl="0" algn="ctr">
              <a:spcBef>
                <a:spcPts val="0"/>
              </a:spcBef>
              <a:spcAft>
                <a:spcPts val="0"/>
              </a:spcAft>
              <a:buNone/>
            </a:pPr>
            <a:r>
              <a:rPr b="1" lang="tr" sz="4100">
                <a:solidFill>
                  <a:srgbClr val="DEDEDE"/>
                </a:solidFill>
              </a:rPr>
              <a:t>ESERLERİNDE NELER ANLATMIŞTIR</a:t>
            </a:r>
            <a:endParaRPr b="1" sz="4100">
              <a:solidFill>
                <a:srgbClr val="DEDEDE"/>
              </a:solidFill>
            </a:endParaRPr>
          </a:p>
        </p:txBody>
      </p:sp>
      <p:pic>
        <p:nvPicPr>
          <p:cNvPr id="285" name="Google Shape;285;p34"/>
          <p:cNvPicPr preferRelativeResize="0"/>
          <p:nvPr/>
        </p:nvPicPr>
        <p:blipFill rotWithShape="1">
          <a:blip r:embed="rId3">
            <a:alphaModFix/>
          </a:blip>
          <a:srcRect b="0" l="12502" r="12495" t="0"/>
          <a:stretch/>
        </p:blipFill>
        <p:spPr>
          <a:xfrm>
            <a:off x="8595325" y="-50"/>
            <a:ext cx="548576" cy="548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89" name="Shape 289"/>
        <p:cNvGrpSpPr/>
        <p:nvPr/>
      </p:nvGrpSpPr>
      <p:grpSpPr>
        <a:xfrm>
          <a:off x="0" y="0"/>
          <a:ext cx="0" cy="0"/>
          <a:chOff x="0" y="0"/>
          <a:chExt cx="0" cy="0"/>
        </a:xfrm>
      </p:grpSpPr>
      <p:sp>
        <p:nvSpPr>
          <p:cNvPr id="290" name="Google Shape;290;p35"/>
          <p:cNvSpPr/>
          <p:nvPr/>
        </p:nvSpPr>
        <p:spPr>
          <a:xfrm>
            <a:off x="252050" y="215585"/>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5"/>
          <p:cNvSpPr txBox="1"/>
          <p:nvPr/>
        </p:nvSpPr>
        <p:spPr>
          <a:xfrm>
            <a:off x="252186" y="647846"/>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252323"/>
                </a:solidFill>
                <a:latin typeface="Roboto"/>
                <a:ea typeface="Roboto"/>
                <a:cs typeface="Roboto"/>
                <a:sym typeface="Roboto"/>
              </a:rPr>
              <a:t>Reşat Nuri Güntekin'in eserlerinde sıkça işlediği bir tema olan aşk, insanların duygusal dünyalarının merkezindedir. Karakterlerin romantik ilişkileri ve idealist tutumları bu tema etrafında şekillenir.</a:t>
            </a:r>
            <a:endParaRPr sz="1200">
              <a:solidFill>
                <a:srgbClr val="252323"/>
              </a:solidFill>
            </a:endParaRPr>
          </a:p>
        </p:txBody>
      </p:sp>
      <p:sp>
        <p:nvSpPr>
          <p:cNvPr id="292" name="Google Shape;292;p35"/>
          <p:cNvSpPr txBox="1"/>
          <p:nvPr/>
        </p:nvSpPr>
        <p:spPr>
          <a:xfrm>
            <a:off x="252186" y="215657"/>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a:solidFill>
                  <a:srgbClr val="252323"/>
                </a:solidFill>
              </a:rPr>
              <a:t>Aşk ve İdealizm</a:t>
            </a:r>
            <a:endParaRPr b="1" sz="2400">
              <a:solidFill>
                <a:srgbClr val="252323"/>
              </a:solidFill>
            </a:endParaRPr>
          </a:p>
        </p:txBody>
      </p:sp>
      <p:sp>
        <p:nvSpPr>
          <p:cNvPr id="293" name="Google Shape;293;p35"/>
          <p:cNvSpPr/>
          <p:nvPr/>
        </p:nvSpPr>
        <p:spPr>
          <a:xfrm>
            <a:off x="3211952" y="215550"/>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35"/>
          <p:cNvSpPr txBox="1"/>
          <p:nvPr/>
        </p:nvSpPr>
        <p:spPr>
          <a:xfrm>
            <a:off x="3212088" y="647810"/>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000">
                <a:solidFill>
                  <a:srgbClr val="252323"/>
                </a:solidFill>
                <a:latin typeface="Roboto"/>
                <a:ea typeface="Roboto"/>
                <a:cs typeface="Roboto"/>
                <a:sym typeface="Roboto"/>
              </a:rPr>
              <a:t>Güntekin'in eserlerinde toplumsal değişim ve modernleşme önemli bir tema olarak karşımıza çıkar. Eserlerinde Osmanlı İmparatorluğu'nun son dönemlerindeki reformlar, yenilikler ve toplumsal değişimler ele alınır.</a:t>
            </a:r>
            <a:endParaRPr sz="800">
              <a:solidFill>
                <a:srgbClr val="252323"/>
              </a:solidFill>
            </a:endParaRPr>
          </a:p>
        </p:txBody>
      </p:sp>
      <p:sp>
        <p:nvSpPr>
          <p:cNvPr id="295" name="Google Shape;295;p35"/>
          <p:cNvSpPr txBox="1"/>
          <p:nvPr/>
        </p:nvSpPr>
        <p:spPr>
          <a:xfrm>
            <a:off x="3212088" y="215621"/>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600">
                <a:solidFill>
                  <a:schemeClr val="dk1"/>
                </a:solidFill>
                <a:latin typeface="Roboto"/>
                <a:ea typeface="Roboto"/>
                <a:cs typeface="Roboto"/>
                <a:sym typeface="Roboto"/>
              </a:rPr>
              <a:t>Toplumsal Değişim ve Modernleşme</a:t>
            </a:r>
            <a:endParaRPr b="1" sz="2800">
              <a:solidFill>
                <a:srgbClr val="252323"/>
              </a:solidFill>
            </a:endParaRPr>
          </a:p>
        </p:txBody>
      </p:sp>
      <p:sp>
        <p:nvSpPr>
          <p:cNvPr id="296" name="Google Shape;296;p35"/>
          <p:cNvSpPr/>
          <p:nvPr/>
        </p:nvSpPr>
        <p:spPr>
          <a:xfrm>
            <a:off x="6171989" y="215538"/>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35"/>
          <p:cNvSpPr txBox="1"/>
          <p:nvPr/>
        </p:nvSpPr>
        <p:spPr>
          <a:xfrm>
            <a:off x="6172125" y="647798"/>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karakterlerinin içsel çatışmalarını ve gelişimlerini detaylı bir şekilde işler. Karakterler, toplumsal normlarla kendi arzuları arasındaki mücadelelerle şekillenir.</a:t>
            </a:r>
            <a:endParaRPr sz="1300">
              <a:solidFill>
                <a:srgbClr val="252323"/>
              </a:solidFill>
            </a:endParaRPr>
          </a:p>
        </p:txBody>
      </p:sp>
      <p:sp>
        <p:nvSpPr>
          <p:cNvPr id="298" name="Google Shape;298;p35"/>
          <p:cNvSpPr txBox="1"/>
          <p:nvPr/>
        </p:nvSpPr>
        <p:spPr>
          <a:xfrm>
            <a:off x="6172125" y="215609"/>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500">
                <a:solidFill>
                  <a:schemeClr val="dk1"/>
                </a:solidFill>
                <a:latin typeface="Roboto"/>
                <a:ea typeface="Roboto"/>
                <a:cs typeface="Roboto"/>
                <a:sym typeface="Roboto"/>
              </a:rPr>
              <a:t>İçsel Mücadele ve Karakter Gelişimi</a:t>
            </a:r>
            <a:endParaRPr b="1" sz="2700">
              <a:solidFill>
                <a:srgbClr val="252323"/>
              </a:solidFill>
            </a:endParaRPr>
          </a:p>
        </p:txBody>
      </p:sp>
      <p:sp>
        <p:nvSpPr>
          <p:cNvPr id="299" name="Google Shape;299;p35"/>
          <p:cNvSpPr/>
          <p:nvPr/>
        </p:nvSpPr>
        <p:spPr>
          <a:xfrm>
            <a:off x="252118" y="1843645"/>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5"/>
          <p:cNvSpPr txBox="1"/>
          <p:nvPr/>
        </p:nvSpPr>
        <p:spPr>
          <a:xfrm>
            <a:off x="252254" y="2275906"/>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Güntekin'in eserlerinde kadınların toplumsal rolü ve hakları önemli bir tema olarak işlenir. Kadın karakterler, toplumsal cinsiyet normlarına karşı mücadele ederler.</a:t>
            </a:r>
            <a:endParaRPr sz="1300">
              <a:solidFill>
                <a:srgbClr val="252323"/>
              </a:solidFill>
            </a:endParaRPr>
          </a:p>
        </p:txBody>
      </p:sp>
      <p:sp>
        <p:nvSpPr>
          <p:cNvPr id="301" name="Google Shape;301;p35"/>
          <p:cNvSpPr txBox="1"/>
          <p:nvPr/>
        </p:nvSpPr>
        <p:spPr>
          <a:xfrm>
            <a:off x="252254" y="1843717"/>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chemeClr val="dk1"/>
                </a:solidFill>
                <a:latin typeface="Roboto"/>
                <a:ea typeface="Roboto"/>
                <a:cs typeface="Roboto"/>
                <a:sym typeface="Roboto"/>
              </a:rPr>
              <a:t>Kadın Hakları ve Toplumsal Cinsiyet</a:t>
            </a:r>
            <a:endParaRPr b="1" sz="2600">
              <a:solidFill>
                <a:srgbClr val="252323"/>
              </a:solidFill>
            </a:endParaRPr>
          </a:p>
        </p:txBody>
      </p:sp>
      <p:sp>
        <p:nvSpPr>
          <p:cNvPr id="302" name="Google Shape;302;p35"/>
          <p:cNvSpPr/>
          <p:nvPr/>
        </p:nvSpPr>
        <p:spPr>
          <a:xfrm>
            <a:off x="3212006" y="1843610"/>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5"/>
          <p:cNvSpPr txBox="1"/>
          <p:nvPr/>
        </p:nvSpPr>
        <p:spPr>
          <a:xfrm>
            <a:off x="3212142" y="2275870"/>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toplumun bireyler üzerindeki etkisini ve bireylerin toplumla olan ilişkisini inceler. Karakterler, toplumun beklentileri ve normları ile başa çıkmak zorundadır.</a:t>
            </a:r>
            <a:endParaRPr sz="1300">
              <a:solidFill>
                <a:srgbClr val="252323"/>
              </a:solidFill>
            </a:endParaRPr>
          </a:p>
        </p:txBody>
      </p:sp>
      <p:sp>
        <p:nvSpPr>
          <p:cNvPr id="304" name="Google Shape;304;p35"/>
          <p:cNvSpPr txBox="1"/>
          <p:nvPr/>
        </p:nvSpPr>
        <p:spPr>
          <a:xfrm>
            <a:off x="3212142" y="1843681"/>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900">
                <a:solidFill>
                  <a:schemeClr val="dk1"/>
                </a:solidFill>
                <a:latin typeface="Roboto"/>
                <a:ea typeface="Roboto"/>
                <a:cs typeface="Roboto"/>
                <a:sym typeface="Roboto"/>
              </a:rPr>
              <a:t>Toplum ve Birey İlişkisi</a:t>
            </a:r>
            <a:endParaRPr b="1" sz="3100">
              <a:solidFill>
                <a:srgbClr val="252323"/>
              </a:solidFill>
            </a:endParaRPr>
          </a:p>
        </p:txBody>
      </p:sp>
      <p:sp>
        <p:nvSpPr>
          <p:cNvPr id="305" name="Google Shape;305;p35"/>
          <p:cNvSpPr/>
          <p:nvPr/>
        </p:nvSpPr>
        <p:spPr>
          <a:xfrm>
            <a:off x="6172016" y="1843598"/>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5"/>
          <p:cNvSpPr txBox="1"/>
          <p:nvPr/>
        </p:nvSpPr>
        <p:spPr>
          <a:xfrm>
            <a:off x="6172152" y="2275858"/>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Eğitim, Güntekin'in eserlerinde sıkça vurgulanan bir tema olarak karşımıza çıkar. Öğretmenler ve öğrenciler arasındaki ilişkiler, eğitimin toplumsal ve bireysel önemini yansıtır.</a:t>
            </a:r>
            <a:endParaRPr sz="1300">
              <a:solidFill>
                <a:srgbClr val="252323"/>
              </a:solidFill>
            </a:endParaRPr>
          </a:p>
        </p:txBody>
      </p:sp>
      <p:sp>
        <p:nvSpPr>
          <p:cNvPr id="307" name="Google Shape;307;p35"/>
          <p:cNvSpPr txBox="1"/>
          <p:nvPr/>
        </p:nvSpPr>
        <p:spPr>
          <a:xfrm>
            <a:off x="6172152" y="1843669"/>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000">
                <a:solidFill>
                  <a:schemeClr val="dk1"/>
                </a:solidFill>
                <a:latin typeface="Roboto"/>
                <a:ea typeface="Roboto"/>
                <a:cs typeface="Roboto"/>
                <a:sym typeface="Roboto"/>
              </a:rPr>
              <a:t>Eğitim ve Öğretmenlik</a:t>
            </a:r>
            <a:endParaRPr b="1" sz="3200">
              <a:solidFill>
                <a:srgbClr val="252323"/>
              </a:solidFill>
            </a:endParaRPr>
          </a:p>
        </p:txBody>
      </p:sp>
      <p:sp>
        <p:nvSpPr>
          <p:cNvPr id="308" name="Google Shape;308;p35"/>
          <p:cNvSpPr/>
          <p:nvPr/>
        </p:nvSpPr>
        <p:spPr>
          <a:xfrm>
            <a:off x="1732135" y="3471508"/>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5"/>
          <p:cNvSpPr txBox="1"/>
          <p:nvPr/>
        </p:nvSpPr>
        <p:spPr>
          <a:xfrm>
            <a:off x="1732271" y="3903768"/>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Türk kültürünün ve milli kimliğin eserlerindeki yansımalarını ele alır. Milli edebiyat akımının etkileri, eserlerinde görülür.</a:t>
            </a:r>
            <a:endParaRPr sz="1300">
              <a:solidFill>
                <a:srgbClr val="252323"/>
              </a:solidFill>
            </a:endParaRPr>
          </a:p>
        </p:txBody>
      </p:sp>
      <p:sp>
        <p:nvSpPr>
          <p:cNvPr id="310" name="Google Shape;310;p35"/>
          <p:cNvSpPr txBox="1"/>
          <p:nvPr/>
        </p:nvSpPr>
        <p:spPr>
          <a:xfrm>
            <a:off x="1732271" y="3471579"/>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chemeClr val="dk1"/>
                </a:solidFill>
                <a:latin typeface="Roboto"/>
                <a:ea typeface="Roboto"/>
                <a:cs typeface="Roboto"/>
                <a:sym typeface="Roboto"/>
              </a:rPr>
              <a:t>Milli Edebiyat ve Kültürel Kimlik</a:t>
            </a:r>
            <a:endParaRPr b="1" sz="2600">
              <a:solidFill>
                <a:srgbClr val="252323"/>
              </a:solidFill>
            </a:endParaRPr>
          </a:p>
        </p:txBody>
      </p:sp>
      <p:sp>
        <p:nvSpPr>
          <p:cNvPr id="311" name="Google Shape;311;p35"/>
          <p:cNvSpPr/>
          <p:nvPr/>
        </p:nvSpPr>
        <p:spPr>
          <a:xfrm>
            <a:off x="4691996" y="3471484"/>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35"/>
          <p:cNvSpPr txBox="1"/>
          <p:nvPr/>
        </p:nvSpPr>
        <p:spPr>
          <a:xfrm>
            <a:off x="4692132" y="3903745"/>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realizm ve natüralist öğeleri eserlerinde kullanır. Karakterlerin psikolojik durumları ve toplumsal gerçekler detaylı bir şekilde betimlenir.</a:t>
            </a:r>
            <a:endParaRPr sz="1300">
              <a:solidFill>
                <a:srgbClr val="252323"/>
              </a:solidFill>
            </a:endParaRPr>
          </a:p>
        </p:txBody>
      </p:sp>
      <p:sp>
        <p:nvSpPr>
          <p:cNvPr id="313" name="Google Shape;313;p35"/>
          <p:cNvSpPr txBox="1"/>
          <p:nvPr/>
        </p:nvSpPr>
        <p:spPr>
          <a:xfrm>
            <a:off x="4692132" y="3471555"/>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900">
                <a:solidFill>
                  <a:schemeClr val="dk1"/>
                </a:solidFill>
                <a:latin typeface="Roboto"/>
                <a:ea typeface="Roboto"/>
                <a:cs typeface="Roboto"/>
                <a:sym typeface="Roboto"/>
              </a:rPr>
              <a:t>Realizm ve Natüralizm</a:t>
            </a:r>
            <a:endParaRPr b="1" sz="3100">
              <a:solidFill>
                <a:srgbClr val="25232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317" name="Shape 317"/>
        <p:cNvGrpSpPr/>
        <p:nvPr/>
      </p:nvGrpSpPr>
      <p:grpSpPr>
        <a:xfrm>
          <a:off x="0" y="0"/>
          <a:ext cx="0" cy="0"/>
          <a:chOff x="0" y="0"/>
          <a:chExt cx="0" cy="0"/>
        </a:xfrm>
      </p:grpSpPr>
      <p:sp>
        <p:nvSpPr>
          <p:cNvPr id="318" name="Google Shape;318;p36"/>
          <p:cNvSpPr txBox="1"/>
          <p:nvPr/>
        </p:nvSpPr>
        <p:spPr>
          <a:xfrm>
            <a:off x="150" y="0"/>
            <a:ext cx="9144000" cy="201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7200">
                <a:solidFill>
                  <a:srgbClr val="DEDEDE"/>
                </a:solidFill>
              </a:rPr>
              <a:t>SONUÇ VE ÖZET</a:t>
            </a:r>
            <a:endParaRPr sz="7200">
              <a:solidFill>
                <a:srgbClr val="DEDEDE"/>
              </a:solidFill>
            </a:endParaRPr>
          </a:p>
        </p:txBody>
      </p:sp>
      <p:sp>
        <p:nvSpPr>
          <p:cNvPr id="319" name="Google Shape;319;p36"/>
          <p:cNvSpPr txBox="1"/>
          <p:nvPr/>
        </p:nvSpPr>
        <p:spPr>
          <a:xfrm>
            <a:off x="150" y="2015100"/>
            <a:ext cx="9144000" cy="3128400"/>
          </a:xfrm>
          <a:prstGeom prst="rect">
            <a:avLst/>
          </a:prstGeom>
          <a:solidFill>
            <a:srgbClr val="252323"/>
          </a:solidFill>
          <a:ln>
            <a:noFill/>
          </a:ln>
        </p:spPr>
        <p:txBody>
          <a:bodyPr anchorCtr="0" anchor="ctr" bIns="91425" lIns="91425" spcFirstLastPara="1" rIns="91425" wrap="square" tIns="91425">
            <a:noAutofit/>
          </a:bodyPr>
          <a:lstStyle/>
          <a:p>
            <a:pPr indent="0" lvl="0" marL="0" rtl="0" algn="ctr">
              <a:lnSpc>
                <a:spcPct val="115000"/>
              </a:lnSpc>
              <a:spcBef>
                <a:spcPts val="1500"/>
              </a:spcBef>
              <a:spcAft>
                <a:spcPts val="0"/>
              </a:spcAft>
              <a:buClr>
                <a:schemeClr val="dk1"/>
              </a:buClr>
              <a:buSzPts val="1100"/>
              <a:buFont typeface="Arial"/>
              <a:buNone/>
            </a:pPr>
            <a:r>
              <a:rPr lang="tr">
                <a:solidFill>
                  <a:srgbClr val="D1D5DB"/>
                </a:solidFill>
                <a:latin typeface="Roboto"/>
                <a:ea typeface="Roboto"/>
                <a:cs typeface="Roboto"/>
                <a:sym typeface="Roboto"/>
              </a:rPr>
              <a:t>Bu sunumun sonunda, Reşat Nuri Güntekin'in hayatı, edebi akımlardan etkilenmesi, yazdığı eserler ve bu eserlerde işlediği temalar hakkında kapsamlı bir bilgi edindik. Güntekin, Türk edebiyatının önemli yazarlarından biri olarak kabul edilir ve eserleri genellikle toplumsal değişim, aşk, idealizm, kadın hakları ve içsel mücadele gibi temaları ele alır.</a:t>
            </a:r>
            <a:endParaRPr>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a:solidFill>
                  <a:srgbClr val="D1D5DB"/>
                </a:solidFill>
                <a:latin typeface="Roboto"/>
                <a:ea typeface="Roboto"/>
                <a:cs typeface="Roboto"/>
                <a:sym typeface="Roboto"/>
              </a:rPr>
              <a:t>Reşat Nuri Güntekin'in eserleri, Türk edebiyatının farklı dönemlerindeki toplumsal, kültürel ve siyasi değişimleri yansıtan önemli belgelerdir. Aynı zamanda, karakterlerin içsel gelişimi ve kişisel mücadeleleri gibi evrensel temaları işlerler.</a:t>
            </a:r>
            <a:endParaRPr>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a:solidFill>
                  <a:srgbClr val="D1D5DB"/>
                </a:solidFill>
                <a:latin typeface="Roboto"/>
                <a:ea typeface="Roboto"/>
                <a:cs typeface="Roboto"/>
                <a:sym typeface="Roboto"/>
              </a:rPr>
              <a:t>Bu sunum, Güntekin'in eserlerini ve yazın dünyasındaki önemini daha iyi anlamamıza yardımcı oldu. Onun eserleri, hem edebiyat tarihimize hem de toplumsal düşüncemize büyük katkılar sağlamıştır. Güntekin'in eserlerini okuyarak, Türk edebiyatının zengin mirasını daha yakından keşfedebiliriz.</a:t>
            </a:r>
            <a:endParaRPr>
              <a:solidFill>
                <a:srgbClr val="D1D5DB"/>
              </a:solidFill>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323" name="Shape 323"/>
        <p:cNvGrpSpPr/>
        <p:nvPr/>
      </p:nvGrpSpPr>
      <p:grpSpPr>
        <a:xfrm>
          <a:off x="0" y="0"/>
          <a:ext cx="0" cy="0"/>
          <a:chOff x="0" y="0"/>
          <a:chExt cx="0" cy="0"/>
        </a:xfrm>
      </p:grpSpPr>
      <p:sp>
        <p:nvSpPr>
          <p:cNvPr id="324" name="Google Shape;324;p37"/>
          <p:cNvSpPr txBox="1"/>
          <p:nvPr/>
        </p:nvSpPr>
        <p:spPr>
          <a:xfrm>
            <a:off x="0" y="10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9600">
                <a:solidFill>
                  <a:schemeClr val="lt1"/>
                </a:solidFill>
              </a:rPr>
              <a:t>SON</a:t>
            </a:r>
            <a:endParaRPr sz="9600">
              <a:solidFill>
                <a:schemeClr val="lt1"/>
              </a:solidFill>
            </a:endParaRPr>
          </a:p>
          <a:p>
            <a:pPr indent="0" lvl="0" marL="3200400" rtl="0" algn="l">
              <a:spcBef>
                <a:spcPts val="0"/>
              </a:spcBef>
              <a:spcAft>
                <a:spcPts val="0"/>
              </a:spcAft>
              <a:buNone/>
            </a:pPr>
            <a:r>
              <a:rPr lang="tr" sz="1800">
                <a:solidFill>
                  <a:schemeClr val="lt1"/>
                </a:solidFill>
              </a:rPr>
              <a:t>      Hazırlayan : Abdullah Sünbül</a:t>
            </a:r>
            <a:endParaRPr sz="1800">
              <a:solidFill>
                <a:schemeClr val="lt1"/>
              </a:solidFill>
            </a:endParaRPr>
          </a:p>
          <a:p>
            <a:pPr indent="0" lvl="0" marL="0" rtl="0" algn="ctr">
              <a:spcBef>
                <a:spcPts val="0"/>
              </a:spcBef>
              <a:spcAft>
                <a:spcPts val="0"/>
              </a:spcAft>
              <a:buNone/>
            </a:pPr>
            <a:r>
              <a:rPr lang="tr" sz="1800">
                <a:solidFill>
                  <a:schemeClr val="lt1"/>
                </a:solidFill>
              </a:rPr>
              <a:t> 	 Sınıf : 11</a:t>
            </a:r>
            <a:r>
              <a:rPr b="1" lang="tr" sz="1800">
                <a:solidFill>
                  <a:srgbClr val="777777"/>
                </a:solidFill>
              </a:rPr>
              <a:t>/</a:t>
            </a:r>
            <a:r>
              <a:rPr lang="tr" sz="1800">
                <a:solidFill>
                  <a:schemeClr val="lt1"/>
                </a:solidFill>
              </a:rPr>
              <a:t>F</a:t>
            </a:r>
            <a:endParaRPr sz="1800">
              <a:solidFill>
                <a:schemeClr val="lt1"/>
              </a:solidFill>
            </a:endParaRPr>
          </a:p>
          <a:p>
            <a:pPr indent="0" lvl="0" marL="3657600" rtl="0" algn="l">
              <a:spcBef>
                <a:spcPts val="0"/>
              </a:spcBef>
              <a:spcAft>
                <a:spcPts val="0"/>
              </a:spcAft>
              <a:buNone/>
            </a:pPr>
            <a:r>
              <a:rPr lang="tr" sz="1800">
                <a:solidFill>
                  <a:schemeClr val="lt1"/>
                </a:solidFill>
              </a:rPr>
              <a:t>   Numara : 4</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7200">
                <a:solidFill>
                  <a:srgbClr val="DEDEDE"/>
                </a:solidFill>
              </a:rPr>
              <a:t>Doğumu</a:t>
            </a:r>
            <a:endParaRPr b="1" sz="7200">
              <a:solidFill>
                <a:srgbClr val="DEDEDE"/>
              </a:solidFill>
            </a:endParaRPr>
          </a:p>
        </p:txBody>
      </p:sp>
      <p:pic>
        <p:nvPicPr>
          <p:cNvPr id="75" name="Google Shape;75;p15"/>
          <p:cNvPicPr preferRelativeResize="0"/>
          <p:nvPr/>
        </p:nvPicPr>
        <p:blipFill rotWithShape="1">
          <a:blip r:embed="rId3">
            <a:alphaModFix/>
          </a:blip>
          <a:srcRect b="0" l="12502" r="12495" t="0"/>
          <a:stretch/>
        </p:blipFill>
        <p:spPr>
          <a:xfrm>
            <a:off x="8595325" y="-50"/>
            <a:ext cx="548576" cy="548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0" y="0"/>
            <a:ext cx="9144000" cy="6068559"/>
          </a:xfrm>
          <a:prstGeom prst="rect">
            <a:avLst/>
          </a:prstGeom>
          <a:noFill/>
          <a:ln>
            <a:noFill/>
          </a:ln>
        </p:spPr>
      </p:pic>
      <p:sp>
        <p:nvSpPr>
          <p:cNvPr id="81" name="Google Shape;81;p16"/>
          <p:cNvSpPr/>
          <p:nvPr/>
        </p:nvSpPr>
        <p:spPr>
          <a:xfrm>
            <a:off x="2293500" y="420250"/>
            <a:ext cx="4557000" cy="4570200"/>
          </a:xfrm>
          <a:prstGeom prst="rect">
            <a:avLst/>
          </a:prstGeom>
          <a:solidFill>
            <a:srgbClr val="000000">
              <a:alpha val="50629"/>
            </a:srgbClr>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nvSpPr>
        <p:spPr>
          <a:xfrm>
            <a:off x="2293498" y="76576"/>
            <a:ext cx="4557000" cy="126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u="sng">
                <a:solidFill>
                  <a:schemeClr val="lt1"/>
                </a:solidFill>
              </a:rPr>
              <a:t>DOĞUMU</a:t>
            </a:r>
            <a:endParaRPr b="1" sz="2400" u="sng">
              <a:solidFill>
                <a:schemeClr val="lt1"/>
              </a:solidFill>
            </a:endParaRPr>
          </a:p>
        </p:txBody>
      </p:sp>
      <p:sp>
        <p:nvSpPr>
          <p:cNvPr id="83" name="Google Shape;83;p16"/>
          <p:cNvSpPr txBox="1"/>
          <p:nvPr/>
        </p:nvSpPr>
        <p:spPr>
          <a:xfrm>
            <a:off x="2293500" y="1120625"/>
            <a:ext cx="4557000" cy="3869700"/>
          </a:xfrm>
          <a:prstGeom prst="rect">
            <a:avLst/>
          </a:prstGeom>
          <a:solidFill>
            <a:srgbClr val="000000">
              <a:alpha val="50629"/>
            </a:srgbClr>
          </a:solid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tr" sz="1100">
                <a:solidFill>
                  <a:srgbClr val="D1D5DB"/>
                </a:solidFill>
                <a:latin typeface="Roboto"/>
                <a:ea typeface="Roboto"/>
                <a:cs typeface="Roboto"/>
                <a:sym typeface="Roboto"/>
              </a:rPr>
              <a:t>Reşat Nuri Güntekin, Türk edebiyatının önemli yazarlarından biri olarak 25 Kasım 1889 tarihinde dünyaya geldi. Doğduğu yer ise İstanbul'un tarihi ve büyüleyici semtlerinden biri olan Üsküdar'dır. O dönemde İstanbul, Osmanlı İmparatorluğu'nun başkenti olarak zengin bir kültürel mirasa sahipti ve İstanbul'un bu zenginlikleri, Güntekin'in eserlerinde sık sık karşımıza çıkar.</a:t>
            </a:r>
            <a:endParaRPr sz="11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100">
                <a:solidFill>
                  <a:srgbClr val="D1D5DB"/>
                </a:solidFill>
                <a:latin typeface="Roboto"/>
                <a:ea typeface="Roboto"/>
                <a:cs typeface="Roboto"/>
                <a:sym typeface="Roboto"/>
              </a:rPr>
              <a:t>Üsküdar, Boğaz'ın Asya kıyısında bulunur ve muhteşem manzaraları, tarihi dokusu ve etkileyici atmosferiyle tanınır. Güntekin, çocukluğunu ve gençliğini bu büyüleyici semtte geçirdi ve bu çevresel etkileşimler, eserlerindeki mekanların canlandırılmasında ve karakterlerinin oluşturulmasında önemli bir rol oynadı.</a:t>
            </a:r>
            <a:endParaRPr sz="11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100">
                <a:solidFill>
                  <a:srgbClr val="D1D5DB"/>
                </a:solidFill>
                <a:latin typeface="Roboto"/>
                <a:ea typeface="Roboto"/>
                <a:cs typeface="Roboto"/>
                <a:sym typeface="Roboto"/>
              </a:rPr>
              <a:t>Reşat Nuri Güntekin'in doğum tarihi, Osmanlı İmparatorluğu'nun son dönemlerine rastlar. Bu dönemin siyasi ve toplumsal değişimleri, onun eserlerinin ve düşünce dünyasının şekillenmesine katkıda bulunmuş olabilir. Dolayısıyla, Güntekin'in doğum yeri ve tarihi, hem kişisel yaşamının hem de edebi kariyerinin temel taşlarından biri olarak kabul edilebilir.</a:t>
            </a:r>
            <a:endParaRPr sz="1100">
              <a:solidFill>
                <a:srgbClr val="D1D5DB"/>
              </a:solidFill>
              <a:latin typeface="Roboto"/>
              <a:ea typeface="Roboto"/>
              <a:cs typeface="Roboto"/>
              <a:sym typeface="Roboto"/>
            </a:endParaRPr>
          </a:p>
          <a:p>
            <a:pPr indent="0" lvl="0" marL="0" rtl="0" algn="ctr">
              <a:spcBef>
                <a:spcPts val="0"/>
              </a:spcBef>
              <a:spcAft>
                <a:spcPts val="0"/>
              </a:spcAft>
              <a:buNone/>
            </a:pPr>
            <a:r>
              <a:t/>
            </a:r>
            <a:endParaRPr sz="1100">
              <a:solidFill>
                <a:srgbClr val="D1D5D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87" name="Shape 87"/>
        <p:cNvGrpSpPr/>
        <p:nvPr/>
      </p:nvGrpSpPr>
      <p:grpSpPr>
        <a:xfrm>
          <a:off x="0" y="0"/>
          <a:ext cx="0" cy="0"/>
          <a:chOff x="0" y="0"/>
          <a:chExt cx="0" cy="0"/>
        </a:xfrm>
      </p:grpSpPr>
      <p:sp>
        <p:nvSpPr>
          <p:cNvPr id="88" name="Google Shape;88;p17"/>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7200">
                <a:solidFill>
                  <a:srgbClr val="DEDEDE"/>
                </a:solidFill>
              </a:rPr>
              <a:t>Eğitim</a:t>
            </a:r>
            <a:endParaRPr b="1" sz="7200">
              <a:solidFill>
                <a:srgbClr val="DEDEDE"/>
              </a:solidFill>
            </a:endParaRPr>
          </a:p>
        </p:txBody>
      </p:sp>
      <p:pic>
        <p:nvPicPr>
          <p:cNvPr id="92" name="Google Shape;92;p17"/>
          <p:cNvPicPr preferRelativeResize="0"/>
          <p:nvPr/>
        </p:nvPicPr>
        <p:blipFill rotWithShape="1">
          <a:blip r:embed="rId3">
            <a:alphaModFix/>
          </a:blip>
          <a:srcRect b="0" l="12502" r="12495" t="0"/>
          <a:stretch/>
        </p:blipFill>
        <p:spPr>
          <a:xfrm>
            <a:off x="8595325" y="-50"/>
            <a:ext cx="548576" cy="548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96" name="Shape 96"/>
        <p:cNvGrpSpPr/>
        <p:nvPr/>
      </p:nvGrpSpPr>
      <p:grpSpPr>
        <a:xfrm>
          <a:off x="0" y="0"/>
          <a:ext cx="0" cy="0"/>
          <a:chOff x="0" y="0"/>
          <a:chExt cx="0" cy="0"/>
        </a:xfrm>
      </p:grpSpPr>
      <p:sp>
        <p:nvSpPr>
          <p:cNvPr id="97" name="Google Shape;97;p18"/>
          <p:cNvSpPr/>
          <p:nvPr/>
        </p:nvSpPr>
        <p:spPr>
          <a:xfrm>
            <a:off x="364275" y="585575"/>
            <a:ext cx="2499000" cy="15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8"/>
          <p:cNvSpPr txBox="1"/>
          <p:nvPr/>
        </p:nvSpPr>
        <p:spPr>
          <a:xfrm>
            <a:off x="364400" y="1039850"/>
            <a:ext cx="2499000" cy="1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252323"/>
                </a:solidFill>
                <a:latin typeface="Roboto"/>
                <a:ea typeface="Roboto"/>
                <a:cs typeface="Roboto"/>
                <a:sym typeface="Roboto"/>
              </a:rPr>
              <a:t>Reşat Nuri Güntekin, eğitim hayatına İstanbul'da başladı. İlköğrenimini İstanbul'da tamamladıktan sonra, edebiyata olan ilgisi çerçevesinde lise eğitimine devam etti.</a:t>
            </a:r>
            <a:endParaRPr sz="1300">
              <a:solidFill>
                <a:srgbClr val="252323"/>
              </a:solidFill>
            </a:endParaRPr>
          </a:p>
        </p:txBody>
      </p:sp>
      <p:sp>
        <p:nvSpPr>
          <p:cNvPr id="99" name="Google Shape;99;p18"/>
          <p:cNvSpPr/>
          <p:nvPr/>
        </p:nvSpPr>
        <p:spPr>
          <a:xfrm>
            <a:off x="6323275" y="585575"/>
            <a:ext cx="2499000" cy="15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3343775" y="585513"/>
            <a:ext cx="2499000" cy="15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1613896" y="2396900"/>
            <a:ext cx="5963100" cy="22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2" name="Google Shape;102;p18"/>
          <p:cNvCxnSpPr>
            <a:endCxn id="103" idx="1"/>
          </p:cNvCxnSpPr>
          <p:nvPr/>
        </p:nvCxnSpPr>
        <p:spPr>
          <a:xfrm flipH="1" rot="10800000">
            <a:off x="2855800" y="1350638"/>
            <a:ext cx="488100" cy="11700"/>
          </a:xfrm>
          <a:prstGeom prst="curvedConnector3">
            <a:avLst>
              <a:gd fmla="val 50000" name="adj1"/>
            </a:avLst>
          </a:prstGeom>
          <a:noFill/>
          <a:ln cap="flat" cmpd="sng" w="9525">
            <a:solidFill>
              <a:srgbClr val="FF0000"/>
            </a:solidFill>
            <a:prstDash val="solid"/>
            <a:round/>
            <a:headEnd len="med" w="med" type="none"/>
            <a:tailEnd len="med" w="med" type="none"/>
          </a:ln>
        </p:spPr>
      </p:cxnSp>
      <p:cxnSp>
        <p:nvCxnSpPr>
          <p:cNvPr id="104" name="Google Shape;104;p18"/>
          <p:cNvCxnSpPr>
            <a:endCxn id="105" idx="1"/>
          </p:cNvCxnSpPr>
          <p:nvPr/>
        </p:nvCxnSpPr>
        <p:spPr>
          <a:xfrm flipH="1" rot="10800000">
            <a:off x="5872075" y="1350575"/>
            <a:ext cx="451200" cy="19200"/>
          </a:xfrm>
          <a:prstGeom prst="curvedConnector3">
            <a:avLst>
              <a:gd fmla="val 50000" name="adj1"/>
            </a:avLst>
          </a:prstGeom>
          <a:noFill/>
          <a:ln cap="flat" cmpd="sng" w="9525">
            <a:solidFill>
              <a:srgbClr val="FF0000"/>
            </a:solidFill>
            <a:prstDash val="solid"/>
            <a:round/>
            <a:headEnd len="med" w="med" type="none"/>
            <a:tailEnd len="med" w="med" type="none"/>
          </a:ln>
        </p:spPr>
      </p:cxnSp>
      <p:sp>
        <p:nvSpPr>
          <p:cNvPr id="106" name="Google Shape;106;p18"/>
          <p:cNvSpPr txBox="1"/>
          <p:nvPr/>
        </p:nvSpPr>
        <p:spPr>
          <a:xfrm>
            <a:off x="364400" y="585650"/>
            <a:ext cx="2491500" cy="4542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a:solidFill>
                  <a:srgbClr val="252323"/>
                </a:solidFill>
              </a:rPr>
              <a:t>İlk Eğitim</a:t>
            </a:r>
            <a:endParaRPr b="1" sz="2400">
              <a:solidFill>
                <a:srgbClr val="252323"/>
              </a:solidFill>
            </a:endParaRPr>
          </a:p>
        </p:txBody>
      </p:sp>
      <p:sp>
        <p:nvSpPr>
          <p:cNvPr id="107" name="Google Shape;107;p18"/>
          <p:cNvSpPr txBox="1"/>
          <p:nvPr/>
        </p:nvSpPr>
        <p:spPr>
          <a:xfrm>
            <a:off x="3340100" y="1039850"/>
            <a:ext cx="24990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000">
                <a:solidFill>
                  <a:srgbClr val="252323"/>
                </a:solidFill>
                <a:latin typeface="Roboto"/>
                <a:ea typeface="Roboto"/>
                <a:cs typeface="Roboto"/>
                <a:sym typeface="Roboto"/>
              </a:rPr>
              <a:t>Güntekin'in edebiyat eğitimi için önemli bir dönüm noktası, Fransa'da aldığı eğitimdir. 1912'de Fransa'ya giderek Sorbonne Üniversitesi'nde öğrenim gördü. Fransız edebiyatı ve kültürüne derinlemesine bir şekilde daldı.</a:t>
            </a:r>
            <a:endParaRPr sz="1200">
              <a:solidFill>
                <a:srgbClr val="252323"/>
              </a:solidFill>
            </a:endParaRPr>
          </a:p>
        </p:txBody>
      </p:sp>
      <p:sp>
        <p:nvSpPr>
          <p:cNvPr id="108" name="Google Shape;108;p18"/>
          <p:cNvSpPr txBox="1"/>
          <p:nvPr/>
        </p:nvSpPr>
        <p:spPr>
          <a:xfrm>
            <a:off x="6323150" y="1039850"/>
            <a:ext cx="2499000" cy="1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000">
                <a:solidFill>
                  <a:srgbClr val="252323"/>
                </a:solidFill>
                <a:latin typeface="Roboto"/>
                <a:ea typeface="Roboto"/>
                <a:cs typeface="Roboto"/>
                <a:sym typeface="Roboto"/>
              </a:rPr>
              <a:t>Reşat Nuri Güntekin, Türkiye'ye döndükten sonra İstanbul Üniversitesi'nde öğretim üyeliği yapmıştır. Bu dönemde özellikle edebiyat dersleri vermiş ve öğrencilere edebiyatın inceliklerini aktarmıştır.</a:t>
            </a:r>
            <a:endParaRPr sz="1200">
              <a:solidFill>
                <a:srgbClr val="252323"/>
              </a:solidFill>
            </a:endParaRPr>
          </a:p>
        </p:txBody>
      </p:sp>
      <p:cxnSp>
        <p:nvCxnSpPr>
          <p:cNvPr id="109" name="Google Shape;109;p18"/>
          <p:cNvCxnSpPr>
            <a:endCxn id="98" idx="1"/>
          </p:cNvCxnSpPr>
          <p:nvPr/>
        </p:nvCxnSpPr>
        <p:spPr>
          <a:xfrm flipH="1" rot="5400000">
            <a:off x="31700" y="1910450"/>
            <a:ext cx="1903800" cy="1238400"/>
          </a:xfrm>
          <a:prstGeom prst="curvedConnector4">
            <a:avLst>
              <a:gd fmla="val 35873" name="adj1"/>
              <a:gd fmla="val 119228" name="adj2"/>
            </a:avLst>
          </a:prstGeom>
          <a:noFill/>
          <a:ln cap="flat" cmpd="sng" w="9525">
            <a:solidFill>
              <a:srgbClr val="FF0000"/>
            </a:solidFill>
            <a:prstDash val="solid"/>
            <a:round/>
            <a:headEnd len="med" w="med" type="none"/>
            <a:tailEnd len="med" w="med" type="none"/>
          </a:ln>
        </p:spPr>
      </p:cxnSp>
      <p:cxnSp>
        <p:nvCxnSpPr>
          <p:cNvPr id="110" name="Google Shape;110;p18"/>
          <p:cNvCxnSpPr>
            <a:endCxn id="108" idx="3"/>
          </p:cNvCxnSpPr>
          <p:nvPr/>
        </p:nvCxnSpPr>
        <p:spPr>
          <a:xfrm rot="-5400000">
            <a:off x="7240250" y="1899650"/>
            <a:ext cx="1903800" cy="1260000"/>
          </a:xfrm>
          <a:prstGeom prst="curvedConnector4">
            <a:avLst>
              <a:gd fmla="val 35873" name="adj1"/>
              <a:gd fmla="val 118899" name="adj2"/>
            </a:avLst>
          </a:prstGeom>
          <a:noFill/>
          <a:ln cap="flat" cmpd="sng" w="9525">
            <a:solidFill>
              <a:srgbClr val="FF0000"/>
            </a:solidFill>
            <a:prstDash val="solid"/>
            <a:round/>
            <a:headEnd len="med" w="med" type="none"/>
            <a:tailEnd len="med" w="med" type="none"/>
          </a:ln>
        </p:spPr>
      </p:cxnSp>
      <p:sp>
        <p:nvSpPr>
          <p:cNvPr id="111" name="Google Shape;111;p18"/>
          <p:cNvSpPr txBox="1"/>
          <p:nvPr/>
        </p:nvSpPr>
        <p:spPr>
          <a:xfrm>
            <a:off x="1613900" y="3022699"/>
            <a:ext cx="5963100" cy="15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tr" sz="1100">
                <a:solidFill>
                  <a:srgbClr val="252323"/>
                </a:solidFill>
                <a:latin typeface="Roboto"/>
                <a:ea typeface="Roboto"/>
                <a:cs typeface="Roboto"/>
                <a:sym typeface="Roboto"/>
              </a:rPr>
              <a:t>Yazarlık kariyerinin yanı sıra akademik alanda da başarılı bir kariyer sürdürdü. Edebiyatın yanı sıra dil bilimi konularında da çalışmalar yaparak Türk edebiyatına katkıda bulundu.</a:t>
            </a:r>
            <a:endParaRPr sz="1100">
              <a:solidFill>
                <a:srgbClr val="252323"/>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100">
                <a:solidFill>
                  <a:srgbClr val="252323"/>
                </a:solidFill>
                <a:latin typeface="Roboto"/>
                <a:ea typeface="Roboto"/>
                <a:cs typeface="Roboto"/>
                <a:sym typeface="Roboto"/>
              </a:rPr>
              <a:t>Reşat Nuri Güntekin, edebiyat alanındaki derin bilgisi ve eğitim geçmişiyle hem kendi döneminde hem de sonraki nesiller için önemli bir öğretmen ve yazar olarak hatırlanmıştır. Akademik çalışmaları ve öğretmenliği, onun Türk edebiyatına olan katkılarının sadece yazarlıkla sınırlı olmadığını gösterir.</a:t>
            </a:r>
            <a:endParaRPr sz="1100">
              <a:solidFill>
                <a:srgbClr val="252323"/>
              </a:solidFill>
              <a:latin typeface="Roboto"/>
              <a:ea typeface="Roboto"/>
              <a:cs typeface="Roboto"/>
              <a:sym typeface="Roboto"/>
            </a:endParaRPr>
          </a:p>
        </p:txBody>
      </p:sp>
      <p:sp>
        <p:nvSpPr>
          <p:cNvPr id="112" name="Google Shape;112;p18"/>
          <p:cNvSpPr txBox="1"/>
          <p:nvPr/>
        </p:nvSpPr>
        <p:spPr>
          <a:xfrm>
            <a:off x="3347600" y="585650"/>
            <a:ext cx="2491500" cy="4542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200">
                <a:solidFill>
                  <a:srgbClr val="252323"/>
                </a:solidFill>
              </a:rPr>
              <a:t>Fransa’da Eğitim</a:t>
            </a:r>
            <a:endParaRPr b="1" sz="2200">
              <a:solidFill>
                <a:srgbClr val="252323"/>
              </a:solidFill>
            </a:endParaRPr>
          </a:p>
        </p:txBody>
      </p:sp>
      <p:sp>
        <p:nvSpPr>
          <p:cNvPr id="113" name="Google Shape;113;p18"/>
          <p:cNvSpPr txBox="1"/>
          <p:nvPr/>
        </p:nvSpPr>
        <p:spPr>
          <a:xfrm>
            <a:off x="6323275" y="585650"/>
            <a:ext cx="2491500" cy="4542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800">
                <a:solidFill>
                  <a:srgbClr val="252323"/>
                </a:solidFill>
              </a:rPr>
              <a:t>İstanbul Üniversitesi</a:t>
            </a:r>
            <a:endParaRPr b="1" sz="1800">
              <a:solidFill>
                <a:srgbClr val="252323"/>
              </a:solidFill>
            </a:endParaRPr>
          </a:p>
        </p:txBody>
      </p:sp>
      <p:sp>
        <p:nvSpPr>
          <p:cNvPr id="114" name="Google Shape;114;p18"/>
          <p:cNvSpPr txBox="1"/>
          <p:nvPr/>
        </p:nvSpPr>
        <p:spPr>
          <a:xfrm>
            <a:off x="1613900" y="2396900"/>
            <a:ext cx="5963100" cy="6258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a:solidFill>
                  <a:srgbClr val="252323"/>
                </a:solidFill>
              </a:rPr>
              <a:t>Akademik Kariyer</a:t>
            </a:r>
            <a:endParaRPr b="1" sz="2400">
              <a:solidFill>
                <a:srgbClr val="25232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3861476"/>
            <a:ext cx="9144000" cy="1281900"/>
          </a:xfrm>
          <a:prstGeom prst="rect">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9"/>
          <p:cNvSpPr txBox="1"/>
          <p:nvPr/>
        </p:nvSpPr>
        <p:spPr>
          <a:xfrm>
            <a:off x="0" y="3861575"/>
            <a:ext cx="9144000" cy="12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4000">
                <a:solidFill>
                  <a:srgbClr val="DEDEDE"/>
                </a:solidFill>
              </a:rPr>
              <a:t>İstanbul Üniversitesi</a:t>
            </a:r>
            <a:endParaRPr b="1" sz="4000">
              <a:solidFill>
                <a:srgbClr val="DEDEDE"/>
              </a:solidFill>
            </a:endParaRPr>
          </a:p>
          <a:p>
            <a:pPr indent="0" lvl="0" marL="0" rtl="0" algn="ctr">
              <a:spcBef>
                <a:spcPts val="0"/>
              </a:spcBef>
              <a:spcAft>
                <a:spcPts val="0"/>
              </a:spcAft>
              <a:buNone/>
            </a:pPr>
            <a:r>
              <a:rPr b="1" lang="tr" sz="4000">
                <a:solidFill>
                  <a:srgbClr val="DEDEDE"/>
                </a:solidFill>
              </a:rPr>
              <a:t>(16</a:t>
            </a:r>
            <a:r>
              <a:rPr b="1" lang="tr" sz="4000">
                <a:solidFill>
                  <a:srgbClr val="B7B7B7"/>
                </a:solidFill>
              </a:rPr>
              <a:t>/</a:t>
            </a:r>
            <a:r>
              <a:rPr b="1" lang="tr" sz="4000">
                <a:solidFill>
                  <a:srgbClr val="DEDEDE"/>
                </a:solidFill>
              </a:rPr>
              <a:t>02</a:t>
            </a:r>
            <a:r>
              <a:rPr b="1" lang="tr" sz="4000">
                <a:solidFill>
                  <a:srgbClr val="B7B7B7"/>
                </a:solidFill>
              </a:rPr>
              <a:t>/</a:t>
            </a:r>
            <a:r>
              <a:rPr b="1" lang="tr" sz="4000">
                <a:solidFill>
                  <a:srgbClr val="DEDEDE"/>
                </a:solidFill>
              </a:rPr>
              <a:t>1947</a:t>
            </a:r>
            <a:r>
              <a:rPr b="1" lang="tr" sz="2400">
                <a:solidFill>
                  <a:srgbClr val="DEDEDE"/>
                </a:solidFill>
              </a:rPr>
              <a:t>[yayın tarihi]</a:t>
            </a:r>
            <a:r>
              <a:rPr b="1" lang="tr" sz="4000">
                <a:solidFill>
                  <a:srgbClr val="DEDEDE"/>
                </a:solidFill>
              </a:rPr>
              <a:t>)</a:t>
            </a:r>
            <a:endParaRPr b="1" sz="2400">
              <a:solidFill>
                <a:srgbClr val="DEDEDE"/>
              </a:solidFill>
            </a:endParaRPr>
          </a:p>
        </p:txBody>
      </p:sp>
      <p:pic>
        <p:nvPicPr>
          <p:cNvPr id="121" name="Google Shape;121;p19"/>
          <p:cNvPicPr preferRelativeResize="0"/>
          <p:nvPr/>
        </p:nvPicPr>
        <p:blipFill>
          <a:blip r:embed="rId3">
            <a:alphaModFix/>
          </a:blip>
          <a:stretch>
            <a:fillRect/>
          </a:stretch>
        </p:blipFill>
        <p:spPr>
          <a:xfrm>
            <a:off x="0" y="0"/>
            <a:ext cx="9129600" cy="385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125" name="Shape 125"/>
        <p:cNvGrpSpPr/>
        <p:nvPr/>
      </p:nvGrpSpPr>
      <p:grpSpPr>
        <a:xfrm>
          <a:off x="0" y="0"/>
          <a:ext cx="0" cy="0"/>
          <a:chOff x="0" y="0"/>
          <a:chExt cx="0" cy="0"/>
        </a:xfrm>
      </p:grpSpPr>
      <p:pic>
        <p:nvPicPr>
          <p:cNvPr id="126" name="Google Shape;126;p20"/>
          <p:cNvPicPr preferRelativeResize="0"/>
          <p:nvPr/>
        </p:nvPicPr>
        <p:blipFill rotWithShape="1">
          <a:blip r:embed="rId3">
            <a:alphaModFix/>
          </a:blip>
          <a:srcRect b="5697" l="0" r="0" t="5697"/>
          <a:stretch/>
        </p:blipFill>
        <p:spPr>
          <a:xfrm>
            <a:off x="0" y="0"/>
            <a:ext cx="9144000" cy="5143500"/>
          </a:xfrm>
          <a:prstGeom prst="rect">
            <a:avLst/>
          </a:prstGeom>
          <a:noFill/>
          <a:ln>
            <a:noFill/>
          </a:ln>
        </p:spPr>
      </p:pic>
      <p:sp>
        <p:nvSpPr>
          <p:cNvPr id="127" name="Google Shape;127;p20"/>
          <p:cNvSpPr/>
          <p:nvPr/>
        </p:nvSpPr>
        <p:spPr>
          <a:xfrm>
            <a:off x="2293500" y="631525"/>
            <a:ext cx="4557000" cy="4104000"/>
          </a:xfrm>
          <a:prstGeom prst="rect">
            <a:avLst/>
          </a:prstGeom>
          <a:solidFill>
            <a:srgbClr val="000000">
              <a:alpha val="50629"/>
            </a:srgbClr>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0"/>
          <p:cNvSpPr txBox="1"/>
          <p:nvPr/>
        </p:nvSpPr>
        <p:spPr>
          <a:xfrm>
            <a:off x="2293498" y="287851"/>
            <a:ext cx="4557000" cy="126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u="sng">
                <a:solidFill>
                  <a:schemeClr val="lt1"/>
                </a:solidFill>
              </a:rPr>
              <a:t>ÖLÜMÜ</a:t>
            </a:r>
            <a:endParaRPr b="1" sz="2400" u="sng">
              <a:solidFill>
                <a:schemeClr val="lt1"/>
              </a:solidFill>
            </a:endParaRPr>
          </a:p>
        </p:txBody>
      </p:sp>
      <p:sp>
        <p:nvSpPr>
          <p:cNvPr id="129" name="Google Shape;129;p20"/>
          <p:cNvSpPr txBox="1"/>
          <p:nvPr/>
        </p:nvSpPr>
        <p:spPr>
          <a:xfrm>
            <a:off x="2293500" y="1331900"/>
            <a:ext cx="4557000" cy="3403500"/>
          </a:xfrm>
          <a:prstGeom prst="rect">
            <a:avLst/>
          </a:prstGeom>
          <a:solidFill>
            <a:srgbClr val="000000">
              <a:alpha val="50629"/>
            </a:srgbClr>
          </a:solid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tr" sz="1200">
                <a:solidFill>
                  <a:srgbClr val="D1D5DB"/>
                </a:solidFill>
                <a:latin typeface="Roboto"/>
                <a:ea typeface="Roboto"/>
                <a:cs typeface="Roboto"/>
                <a:sym typeface="Roboto"/>
              </a:rPr>
              <a:t>Reşat Nuri Güntekin, Türk edebiyatının önemli isimlerinden biri olarak, 7 Aralık 1956 tarihinde aramızdan ayrıldı. Bu tarih, Türk edebiyatı için büyük bir kayıp olarak kabul edilir.</a:t>
            </a:r>
            <a:endParaRPr sz="12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200">
                <a:solidFill>
                  <a:srgbClr val="D1D5DB"/>
                </a:solidFill>
                <a:latin typeface="Roboto"/>
                <a:ea typeface="Roboto"/>
                <a:cs typeface="Roboto"/>
                <a:sym typeface="Roboto"/>
              </a:rPr>
              <a:t>Ölümü, İstanbul'da gerçekleşti, yani yaşamının büyük bir bölümünü geçirdiği bu büyülü şehirde vefat etti. Türk edebiyatı ve kültürüne büyük katkılarda bulunmuş olan Güntekin, eserleriyle birçok insanın kalbinde taht kurmuştu.</a:t>
            </a:r>
            <a:endParaRPr sz="12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200">
                <a:solidFill>
                  <a:srgbClr val="D1D5DB"/>
                </a:solidFill>
                <a:latin typeface="Roboto"/>
                <a:ea typeface="Roboto"/>
                <a:cs typeface="Roboto"/>
                <a:sym typeface="Roboto"/>
              </a:rPr>
              <a:t>Güntekin'in ölümü, Türk edebiyatının önemli bir dönemecine işaret ederken, eserleri ve düşünceleri hala yaşamaktadır. Onun eserleri, kuşaklar boyu okunmuş ve edebiyatseverler tarafından değerli bulunmuştur. Reşat Nuri Güntekin, Türk edebiyatının unutulmaz isimlerinden biri olarak hafızalarda ve eserlerinde yaşamaya devam ediyor.</a:t>
            </a:r>
            <a:endParaRPr sz="1200">
              <a:solidFill>
                <a:srgbClr val="D1D5DB"/>
              </a:solidFill>
              <a:latin typeface="Roboto"/>
              <a:ea typeface="Roboto"/>
              <a:cs typeface="Roboto"/>
              <a:sym typeface="Roboto"/>
            </a:endParaRPr>
          </a:p>
          <a:p>
            <a:pPr indent="0" lvl="0" marL="0" rtl="0" algn="ctr">
              <a:spcBef>
                <a:spcPts val="0"/>
              </a:spcBef>
              <a:spcAft>
                <a:spcPts val="0"/>
              </a:spcAft>
              <a:buNone/>
            </a:pPr>
            <a:r>
              <a:t/>
            </a:r>
            <a:endParaRPr sz="1100">
              <a:solidFill>
                <a:srgbClr val="D1D5DB"/>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133" name="Shape 133"/>
        <p:cNvGrpSpPr/>
        <p:nvPr/>
      </p:nvGrpSpPr>
      <p:grpSpPr>
        <a:xfrm>
          <a:off x="0" y="0"/>
          <a:ext cx="0" cy="0"/>
          <a:chOff x="0" y="0"/>
          <a:chExt cx="0" cy="0"/>
        </a:xfrm>
      </p:grpSpPr>
      <p:sp>
        <p:nvSpPr>
          <p:cNvPr id="134" name="Google Shape;134;p21"/>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1"/>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1"/>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4800">
                <a:solidFill>
                  <a:srgbClr val="DEDEDE"/>
                </a:solidFill>
              </a:rPr>
              <a:t>Etkilendiği Akımlar</a:t>
            </a:r>
            <a:endParaRPr b="1" sz="4800">
              <a:solidFill>
                <a:srgbClr val="DEDEDE"/>
              </a:solidFill>
            </a:endParaRPr>
          </a:p>
        </p:txBody>
      </p:sp>
      <p:pic>
        <p:nvPicPr>
          <p:cNvPr id="138" name="Google Shape;138;p21"/>
          <p:cNvPicPr preferRelativeResize="0"/>
          <p:nvPr/>
        </p:nvPicPr>
        <p:blipFill rotWithShape="1">
          <a:blip r:embed="rId3">
            <a:alphaModFix/>
          </a:blip>
          <a:srcRect b="0" l="12502" r="12495" t="0"/>
          <a:stretch/>
        </p:blipFill>
        <p:spPr>
          <a:xfrm>
            <a:off x="8595325" y="-50"/>
            <a:ext cx="548576" cy="548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