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75"/>
    <p:restoredTop sz="94687"/>
  </p:normalViewPr>
  <p:slideViewPr>
    <p:cSldViewPr snapToGrid="0" snapToObjects="1">
      <p:cViewPr varScale="1">
        <p:scale>
          <a:sx n="103" d="100"/>
          <a:sy n="103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7750E-4D79-494A-9404-20FAE8D53E3B}" type="datetimeFigureOut">
              <a:rPr lang="en-PT" smtClean="0"/>
              <a:t>10/05/2020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A8A13-33D9-E248-80D5-B133E4F3DA2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3232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A8A13-33D9-E248-80D5-B133E4F3DA23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75391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A8A13-33D9-E248-80D5-B133E4F3DA23}" type="slidenum">
              <a:rPr lang="en-PT" smtClean="0"/>
              <a:t>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62455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A8A13-33D9-E248-80D5-B133E4F3DA23}" type="slidenum">
              <a:rPr lang="en-PT" smtClean="0"/>
              <a:t>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38197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153B-D9FA-D34F-AE0B-F48E94EC5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80BF4-F96E-704D-B68F-BDDF8CED3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81FEA-2FC2-EA41-B91E-71FC836C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10/05/2020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DB121-AAF1-8946-B14A-9D544FAD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686C7-ACAF-0F40-9FB0-62EE80E4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4245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7F38-8359-BC4A-ABD5-3060A3F5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94110-B5BA-F04A-B6F1-7638393B1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A7C72-E2A9-CF42-8A37-511FDC2C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10/05/2020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FFEFA-54C6-FE44-89AF-9E4F4F45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3DA0-7E5A-F940-93B1-D5D2A195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0451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AEEE1-6C1F-BB46-98E2-BC82A81A0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93BB0-4A7D-164D-AAB5-F99F614D5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CBE0E-3EA6-BD4C-BD7A-CD274862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10/05/2020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DFEA5-CA52-CC46-938F-225E8009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BD1D6-7412-DC4C-97B8-5C4AF3BB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9443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7784-7185-5443-9732-84C9C7A0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B4CE9-9D17-1E46-94CF-924213C18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70C7-ED16-A04B-B216-AA13F80A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10/05/2020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6406-E3CA-ED43-9BB2-3A0C2A35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A7466-69B9-FB41-8DEA-D25BE3D6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0837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2F64-5347-024E-B15D-9C70074C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7A59F-D4A8-7745-92A3-FF61F62BC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17A3D-9763-B749-8938-717E1BB6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10/05/2020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72366-FF05-0A4C-AD8B-E42A7CBE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0354B-177A-5545-8301-E5312F7B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941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D963-5C61-1F44-9143-4C435EB9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8D141-D51C-D042-A676-F92424D98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8D5CB-C9A9-7042-9EDF-64A760B88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6E195-0AD3-3A45-A34C-B78D65E0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10/05/2020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1BD8B-F028-9347-8929-00070531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9E048-08E9-5E4A-A11C-87751910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0125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C936-269D-114C-A4E7-F11D3455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A540-9444-5549-8431-E7F3FB85C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E3792-0FC7-504A-AF4C-A79D40ADC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ABEFA-A0CC-D54F-94A0-B20A8629F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5AEE6-BCF3-7149-BE5D-9EFDF6C1B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26D8E-D74C-A141-AB4B-B861E3C6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10/05/2020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5CEC0-3B7B-0041-B07C-4C680486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D5503-7637-CD42-A608-B2FF6B90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9486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CA72-C359-0B4A-BA17-F7148AC6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BFE35-2813-904D-A37B-36403D56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10/05/2020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A913F-5F9D-4C4E-8240-A5898005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18BBA-C57B-4646-8D38-DB4839B1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1007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2E853-68CC-2541-84D6-A156173F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10/05/2020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73FC8-5FA1-354C-9436-7304F3F8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C9D-3BD5-B94C-AB93-DF2AD82D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1049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651E-FBE5-2D40-9F8A-F6F36004C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C777-D3FE-BE4E-B435-ED8466C9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D9C33-9BA4-DE47-B868-765D244E2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C2A1D-2A76-3A42-9BFA-DEBBEB41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10/05/2020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14604-84C2-FE46-BAB4-992A598D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E9FD0-5D9E-FE48-A72F-FD99061E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0842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39CF-2052-454F-933D-D2DB534E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ED3FC-E51C-DB45-BD13-19ED750B6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9CEE2-8865-784D-9E21-44816DF6C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C4E9F-4521-6D44-9F70-4222B04C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10/05/2020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F47FE-A98D-5447-A43A-E9D05092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AFD02-009B-D449-9FC1-5AEE7CEE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4179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1088D9-ADBC-D749-B6A2-77A5E4BB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460A5-BB87-594F-A27A-D3AFF457E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161DB-715F-9F40-A93C-A132454A0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3D9D4-E009-9D41-BC97-6A0F96C1AD3C}" type="datetimeFigureOut">
              <a:rPr lang="en-PT" smtClean="0"/>
              <a:t>10/05/2020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D1503-258E-5C4B-A976-A3298A91E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324FB-BE48-8748-8F3A-3259DE55C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064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35FF5A3-2DCD-3A42-92C8-DAB5C0E931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02C68-7668-7341-90C5-13FE09F25BFB}"/>
              </a:ext>
            </a:extLst>
          </p:cNvPr>
          <p:cNvSpPr/>
          <p:nvPr/>
        </p:nvSpPr>
        <p:spPr>
          <a:xfrm>
            <a:off x="0" y="2614613"/>
            <a:ext cx="12192000" cy="14287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89BCC92-9DD4-0E45-A6AF-5D3CA064A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1464" y="1371600"/>
            <a:ext cx="5595937" cy="55959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201A9DF-A6ED-7A4D-8E9E-A06F56C82A5F}"/>
              </a:ext>
            </a:extLst>
          </p:cNvPr>
          <p:cNvSpPr txBox="1"/>
          <p:nvPr/>
        </p:nvSpPr>
        <p:spPr>
          <a:xfrm>
            <a:off x="7086600" y="-10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93A02D-2029-794A-8F3F-146C8258405A}"/>
              </a:ext>
            </a:extLst>
          </p:cNvPr>
          <p:cNvSpPr txBox="1"/>
          <p:nvPr/>
        </p:nvSpPr>
        <p:spPr>
          <a:xfrm>
            <a:off x="5004886" y="2733348"/>
            <a:ext cx="6439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Optima" panose="02000503060000020004" pitchFamily="2" charset="0"/>
                <a:cs typeface="Berlin Sans FB" panose="020F0502020204030204" pitchFamily="34" charset="0"/>
              </a:rPr>
              <a:t>COVID-19 Community Mobility Reports</a:t>
            </a:r>
          </a:p>
          <a:p>
            <a:endParaRPr lang="en-GB" sz="2400" dirty="0">
              <a:latin typeface="Optima" panose="02000503060000020004" pitchFamily="2" charset="0"/>
              <a:cs typeface="Berlin Sans FB" panose="020F0502020204030204" pitchFamily="34" charset="0"/>
            </a:endParaRPr>
          </a:p>
          <a:p>
            <a:r>
              <a:rPr lang="en-GB" dirty="0">
                <a:latin typeface="Optima" panose="02000503060000020004" pitchFamily="2" charset="0"/>
                <a:cs typeface="Berlin Sans FB" panose="020F0502020204030204" pitchFamily="34" charset="0"/>
              </a:rPr>
              <a:t>Maria Barros (up201608444) e Miguel Ferreira (up201606158)</a:t>
            </a:r>
          </a:p>
          <a:p>
            <a:endParaRPr lang="en-PT" dirty="0"/>
          </a:p>
        </p:txBody>
      </p:sp>
      <p:pic>
        <p:nvPicPr>
          <p:cNvPr id="24" name="Picture 23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14FEEFBB-81BD-EB40-868B-5DB273358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524" y="511650"/>
            <a:ext cx="1104900" cy="1104900"/>
          </a:xfrm>
          <a:prstGeom prst="rect">
            <a:avLst/>
          </a:prstGeom>
        </p:spPr>
      </p:pic>
      <p:pic>
        <p:nvPicPr>
          <p:cNvPr id="25" name="Picture 2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6B82E6-37C1-764A-A452-92023B5B9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300" y="4686300"/>
            <a:ext cx="1660050" cy="1660050"/>
          </a:xfrm>
          <a:prstGeom prst="rect">
            <a:avLst/>
          </a:prstGeom>
        </p:spPr>
      </p:pic>
      <p:pic>
        <p:nvPicPr>
          <p:cNvPr id="26" name="Picture 2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64FAEA9-0BA2-414C-9558-1D33A79E7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29" y="1886902"/>
            <a:ext cx="574200" cy="574200"/>
          </a:xfrm>
          <a:prstGeom prst="rect">
            <a:avLst/>
          </a:prstGeom>
        </p:spPr>
      </p:pic>
      <p:pic>
        <p:nvPicPr>
          <p:cNvPr id="27" name="Picture 2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E63A8491-6295-0F41-ABB1-29D768DA2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729" y="360351"/>
            <a:ext cx="956252" cy="956252"/>
          </a:xfrm>
          <a:prstGeom prst="rect">
            <a:avLst/>
          </a:prstGeom>
        </p:spPr>
      </p:pic>
      <p:pic>
        <p:nvPicPr>
          <p:cNvPr id="28" name="Picture 27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F81DE285-E1FC-3240-A98A-51A53FEE5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162" y="1387713"/>
            <a:ext cx="1455737" cy="1455737"/>
          </a:xfrm>
          <a:prstGeom prst="rect">
            <a:avLst/>
          </a:prstGeom>
        </p:spPr>
      </p:pic>
      <p:pic>
        <p:nvPicPr>
          <p:cNvPr id="29" name="Picture 28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A437EF18-5C8B-F843-AAB9-ACF5D667B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163" y="144939"/>
            <a:ext cx="1104900" cy="1104900"/>
          </a:xfrm>
          <a:prstGeom prst="rect">
            <a:avLst/>
          </a:prstGeom>
        </p:spPr>
      </p:pic>
      <p:pic>
        <p:nvPicPr>
          <p:cNvPr id="30" name="Picture 29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ACBE893A-A0E3-5547-B63D-BF73061DC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010" y="3867545"/>
            <a:ext cx="807247" cy="807247"/>
          </a:xfrm>
          <a:prstGeom prst="rect">
            <a:avLst/>
          </a:prstGeom>
        </p:spPr>
      </p:pic>
      <p:pic>
        <p:nvPicPr>
          <p:cNvPr id="31" name="Picture 30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AE8FAABD-6F59-2844-8D12-C8E7AC94D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430" y="5408137"/>
            <a:ext cx="1104900" cy="1104900"/>
          </a:xfrm>
          <a:prstGeom prst="rect">
            <a:avLst/>
          </a:prstGeom>
        </p:spPr>
      </p:pic>
      <p:pic>
        <p:nvPicPr>
          <p:cNvPr id="32" name="Picture 31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C1BE53B8-2789-274A-B7E1-8B28D761A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536" y="3779629"/>
            <a:ext cx="1428749" cy="1428749"/>
          </a:xfrm>
          <a:prstGeom prst="rect">
            <a:avLst/>
          </a:prstGeom>
        </p:spPr>
      </p:pic>
      <p:pic>
        <p:nvPicPr>
          <p:cNvPr id="33" name="Picture 32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A58E0D06-C0EB-8A4E-8559-DF41457B1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14" y="119438"/>
            <a:ext cx="952500" cy="952500"/>
          </a:xfrm>
          <a:prstGeom prst="rect">
            <a:avLst/>
          </a:prstGeom>
        </p:spPr>
      </p:pic>
      <p:pic>
        <p:nvPicPr>
          <p:cNvPr id="34" name="Picture 33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E35A4874-4BC3-CE47-94A4-E63ECE909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969" y="541158"/>
            <a:ext cx="897355" cy="89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5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Optima" panose="02000503060000020004" pitchFamily="2" charset="0"/>
                <a:cs typeface="Berlin Sans FB" panose="020F0502020204030204" pitchFamily="34" charset="0"/>
              </a:rPr>
              <a:t>Definição</a:t>
            </a:r>
            <a:r>
              <a:rPr lang="en-GB" sz="2400" dirty="0">
                <a:latin typeface="Optima" panose="02000503060000020004" pitchFamily="2" charset="0"/>
                <a:cs typeface="Berlin Sans FB" panose="020F0502020204030204" pitchFamily="34" charset="0"/>
              </a:rPr>
              <a:t> do </a:t>
            </a:r>
            <a:r>
              <a:rPr lang="en-GB" sz="2400" dirty="0" err="1">
                <a:latin typeface="Optima" panose="02000503060000020004" pitchFamily="2" charset="0"/>
                <a:cs typeface="Berlin Sans FB" panose="020F0502020204030204" pitchFamily="34" charset="0"/>
              </a:rPr>
              <a:t>problema</a:t>
            </a:r>
            <a:endParaRPr lang="en-GB" sz="2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793EA-D7A1-4644-BF81-002146201805}"/>
              </a:ext>
            </a:extLst>
          </p:cNvPr>
          <p:cNvSpPr txBox="1"/>
          <p:nvPr/>
        </p:nvSpPr>
        <p:spPr>
          <a:xfrm>
            <a:off x="737686" y="1791702"/>
            <a:ext cx="11115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Antes da definição do problema, é necessário primeiro conhecer o dataset. Para este trabalho, o dataset com que vamos trabalhar possui informação sobre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19 diferentes países,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com informações diárias durante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43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dias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, sobre diferentes informações: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86ACCB-4BE1-F341-A9F0-0CCCB83E84E4}"/>
              </a:ext>
            </a:extLst>
          </p:cNvPr>
          <p:cNvSpPr/>
          <p:nvPr/>
        </p:nvSpPr>
        <p:spPr>
          <a:xfrm>
            <a:off x="305886" y="2924650"/>
            <a:ext cx="1189148" cy="117796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    </a:t>
            </a:r>
          </a:p>
        </p:txBody>
      </p:sp>
      <p:pic>
        <p:nvPicPr>
          <p:cNvPr id="11" name="Picture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B538316-393E-8A40-8FBD-46138FD0D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89" y="3061048"/>
            <a:ext cx="899614" cy="899614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2F2AFD48-6127-FB46-85E9-7217EDFC38EA}"/>
              </a:ext>
            </a:extLst>
          </p:cNvPr>
          <p:cNvSpPr/>
          <p:nvPr/>
        </p:nvSpPr>
        <p:spPr>
          <a:xfrm>
            <a:off x="1775480" y="2930664"/>
            <a:ext cx="1189148" cy="117796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C856E7-B49E-2C47-B28D-AC5F205CE42F}"/>
              </a:ext>
            </a:extLst>
          </p:cNvPr>
          <p:cNvSpPr/>
          <p:nvPr/>
        </p:nvSpPr>
        <p:spPr>
          <a:xfrm>
            <a:off x="3335433" y="2950811"/>
            <a:ext cx="1189148" cy="11779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F6D7F8-7876-7240-8261-C26CBCB53FD3}"/>
              </a:ext>
            </a:extLst>
          </p:cNvPr>
          <p:cNvSpPr/>
          <p:nvPr/>
        </p:nvSpPr>
        <p:spPr>
          <a:xfrm>
            <a:off x="4875930" y="2960026"/>
            <a:ext cx="1189149" cy="11695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3" name="Picture 12" descr="A picture containing light&#10;&#10;Description automatically generated">
            <a:extLst>
              <a:ext uri="{FF2B5EF4-FFF2-40B4-BE49-F238E27FC236}">
                <a16:creationId xmlns:a16="http://schemas.microsoft.com/office/drawing/2014/main" id="{0907F770-BEA1-6E47-B112-2D57528DC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615" y="3048404"/>
            <a:ext cx="899614" cy="899614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43F26E04-D92F-C747-BD8F-C6A971F40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0199" y="3089987"/>
            <a:ext cx="899615" cy="899615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165778A8-AA76-FB41-B78F-3DB052EAC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3910" y="3061048"/>
            <a:ext cx="893188" cy="89318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DEB81B7-E07E-944F-A45D-FA61FCF79CB8}"/>
              </a:ext>
            </a:extLst>
          </p:cNvPr>
          <p:cNvSpPr txBox="1"/>
          <p:nvPr/>
        </p:nvSpPr>
        <p:spPr>
          <a:xfrm>
            <a:off x="151486" y="4256909"/>
            <a:ext cx="14979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locais como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supermercados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,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farmácias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…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2217CA-29C3-6B46-9EB1-DFAF8410C594}"/>
              </a:ext>
            </a:extLst>
          </p:cNvPr>
          <p:cNvSpPr txBox="1"/>
          <p:nvPr/>
        </p:nvSpPr>
        <p:spPr>
          <a:xfrm>
            <a:off x="1550332" y="4256909"/>
            <a:ext cx="16701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locais como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restaurantes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,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shoppings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…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7D8499-6124-2748-9333-D8CF850BF797}"/>
              </a:ext>
            </a:extLst>
          </p:cNvPr>
          <p:cNvSpPr txBox="1"/>
          <p:nvPr/>
        </p:nvSpPr>
        <p:spPr>
          <a:xfrm>
            <a:off x="3239734" y="4364630"/>
            <a:ext cx="1380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locais de trabalho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99DDE0-30E5-6642-81DC-73A6E3FA30EF}"/>
              </a:ext>
            </a:extLst>
          </p:cNvPr>
          <p:cNvSpPr txBox="1"/>
          <p:nvPr/>
        </p:nvSpPr>
        <p:spPr>
          <a:xfrm>
            <a:off x="4714970" y="4256907"/>
            <a:ext cx="15110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locais como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parques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,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jardins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,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 marinas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…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B190E7-53D4-A44F-9992-2B6660B185B3}"/>
              </a:ext>
            </a:extLst>
          </p:cNvPr>
          <p:cNvSpPr/>
          <p:nvPr/>
        </p:nvSpPr>
        <p:spPr>
          <a:xfrm>
            <a:off x="6365269" y="2960026"/>
            <a:ext cx="1189148" cy="117796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31" name="Picture 30" descr="A close up of a sign&#10;&#10;Description automatically generated">
            <a:extLst>
              <a:ext uri="{FF2B5EF4-FFF2-40B4-BE49-F238E27FC236}">
                <a16:creationId xmlns:a16="http://schemas.microsoft.com/office/drawing/2014/main" id="{80086116-974D-334C-97EF-DC1041B5C8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8048" y="3045561"/>
            <a:ext cx="902457" cy="902457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E4E6355B-AF36-6E40-AA86-8F60BCD6A6F9}"/>
              </a:ext>
            </a:extLst>
          </p:cNvPr>
          <p:cNvSpPr/>
          <p:nvPr/>
        </p:nvSpPr>
        <p:spPr>
          <a:xfrm>
            <a:off x="7871965" y="2977734"/>
            <a:ext cx="1195188" cy="11695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058B4196-E250-4746-A387-A8951A94B7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0392" y="3125131"/>
            <a:ext cx="790332" cy="790332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8BF5AA83-38BA-8D48-BEF0-179F7A981B64}"/>
              </a:ext>
            </a:extLst>
          </p:cNvPr>
          <p:cNvSpPr/>
          <p:nvPr/>
        </p:nvSpPr>
        <p:spPr>
          <a:xfrm>
            <a:off x="9329303" y="2947063"/>
            <a:ext cx="1190182" cy="116955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37" name="Picture 36" descr="A close up of graphics&#10;&#10;Description automatically generated">
            <a:extLst>
              <a:ext uri="{FF2B5EF4-FFF2-40B4-BE49-F238E27FC236}">
                <a16:creationId xmlns:a16="http://schemas.microsoft.com/office/drawing/2014/main" id="{DF6453DE-8AF8-3D4C-9BB7-EC93F56FBC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3689" y="3051002"/>
            <a:ext cx="897016" cy="897016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50CAE1F4-6B34-B243-A9F7-C8C26838CF76}"/>
              </a:ext>
            </a:extLst>
          </p:cNvPr>
          <p:cNvSpPr/>
          <p:nvPr/>
        </p:nvSpPr>
        <p:spPr>
          <a:xfrm>
            <a:off x="10739493" y="2951232"/>
            <a:ext cx="1189149" cy="11779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6C80B78-5BBA-1F4B-93AE-1490FA8683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7483" y="3061048"/>
            <a:ext cx="893756" cy="89375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19E338D-B5DE-B141-8039-17337A9535E7}"/>
              </a:ext>
            </a:extLst>
          </p:cNvPr>
          <p:cNvSpPr txBox="1"/>
          <p:nvPr/>
        </p:nvSpPr>
        <p:spPr>
          <a:xfrm>
            <a:off x="6286047" y="4364630"/>
            <a:ext cx="1434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transportes públicos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E663F4-065F-A64D-8283-A2C741DC2BAB}"/>
              </a:ext>
            </a:extLst>
          </p:cNvPr>
          <p:cNvSpPr txBox="1"/>
          <p:nvPr/>
        </p:nvSpPr>
        <p:spPr>
          <a:xfrm>
            <a:off x="7720496" y="4364628"/>
            <a:ext cx="1571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locais de residência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623648-5670-4D45-91AB-908AF4A0E702}"/>
              </a:ext>
            </a:extLst>
          </p:cNvPr>
          <p:cNvSpPr txBox="1"/>
          <p:nvPr/>
        </p:nvSpPr>
        <p:spPr>
          <a:xfrm>
            <a:off x="9305044" y="4533906"/>
            <a:ext cx="1434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Número total de casos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35FCB3-9A4C-C54B-871D-F411DCE9A696}"/>
              </a:ext>
            </a:extLst>
          </p:cNvPr>
          <p:cNvSpPr txBox="1"/>
          <p:nvPr/>
        </p:nvSpPr>
        <p:spPr>
          <a:xfrm>
            <a:off x="10625051" y="4518666"/>
            <a:ext cx="1434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Número total de mortes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4E4777-0BFC-F349-AC5F-FEC5EF62D324}"/>
              </a:ext>
            </a:extLst>
          </p:cNvPr>
          <p:cNvCxnSpPr>
            <a:cxnSpLocks/>
          </p:cNvCxnSpPr>
          <p:nvPr/>
        </p:nvCxnSpPr>
        <p:spPr>
          <a:xfrm>
            <a:off x="10037983" y="5061785"/>
            <a:ext cx="0" cy="51390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22D1D1E-6A5C-BD41-89D9-DB09C521B47A}"/>
              </a:ext>
            </a:extLst>
          </p:cNvPr>
          <p:cNvSpPr/>
          <p:nvPr/>
        </p:nvSpPr>
        <p:spPr>
          <a:xfrm>
            <a:off x="609349" y="5708200"/>
            <a:ext cx="10973302" cy="945466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85B51E-F6EB-B14D-BDDF-EE1825018476}"/>
              </a:ext>
            </a:extLst>
          </p:cNvPr>
          <p:cNvSpPr txBox="1"/>
          <p:nvPr/>
        </p:nvSpPr>
        <p:spPr>
          <a:xfrm>
            <a:off x="944452" y="5862253"/>
            <a:ext cx="10672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Como primeiro problema, decidimos então focar-nos na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previsão do número total de casos,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utilizando como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features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todas as tendências de mobilidade,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e ainda o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número de casos do dia anterior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1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Optima" panose="02000503060000020004" pitchFamily="2" charset="0"/>
                <a:cs typeface="Berlin Sans FB" panose="020F0502020204030204" pitchFamily="34" charset="0"/>
              </a:rPr>
              <a:t>Ferramentas a </a:t>
            </a:r>
            <a:r>
              <a:rPr lang="en-GB" sz="2400" dirty="0" err="1">
                <a:latin typeface="Optima" panose="02000503060000020004" pitchFamily="2" charset="0"/>
                <a:cs typeface="Berlin Sans FB" panose="020F0502020204030204" pitchFamily="34" charset="0"/>
              </a:rPr>
              <a:t>utilizar</a:t>
            </a:r>
            <a:endParaRPr lang="en-GB" sz="2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E5495B-8809-5641-8F3D-E9E6F7ED9154}"/>
              </a:ext>
            </a:extLst>
          </p:cNvPr>
          <p:cNvSpPr txBox="1"/>
          <p:nvPr/>
        </p:nvSpPr>
        <p:spPr>
          <a:xfrm>
            <a:off x="737686" y="1944102"/>
            <a:ext cx="1111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A primeira parte do trabalho consistiu então numa primeira avaliação do dataset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8B9AF3-D2BC-A74B-9532-2FFC96FC0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595883"/>
              </p:ext>
            </p:extLst>
          </p:nvPr>
        </p:nvGraphicFramePr>
        <p:xfrm>
          <a:off x="707206" y="2577167"/>
          <a:ext cx="1785620" cy="40369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810">
                  <a:extLst>
                    <a:ext uri="{9D8B030D-6E8A-4147-A177-3AD203B41FA5}">
                      <a16:colId xmlns:a16="http://schemas.microsoft.com/office/drawing/2014/main" val="2245793747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3221803362"/>
                    </a:ext>
                  </a:extLst>
                </a:gridCol>
              </a:tblGrid>
              <a:tr h="808440">
                <a:tc>
                  <a:txBody>
                    <a:bodyPr/>
                    <a:lstStyle/>
                    <a:p>
                      <a:pPr algn="ctr"/>
                      <a:r>
                        <a:rPr lang="en-PT" sz="1400" dirty="0">
                          <a:latin typeface="Optima" panose="02000503060000020004" pitchFamily="2" charset="0"/>
                        </a:rPr>
                        <a:t>Nº Casos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400" dirty="0">
                          <a:latin typeface="Optima" panose="02000503060000020004" pitchFamily="2" charset="0"/>
                        </a:rPr>
                        <a:t>Nº Casos do dia anterior</a:t>
                      </a:r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3367069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1077485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418016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5023569"/>
                  </a:ext>
                </a:extLst>
              </a:tr>
              <a:tr h="803233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9486484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2644F4-2C1A-7E41-AFE2-FE3C6BD0295C}"/>
              </a:ext>
            </a:extLst>
          </p:cNvPr>
          <p:cNvCxnSpPr>
            <a:cxnSpLocks/>
          </p:cNvCxnSpPr>
          <p:nvPr/>
        </p:nvCxnSpPr>
        <p:spPr>
          <a:xfrm>
            <a:off x="1476565" y="3968730"/>
            <a:ext cx="295576" cy="47375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DFBDFE-D297-9F44-B4EC-19B672402EB8}"/>
              </a:ext>
            </a:extLst>
          </p:cNvPr>
          <p:cNvCxnSpPr>
            <a:cxnSpLocks/>
          </p:cNvCxnSpPr>
          <p:nvPr/>
        </p:nvCxnSpPr>
        <p:spPr>
          <a:xfrm>
            <a:off x="1483430" y="4827557"/>
            <a:ext cx="295576" cy="47375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C1AFFF-2AD0-E546-9319-D5721B8EC132}"/>
              </a:ext>
            </a:extLst>
          </p:cNvPr>
          <p:cNvCxnSpPr>
            <a:cxnSpLocks/>
          </p:cNvCxnSpPr>
          <p:nvPr/>
        </p:nvCxnSpPr>
        <p:spPr>
          <a:xfrm>
            <a:off x="1478660" y="5674730"/>
            <a:ext cx="295576" cy="47375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Close">
            <a:extLst>
              <a:ext uri="{FF2B5EF4-FFF2-40B4-BE49-F238E27FC236}">
                <a16:creationId xmlns:a16="http://schemas.microsoft.com/office/drawing/2014/main" id="{B3A31596-D78B-D742-BDEC-A9BE31714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2107" y="3351644"/>
            <a:ext cx="914400" cy="91440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43E38DB9-7BAB-034D-85AC-4EC481C48417}"/>
              </a:ext>
            </a:extLst>
          </p:cNvPr>
          <p:cNvSpPr/>
          <p:nvPr/>
        </p:nvSpPr>
        <p:spPr>
          <a:xfrm>
            <a:off x="1458040" y="2329476"/>
            <a:ext cx="1224687" cy="1210714"/>
          </a:xfrm>
          <a:prstGeom prst="ellipse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400C68-08CC-1244-847F-95EF348B023C}"/>
              </a:ext>
            </a:extLst>
          </p:cNvPr>
          <p:cNvCxnSpPr>
            <a:cxnSpLocks/>
          </p:cNvCxnSpPr>
          <p:nvPr/>
        </p:nvCxnSpPr>
        <p:spPr>
          <a:xfrm>
            <a:off x="2682727" y="2914541"/>
            <a:ext cx="663796" cy="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9EB8D2B-6B26-2241-8750-7E5348B2D555}"/>
              </a:ext>
            </a:extLst>
          </p:cNvPr>
          <p:cNvSpPr txBox="1"/>
          <p:nvPr/>
        </p:nvSpPr>
        <p:spPr>
          <a:xfrm>
            <a:off x="3505944" y="2682315"/>
            <a:ext cx="8346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O primeiro passos consistiu então na criação de uma nova coluna, em que cada entrada corresponde ao número de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casos no dia anterior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. Desta vez, para prever o número de casos para cada dia, este valor pode ser utilizado como característica, e ajudar nessa previsão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pic>
        <p:nvPicPr>
          <p:cNvPr id="30" name="Picture 29" descr="A close up of graphics&#10;&#10;Description automatically generated">
            <a:extLst>
              <a:ext uri="{FF2B5EF4-FFF2-40B4-BE49-F238E27FC236}">
                <a16:creationId xmlns:a16="http://schemas.microsoft.com/office/drawing/2014/main" id="{50A71B1E-E44C-DC41-A729-2B5555A6A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853" y="3492077"/>
            <a:ext cx="591607" cy="591607"/>
          </a:xfrm>
          <a:prstGeom prst="rect">
            <a:avLst/>
          </a:prstGeom>
        </p:spPr>
      </p:pic>
      <p:pic>
        <p:nvPicPr>
          <p:cNvPr id="32" name="Picture 31" descr="A close up of graphics&#10;&#10;Description automatically generated">
            <a:extLst>
              <a:ext uri="{FF2B5EF4-FFF2-40B4-BE49-F238E27FC236}">
                <a16:creationId xmlns:a16="http://schemas.microsoft.com/office/drawing/2014/main" id="{1936D7DA-AF9C-AF4C-8B6B-B4163543D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853" y="5089453"/>
            <a:ext cx="591607" cy="591607"/>
          </a:xfrm>
          <a:prstGeom prst="rect">
            <a:avLst/>
          </a:prstGeom>
        </p:spPr>
      </p:pic>
      <p:pic>
        <p:nvPicPr>
          <p:cNvPr id="33" name="Picture 32" descr="A close up of graphics&#10;&#10;Description automatically generated">
            <a:extLst>
              <a:ext uri="{FF2B5EF4-FFF2-40B4-BE49-F238E27FC236}">
                <a16:creationId xmlns:a16="http://schemas.microsoft.com/office/drawing/2014/main" id="{3E4CE4D8-DB52-7D40-9E0E-EEF0E9733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006" y="4330862"/>
            <a:ext cx="591607" cy="591607"/>
          </a:xfrm>
          <a:prstGeom prst="rect">
            <a:avLst/>
          </a:prstGeom>
        </p:spPr>
      </p:pic>
      <p:pic>
        <p:nvPicPr>
          <p:cNvPr id="34" name="Picture 33" descr="A close up of graphics&#10;&#10;Description automatically generated">
            <a:extLst>
              <a:ext uri="{FF2B5EF4-FFF2-40B4-BE49-F238E27FC236}">
                <a16:creationId xmlns:a16="http://schemas.microsoft.com/office/drawing/2014/main" id="{FE49CF4E-CEC3-F942-AFE4-80913E985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006" y="5913461"/>
            <a:ext cx="591607" cy="591607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8F5DFA01-CA56-8A48-817A-298E14E09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73" y="4347417"/>
            <a:ext cx="556113" cy="556113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DDDCFF9C-096A-C64D-9F67-9C3BC4D67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3607" y="5155421"/>
            <a:ext cx="556113" cy="556113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0B4E4EE-0ED3-2F48-8D3F-6E346516A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73" y="5901911"/>
            <a:ext cx="556113" cy="556113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C45AE0-3B76-5B46-B1E3-C28D068F1D70}"/>
              </a:ext>
            </a:extLst>
          </p:cNvPr>
          <p:cNvCxnSpPr>
            <a:cxnSpLocks/>
          </p:cNvCxnSpPr>
          <p:nvPr/>
        </p:nvCxnSpPr>
        <p:spPr>
          <a:xfrm>
            <a:off x="7257177" y="3905746"/>
            <a:ext cx="0" cy="85023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6B5A6F1-5184-7B45-AAFD-E06CE00168BA}"/>
              </a:ext>
            </a:extLst>
          </p:cNvPr>
          <p:cNvSpPr/>
          <p:nvPr/>
        </p:nvSpPr>
        <p:spPr>
          <a:xfrm>
            <a:off x="2790973" y="4949957"/>
            <a:ext cx="9088017" cy="1405677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D77532-3036-344F-99C0-80B65968AA91}"/>
              </a:ext>
            </a:extLst>
          </p:cNvPr>
          <p:cNvSpPr txBox="1"/>
          <p:nvPr/>
        </p:nvSpPr>
        <p:spPr>
          <a:xfrm>
            <a:off x="3038051" y="5170970"/>
            <a:ext cx="8608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De forma a dificultar a previsão, considerámos, noutra abordagem, não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o número de casos do dia anterior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(dado que facilita bastante a tarefa da previsão), mas sim o número de casos conhecidos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na semana anterior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91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-11575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Optima" panose="02000503060000020004" pitchFamily="2" charset="0"/>
                <a:cs typeface="Berlin Sans FB" panose="020F0502020204030204" pitchFamily="34" charset="0"/>
              </a:rPr>
              <a:t>Ferramentas a </a:t>
            </a:r>
            <a:r>
              <a:rPr lang="en-GB" sz="2400" dirty="0" err="1">
                <a:latin typeface="Optima" panose="02000503060000020004" pitchFamily="2" charset="0"/>
                <a:cs typeface="Berlin Sans FB" panose="020F0502020204030204" pitchFamily="34" charset="0"/>
              </a:rPr>
              <a:t>utilizar</a:t>
            </a:r>
            <a:endParaRPr lang="en-GB" sz="2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D77532-3036-344F-99C0-80B65968AA91}"/>
              </a:ext>
            </a:extLst>
          </p:cNvPr>
          <p:cNvSpPr txBox="1"/>
          <p:nvPr/>
        </p:nvSpPr>
        <p:spPr>
          <a:xfrm>
            <a:off x="609349" y="1750486"/>
            <a:ext cx="11112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De seguida, e de forma a conseguir averiguar quais os algoritmos que produziriam melhores resultados para o dataset, traçaram-se as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curvas de aprendizagem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para diferentes algoritmos. Os algoritmos testados foram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Regressão Linear, KNN, Na</a:t>
            </a:r>
            <a:r>
              <a:rPr lang="en-GB" b="1" dirty="0" err="1">
                <a:latin typeface="Optima" panose="02000503060000020004" pitchFamily="2" charset="0"/>
                <a:cs typeface="Berlin Sans FB" panose="020F0502020204030204" pitchFamily="34" charset="0"/>
              </a:rPr>
              <a:t>ï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ve Bayes, SGD, SVC, MLP, Decicion Tree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e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Random Forest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, estando os resultados da linha de aprendizagem apresentados a seguir. </a:t>
            </a:r>
            <a:r>
              <a:rPr lang="pt-PT" dirty="0">
                <a:latin typeface="Optima" panose="02000503060000020004" pitchFamily="2" charset="0"/>
                <a:cs typeface="Berlin Sans FB" panose="020F0502020204030204" pitchFamily="34" charset="0"/>
              </a:rPr>
              <a:t>Várias métricas foram utilizadas para avaliar os resultados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C578A8-3F1B-F84C-A344-90DB33746DE9}"/>
              </a:ext>
            </a:extLst>
          </p:cNvPr>
          <p:cNvGrpSpPr/>
          <p:nvPr/>
        </p:nvGrpSpPr>
        <p:grpSpPr>
          <a:xfrm>
            <a:off x="914149" y="3315825"/>
            <a:ext cx="2159273" cy="2644200"/>
            <a:chOff x="2038479" y="3259910"/>
            <a:chExt cx="2777924" cy="321486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9DFBBF-A653-AC44-98AA-C3DF1D2C0894}"/>
                </a:ext>
              </a:extLst>
            </p:cNvPr>
            <p:cNvSpPr/>
            <p:nvPr/>
          </p:nvSpPr>
          <p:spPr>
            <a:xfrm>
              <a:off x="2038479" y="3259910"/>
              <a:ext cx="2777924" cy="321486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64FA214-47E6-7349-8802-85EFBA7A7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9170" y="3350960"/>
              <a:ext cx="2576541" cy="301625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C4E64A-4A81-AC48-91DB-15A72A60E9F5}"/>
              </a:ext>
            </a:extLst>
          </p:cNvPr>
          <p:cNvGrpSpPr/>
          <p:nvPr/>
        </p:nvGrpSpPr>
        <p:grpSpPr>
          <a:xfrm>
            <a:off x="3682771" y="3292213"/>
            <a:ext cx="2159273" cy="2644200"/>
            <a:chOff x="4624448" y="3038732"/>
            <a:chExt cx="2777924" cy="3214868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066CD80-0EC5-6144-91CB-97194915F69D}"/>
                </a:ext>
              </a:extLst>
            </p:cNvPr>
            <p:cNvGrpSpPr/>
            <p:nvPr/>
          </p:nvGrpSpPr>
          <p:grpSpPr>
            <a:xfrm>
              <a:off x="4624448" y="3038732"/>
              <a:ext cx="2777924" cy="3214868"/>
              <a:chOff x="2038479" y="3259910"/>
              <a:chExt cx="2777924" cy="3214868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7EE20E7-FB3B-444B-B561-CB65D8520F77}"/>
                  </a:ext>
                </a:extLst>
              </p:cNvPr>
              <p:cNvSpPr/>
              <p:nvPr/>
            </p:nvSpPr>
            <p:spPr>
              <a:xfrm>
                <a:off x="2038479" y="3259910"/>
                <a:ext cx="2777924" cy="321486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740E7F4C-9046-E84A-B6F6-DD322C6B6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9170" y="3350960"/>
                <a:ext cx="2576541" cy="3016250"/>
              </a:xfrm>
              <a:prstGeom prst="rect">
                <a:avLst/>
              </a:prstGeom>
            </p:spPr>
          </p:pic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0DC0996-215A-DE49-B747-E945E9B6E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25139" y="3138193"/>
              <a:ext cx="2576541" cy="301625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F38F1B-3105-5040-9B31-1EF58FAA1769}"/>
              </a:ext>
            </a:extLst>
          </p:cNvPr>
          <p:cNvGrpSpPr/>
          <p:nvPr/>
        </p:nvGrpSpPr>
        <p:grpSpPr>
          <a:xfrm>
            <a:off x="6451393" y="3310005"/>
            <a:ext cx="2159273" cy="2644201"/>
            <a:chOff x="6235795" y="3245528"/>
            <a:chExt cx="2777924" cy="3214868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491522D-CAC5-DB4B-8874-BF06957658E0}"/>
                </a:ext>
              </a:extLst>
            </p:cNvPr>
            <p:cNvGrpSpPr/>
            <p:nvPr/>
          </p:nvGrpSpPr>
          <p:grpSpPr>
            <a:xfrm>
              <a:off x="6235795" y="3245528"/>
              <a:ext cx="2777924" cy="3214868"/>
              <a:chOff x="4624448" y="3038732"/>
              <a:chExt cx="2777924" cy="3214868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D0A589C-BCD8-F741-A406-F7C3F2F2B436}"/>
                  </a:ext>
                </a:extLst>
              </p:cNvPr>
              <p:cNvGrpSpPr/>
              <p:nvPr/>
            </p:nvGrpSpPr>
            <p:grpSpPr>
              <a:xfrm>
                <a:off x="4624448" y="3038732"/>
                <a:ext cx="2777924" cy="3214868"/>
                <a:chOff x="2038479" y="3259910"/>
                <a:chExt cx="2777924" cy="3214868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EC4B67A3-A29A-3545-B12D-B6471BA31B01}"/>
                    </a:ext>
                  </a:extLst>
                </p:cNvPr>
                <p:cNvSpPr/>
                <p:nvPr/>
              </p:nvSpPr>
              <p:spPr>
                <a:xfrm>
                  <a:off x="2038479" y="3259910"/>
                  <a:ext cx="2777924" cy="321486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/>
                </a:p>
              </p:txBody>
            </p:sp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7A67E7E4-3320-9443-94B5-814C05945F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39170" y="3350960"/>
                  <a:ext cx="2576541" cy="3016250"/>
                </a:xfrm>
                <a:prstGeom prst="rect">
                  <a:avLst/>
                </a:prstGeom>
              </p:spPr>
            </p:pic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6CD81110-4564-B240-A879-6340D4601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5139" y="3138193"/>
                <a:ext cx="2576541" cy="3016250"/>
              </a:xfrm>
              <a:prstGeom prst="rect">
                <a:avLst/>
              </a:prstGeom>
            </p:spPr>
          </p:pic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F653D7B-5349-CB40-8C00-1AF3E432A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36486" y="3328167"/>
              <a:ext cx="2576541" cy="300799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C5D482-4F78-4842-9EAC-BB4BC2437883}"/>
              </a:ext>
            </a:extLst>
          </p:cNvPr>
          <p:cNvGrpSpPr/>
          <p:nvPr/>
        </p:nvGrpSpPr>
        <p:grpSpPr>
          <a:xfrm>
            <a:off x="9220015" y="3281280"/>
            <a:ext cx="2159273" cy="2644202"/>
            <a:chOff x="6370053" y="1679414"/>
            <a:chExt cx="2777924" cy="3214868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C827403-8633-C94A-86BE-796FE9CC8330}"/>
                </a:ext>
              </a:extLst>
            </p:cNvPr>
            <p:cNvGrpSpPr/>
            <p:nvPr/>
          </p:nvGrpSpPr>
          <p:grpSpPr>
            <a:xfrm>
              <a:off x="6370053" y="1679414"/>
              <a:ext cx="2777924" cy="3214868"/>
              <a:chOff x="6235795" y="3245528"/>
              <a:chExt cx="2777924" cy="3214868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328A743D-04B8-034E-AE0E-8347F1C15BA7}"/>
                  </a:ext>
                </a:extLst>
              </p:cNvPr>
              <p:cNvGrpSpPr/>
              <p:nvPr/>
            </p:nvGrpSpPr>
            <p:grpSpPr>
              <a:xfrm>
                <a:off x="6235795" y="3245528"/>
                <a:ext cx="2777924" cy="3214868"/>
                <a:chOff x="4624448" y="3038732"/>
                <a:chExt cx="2777924" cy="3214868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2AD634F4-29FE-9341-8AE0-55EBF581ED88}"/>
                    </a:ext>
                  </a:extLst>
                </p:cNvPr>
                <p:cNvGrpSpPr/>
                <p:nvPr/>
              </p:nvGrpSpPr>
              <p:grpSpPr>
                <a:xfrm>
                  <a:off x="4624448" y="3038732"/>
                  <a:ext cx="2777924" cy="3214868"/>
                  <a:chOff x="2038479" y="3259910"/>
                  <a:chExt cx="2777924" cy="3214868"/>
                </a:xfrm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810AB999-34C8-9042-8987-4747BCAC5D7F}"/>
                      </a:ext>
                    </a:extLst>
                  </p:cNvPr>
                  <p:cNvSpPr/>
                  <p:nvPr/>
                </p:nvSpPr>
                <p:spPr>
                  <a:xfrm>
                    <a:off x="2038479" y="3259910"/>
                    <a:ext cx="2777924" cy="3214868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T"/>
                  </a:p>
                </p:txBody>
              </p:sp>
              <p:pic>
                <p:nvPicPr>
                  <p:cNvPr id="110" name="Picture 109">
                    <a:extLst>
                      <a:ext uri="{FF2B5EF4-FFF2-40B4-BE49-F238E27FC236}">
                        <a16:creationId xmlns:a16="http://schemas.microsoft.com/office/drawing/2014/main" id="{1ABBEBA5-F079-C345-B314-2A273A6BEA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139170" y="3350960"/>
                    <a:ext cx="2576541" cy="301625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08" name="Picture 107">
                  <a:extLst>
                    <a:ext uri="{FF2B5EF4-FFF2-40B4-BE49-F238E27FC236}">
                      <a16:creationId xmlns:a16="http://schemas.microsoft.com/office/drawing/2014/main" id="{BDA8144D-F9EA-BF41-8C5B-E24B8C66A2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25139" y="3138193"/>
                  <a:ext cx="2576541" cy="3016250"/>
                </a:xfrm>
                <a:prstGeom prst="rect">
                  <a:avLst/>
                </a:prstGeom>
              </p:spPr>
            </p:pic>
          </p:grp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CE47749D-834E-8248-9275-9C5A1648B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6486" y="3328167"/>
                <a:ext cx="2576541" cy="3007991"/>
              </a:xfrm>
              <a:prstGeom prst="rect">
                <a:avLst/>
              </a:prstGeom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121BB6-1C4A-DA4D-857F-88FBC8C7A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75306" y="1748257"/>
              <a:ext cx="2576540" cy="3007991"/>
            </a:xfrm>
            <a:prstGeom prst="rect">
              <a:avLst/>
            </a:prstGeom>
          </p:spPr>
        </p:pic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756B5A8C-C793-1A4E-939D-65E0B28A9A44}"/>
              </a:ext>
            </a:extLst>
          </p:cNvPr>
          <p:cNvSpPr txBox="1"/>
          <p:nvPr/>
        </p:nvSpPr>
        <p:spPr>
          <a:xfrm>
            <a:off x="787149" y="6034913"/>
            <a:ext cx="253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Negative Mean Squared Error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91135D2-D411-6C40-BF9E-CD0F2E055BBF}"/>
              </a:ext>
            </a:extLst>
          </p:cNvPr>
          <p:cNvSpPr txBox="1"/>
          <p:nvPr/>
        </p:nvSpPr>
        <p:spPr>
          <a:xfrm>
            <a:off x="8992259" y="6034913"/>
            <a:ext cx="253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R</a:t>
            </a:r>
            <a:r>
              <a:rPr lang="en-PT" b="1" baseline="30000" dirty="0">
                <a:latin typeface="Optima" panose="02000503060000020004" pitchFamily="2" charset="0"/>
                <a:cs typeface="Berlin Sans FB" panose="020F0502020204030204" pitchFamily="34" charset="0"/>
              </a:rPr>
              <a:t>2</a:t>
            </a:r>
            <a:endParaRPr lang="en-GB" b="1" baseline="300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CC9263-A0F5-1C43-8A5F-157874469E23}"/>
              </a:ext>
            </a:extLst>
          </p:cNvPr>
          <p:cNvSpPr txBox="1"/>
          <p:nvPr/>
        </p:nvSpPr>
        <p:spPr>
          <a:xfrm>
            <a:off x="3494885" y="6009192"/>
            <a:ext cx="253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Max Error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FB2A5A7-85A3-AC45-BF23-A9B2C8B95CF4}"/>
              </a:ext>
            </a:extLst>
          </p:cNvPr>
          <p:cNvSpPr txBox="1"/>
          <p:nvPr/>
        </p:nvSpPr>
        <p:spPr>
          <a:xfrm>
            <a:off x="6263507" y="5981074"/>
            <a:ext cx="253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Negative Mean Absolute Error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3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Optima" panose="02000503060000020004" pitchFamily="2" charset="0"/>
                <a:cs typeface="Berlin Sans FB" panose="020F0502020204030204" pitchFamily="34" charset="0"/>
              </a:rPr>
              <a:t>Resultados</a:t>
            </a:r>
            <a:endParaRPr lang="en-GB" sz="2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6BA0A4-BEA0-1C45-8EE0-82AB6A632A1F}"/>
              </a:ext>
            </a:extLst>
          </p:cNvPr>
          <p:cNvSpPr/>
          <p:nvPr/>
        </p:nvSpPr>
        <p:spPr>
          <a:xfrm>
            <a:off x="368298" y="5948390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9242493-2853-C54A-B87D-6EA9EA29C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015314"/>
              </p:ext>
            </p:extLst>
          </p:nvPr>
        </p:nvGraphicFramePr>
        <p:xfrm>
          <a:off x="444748" y="6069899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448589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7619068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5138080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8627679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24685272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575813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51233088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64976897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1747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-3,82542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-0,0736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446198936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0,03566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80631,1427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0,73512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6296,10446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0,09896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57059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1EF44A74-5D75-A24B-9571-DBD6C756970A}"/>
              </a:ext>
            </a:extLst>
          </p:cNvPr>
          <p:cNvSpPr/>
          <p:nvPr/>
        </p:nvSpPr>
        <p:spPr>
          <a:xfrm>
            <a:off x="361776" y="3442629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0621E-3515-3943-B425-534BAE683FED}"/>
              </a:ext>
            </a:extLst>
          </p:cNvPr>
          <p:cNvSpPr/>
          <p:nvPr/>
        </p:nvSpPr>
        <p:spPr>
          <a:xfrm>
            <a:off x="361776" y="1726959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9C57BA-775B-6648-8A8F-5F6EA51F6357}"/>
              </a:ext>
            </a:extLst>
          </p:cNvPr>
          <p:cNvSpPr/>
          <p:nvPr/>
        </p:nvSpPr>
        <p:spPr>
          <a:xfrm>
            <a:off x="368298" y="2608653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25E701-6FDB-FF49-A6DB-6ACB7C0BBA6C}"/>
              </a:ext>
            </a:extLst>
          </p:cNvPr>
          <p:cNvSpPr/>
          <p:nvPr/>
        </p:nvSpPr>
        <p:spPr>
          <a:xfrm>
            <a:off x="368298" y="4321505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1855D6-BBCE-0944-AD85-C80B16CBB6CE}"/>
              </a:ext>
            </a:extLst>
          </p:cNvPr>
          <p:cNvSpPr/>
          <p:nvPr/>
        </p:nvSpPr>
        <p:spPr>
          <a:xfrm>
            <a:off x="368298" y="5134947"/>
            <a:ext cx="6769944" cy="646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4EBEAD-E132-DB4D-B2EA-7E1A080D0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75545"/>
              </p:ext>
            </p:extLst>
          </p:nvPr>
        </p:nvGraphicFramePr>
        <p:xfrm>
          <a:off x="451270" y="1857710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42245104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2091168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6821286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668135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7042172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57513554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6008791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21942122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224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0,99878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0,99676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1310552,8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0,00002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18265,814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0,05078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245,7842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0,00194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08775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71B57A4-75AE-4C47-9927-934F827B5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638282"/>
              </p:ext>
            </p:extLst>
          </p:nvPr>
        </p:nvGraphicFramePr>
        <p:xfrm>
          <a:off x="451270" y="2739944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424063913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304888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6197437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958075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6088221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4290641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91700992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555333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8561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0,93476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0,90152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164025619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0,00246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54180,342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0,18756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1682,94496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0,01134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79876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B76508E-63A6-014F-A27C-73A2AD447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20281"/>
              </p:ext>
            </p:extLst>
          </p:nvPr>
        </p:nvGraphicFramePr>
        <p:xfrm>
          <a:off x="452142" y="3569629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20676762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662421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155792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8746797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2435912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30047324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17805050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6811180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MAE_s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177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0,99378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0,98378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8064909,04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0,0002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38179,576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0,1099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802,24696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0,0054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8547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2DB316C-D015-CC48-91AF-4EA0ECC32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697620"/>
              </p:ext>
            </p:extLst>
          </p:nvPr>
        </p:nvGraphicFramePr>
        <p:xfrm>
          <a:off x="451270" y="4442888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5662772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7464755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2657626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539119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6316433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646113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7738457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1646415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MSE_s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1038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-4,77152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0,52556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440367201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0,02088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77400,364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0,42828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7120,1995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0,07456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78906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3CF37B0-F328-DA47-8B5B-81ECBB890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208723"/>
              </p:ext>
            </p:extLst>
          </p:nvPr>
        </p:nvGraphicFramePr>
        <p:xfrm>
          <a:off x="451270" y="5255431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29488589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76934076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7384429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0974888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8171459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21368313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95680866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80081716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R2_s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MSE_s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ME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MAE_s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5599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0,97032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0,92196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36840099,2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0,00098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>
                          <a:effectLst/>
                        </a:rPr>
                        <a:t>88155,719</a:t>
                      </a:r>
                      <a:endParaRPr lang="en-P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0,2017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1687,35336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dirty="0">
                          <a:effectLst/>
                        </a:rPr>
                        <a:t>0,01384</a:t>
                      </a:r>
                      <a:endParaRPr lang="en-P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0938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112A2767-1C1B-E245-AC96-2A7AED1EF44D}"/>
              </a:ext>
            </a:extLst>
          </p:cNvPr>
          <p:cNvSpPr txBox="1"/>
          <p:nvPr/>
        </p:nvSpPr>
        <p:spPr>
          <a:xfrm>
            <a:off x="7157960" y="1865655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TREINO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BF4169-8E48-0842-A03B-A8E86641F607}"/>
              </a:ext>
            </a:extLst>
          </p:cNvPr>
          <p:cNvSpPr txBox="1"/>
          <p:nvPr/>
        </p:nvSpPr>
        <p:spPr>
          <a:xfrm>
            <a:off x="7146508" y="3581325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TREINO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39343-B556-B74F-98C4-C8C6DA8728FE}"/>
              </a:ext>
            </a:extLst>
          </p:cNvPr>
          <p:cNvSpPr txBox="1"/>
          <p:nvPr/>
        </p:nvSpPr>
        <p:spPr>
          <a:xfrm>
            <a:off x="7146508" y="5273643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TREINO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5D2F37-F9E8-B043-BB71-FA445AA2BF7B}"/>
              </a:ext>
            </a:extLst>
          </p:cNvPr>
          <p:cNvSpPr txBox="1"/>
          <p:nvPr/>
        </p:nvSpPr>
        <p:spPr>
          <a:xfrm>
            <a:off x="7146508" y="2747349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TESTE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772821-8057-4F42-90B8-23BB6561FC91}"/>
              </a:ext>
            </a:extLst>
          </p:cNvPr>
          <p:cNvSpPr txBox="1"/>
          <p:nvPr/>
        </p:nvSpPr>
        <p:spPr>
          <a:xfrm>
            <a:off x="7170414" y="4451322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TESTE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C380D6-25FD-4D4F-B3D3-0F8E5C15F80F}"/>
              </a:ext>
            </a:extLst>
          </p:cNvPr>
          <p:cNvSpPr txBox="1"/>
          <p:nvPr/>
        </p:nvSpPr>
        <p:spPr>
          <a:xfrm>
            <a:off x="7170414" y="5982326"/>
            <a:ext cx="101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TESTE</a:t>
            </a:r>
            <a:endParaRPr lang="en-GB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F8248D92-8CED-1F43-9409-98348E6FD024}"/>
              </a:ext>
            </a:extLst>
          </p:cNvPr>
          <p:cNvSpPr/>
          <p:nvPr/>
        </p:nvSpPr>
        <p:spPr>
          <a:xfrm>
            <a:off x="8184978" y="1726959"/>
            <a:ext cx="349422" cy="1528419"/>
          </a:xfrm>
          <a:prstGeom prst="rightBrace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7F7FA9A1-93A3-0948-AABF-EEE080567100}"/>
              </a:ext>
            </a:extLst>
          </p:cNvPr>
          <p:cNvSpPr/>
          <p:nvPr/>
        </p:nvSpPr>
        <p:spPr>
          <a:xfrm>
            <a:off x="8184978" y="3425744"/>
            <a:ext cx="349422" cy="1528419"/>
          </a:xfrm>
          <a:prstGeom prst="rightBrace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FCE92B4E-B111-C64C-A5F3-D1CAC84FD48C}"/>
              </a:ext>
            </a:extLst>
          </p:cNvPr>
          <p:cNvSpPr/>
          <p:nvPr/>
        </p:nvSpPr>
        <p:spPr>
          <a:xfrm>
            <a:off x="8184978" y="5102986"/>
            <a:ext cx="349422" cy="1528419"/>
          </a:xfrm>
          <a:prstGeom prst="rightBrace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CBEA9B-CC12-F04C-9A95-A06DF68A2E00}"/>
              </a:ext>
            </a:extLst>
          </p:cNvPr>
          <p:cNvSpPr txBox="1"/>
          <p:nvPr/>
        </p:nvSpPr>
        <p:spPr>
          <a:xfrm>
            <a:off x="8632412" y="1797860"/>
            <a:ext cx="3698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PREVISÃO DO NÚMERO DE CASOS A PARTIR DO NÚMERO DE CASOS DO DIA ANTERIOR</a:t>
            </a:r>
            <a:endParaRPr lang="en-GB" sz="1400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B6878F-A2FF-E147-ACF4-2B6DD81D85F8}"/>
              </a:ext>
            </a:extLst>
          </p:cNvPr>
          <p:cNvSpPr txBox="1"/>
          <p:nvPr/>
        </p:nvSpPr>
        <p:spPr>
          <a:xfrm>
            <a:off x="8505619" y="2495329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Resultados muito satisfatórios tanto no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set de treino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 e no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set de teste</a:t>
            </a:r>
            <a:endParaRPr lang="en-GB" sz="1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6BF27B-B9F1-E240-B916-A86AF88FD566}"/>
              </a:ext>
            </a:extLst>
          </p:cNvPr>
          <p:cNvSpPr txBox="1"/>
          <p:nvPr/>
        </p:nvSpPr>
        <p:spPr>
          <a:xfrm>
            <a:off x="8473299" y="3333159"/>
            <a:ext cx="3698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PREVISÃO DO NÚMERO DE CASOS A PARTIR DO NÚMERO DE CASOS DA SEMANA ANTERIOR</a:t>
            </a:r>
            <a:endParaRPr lang="en-GB" sz="1400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E5828A-5E20-B145-BFEF-7368E07BE9BF}"/>
              </a:ext>
            </a:extLst>
          </p:cNvPr>
          <p:cNvSpPr txBox="1"/>
          <p:nvPr/>
        </p:nvSpPr>
        <p:spPr>
          <a:xfrm>
            <a:off x="8505619" y="3991896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Resultados muito satisfatórios tanto no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set de treino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 mas muito mais no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set de teste</a:t>
            </a:r>
            <a:endParaRPr lang="en-GB" sz="1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B96950-FDBB-FF4B-9A47-7A629036C7B7}"/>
              </a:ext>
            </a:extLst>
          </p:cNvPr>
          <p:cNvCxnSpPr>
            <a:cxnSpLocks/>
          </p:cNvCxnSpPr>
          <p:nvPr/>
        </p:nvCxnSpPr>
        <p:spPr>
          <a:xfrm>
            <a:off x="10267077" y="4515116"/>
            <a:ext cx="0" cy="33417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79A4E7A-E736-DC42-8008-6128C89DB92F}"/>
              </a:ext>
            </a:extLst>
          </p:cNvPr>
          <p:cNvSpPr txBox="1"/>
          <p:nvPr/>
        </p:nvSpPr>
        <p:spPr>
          <a:xfrm>
            <a:off x="8400129" y="4802248"/>
            <a:ext cx="3698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Indica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overfitting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 </a:t>
            </a:r>
            <a:endParaRPr lang="en-GB" sz="1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C40853-E7F0-4448-A3D9-7A834AD2D81F}"/>
              </a:ext>
            </a:extLst>
          </p:cNvPr>
          <p:cNvSpPr txBox="1"/>
          <p:nvPr/>
        </p:nvSpPr>
        <p:spPr>
          <a:xfrm>
            <a:off x="8400129" y="5160106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ptima" panose="02000503060000020004" pitchFamily="2" charset="0"/>
                <a:cs typeface="Berlin Sans FB" panose="020F0502020204030204" pitchFamily="34" charset="0"/>
              </a:rPr>
              <a:t>TUNNING DOS HYPERPARÂMETROS DO MODELO ANTERIOR</a:t>
            </a:r>
            <a:endParaRPr lang="en-GB" sz="1400" b="1" dirty="0">
              <a:solidFill>
                <a:schemeClr val="accent4">
                  <a:lumMod val="40000"/>
                  <a:lumOff val="60000"/>
                </a:schemeClr>
              </a:solidFill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F698EF-1F28-EA44-8EB7-48C5FF086FCF}"/>
              </a:ext>
            </a:extLst>
          </p:cNvPr>
          <p:cNvSpPr txBox="1"/>
          <p:nvPr/>
        </p:nvSpPr>
        <p:spPr>
          <a:xfrm>
            <a:off x="8505619" y="5702572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Melhoramento dos resultados, mas ainda existe bastante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overfitting</a:t>
            </a:r>
            <a:endParaRPr lang="en-GB" sz="1400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39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Optima" panose="02000503060000020004" pitchFamily="2" charset="0"/>
                <a:cs typeface="Berlin Sans FB" panose="020F0502020204030204" pitchFamily="34" charset="0"/>
              </a:rPr>
              <a:t>Trabalho</a:t>
            </a:r>
            <a:r>
              <a:rPr lang="en-GB" sz="2400" dirty="0">
                <a:latin typeface="Optima" panose="02000503060000020004" pitchFamily="2" charset="0"/>
                <a:cs typeface="Berlin Sans FB" panose="020F0502020204030204" pitchFamily="34" charset="0"/>
              </a:rPr>
              <a:t> </a:t>
            </a:r>
            <a:r>
              <a:rPr lang="en-GB" sz="2400" dirty="0" err="1">
                <a:latin typeface="Optima" panose="02000503060000020004" pitchFamily="2" charset="0"/>
                <a:cs typeface="Berlin Sans FB" panose="020F0502020204030204" pitchFamily="34" charset="0"/>
              </a:rPr>
              <a:t>futuro</a:t>
            </a:r>
            <a:endParaRPr lang="en-GB" sz="2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9F5E51-43B1-B74E-9074-7EF335145EF2}"/>
              </a:ext>
            </a:extLst>
          </p:cNvPr>
          <p:cNvSpPr txBox="1"/>
          <p:nvPr/>
        </p:nvSpPr>
        <p:spPr>
          <a:xfrm>
            <a:off x="1246850" y="2184152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De forma a tentar reduzir o overfitting dos modelos</a:t>
            </a:r>
            <a:endParaRPr lang="en-GB" sz="1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1D8CFB-59CE-4447-9232-C4A179CF467D}"/>
              </a:ext>
            </a:extLst>
          </p:cNvPr>
          <p:cNvCxnSpPr>
            <a:cxnSpLocks/>
          </p:cNvCxnSpPr>
          <p:nvPr/>
        </p:nvCxnSpPr>
        <p:spPr>
          <a:xfrm>
            <a:off x="3084508" y="2834372"/>
            <a:ext cx="0" cy="704584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CA476CF-26F6-6540-9A24-7DD650C59E3B}"/>
              </a:ext>
            </a:extLst>
          </p:cNvPr>
          <p:cNvSpPr/>
          <p:nvPr/>
        </p:nvSpPr>
        <p:spPr>
          <a:xfrm>
            <a:off x="2103564" y="3737606"/>
            <a:ext cx="1961888" cy="18257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 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89D0BC-1C20-0540-95C1-9EF4A90A660E}"/>
              </a:ext>
            </a:extLst>
          </p:cNvPr>
          <p:cNvSpPr txBox="1"/>
          <p:nvPr/>
        </p:nvSpPr>
        <p:spPr>
          <a:xfrm>
            <a:off x="2234824" y="4173416"/>
            <a:ext cx="1699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Utilizar técnicas de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feature selection 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(como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PCA</a:t>
            </a:r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, por exemplo)</a:t>
            </a:r>
            <a:endParaRPr lang="en-GB" sz="1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78DC62-51E1-1642-8A60-F0264004FE5C}"/>
              </a:ext>
            </a:extLst>
          </p:cNvPr>
          <p:cNvSpPr txBox="1"/>
          <p:nvPr/>
        </p:nvSpPr>
        <p:spPr>
          <a:xfrm>
            <a:off x="7048748" y="2184152"/>
            <a:ext cx="369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Testar outras problemáticas com o dataset disponível</a:t>
            </a:r>
            <a:endParaRPr lang="en-GB" sz="1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2678B2-33B0-F64A-9EA0-589AC9A6D59A}"/>
              </a:ext>
            </a:extLst>
          </p:cNvPr>
          <p:cNvCxnSpPr>
            <a:cxnSpLocks/>
          </p:cNvCxnSpPr>
          <p:nvPr/>
        </p:nvCxnSpPr>
        <p:spPr>
          <a:xfrm>
            <a:off x="8886406" y="2834372"/>
            <a:ext cx="0" cy="704584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474192E-3FA3-E64C-A06A-3B9B521B852A}"/>
              </a:ext>
            </a:extLst>
          </p:cNvPr>
          <p:cNvSpPr/>
          <p:nvPr/>
        </p:nvSpPr>
        <p:spPr>
          <a:xfrm>
            <a:off x="7905461" y="3737604"/>
            <a:ext cx="1961888" cy="18257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   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3B5313-AC43-9F45-A2E9-95C25ACB864E}"/>
              </a:ext>
            </a:extLst>
          </p:cNvPr>
          <p:cNvSpPr txBox="1"/>
          <p:nvPr/>
        </p:nvSpPr>
        <p:spPr>
          <a:xfrm>
            <a:off x="8036721" y="4281136"/>
            <a:ext cx="1699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Optima" panose="02000503060000020004" pitchFamily="2" charset="0"/>
                <a:cs typeface="Berlin Sans FB" panose="020F0502020204030204" pitchFamily="34" charset="0"/>
              </a:rPr>
              <a:t>Tentar prever o </a:t>
            </a:r>
            <a:r>
              <a:rPr lang="en-PT" sz="1400" b="1" dirty="0">
                <a:latin typeface="Optima" panose="02000503060000020004" pitchFamily="2" charset="0"/>
                <a:cs typeface="Berlin Sans FB" panose="020F0502020204030204" pitchFamily="34" charset="0"/>
              </a:rPr>
              <a:t>número de fatalidades</a:t>
            </a:r>
            <a:endParaRPr lang="en-GB" sz="1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76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621</Words>
  <Application>Microsoft Macintosh PowerPoint</Application>
  <PresentationFormat>Widescreen</PresentationFormat>
  <Paragraphs>147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</dc:title>
  <dc:creator>Miguel Machado Roque Ferreira</dc:creator>
  <cp:lastModifiedBy>Miguel Machado Roque Ferreira</cp:lastModifiedBy>
  <cp:revision>34</cp:revision>
  <dcterms:created xsi:type="dcterms:W3CDTF">2020-05-08T17:44:42Z</dcterms:created>
  <dcterms:modified xsi:type="dcterms:W3CDTF">2020-05-10T09:38:05Z</dcterms:modified>
</cp:coreProperties>
</file>