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719"/>
  </p:normalViewPr>
  <p:slideViewPr>
    <p:cSldViewPr snapToGrid="0" snapToObjects="1">
      <p:cViewPr>
        <p:scale>
          <a:sx n="70" d="100"/>
          <a:sy n="70" d="100"/>
        </p:scale>
        <p:origin x="153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7750E-4D79-494A-9404-20FAE8D53E3B}" type="datetimeFigureOut">
              <a:rPr lang="en-PT" smtClean="0"/>
              <a:t>26/05/2020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A8A13-33D9-E248-80D5-B133E4F3DA2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3232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7539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245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819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1287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86082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3898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12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8803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153B-D9FA-D34F-AE0B-F48E94EC5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0BF4-F96E-704D-B68F-BDDF8CED3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1FEA-2FC2-EA41-B91E-71FC836C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26/05/2020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B121-AAF1-8946-B14A-9D544FAD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86C7-ACAF-0F40-9FB0-62EE80E4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4245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7F38-8359-BC4A-ABD5-3060A3F5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94110-B5BA-F04A-B6F1-7638393B1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7C72-E2A9-CF42-8A37-511FDC2C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26/05/2020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FFEFA-54C6-FE44-89AF-9E4F4F45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3DA0-7E5A-F940-93B1-D5D2A195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0451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AEEE1-6C1F-BB46-98E2-BC82A81A0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3BB0-4A7D-164D-AAB5-F99F614D5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CBE0E-3EA6-BD4C-BD7A-CD274862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26/05/2020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FEA5-CA52-CC46-938F-225E8009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D1D6-7412-DC4C-97B8-5C4AF3BB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9443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7784-7185-5443-9732-84C9C7A0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4CE9-9D17-1E46-94CF-924213C1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70C7-ED16-A04B-B216-AA13F80A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26/05/2020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6406-E3CA-ED43-9BB2-3A0C2A3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A7466-69B9-FB41-8DEA-D25BE3D6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0837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2F64-5347-024E-B15D-9C70074C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A59F-D4A8-7745-92A3-FF61F62BC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7A3D-9763-B749-8938-717E1BB6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26/05/2020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2366-FF05-0A4C-AD8B-E42A7CBE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354B-177A-5545-8301-E5312F7B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94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D963-5C61-1F44-9143-4C435EB9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D141-D51C-D042-A676-F92424D98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8D5CB-C9A9-7042-9EDF-64A760B8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E195-0AD3-3A45-A34C-B78D65E0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26/05/2020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1BD8B-F028-9347-8929-00070531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9E048-08E9-5E4A-A11C-87751910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0125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C936-269D-114C-A4E7-F11D3455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A540-9444-5549-8431-E7F3FB85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E3792-0FC7-504A-AF4C-A79D40ADC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ABEFA-A0CC-D54F-94A0-B20A8629F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5AEE6-BCF3-7149-BE5D-9EFDF6C1B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26D8E-D74C-A141-AB4B-B861E3C6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26/05/2020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5CEC0-3B7B-0041-B07C-4C68048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D5503-7637-CD42-A608-B2FF6B90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9486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CA72-C359-0B4A-BA17-F7148AC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BFE35-2813-904D-A37B-36403D56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26/05/2020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A913F-5F9D-4C4E-8240-A5898005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18BBA-C57B-4646-8D38-DB4839B1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1007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2E853-68CC-2541-84D6-A156173F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26/05/2020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73FC8-5FA1-354C-9436-7304F3F8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C9D-3BD5-B94C-AB93-DF2AD82D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1049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651E-FBE5-2D40-9F8A-F6F36004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C777-D3FE-BE4E-B435-ED8466C9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D9C33-9BA4-DE47-B868-765D244E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C2A1D-2A76-3A42-9BFA-DEBBEB41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26/05/2020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14604-84C2-FE46-BAB4-992A598D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E9FD0-5D9E-FE48-A72F-FD99061E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0842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39CF-2052-454F-933D-D2DB534E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ED3FC-E51C-DB45-BD13-19ED750B6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9CEE2-8865-784D-9E21-44816DF6C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4E9F-4521-6D44-9F70-4222B04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26/05/2020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F47FE-A98D-5447-A43A-E9D05092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FD02-009B-D449-9FC1-5AEE7CEE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179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088D9-ADBC-D749-B6A2-77A5E4BB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460A5-BB87-594F-A27A-D3AFF457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61DB-715F-9F40-A93C-A132454A0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D9D4-E009-9D41-BC97-6A0F96C1AD3C}" type="datetimeFigureOut">
              <a:rPr lang="en-PT" smtClean="0"/>
              <a:t>26/05/2020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1503-258E-5C4B-A976-A3298A91E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24FB-BE48-8748-8F3A-3259DE55C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06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35FF5A3-2DCD-3A42-92C8-DAB5C0E931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02C68-7668-7341-90C5-13FE09F25BFB}"/>
              </a:ext>
            </a:extLst>
          </p:cNvPr>
          <p:cNvSpPr/>
          <p:nvPr/>
        </p:nvSpPr>
        <p:spPr>
          <a:xfrm>
            <a:off x="0" y="2614613"/>
            <a:ext cx="12192000" cy="1428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89BCC92-9DD4-0E45-A6AF-5D3CA064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464" y="1371600"/>
            <a:ext cx="5595937" cy="55959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01A9DF-A6ED-7A4D-8E9E-A06F56C82A5F}"/>
              </a:ext>
            </a:extLst>
          </p:cNvPr>
          <p:cNvSpPr txBox="1"/>
          <p:nvPr/>
        </p:nvSpPr>
        <p:spPr>
          <a:xfrm>
            <a:off x="7086600" y="-10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93A02D-2029-794A-8F3F-146C8258405A}"/>
              </a:ext>
            </a:extLst>
          </p:cNvPr>
          <p:cNvSpPr txBox="1"/>
          <p:nvPr/>
        </p:nvSpPr>
        <p:spPr>
          <a:xfrm>
            <a:off x="5004886" y="2733348"/>
            <a:ext cx="64393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COVID-19 Community Mobility Reports</a:t>
            </a:r>
          </a:p>
          <a:p>
            <a:r>
              <a:rPr lang="en-GB" dirty="0" err="1">
                <a:latin typeface="Optima" panose="02000503060000020004" pitchFamily="2" charset="0"/>
                <a:cs typeface="Berlin Sans FB" panose="020F0502020204030204" pitchFamily="34" charset="0"/>
              </a:rPr>
              <a:t>Unidade</a:t>
            </a:r>
            <a:r>
              <a:rPr lang="en-GB" dirty="0">
                <a:latin typeface="Optima" panose="02000503060000020004" pitchFamily="2" charset="0"/>
                <a:cs typeface="Berlin Sans FB" panose="020F0502020204030204" pitchFamily="34" charset="0"/>
              </a:rPr>
              <a:t> Curricular: </a:t>
            </a:r>
            <a:r>
              <a:rPr lang="en-GB" dirty="0" err="1">
                <a:latin typeface="Optima" panose="02000503060000020004" pitchFamily="2" charset="0"/>
                <a:cs typeface="Berlin Sans FB" panose="020F0502020204030204" pitchFamily="34" charset="0"/>
              </a:rPr>
              <a:t>Inteligência</a:t>
            </a:r>
            <a:r>
              <a:rPr lang="en-GB" dirty="0">
                <a:latin typeface="Optima" panose="02000503060000020004" pitchFamily="2" charset="0"/>
                <a:cs typeface="Berlin Sans FB" panose="020F0502020204030204" pitchFamily="34" charset="0"/>
              </a:rPr>
              <a:t> Artificial</a:t>
            </a:r>
          </a:p>
          <a:p>
            <a:r>
              <a:rPr lang="en-GB" dirty="0">
                <a:latin typeface="Optima" panose="02000503060000020004" pitchFamily="2" charset="0"/>
                <a:cs typeface="Berlin Sans FB" panose="020F0502020204030204" pitchFamily="34" charset="0"/>
              </a:rPr>
              <a:t>Maria Barros (up201608444) e Miguel Ferreira (up201606158)</a:t>
            </a:r>
          </a:p>
          <a:p>
            <a:endParaRPr lang="en-PT" dirty="0"/>
          </a:p>
        </p:txBody>
      </p:sp>
      <p:pic>
        <p:nvPicPr>
          <p:cNvPr id="24" name="Picture 2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14FEEFBB-81BD-EB40-868B-5DB27335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524" y="511650"/>
            <a:ext cx="1104900" cy="1104900"/>
          </a:xfrm>
          <a:prstGeom prst="rect">
            <a:avLst/>
          </a:prstGeom>
        </p:spPr>
      </p:pic>
      <p:pic>
        <p:nvPicPr>
          <p:cNvPr id="25" name="Picture 2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6B82E6-37C1-764A-A452-92023B5B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4686300"/>
            <a:ext cx="1660050" cy="1660050"/>
          </a:xfrm>
          <a:prstGeom prst="rect">
            <a:avLst/>
          </a:prstGeom>
        </p:spPr>
      </p:pic>
      <p:pic>
        <p:nvPicPr>
          <p:cNvPr id="26" name="Picture 2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64FAEA9-0BA2-414C-9558-1D33A79E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29" y="1886902"/>
            <a:ext cx="574200" cy="574200"/>
          </a:xfrm>
          <a:prstGeom prst="rect">
            <a:avLst/>
          </a:prstGeom>
        </p:spPr>
      </p:pic>
      <p:pic>
        <p:nvPicPr>
          <p:cNvPr id="27" name="Picture 2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E63A8491-6295-0F41-ABB1-29D768DA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9" y="360351"/>
            <a:ext cx="956252" cy="956252"/>
          </a:xfrm>
          <a:prstGeom prst="rect">
            <a:avLst/>
          </a:prstGeom>
        </p:spPr>
      </p:pic>
      <p:pic>
        <p:nvPicPr>
          <p:cNvPr id="28" name="Picture 27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F81DE285-E1FC-3240-A98A-51A53FEE5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162" y="1387713"/>
            <a:ext cx="1455737" cy="1455737"/>
          </a:xfrm>
          <a:prstGeom prst="rect">
            <a:avLst/>
          </a:prstGeom>
        </p:spPr>
      </p:pic>
      <p:pic>
        <p:nvPicPr>
          <p:cNvPr id="29" name="Picture 28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437EF18-5C8B-F843-AAB9-ACF5D667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163" y="144939"/>
            <a:ext cx="1104900" cy="1104900"/>
          </a:xfrm>
          <a:prstGeom prst="rect">
            <a:avLst/>
          </a:prstGeom>
        </p:spPr>
      </p:pic>
      <p:pic>
        <p:nvPicPr>
          <p:cNvPr id="30" name="Picture 29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CBE893A-A0E3-5547-B63D-BF73061D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10" y="3867545"/>
            <a:ext cx="807247" cy="807247"/>
          </a:xfrm>
          <a:prstGeom prst="rect">
            <a:avLst/>
          </a:prstGeom>
        </p:spPr>
      </p:pic>
      <p:pic>
        <p:nvPicPr>
          <p:cNvPr id="31" name="Picture 30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E8FAABD-6F59-2844-8D12-C8E7AC94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430" y="5408137"/>
            <a:ext cx="1104900" cy="1104900"/>
          </a:xfrm>
          <a:prstGeom prst="rect">
            <a:avLst/>
          </a:prstGeom>
        </p:spPr>
      </p:pic>
      <p:pic>
        <p:nvPicPr>
          <p:cNvPr id="32" name="Picture 31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C1BE53B8-2789-274A-B7E1-8B28D761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536" y="3779629"/>
            <a:ext cx="1428749" cy="1428749"/>
          </a:xfrm>
          <a:prstGeom prst="rect">
            <a:avLst/>
          </a:prstGeom>
        </p:spPr>
      </p:pic>
      <p:pic>
        <p:nvPicPr>
          <p:cNvPr id="33" name="Picture 32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58E0D06-C0EB-8A4E-8559-DF41457B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4" y="119438"/>
            <a:ext cx="952500" cy="952500"/>
          </a:xfrm>
          <a:prstGeom prst="rect">
            <a:avLst/>
          </a:prstGeom>
        </p:spPr>
      </p:pic>
      <p:pic>
        <p:nvPicPr>
          <p:cNvPr id="34" name="Picture 3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E35A4874-4BC3-CE47-94A4-E63ECE90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969" y="541158"/>
            <a:ext cx="897355" cy="8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n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728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Novo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Problema</a:t>
            </a:r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: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Previsão</a:t>
            </a:r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 das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Fatalidades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8B9AF3-D2BC-A74B-9532-2FFC96FC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95767"/>
              </p:ext>
            </p:extLst>
          </p:nvPr>
        </p:nvGraphicFramePr>
        <p:xfrm>
          <a:off x="707205" y="1742703"/>
          <a:ext cx="1785620" cy="40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r>
                        <a:rPr lang="en-PT" sz="1100" dirty="0">
                          <a:latin typeface="Optima" panose="02000503060000020004" pitchFamily="2" charset="0"/>
                        </a:rPr>
                        <a:t>Nº Fatalidades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100" dirty="0">
                          <a:latin typeface="Optima" panose="02000503060000020004" pitchFamily="2" charset="0"/>
                        </a:rPr>
                        <a:t>Nº Fatalidades 8 dias antes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77485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18016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023569"/>
                  </a:ext>
                </a:extLst>
              </a:tr>
              <a:tr h="803233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48648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1AFFF-2AD0-E546-9319-D5721B8EC132}"/>
              </a:ext>
            </a:extLst>
          </p:cNvPr>
          <p:cNvCxnSpPr>
            <a:cxnSpLocks/>
          </p:cNvCxnSpPr>
          <p:nvPr/>
        </p:nvCxnSpPr>
        <p:spPr>
          <a:xfrm>
            <a:off x="1415643" y="4779538"/>
            <a:ext cx="747021" cy="105408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EB8D2B-6B26-2241-8750-7E5348B2D555}"/>
              </a:ext>
            </a:extLst>
          </p:cNvPr>
          <p:cNvSpPr txBox="1"/>
          <p:nvPr/>
        </p:nvSpPr>
        <p:spPr>
          <a:xfrm>
            <a:off x="4702258" y="2150781"/>
            <a:ext cx="7459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Outro problema escolhido foi a previsão do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de fatalidades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para todos os países</a:t>
            </a:r>
          </a:p>
          <a:p>
            <a:pPr algn="ctr"/>
            <a:endParaRPr lang="en-PT" dirty="0">
              <a:latin typeface="Optima" panose="02000503060000020004" pitchFamily="2" charset="0"/>
              <a:cs typeface="Berlin Sans FB" panose="020F0502020204030204" pitchFamily="34" charset="0"/>
            </a:endParaRPr>
          </a:p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Para isso, e de forma a complementar aos dados disponíveis, foram adicionados, em similaridade para a previsão do número total de casos,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o número de fatalidades na semana anterior</a:t>
            </a:r>
            <a:endParaRPr lang="en-GB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C45AE0-3B76-5B46-B1E3-C28D068F1D70}"/>
              </a:ext>
            </a:extLst>
          </p:cNvPr>
          <p:cNvCxnSpPr>
            <a:cxnSpLocks/>
          </p:cNvCxnSpPr>
          <p:nvPr/>
        </p:nvCxnSpPr>
        <p:spPr>
          <a:xfrm>
            <a:off x="8508834" y="4086321"/>
            <a:ext cx="0" cy="460425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6B5A6F1-5184-7B45-AAFD-E06CE00168BA}"/>
              </a:ext>
            </a:extLst>
          </p:cNvPr>
          <p:cNvSpPr/>
          <p:nvPr/>
        </p:nvSpPr>
        <p:spPr>
          <a:xfrm>
            <a:off x="5143191" y="4772020"/>
            <a:ext cx="6582234" cy="1405677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77532-3036-344F-99C0-80B65968AA91}"/>
              </a:ext>
            </a:extLst>
          </p:cNvPr>
          <p:cNvSpPr txBox="1"/>
          <p:nvPr/>
        </p:nvSpPr>
        <p:spPr>
          <a:xfrm>
            <a:off x="5270763" y="4874693"/>
            <a:ext cx="632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Da mesma forma que no problema anterior, este número de fatalidades durante a semana anterior permite obter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a tendência de evolução do número de fatalidades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de forma a ajudar na previsão das mesmas 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6EFFFC3-22D3-984E-A48B-1127CF172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23805"/>
              </p:ext>
            </p:extLst>
          </p:nvPr>
        </p:nvGraphicFramePr>
        <p:xfrm>
          <a:off x="2499690" y="1742703"/>
          <a:ext cx="1785620" cy="40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r>
                        <a:rPr lang="en-PT" sz="1100" dirty="0">
                          <a:latin typeface="Optima" panose="02000503060000020004" pitchFamily="2" charset="0"/>
                        </a:rPr>
                        <a:t>Nº Fatalidades 9 dias antes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100" dirty="0">
                          <a:latin typeface="Optima" panose="02000503060000020004" pitchFamily="2" charset="0"/>
                        </a:rPr>
                        <a:t>Nº Fatalidades 10 dias antes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77485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18016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023569"/>
                  </a:ext>
                </a:extLst>
              </a:tr>
              <a:tr h="803233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48648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2644F4-2C1A-7E41-AFE2-FE3C6BD0295C}"/>
              </a:ext>
            </a:extLst>
          </p:cNvPr>
          <p:cNvCxnSpPr>
            <a:cxnSpLocks/>
          </p:cNvCxnSpPr>
          <p:nvPr/>
        </p:nvCxnSpPr>
        <p:spPr>
          <a:xfrm>
            <a:off x="1478660" y="3196633"/>
            <a:ext cx="2172739" cy="259910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FBDFE-D297-9F44-B4EC-19B672402EB8}"/>
              </a:ext>
            </a:extLst>
          </p:cNvPr>
          <p:cNvCxnSpPr>
            <a:cxnSpLocks/>
          </p:cNvCxnSpPr>
          <p:nvPr/>
        </p:nvCxnSpPr>
        <p:spPr>
          <a:xfrm>
            <a:off x="1417769" y="3911999"/>
            <a:ext cx="1360498" cy="183521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BDB7FC-6A4E-0F4F-BA9E-FF5D6BD2EB6E}"/>
              </a:ext>
            </a:extLst>
          </p:cNvPr>
          <p:cNvSpPr txBox="1"/>
          <p:nvPr/>
        </p:nvSpPr>
        <p:spPr>
          <a:xfrm>
            <a:off x="4183137" y="1996893"/>
            <a:ext cx="919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(…)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4B8E5CD6-296D-8441-93B5-A89C32E83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17525"/>
              </p:ext>
            </p:extLst>
          </p:nvPr>
        </p:nvGraphicFramePr>
        <p:xfrm>
          <a:off x="714070" y="5789551"/>
          <a:ext cx="1785620" cy="80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endParaRPr lang="en-PT" sz="1400" dirty="0">
                        <a:latin typeface="Optima" panose="02000503060000020004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T" sz="1400" dirty="0">
                        <a:latin typeface="Optima" panose="02000503060000020004" pitchFamily="2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BDF9C1E-E234-394D-8EAB-85328A56149C}"/>
              </a:ext>
            </a:extLst>
          </p:cNvPr>
          <p:cNvGraphicFramePr>
            <a:graphicFrameLocks noGrp="1"/>
          </p:cNvGraphicFramePr>
          <p:nvPr/>
        </p:nvGraphicFramePr>
        <p:xfrm>
          <a:off x="2499690" y="5789551"/>
          <a:ext cx="1785620" cy="80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endParaRPr lang="en-PT" sz="1400" dirty="0">
                        <a:latin typeface="Optima" panose="02000503060000020004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T" sz="1400" dirty="0">
                        <a:latin typeface="Optima" panose="02000503060000020004" pitchFamily="2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B88AC4AD-38BA-B149-B071-9A375F9C80A2}"/>
              </a:ext>
            </a:extLst>
          </p:cNvPr>
          <p:cNvSpPr txBox="1"/>
          <p:nvPr/>
        </p:nvSpPr>
        <p:spPr>
          <a:xfrm>
            <a:off x="714070" y="5124940"/>
            <a:ext cx="91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GAP 7 DIAS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A8609A4-20F0-2747-87E7-233B2435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49" y="2675308"/>
            <a:ext cx="581339" cy="581339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5FFF7998-EE6F-7C4E-9F20-8026BD8B3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60" y="4286094"/>
            <a:ext cx="581339" cy="581339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A2D735A8-4F4A-E84E-9C74-AEEE16D7A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38" y="5905981"/>
            <a:ext cx="581339" cy="581339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89B480E-E466-2B4D-A344-32B74F8C7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299" y="5892655"/>
            <a:ext cx="581339" cy="581339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A6FE581-C166-5B4A-BD6B-9DA08A77F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60" y="3432803"/>
            <a:ext cx="634575" cy="634575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AB43045A-C66C-EE4D-B62A-2F9704038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41" y="5860487"/>
            <a:ext cx="634575" cy="634575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13A0A8B-AC15-3B46-B54F-C54261678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262" y="5848763"/>
            <a:ext cx="634575" cy="6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2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-11575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Resultados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1135D2-D411-6C40-BF9E-CD0F2E055BBF}"/>
              </a:ext>
            </a:extLst>
          </p:cNvPr>
          <p:cNvSpPr txBox="1"/>
          <p:nvPr/>
        </p:nvSpPr>
        <p:spPr>
          <a:xfrm>
            <a:off x="2981124" y="4012551"/>
            <a:ext cx="253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</a:t>
            </a:r>
            <a:r>
              <a:rPr lang="en-PT" b="1" baseline="30000" dirty="0">
                <a:latin typeface="Optima" panose="02000503060000020004" pitchFamily="2" charset="0"/>
                <a:cs typeface="Berlin Sans FB" panose="020F0502020204030204" pitchFamily="34" charset="0"/>
              </a:rPr>
              <a:t>2</a:t>
            </a:r>
            <a:endParaRPr lang="en-GB" b="1" baseline="300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AA7935-D1A4-E446-B488-D93EF9FD5BAF}"/>
              </a:ext>
            </a:extLst>
          </p:cNvPr>
          <p:cNvSpPr/>
          <p:nvPr/>
        </p:nvSpPr>
        <p:spPr>
          <a:xfrm>
            <a:off x="1890261" y="1684466"/>
            <a:ext cx="2181727" cy="26174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BECEF2-D13F-F349-BABB-CE8AE82A41A3}"/>
              </a:ext>
            </a:extLst>
          </p:cNvPr>
          <p:cNvCxnSpPr>
            <a:cxnSpLocks/>
          </p:cNvCxnSpPr>
          <p:nvPr/>
        </p:nvCxnSpPr>
        <p:spPr>
          <a:xfrm>
            <a:off x="4375538" y="2830803"/>
            <a:ext cx="68028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B064C29-B5C1-9243-80ED-13DEC1FB2577}"/>
              </a:ext>
            </a:extLst>
          </p:cNvPr>
          <p:cNvSpPr txBox="1"/>
          <p:nvPr/>
        </p:nvSpPr>
        <p:spPr>
          <a:xfrm>
            <a:off x="5229398" y="2230638"/>
            <a:ext cx="5515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Para este problema, foram novamente traçadas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as curvas de aprendizagem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para os mesmos algoritmos mencionados anteriormente, e o que apresentou a melhor </a:t>
            </a:r>
            <a:r>
              <a:rPr lang="en-PT" i="1" dirty="0">
                <a:latin typeface="Optima" panose="02000503060000020004" pitchFamily="2" charset="0"/>
                <a:cs typeface="Berlin Sans FB" panose="020F0502020204030204" pitchFamily="34" charset="0"/>
              </a:rPr>
              <a:t>performance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foi 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Random Forest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92B5AD-45F5-8745-899F-9D8DA1A97AD6}"/>
              </a:ext>
            </a:extLst>
          </p:cNvPr>
          <p:cNvSpPr/>
          <p:nvPr/>
        </p:nvSpPr>
        <p:spPr>
          <a:xfrm>
            <a:off x="609349" y="4671750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FA8F6F-4A7C-7442-B3FE-F8027DBD3146}"/>
              </a:ext>
            </a:extLst>
          </p:cNvPr>
          <p:cNvSpPr/>
          <p:nvPr/>
        </p:nvSpPr>
        <p:spPr>
          <a:xfrm>
            <a:off x="615871" y="5550626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CFBC388-A46B-724E-BCFC-7908235B3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29714"/>
              </p:ext>
            </p:extLst>
          </p:nvPr>
        </p:nvGraphicFramePr>
        <p:xfrm>
          <a:off x="699715" y="4798750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2067676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62421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15579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8746797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243591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047324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780505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681118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177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0.997900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0.997000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5.242625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0.0001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13.145825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0.054175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0.946175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0.004300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547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CE8462E-58C0-EC43-BDD6-BBCB578E3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964134"/>
              </p:ext>
            </p:extLst>
          </p:nvPr>
        </p:nvGraphicFramePr>
        <p:xfrm>
          <a:off x="698843" y="5672009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66277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746475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65762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539119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631643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646113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773845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164641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038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0.935900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0.961875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118.979175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0.001925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30.834950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0.159850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5.050100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0.023350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8906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E89E1061-E1D3-9F43-A079-B440F15B0D66}"/>
              </a:ext>
            </a:extLst>
          </p:cNvPr>
          <p:cNvSpPr txBox="1"/>
          <p:nvPr/>
        </p:nvSpPr>
        <p:spPr>
          <a:xfrm>
            <a:off x="7394081" y="4810446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74C2BC-3087-2148-A715-CE38C9AC8FB2}"/>
              </a:ext>
            </a:extLst>
          </p:cNvPr>
          <p:cNvSpPr txBox="1"/>
          <p:nvPr/>
        </p:nvSpPr>
        <p:spPr>
          <a:xfrm>
            <a:off x="7417987" y="5680443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46B92900-1648-1E4F-8BDE-298B5AC718E3}"/>
              </a:ext>
            </a:extLst>
          </p:cNvPr>
          <p:cNvSpPr/>
          <p:nvPr/>
        </p:nvSpPr>
        <p:spPr>
          <a:xfrm>
            <a:off x="8432551" y="4654865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9621950E-BE18-C142-9C65-D90D4131CF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971"/>
          <a:stretch/>
        </p:blipFill>
        <p:spPr>
          <a:xfrm>
            <a:off x="1870021" y="1730555"/>
            <a:ext cx="2181727" cy="258717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877333-D4AE-F744-884A-6E599AD8CFB2}"/>
              </a:ext>
            </a:extLst>
          </p:cNvPr>
          <p:cNvCxnSpPr>
            <a:cxnSpLocks/>
          </p:cNvCxnSpPr>
          <p:nvPr/>
        </p:nvCxnSpPr>
        <p:spPr>
          <a:xfrm flipH="1">
            <a:off x="10348111" y="5909110"/>
            <a:ext cx="6675" cy="446821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C950A7-76C9-564E-B411-B90B8D0B256A}"/>
              </a:ext>
            </a:extLst>
          </p:cNvPr>
          <p:cNvSpPr txBox="1"/>
          <p:nvPr/>
        </p:nvSpPr>
        <p:spPr>
          <a:xfrm>
            <a:off x="8642222" y="6350822"/>
            <a:ext cx="332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Tuning de hyperparâmetros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implementado em todos os splits 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1E16468A-1F30-FD45-B6F7-AFD3A393194D}"/>
              </a:ext>
            </a:extLst>
          </p:cNvPr>
          <p:cNvSpPr/>
          <p:nvPr/>
        </p:nvSpPr>
        <p:spPr>
          <a:xfrm>
            <a:off x="8432551" y="4654865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124FC-B98D-4B4B-8B0B-FDCA795FA6D7}"/>
              </a:ext>
            </a:extLst>
          </p:cNvPr>
          <p:cNvSpPr txBox="1"/>
          <p:nvPr/>
        </p:nvSpPr>
        <p:spPr>
          <a:xfrm>
            <a:off x="8584032" y="4654865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RESULTADOS DA PREVISÃO DO NÚMERO DE FATALIDADES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4F3451-B96B-8541-9CE1-A841166C9C19}"/>
              </a:ext>
            </a:extLst>
          </p:cNvPr>
          <p:cNvSpPr txBox="1"/>
          <p:nvPr/>
        </p:nvSpPr>
        <p:spPr>
          <a:xfrm>
            <a:off x="8668377" y="5207807"/>
            <a:ext cx="3698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Os resultados indicam que o modelo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conseguiu prever com alguma eficácia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o número de fatalidades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4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-11575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F6F398-54A4-284B-866F-71732F5C7322}"/>
              </a:ext>
            </a:extLst>
          </p:cNvPr>
          <p:cNvSpPr/>
          <p:nvPr/>
        </p:nvSpPr>
        <p:spPr>
          <a:xfrm rot="10800000">
            <a:off x="0" y="-11576"/>
            <a:ext cx="12192000" cy="33082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BE25172-A2CE-414E-AA4F-67A0AD1A5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858286"/>
            <a:ext cx="4876800" cy="4876800"/>
          </a:xfrm>
          <a:prstGeom prst="rect">
            <a:avLst/>
          </a:prstGeom>
        </p:spPr>
      </p:pic>
      <p:pic>
        <p:nvPicPr>
          <p:cNvPr id="33" name="Picture 32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12EBF0B5-0239-CD4B-9A4F-327545297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45" y="1193876"/>
            <a:ext cx="897355" cy="897355"/>
          </a:xfrm>
          <a:prstGeom prst="rect">
            <a:avLst/>
          </a:prstGeom>
        </p:spPr>
      </p:pic>
      <p:pic>
        <p:nvPicPr>
          <p:cNvPr id="34" name="Picture 3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06359DA7-4708-C344-8361-2FC1AD1C5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548" y="629098"/>
            <a:ext cx="1731437" cy="1731437"/>
          </a:xfrm>
          <a:prstGeom prst="rect">
            <a:avLst/>
          </a:prstGeom>
        </p:spPr>
      </p:pic>
      <p:pic>
        <p:nvPicPr>
          <p:cNvPr id="35" name="Picture 3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9BD27BD4-6E38-3C48-BAD4-2A25D396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559" y="2936731"/>
            <a:ext cx="520289" cy="520289"/>
          </a:xfrm>
          <a:prstGeom prst="rect">
            <a:avLst/>
          </a:prstGeom>
        </p:spPr>
      </p:pic>
      <p:pic>
        <p:nvPicPr>
          <p:cNvPr id="36" name="Picture 3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1FEEDF36-7620-8147-B6ED-101417342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047" y="2520070"/>
            <a:ext cx="897355" cy="897355"/>
          </a:xfrm>
          <a:prstGeom prst="rect">
            <a:avLst/>
          </a:prstGeom>
        </p:spPr>
      </p:pic>
      <p:pic>
        <p:nvPicPr>
          <p:cNvPr id="37" name="Picture 3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D15EF595-57B1-5B4C-AEDD-A88B97BE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198" y="4729232"/>
            <a:ext cx="897355" cy="897355"/>
          </a:xfrm>
          <a:prstGeom prst="rect">
            <a:avLst/>
          </a:prstGeom>
        </p:spPr>
      </p:pic>
      <p:pic>
        <p:nvPicPr>
          <p:cNvPr id="38" name="Picture 37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EC3E75E4-22CA-974D-A96F-3BC83F70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614" y="4004394"/>
            <a:ext cx="2418788" cy="2418788"/>
          </a:xfrm>
          <a:prstGeom prst="rect">
            <a:avLst/>
          </a:prstGeom>
        </p:spPr>
      </p:pic>
      <p:pic>
        <p:nvPicPr>
          <p:cNvPr id="39" name="Picture 38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398E6EA-C0FC-8345-A623-C3A14CFFD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7" y="3196875"/>
            <a:ext cx="1196800" cy="1196800"/>
          </a:xfrm>
          <a:prstGeom prst="rect">
            <a:avLst/>
          </a:prstGeom>
        </p:spPr>
      </p:pic>
      <p:pic>
        <p:nvPicPr>
          <p:cNvPr id="40" name="Picture 39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6F857A9D-220F-BE43-8BF1-1AFA3484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99" y="5626587"/>
            <a:ext cx="897355" cy="897355"/>
          </a:xfrm>
          <a:prstGeom prst="rect">
            <a:avLst/>
          </a:prstGeom>
        </p:spPr>
      </p:pic>
      <p:pic>
        <p:nvPicPr>
          <p:cNvPr id="42" name="Picture 41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824DA9FC-D90B-4940-A327-C9558DF2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36" y="4442500"/>
            <a:ext cx="573464" cy="573464"/>
          </a:xfrm>
          <a:prstGeom prst="rect">
            <a:avLst/>
          </a:prstGeom>
        </p:spPr>
      </p:pic>
      <p:pic>
        <p:nvPicPr>
          <p:cNvPr id="51" name="Picture 50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C093764-B969-DF45-BE55-89C1E94D5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774" y="2559665"/>
            <a:ext cx="897355" cy="897355"/>
          </a:xfrm>
          <a:prstGeom prst="rect">
            <a:avLst/>
          </a:prstGeom>
        </p:spPr>
      </p:pic>
      <p:pic>
        <p:nvPicPr>
          <p:cNvPr id="52" name="Picture 51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02F34930-3C49-0141-B110-F7D52E58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863" y="5875046"/>
            <a:ext cx="573464" cy="573464"/>
          </a:xfrm>
          <a:prstGeom prst="rect">
            <a:avLst/>
          </a:prstGeom>
        </p:spPr>
      </p:pic>
      <p:pic>
        <p:nvPicPr>
          <p:cNvPr id="53" name="Picture 52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96EBF34C-D49A-BC46-8D29-B330A8717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447" y="4479458"/>
            <a:ext cx="573464" cy="573464"/>
          </a:xfrm>
          <a:prstGeom prst="rect">
            <a:avLst/>
          </a:prstGeom>
        </p:spPr>
      </p:pic>
      <p:pic>
        <p:nvPicPr>
          <p:cNvPr id="54" name="Picture 5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C5856C6F-3237-F443-97D9-A0A46D9E7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767" y="840387"/>
            <a:ext cx="573464" cy="57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2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Definição</a:t>
            </a:r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 do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problema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793EA-D7A1-4644-BF81-002146201805}"/>
              </a:ext>
            </a:extLst>
          </p:cNvPr>
          <p:cNvSpPr txBox="1"/>
          <p:nvPr/>
        </p:nvSpPr>
        <p:spPr>
          <a:xfrm>
            <a:off x="737686" y="1791702"/>
            <a:ext cx="11115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Antes da definição do problema, é necessário primeiro conhecer o dataset. Para este trabalho, o dataset com que vamos trabalhar possui informação sobre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19 diferentes países,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com informações diárias durante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43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dias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sobre diferentes informações: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86ACCB-4BE1-F341-A9F0-0CCCB83E84E4}"/>
              </a:ext>
            </a:extLst>
          </p:cNvPr>
          <p:cNvSpPr/>
          <p:nvPr/>
        </p:nvSpPr>
        <p:spPr>
          <a:xfrm>
            <a:off x="305886" y="2924650"/>
            <a:ext cx="1189148" cy="11779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B538316-393E-8A40-8FBD-46138FD0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9" y="3061048"/>
            <a:ext cx="899614" cy="89961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F2AFD48-6127-FB46-85E9-7217EDFC38EA}"/>
              </a:ext>
            </a:extLst>
          </p:cNvPr>
          <p:cNvSpPr/>
          <p:nvPr/>
        </p:nvSpPr>
        <p:spPr>
          <a:xfrm>
            <a:off x="1775480" y="2930664"/>
            <a:ext cx="1189148" cy="11779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C856E7-B49E-2C47-B28D-AC5F205CE42F}"/>
              </a:ext>
            </a:extLst>
          </p:cNvPr>
          <p:cNvSpPr/>
          <p:nvPr/>
        </p:nvSpPr>
        <p:spPr>
          <a:xfrm>
            <a:off x="3335433" y="2950811"/>
            <a:ext cx="1189148" cy="11779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F6D7F8-7876-7240-8261-C26CBCB53FD3}"/>
              </a:ext>
            </a:extLst>
          </p:cNvPr>
          <p:cNvSpPr/>
          <p:nvPr/>
        </p:nvSpPr>
        <p:spPr>
          <a:xfrm>
            <a:off x="4875930" y="2960026"/>
            <a:ext cx="1189149" cy="11695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0907F770-BEA1-6E47-B112-2D57528DC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615" y="3048404"/>
            <a:ext cx="899614" cy="899614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3F26E04-D92F-C747-BD8F-C6A971F4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199" y="3089987"/>
            <a:ext cx="899615" cy="899615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65778A8-AA76-FB41-B78F-3DB052EAC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910" y="3061048"/>
            <a:ext cx="893188" cy="8931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EB81B7-E07E-944F-A45D-FA61FCF79CB8}"/>
              </a:ext>
            </a:extLst>
          </p:cNvPr>
          <p:cNvSpPr txBox="1"/>
          <p:nvPr/>
        </p:nvSpPr>
        <p:spPr>
          <a:xfrm>
            <a:off x="151486" y="4256909"/>
            <a:ext cx="14979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supermercados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farmácias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217CA-29C3-6B46-9EB1-DFAF8410C594}"/>
              </a:ext>
            </a:extLst>
          </p:cNvPr>
          <p:cNvSpPr txBox="1"/>
          <p:nvPr/>
        </p:nvSpPr>
        <p:spPr>
          <a:xfrm>
            <a:off x="1550332" y="4256909"/>
            <a:ext cx="1670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restaurantes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shoppings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7D8499-6124-2748-9333-D8CF850BF797}"/>
              </a:ext>
            </a:extLst>
          </p:cNvPr>
          <p:cNvSpPr txBox="1"/>
          <p:nvPr/>
        </p:nvSpPr>
        <p:spPr>
          <a:xfrm>
            <a:off x="3239734" y="4364630"/>
            <a:ext cx="1380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locais de trabalho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99DDE0-30E5-6642-81DC-73A6E3FA30EF}"/>
              </a:ext>
            </a:extLst>
          </p:cNvPr>
          <p:cNvSpPr txBox="1"/>
          <p:nvPr/>
        </p:nvSpPr>
        <p:spPr>
          <a:xfrm>
            <a:off x="4714970" y="4256907"/>
            <a:ext cx="15110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parques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jardins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 marinas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B190E7-53D4-A44F-9992-2B6660B185B3}"/>
              </a:ext>
            </a:extLst>
          </p:cNvPr>
          <p:cNvSpPr/>
          <p:nvPr/>
        </p:nvSpPr>
        <p:spPr>
          <a:xfrm>
            <a:off x="6365269" y="2960026"/>
            <a:ext cx="1189148" cy="11779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80086116-974D-334C-97EF-DC1041B5C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048" y="3045561"/>
            <a:ext cx="902457" cy="902457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E4E6355B-AF36-6E40-AA86-8F60BCD6A6F9}"/>
              </a:ext>
            </a:extLst>
          </p:cNvPr>
          <p:cNvSpPr/>
          <p:nvPr/>
        </p:nvSpPr>
        <p:spPr>
          <a:xfrm>
            <a:off x="7871965" y="2977734"/>
            <a:ext cx="1195188" cy="11695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058B4196-E250-4746-A387-A8951A94B7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392" y="3125131"/>
            <a:ext cx="790332" cy="790332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8BF5AA83-38BA-8D48-BEF0-179F7A981B64}"/>
              </a:ext>
            </a:extLst>
          </p:cNvPr>
          <p:cNvSpPr/>
          <p:nvPr/>
        </p:nvSpPr>
        <p:spPr>
          <a:xfrm>
            <a:off x="9329303" y="2947063"/>
            <a:ext cx="1190182" cy="11695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7" name="Picture 36" descr="A close up of graphics&#10;&#10;Description automatically generated">
            <a:extLst>
              <a:ext uri="{FF2B5EF4-FFF2-40B4-BE49-F238E27FC236}">
                <a16:creationId xmlns:a16="http://schemas.microsoft.com/office/drawing/2014/main" id="{DF6453DE-8AF8-3D4C-9BB7-EC93F56FBC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689" y="3051002"/>
            <a:ext cx="897016" cy="897016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50CAE1F4-6B34-B243-A9F7-C8C26838CF76}"/>
              </a:ext>
            </a:extLst>
          </p:cNvPr>
          <p:cNvSpPr/>
          <p:nvPr/>
        </p:nvSpPr>
        <p:spPr>
          <a:xfrm>
            <a:off x="10739493" y="2951232"/>
            <a:ext cx="1189149" cy="11779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6C80B78-5BBA-1F4B-93AE-1490FA8683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7483" y="3061048"/>
            <a:ext cx="893756" cy="89375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19E338D-B5DE-B141-8039-17337A9535E7}"/>
              </a:ext>
            </a:extLst>
          </p:cNvPr>
          <p:cNvSpPr txBox="1"/>
          <p:nvPr/>
        </p:nvSpPr>
        <p:spPr>
          <a:xfrm>
            <a:off x="6286047" y="4364630"/>
            <a:ext cx="143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transportes públicos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663F4-065F-A64D-8283-A2C741DC2BAB}"/>
              </a:ext>
            </a:extLst>
          </p:cNvPr>
          <p:cNvSpPr txBox="1"/>
          <p:nvPr/>
        </p:nvSpPr>
        <p:spPr>
          <a:xfrm>
            <a:off x="7720496" y="4364628"/>
            <a:ext cx="1571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locais de residência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623648-5670-4D45-91AB-908AF4A0E702}"/>
              </a:ext>
            </a:extLst>
          </p:cNvPr>
          <p:cNvSpPr txBox="1"/>
          <p:nvPr/>
        </p:nvSpPr>
        <p:spPr>
          <a:xfrm>
            <a:off x="9305044" y="4533906"/>
            <a:ext cx="143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total de casos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35FCB3-9A4C-C54B-871D-F411DCE9A696}"/>
              </a:ext>
            </a:extLst>
          </p:cNvPr>
          <p:cNvSpPr txBox="1"/>
          <p:nvPr/>
        </p:nvSpPr>
        <p:spPr>
          <a:xfrm>
            <a:off x="10625051" y="4518666"/>
            <a:ext cx="143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total de mortes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4E4777-0BFC-F349-AC5F-FEC5EF62D324}"/>
              </a:ext>
            </a:extLst>
          </p:cNvPr>
          <p:cNvCxnSpPr>
            <a:cxnSpLocks/>
          </p:cNvCxnSpPr>
          <p:nvPr/>
        </p:nvCxnSpPr>
        <p:spPr>
          <a:xfrm>
            <a:off x="10037983" y="5061785"/>
            <a:ext cx="0" cy="51390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22D1D1E-6A5C-BD41-89D9-DB09C521B47A}"/>
              </a:ext>
            </a:extLst>
          </p:cNvPr>
          <p:cNvSpPr/>
          <p:nvPr/>
        </p:nvSpPr>
        <p:spPr>
          <a:xfrm>
            <a:off x="609349" y="5708200"/>
            <a:ext cx="10973302" cy="945466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85B51E-F6EB-B14D-BDDF-EE1825018476}"/>
              </a:ext>
            </a:extLst>
          </p:cNvPr>
          <p:cNvSpPr txBox="1"/>
          <p:nvPr/>
        </p:nvSpPr>
        <p:spPr>
          <a:xfrm>
            <a:off x="944452" y="5862253"/>
            <a:ext cx="1067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Como primeiro problema, decidimos então focar-nos na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previsão do número total de casos,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utilizando como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features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todas as tendências de mobilidade,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e ainda 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de casos do dia anterior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Ferramentas a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utilizar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E5495B-8809-5641-8F3D-E9E6F7ED9154}"/>
              </a:ext>
            </a:extLst>
          </p:cNvPr>
          <p:cNvSpPr txBox="1"/>
          <p:nvPr/>
        </p:nvSpPr>
        <p:spPr>
          <a:xfrm>
            <a:off x="737686" y="1944102"/>
            <a:ext cx="1111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A primeira parte do trabalho consistiu então numa primeira avaliação do dataset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8B9AF3-D2BC-A74B-9532-2FFC96FC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95883"/>
              </p:ext>
            </p:extLst>
          </p:nvPr>
        </p:nvGraphicFramePr>
        <p:xfrm>
          <a:off x="707206" y="2577167"/>
          <a:ext cx="1785620" cy="40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 do dia anterior</a:t>
                      </a:r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77485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18016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023569"/>
                  </a:ext>
                </a:extLst>
              </a:tr>
              <a:tr h="803233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48648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2644F4-2C1A-7E41-AFE2-FE3C6BD0295C}"/>
              </a:ext>
            </a:extLst>
          </p:cNvPr>
          <p:cNvCxnSpPr>
            <a:cxnSpLocks/>
          </p:cNvCxnSpPr>
          <p:nvPr/>
        </p:nvCxnSpPr>
        <p:spPr>
          <a:xfrm>
            <a:off x="1476565" y="3968730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FBDFE-D297-9F44-B4EC-19B672402EB8}"/>
              </a:ext>
            </a:extLst>
          </p:cNvPr>
          <p:cNvCxnSpPr>
            <a:cxnSpLocks/>
          </p:cNvCxnSpPr>
          <p:nvPr/>
        </p:nvCxnSpPr>
        <p:spPr>
          <a:xfrm>
            <a:off x="1483430" y="4827557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1AFFF-2AD0-E546-9319-D5721B8EC132}"/>
              </a:ext>
            </a:extLst>
          </p:cNvPr>
          <p:cNvCxnSpPr>
            <a:cxnSpLocks/>
          </p:cNvCxnSpPr>
          <p:nvPr/>
        </p:nvCxnSpPr>
        <p:spPr>
          <a:xfrm>
            <a:off x="1478660" y="5674730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B3A31596-D78B-D742-BDEC-A9BE31714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2107" y="3351644"/>
            <a:ext cx="914400" cy="9144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3E38DB9-7BAB-034D-85AC-4EC481C48417}"/>
              </a:ext>
            </a:extLst>
          </p:cNvPr>
          <p:cNvSpPr/>
          <p:nvPr/>
        </p:nvSpPr>
        <p:spPr>
          <a:xfrm>
            <a:off x="1458040" y="2329476"/>
            <a:ext cx="1224687" cy="1210714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400C68-08CC-1244-847F-95EF348B023C}"/>
              </a:ext>
            </a:extLst>
          </p:cNvPr>
          <p:cNvCxnSpPr>
            <a:cxnSpLocks/>
          </p:cNvCxnSpPr>
          <p:nvPr/>
        </p:nvCxnSpPr>
        <p:spPr>
          <a:xfrm>
            <a:off x="2682727" y="2914541"/>
            <a:ext cx="663796" cy="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EB8D2B-6B26-2241-8750-7E5348B2D555}"/>
              </a:ext>
            </a:extLst>
          </p:cNvPr>
          <p:cNvSpPr txBox="1"/>
          <p:nvPr/>
        </p:nvSpPr>
        <p:spPr>
          <a:xfrm>
            <a:off x="3505944" y="2682315"/>
            <a:ext cx="834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O primeiro passos consistiu então na criação de uma nova coluna, em que cada entrada corresponde ao número de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casos no dia anterior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. Desta vez, para prever o número de casos para cada dia, este valor pode ser utilizado como característica, e ajudar nessa previsão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pic>
        <p:nvPicPr>
          <p:cNvPr id="30" name="Picture 29" descr="A close up of graphics&#10;&#10;Description automatically generated">
            <a:extLst>
              <a:ext uri="{FF2B5EF4-FFF2-40B4-BE49-F238E27FC236}">
                <a16:creationId xmlns:a16="http://schemas.microsoft.com/office/drawing/2014/main" id="{50A71B1E-E44C-DC41-A729-2B5555A6A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53" y="3492077"/>
            <a:ext cx="591607" cy="591607"/>
          </a:xfrm>
          <a:prstGeom prst="rect">
            <a:avLst/>
          </a:prstGeom>
        </p:spPr>
      </p:pic>
      <p:pic>
        <p:nvPicPr>
          <p:cNvPr id="32" name="Picture 31" descr="A close up of graphics&#10;&#10;Description automatically generated">
            <a:extLst>
              <a:ext uri="{FF2B5EF4-FFF2-40B4-BE49-F238E27FC236}">
                <a16:creationId xmlns:a16="http://schemas.microsoft.com/office/drawing/2014/main" id="{1936D7DA-AF9C-AF4C-8B6B-B4163543D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53" y="5089453"/>
            <a:ext cx="591607" cy="591607"/>
          </a:xfrm>
          <a:prstGeom prst="rect">
            <a:avLst/>
          </a:prstGeom>
        </p:spPr>
      </p:pic>
      <p:pic>
        <p:nvPicPr>
          <p:cNvPr id="33" name="Picture 32" descr="A close up of graphics&#10;&#10;Description automatically generated">
            <a:extLst>
              <a:ext uri="{FF2B5EF4-FFF2-40B4-BE49-F238E27FC236}">
                <a16:creationId xmlns:a16="http://schemas.microsoft.com/office/drawing/2014/main" id="{3E4CE4D8-DB52-7D40-9E0E-EEF0E9733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006" y="4330862"/>
            <a:ext cx="591607" cy="591607"/>
          </a:xfrm>
          <a:prstGeom prst="rect">
            <a:avLst/>
          </a:prstGeom>
        </p:spPr>
      </p:pic>
      <p:pic>
        <p:nvPicPr>
          <p:cNvPr id="34" name="Picture 33" descr="A close up of graphics&#10;&#10;Description automatically generated">
            <a:extLst>
              <a:ext uri="{FF2B5EF4-FFF2-40B4-BE49-F238E27FC236}">
                <a16:creationId xmlns:a16="http://schemas.microsoft.com/office/drawing/2014/main" id="{FE49CF4E-CEC3-F942-AFE4-80913E985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006" y="5913461"/>
            <a:ext cx="591607" cy="591607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8F5DFA01-CA56-8A48-817A-298E14E09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3" y="4347417"/>
            <a:ext cx="556113" cy="556113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DDCFF9C-096A-C64D-9F67-9C3BC4D67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607" y="5155421"/>
            <a:ext cx="556113" cy="556113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0B4E4EE-0ED3-2F48-8D3F-6E346516A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3" y="5901911"/>
            <a:ext cx="556113" cy="55611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C45AE0-3B76-5B46-B1E3-C28D068F1D70}"/>
              </a:ext>
            </a:extLst>
          </p:cNvPr>
          <p:cNvCxnSpPr>
            <a:cxnSpLocks/>
          </p:cNvCxnSpPr>
          <p:nvPr/>
        </p:nvCxnSpPr>
        <p:spPr>
          <a:xfrm>
            <a:off x="7257177" y="3905746"/>
            <a:ext cx="0" cy="85023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6B5A6F1-5184-7B45-AAFD-E06CE00168BA}"/>
              </a:ext>
            </a:extLst>
          </p:cNvPr>
          <p:cNvSpPr/>
          <p:nvPr/>
        </p:nvSpPr>
        <p:spPr>
          <a:xfrm>
            <a:off x="2790973" y="4949957"/>
            <a:ext cx="9088017" cy="1405677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77532-3036-344F-99C0-80B65968AA91}"/>
              </a:ext>
            </a:extLst>
          </p:cNvPr>
          <p:cNvSpPr txBox="1"/>
          <p:nvPr/>
        </p:nvSpPr>
        <p:spPr>
          <a:xfrm>
            <a:off x="3038051" y="5170970"/>
            <a:ext cx="8608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De forma a dificultar a previsão, considerámos, noutra abordagem, não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o número de casos do dia anterior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(dado que facilita bastante a tarefa da previsão), mas sim o número de casos conhecidos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na semana anterior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1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-11575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Ferramentas a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utilizar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77532-3036-344F-99C0-80B65968AA91}"/>
              </a:ext>
            </a:extLst>
          </p:cNvPr>
          <p:cNvSpPr txBox="1"/>
          <p:nvPr/>
        </p:nvSpPr>
        <p:spPr>
          <a:xfrm>
            <a:off x="609349" y="1750486"/>
            <a:ext cx="11112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De seguida, e de forma a conseguir averiguar quais os algoritmos que produziriam melhores resultados para o dataset, traçaram-se as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curvas de aprendizagem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para diferentes algoritmos. Os algoritmos testados foram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Regressão Linear, KNN, Na</a:t>
            </a:r>
            <a:r>
              <a:rPr lang="en-GB" b="1" dirty="0" err="1">
                <a:latin typeface="Optima" panose="02000503060000020004" pitchFamily="2" charset="0"/>
                <a:cs typeface="Berlin Sans FB" panose="020F0502020204030204" pitchFamily="34" charset="0"/>
              </a:rPr>
              <a:t>ï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ve Bayes, SGD, SVC, MLP, Decicion Tree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Random Forest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estando os resultados da linha de aprendizagem apresentados a seguir. </a:t>
            </a:r>
            <a:r>
              <a:rPr lang="pt-PT" dirty="0">
                <a:latin typeface="Optima" panose="02000503060000020004" pitchFamily="2" charset="0"/>
                <a:cs typeface="Berlin Sans FB" panose="020F0502020204030204" pitchFamily="34" charset="0"/>
              </a:rPr>
              <a:t>Várias métricas foram utilizadas para avaliar os resultados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C578A8-3F1B-F84C-A344-90DB33746DE9}"/>
              </a:ext>
            </a:extLst>
          </p:cNvPr>
          <p:cNvGrpSpPr/>
          <p:nvPr/>
        </p:nvGrpSpPr>
        <p:grpSpPr>
          <a:xfrm>
            <a:off x="914149" y="3315825"/>
            <a:ext cx="2159273" cy="2644200"/>
            <a:chOff x="2038479" y="3259910"/>
            <a:chExt cx="2777924" cy="32148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9DFBBF-A653-AC44-98AA-C3DF1D2C0894}"/>
                </a:ext>
              </a:extLst>
            </p:cNvPr>
            <p:cNvSpPr/>
            <p:nvPr/>
          </p:nvSpPr>
          <p:spPr>
            <a:xfrm>
              <a:off x="2038479" y="3259910"/>
              <a:ext cx="2777924" cy="32148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64FA214-47E6-7349-8802-85EFBA7A7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9170" y="3350960"/>
              <a:ext cx="2576541" cy="30162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C4E64A-4A81-AC48-91DB-15A72A60E9F5}"/>
              </a:ext>
            </a:extLst>
          </p:cNvPr>
          <p:cNvGrpSpPr/>
          <p:nvPr/>
        </p:nvGrpSpPr>
        <p:grpSpPr>
          <a:xfrm>
            <a:off x="3682771" y="3292213"/>
            <a:ext cx="2159273" cy="2644200"/>
            <a:chOff x="4624448" y="3038732"/>
            <a:chExt cx="2777924" cy="3214868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066CD80-0EC5-6144-91CB-97194915F69D}"/>
                </a:ext>
              </a:extLst>
            </p:cNvPr>
            <p:cNvGrpSpPr/>
            <p:nvPr/>
          </p:nvGrpSpPr>
          <p:grpSpPr>
            <a:xfrm>
              <a:off x="4624448" y="3038732"/>
              <a:ext cx="2777924" cy="3214868"/>
              <a:chOff x="2038479" y="3259910"/>
              <a:chExt cx="2777924" cy="3214868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7EE20E7-FB3B-444B-B561-CB65D8520F77}"/>
                  </a:ext>
                </a:extLst>
              </p:cNvPr>
              <p:cNvSpPr/>
              <p:nvPr/>
            </p:nvSpPr>
            <p:spPr>
              <a:xfrm>
                <a:off x="2038479" y="3259910"/>
                <a:ext cx="2777924" cy="321486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740E7F4C-9046-E84A-B6F6-DD322C6B6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9170" y="3350960"/>
                <a:ext cx="2576541" cy="3016250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DC0996-215A-DE49-B747-E945E9B6E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5139" y="3138193"/>
              <a:ext cx="2576541" cy="301625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F38F1B-3105-5040-9B31-1EF58FAA1769}"/>
              </a:ext>
            </a:extLst>
          </p:cNvPr>
          <p:cNvGrpSpPr/>
          <p:nvPr/>
        </p:nvGrpSpPr>
        <p:grpSpPr>
          <a:xfrm>
            <a:off x="6451393" y="3310005"/>
            <a:ext cx="2159273" cy="2644201"/>
            <a:chOff x="6235795" y="3245528"/>
            <a:chExt cx="2777924" cy="321486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491522D-CAC5-DB4B-8874-BF06957658E0}"/>
                </a:ext>
              </a:extLst>
            </p:cNvPr>
            <p:cNvGrpSpPr/>
            <p:nvPr/>
          </p:nvGrpSpPr>
          <p:grpSpPr>
            <a:xfrm>
              <a:off x="6235795" y="3245528"/>
              <a:ext cx="2777924" cy="3214868"/>
              <a:chOff x="4624448" y="3038732"/>
              <a:chExt cx="2777924" cy="3214868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D0A589C-BCD8-F741-A406-F7C3F2F2B436}"/>
                  </a:ext>
                </a:extLst>
              </p:cNvPr>
              <p:cNvGrpSpPr/>
              <p:nvPr/>
            </p:nvGrpSpPr>
            <p:grpSpPr>
              <a:xfrm>
                <a:off x="4624448" y="3038732"/>
                <a:ext cx="2777924" cy="3214868"/>
                <a:chOff x="2038479" y="3259910"/>
                <a:chExt cx="2777924" cy="3214868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EC4B67A3-A29A-3545-B12D-B6471BA31B01}"/>
                    </a:ext>
                  </a:extLst>
                </p:cNvPr>
                <p:cNvSpPr/>
                <p:nvPr/>
              </p:nvSpPr>
              <p:spPr>
                <a:xfrm>
                  <a:off x="2038479" y="3259910"/>
                  <a:ext cx="2777924" cy="321486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7A67E7E4-3320-9443-94B5-814C05945F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39170" y="3350960"/>
                  <a:ext cx="2576541" cy="3016250"/>
                </a:xfrm>
                <a:prstGeom prst="rect">
                  <a:avLst/>
                </a:prstGeom>
              </p:spPr>
            </p:pic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6CD81110-4564-B240-A879-6340D4601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5139" y="3138193"/>
                <a:ext cx="2576541" cy="3016250"/>
              </a:xfrm>
              <a:prstGeom prst="rect">
                <a:avLst/>
              </a:prstGeom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653D7B-5349-CB40-8C00-1AF3E432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6486" y="3328167"/>
              <a:ext cx="2576541" cy="30079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C5D482-4F78-4842-9EAC-BB4BC2437883}"/>
              </a:ext>
            </a:extLst>
          </p:cNvPr>
          <p:cNvGrpSpPr/>
          <p:nvPr/>
        </p:nvGrpSpPr>
        <p:grpSpPr>
          <a:xfrm>
            <a:off x="9220015" y="3281280"/>
            <a:ext cx="2159273" cy="2644202"/>
            <a:chOff x="6370053" y="1679414"/>
            <a:chExt cx="2777924" cy="321486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C827403-8633-C94A-86BE-796FE9CC8330}"/>
                </a:ext>
              </a:extLst>
            </p:cNvPr>
            <p:cNvGrpSpPr/>
            <p:nvPr/>
          </p:nvGrpSpPr>
          <p:grpSpPr>
            <a:xfrm>
              <a:off x="6370053" y="1679414"/>
              <a:ext cx="2777924" cy="3214868"/>
              <a:chOff x="6235795" y="3245528"/>
              <a:chExt cx="2777924" cy="3214868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28A743D-04B8-034E-AE0E-8347F1C15BA7}"/>
                  </a:ext>
                </a:extLst>
              </p:cNvPr>
              <p:cNvGrpSpPr/>
              <p:nvPr/>
            </p:nvGrpSpPr>
            <p:grpSpPr>
              <a:xfrm>
                <a:off x="6235795" y="3245528"/>
                <a:ext cx="2777924" cy="3214868"/>
                <a:chOff x="4624448" y="3038732"/>
                <a:chExt cx="2777924" cy="3214868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2AD634F4-29FE-9341-8AE0-55EBF581ED88}"/>
                    </a:ext>
                  </a:extLst>
                </p:cNvPr>
                <p:cNvGrpSpPr/>
                <p:nvPr/>
              </p:nvGrpSpPr>
              <p:grpSpPr>
                <a:xfrm>
                  <a:off x="4624448" y="3038732"/>
                  <a:ext cx="2777924" cy="3214868"/>
                  <a:chOff x="2038479" y="3259910"/>
                  <a:chExt cx="2777924" cy="3214868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810AB999-34C8-9042-8987-4747BCAC5D7F}"/>
                      </a:ext>
                    </a:extLst>
                  </p:cNvPr>
                  <p:cNvSpPr/>
                  <p:nvPr/>
                </p:nvSpPr>
                <p:spPr>
                  <a:xfrm>
                    <a:off x="2038479" y="3259910"/>
                    <a:ext cx="2777924" cy="321486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T"/>
                  </a:p>
                </p:txBody>
              </p:sp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1ABBEBA5-F079-C345-B314-2A273A6BEA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139170" y="3350960"/>
                    <a:ext cx="2576541" cy="301625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8" name="Picture 107">
                  <a:extLst>
                    <a:ext uri="{FF2B5EF4-FFF2-40B4-BE49-F238E27FC236}">
                      <a16:creationId xmlns:a16="http://schemas.microsoft.com/office/drawing/2014/main" id="{BDA8144D-F9EA-BF41-8C5B-E24B8C66A2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25139" y="3138193"/>
                  <a:ext cx="2576541" cy="3016250"/>
                </a:xfrm>
                <a:prstGeom prst="rect">
                  <a:avLst/>
                </a:prstGeom>
              </p:spPr>
            </p:pic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CE47749D-834E-8248-9275-9C5A1648B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6486" y="3328167"/>
                <a:ext cx="2576541" cy="3007991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121BB6-1C4A-DA4D-857F-88FBC8C7A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75306" y="1748257"/>
              <a:ext cx="2576540" cy="3007991"/>
            </a:xfrm>
            <a:prstGeom prst="rect">
              <a:avLst/>
            </a:prstGeom>
          </p:spPr>
        </p:pic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756B5A8C-C793-1A4E-939D-65E0B28A9A44}"/>
              </a:ext>
            </a:extLst>
          </p:cNvPr>
          <p:cNvSpPr txBox="1"/>
          <p:nvPr/>
        </p:nvSpPr>
        <p:spPr>
          <a:xfrm>
            <a:off x="787149" y="6034913"/>
            <a:ext cx="253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Negative Mean Squared Error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1135D2-D411-6C40-BF9E-CD0F2E055BBF}"/>
              </a:ext>
            </a:extLst>
          </p:cNvPr>
          <p:cNvSpPr txBox="1"/>
          <p:nvPr/>
        </p:nvSpPr>
        <p:spPr>
          <a:xfrm>
            <a:off x="8992259" y="6034913"/>
            <a:ext cx="253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</a:t>
            </a:r>
            <a:r>
              <a:rPr lang="en-PT" b="1" baseline="30000" dirty="0">
                <a:latin typeface="Optima" panose="02000503060000020004" pitchFamily="2" charset="0"/>
                <a:cs typeface="Berlin Sans FB" panose="020F0502020204030204" pitchFamily="34" charset="0"/>
              </a:rPr>
              <a:t>2</a:t>
            </a:r>
            <a:endParaRPr lang="en-GB" b="1" baseline="300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CC9263-A0F5-1C43-8A5F-157874469E23}"/>
              </a:ext>
            </a:extLst>
          </p:cNvPr>
          <p:cNvSpPr txBox="1"/>
          <p:nvPr/>
        </p:nvSpPr>
        <p:spPr>
          <a:xfrm>
            <a:off x="3494885" y="6009192"/>
            <a:ext cx="253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Max Error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B2A5A7-85A3-AC45-BF23-A9B2C8B95CF4}"/>
              </a:ext>
            </a:extLst>
          </p:cNvPr>
          <p:cNvSpPr txBox="1"/>
          <p:nvPr/>
        </p:nvSpPr>
        <p:spPr>
          <a:xfrm>
            <a:off x="6263507" y="5981074"/>
            <a:ext cx="253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Negative Mean Absolute Error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3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Resultados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6BA0A4-BEA0-1C45-8EE0-82AB6A632A1F}"/>
              </a:ext>
            </a:extLst>
          </p:cNvPr>
          <p:cNvSpPr/>
          <p:nvPr/>
        </p:nvSpPr>
        <p:spPr>
          <a:xfrm>
            <a:off x="368298" y="5948390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242493-2853-C54A-B87D-6EA9EA29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71498"/>
              </p:ext>
            </p:extLst>
          </p:nvPr>
        </p:nvGraphicFramePr>
        <p:xfrm>
          <a:off x="444748" y="6034357"/>
          <a:ext cx="6604000" cy="47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48589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761906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513808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86276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468527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575813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1233088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497689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1747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-4.775140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>
                          <a:effectLst/>
                        </a:rPr>
                        <a:t>0.076640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385106600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>
                          <a:effectLst/>
                        </a:rPr>
                        <a:t>0.035120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82780.89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>
                          <a:effectLst/>
                        </a:rPr>
                        <a:t>0.629260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6184.480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0.097280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57059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EF44A74-5D75-A24B-9571-DBD6C756970A}"/>
              </a:ext>
            </a:extLst>
          </p:cNvPr>
          <p:cNvSpPr/>
          <p:nvPr/>
        </p:nvSpPr>
        <p:spPr>
          <a:xfrm>
            <a:off x="361776" y="3442629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0621E-3515-3943-B425-534BAE683FED}"/>
              </a:ext>
            </a:extLst>
          </p:cNvPr>
          <p:cNvSpPr/>
          <p:nvPr/>
        </p:nvSpPr>
        <p:spPr>
          <a:xfrm>
            <a:off x="361776" y="1726959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9C57BA-775B-6648-8A8F-5F6EA51F6357}"/>
              </a:ext>
            </a:extLst>
          </p:cNvPr>
          <p:cNvSpPr/>
          <p:nvPr/>
        </p:nvSpPr>
        <p:spPr>
          <a:xfrm>
            <a:off x="368298" y="2608653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5E701-6FDB-FF49-A6DB-6ACB7C0BBA6C}"/>
              </a:ext>
            </a:extLst>
          </p:cNvPr>
          <p:cNvSpPr/>
          <p:nvPr/>
        </p:nvSpPr>
        <p:spPr>
          <a:xfrm>
            <a:off x="368298" y="4321505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855D6-BBCE-0944-AD85-C80B16CBB6CE}"/>
              </a:ext>
            </a:extLst>
          </p:cNvPr>
          <p:cNvSpPr/>
          <p:nvPr/>
        </p:nvSpPr>
        <p:spPr>
          <a:xfrm>
            <a:off x="368298" y="5134947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4EBEAD-E132-DB4D-B2EA-7E1A080D0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7287"/>
              </p:ext>
            </p:extLst>
          </p:nvPr>
        </p:nvGraphicFramePr>
        <p:xfrm>
          <a:off x="451270" y="1826728"/>
          <a:ext cx="6604000" cy="47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4224510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209116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6821286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668135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7042172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751355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6008791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1942122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224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0.998060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0.993700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2147860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0.000060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25639.76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0.067460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265.1753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0.002740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877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1B57A4-75AE-4C47-9927-934F827B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2893"/>
              </p:ext>
            </p:extLst>
          </p:nvPr>
        </p:nvGraphicFramePr>
        <p:xfrm>
          <a:off x="451270" y="2693255"/>
          <a:ext cx="6604000" cy="47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42406391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30488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197437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958075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088221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429064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1700992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5533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561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0.93470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>
                          <a:effectLst/>
                        </a:rPr>
                        <a:t>0.90318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160638100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>
                          <a:effectLst/>
                        </a:rPr>
                        <a:t>0.002440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54038.85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0.186600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1678.706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0.011780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9876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B76508E-63A6-014F-A27C-73A2AD447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38809"/>
              </p:ext>
            </p:extLst>
          </p:nvPr>
        </p:nvGraphicFramePr>
        <p:xfrm>
          <a:off x="451270" y="3527231"/>
          <a:ext cx="6604000" cy="47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2067676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62421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15579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8746797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243591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047324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780505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681118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177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0.993280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>
                          <a:effectLst/>
                        </a:rPr>
                        <a:t>0.983240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8621953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>
                          <a:effectLst/>
                        </a:rPr>
                        <a:t>0.000220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36467.82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>
                          <a:effectLst/>
                        </a:rPr>
                        <a:t>0.123120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822.2596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0.005260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547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2DB316C-D015-CC48-91AF-4EA0ECC32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37763"/>
              </p:ext>
            </p:extLst>
          </p:nvPr>
        </p:nvGraphicFramePr>
        <p:xfrm>
          <a:off x="451270" y="4406107"/>
          <a:ext cx="6604000" cy="47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66277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746475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65762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539119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631643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646113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773845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164641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038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-5.274120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>
                          <a:effectLst/>
                        </a:rPr>
                        <a:t>0.52374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453248800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>
                          <a:effectLst/>
                        </a:rPr>
                        <a:t>0.02102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77550.40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>
                          <a:effectLst/>
                        </a:rPr>
                        <a:t>0.412140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7222.414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0.075140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8906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3CF37B0-F328-DA47-8B5B-81ECBB890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77645"/>
              </p:ext>
            </p:extLst>
          </p:nvPr>
        </p:nvGraphicFramePr>
        <p:xfrm>
          <a:off x="451270" y="5229619"/>
          <a:ext cx="6604000" cy="47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2948858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693407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7384429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0974888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817145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136831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5680866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0081716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599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0.947640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>
                          <a:effectLst/>
                        </a:rPr>
                        <a:t>0.801980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69451540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>
                          <a:effectLst/>
                        </a:rPr>
                        <a:t>0.002420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112294.5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>
                          <a:effectLst/>
                        </a:rPr>
                        <a:t>0.298800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2028.551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T" sz="1200" dirty="0">
                          <a:effectLst/>
                        </a:rPr>
                        <a:t>0.019800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0938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12A2767-1C1B-E245-AC96-2A7AED1EF44D}"/>
              </a:ext>
            </a:extLst>
          </p:cNvPr>
          <p:cNvSpPr txBox="1"/>
          <p:nvPr/>
        </p:nvSpPr>
        <p:spPr>
          <a:xfrm>
            <a:off x="7157960" y="1865655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BF4169-8E48-0842-A03B-A8E86641F607}"/>
              </a:ext>
            </a:extLst>
          </p:cNvPr>
          <p:cNvSpPr txBox="1"/>
          <p:nvPr/>
        </p:nvSpPr>
        <p:spPr>
          <a:xfrm>
            <a:off x="7146508" y="3581325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39343-B556-B74F-98C4-C8C6DA8728FE}"/>
              </a:ext>
            </a:extLst>
          </p:cNvPr>
          <p:cNvSpPr txBox="1"/>
          <p:nvPr/>
        </p:nvSpPr>
        <p:spPr>
          <a:xfrm>
            <a:off x="7146508" y="5273643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5D2F37-F9E8-B043-BB71-FA445AA2BF7B}"/>
              </a:ext>
            </a:extLst>
          </p:cNvPr>
          <p:cNvSpPr txBox="1"/>
          <p:nvPr/>
        </p:nvSpPr>
        <p:spPr>
          <a:xfrm>
            <a:off x="7146508" y="2747349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772821-8057-4F42-90B8-23BB6561FC91}"/>
              </a:ext>
            </a:extLst>
          </p:cNvPr>
          <p:cNvSpPr txBox="1"/>
          <p:nvPr/>
        </p:nvSpPr>
        <p:spPr>
          <a:xfrm>
            <a:off x="7170414" y="4451322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C380D6-25FD-4D4F-B3D3-0F8E5C15F80F}"/>
              </a:ext>
            </a:extLst>
          </p:cNvPr>
          <p:cNvSpPr txBox="1"/>
          <p:nvPr/>
        </p:nvSpPr>
        <p:spPr>
          <a:xfrm>
            <a:off x="7170414" y="5982326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8248D92-8CED-1F43-9409-98348E6FD024}"/>
              </a:ext>
            </a:extLst>
          </p:cNvPr>
          <p:cNvSpPr/>
          <p:nvPr/>
        </p:nvSpPr>
        <p:spPr>
          <a:xfrm>
            <a:off x="8184978" y="1726959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7F7FA9A1-93A3-0948-AABF-EEE080567100}"/>
              </a:ext>
            </a:extLst>
          </p:cNvPr>
          <p:cNvSpPr/>
          <p:nvPr/>
        </p:nvSpPr>
        <p:spPr>
          <a:xfrm>
            <a:off x="8184978" y="3425744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FCE92B4E-B111-C64C-A5F3-D1CAC84FD48C}"/>
              </a:ext>
            </a:extLst>
          </p:cNvPr>
          <p:cNvSpPr/>
          <p:nvPr/>
        </p:nvSpPr>
        <p:spPr>
          <a:xfrm>
            <a:off x="8184978" y="5102986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BEA9B-CC12-F04C-9A95-A06DF68A2E00}"/>
              </a:ext>
            </a:extLst>
          </p:cNvPr>
          <p:cNvSpPr txBox="1"/>
          <p:nvPr/>
        </p:nvSpPr>
        <p:spPr>
          <a:xfrm>
            <a:off x="8632412" y="1797860"/>
            <a:ext cx="3698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PREVISÃO DO NÚMERO DE CASOS A PARTIR DO NÚMERO DE CASOS DO DIA ANTERIOR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B6878F-A2FF-E147-ACF4-2B6DD81D85F8}"/>
              </a:ext>
            </a:extLst>
          </p:cNvPr>
          <p:cNvSpPr txBox="1"/>
          <p:nvPr/>
        </p:nvSpPr>
        <p:spPr>
          <a:xfrm>
            <a:off x="8505619" y="2495329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Resultados muito satisfatórios tanto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treino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e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teste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6BF27B-B9F1-E240-B916-A86AF88FD566}"/>
              </a:ext>
            </a:extLst>
          </p:cNvPr>
          <p:cNvSpPr txBox="1"/>
          <p:nvPr/>
        </p:nvSpPr>
        <p:spPr>
          <a:xfrm>
            <a:off x="8473299" y="3333159"/>
            <a:ext cx="3698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PREVISÃO DO NÚMERO DE CASOS A PARTIR DO NÚMERO DE CASOS DA SEMANA ANTERIOR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E5828A-5E20-B145-BFEF-7368E07BE9BF}"/>
              </a:ext>
            </a:extLst>
          </p:cNvPr>
          <p:cNvSpPr txBox="1"/>
          <p:nvPr/>
        </p:nvSpPr>
        <p:spPr>
          <a:xfrm>
            <a:off x="8505619" y="3991896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Resultados muito satisfatórios tanto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treino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mas muito mais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teste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B96950-FDBB-FF4B-9A47-7A629036C7B7}"/>
              </a:ext>
            </a:extLst>
          </p:cNvPr>
          <p:cNvCxnSpPr>
            <a:cxnSpLocks/>
          </p:cNvCxnSpPr>
          <p:nvPr/>
        </p:nvCxnSpPr>
        <p:spPr>
          <a:xfrm>
            <a:off x="10267077" y="4515116"/>
            <a:ext cx="0" cy="33417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9A4E7A-E736-DC42-8008-6128C89DB92F}"/>
              </a:ext>
            </a:extLst>
          </p:cNvPr>
          <p:cNvSpPr txBox="1"/>
          <p:nvPr/>
        </p:nvSpPr>
        <p:spPr>
          <a:xfrm>
            <a:off x="8400129" y="4802248"/>
            <a:ext cx="369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Indica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overfitting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C40853-E7F0-4448-A3D9-7A834AD2D81F}"/>
              </a:ext>
            </a:extLst>
          </p:cNvPr>
          <p:cNvSpPr txBox="1"/>
          <p:nvPr/>
        </p:nvSpPr>
        <p:spPr>
          <a:xfrm>
            <a:off x="8400129" y="5160106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TUNNING DOS HYPERPARÂMETROS DO MODELO ANTERIOR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F698EF-1F28-EA44-8EB7-48C5FF086FCF}"/>
              </a:ext>
            </a:extLst>
          </p:cNvPr>
          <p:cNvSpPr txBox="1"/>
          <p:nvPr/>
        </p:nvSpPr>
        <p:spPr>
          <a:xfrm>
            <a:off x="8505619" y="5702572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Melhoramento dos resultados, mas ainda existe bastante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overfitting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9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68495D-C473-074A-A0B9-77416F06B801}"/>
              </a:ext>
            </a:extLst>
          </p:cNvPr>
          <p:cNvGrpSpPr/>
          <p:nvPr/>
        </p:nvGrpSpPr>
        <p:grpSpPr>
          <a:xfrm>
            <a:off x="0" y="-16042"/>
            <a:ext cx="12192000" cy="6874042"/>
            <a:chOff x="0" y="-16042"/>
            <a:chExt cx="12192000" cy="687404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61340A-0CE9-5041-9D62-09CE0DB3A1A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4572B9-69EF-1B4E-9451-C6C18AD62D7D}"/>
                </a:ext>
              </a:extLst>
            </p:cNvPr>
            <p:cNvSpPr/>
            <p:nvPr/>
          </p:nvSpPr>
          <p:spPr>
            <a:xfrm>
              <a:off x="0" y="-16042"/>
              <a:ext cx="12192000" cy="1428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dirty="0"/>
            </a:p>
          </p:txBody>
        </p:sp>
        <p:pic>
          <p:nvPicPr>
            <p:cNvPr id="5" name="Picture 4" descr="A picture containing black, clock&#10;&#10;Description automatically generated">
              <a:extLst>
                <a:ext uri="{FF2B5EF4-FFF2-40B4-BE49-F238E27FC236}">
                  <a16:creationId xmlns:a16="http://schemas.microsoft.com/office/drawing/2014/main" id="{445D12F7-D671-7D42-B03E-A5B7AB53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4034" y="853131"/>
              <a:ext cx="897355" cy="897355"/>
            </a:xfrm>
            <a:prstGeom prst="rect">
              <a:avLst/>
            </a:prstGeom>
          </p:spPr>
        </p:pic>
        <p:pic>
          <p:nvPicPr>
            <p:cNvPr id="6" name="Picture 5" descr="A picture containing black, clock&#10;&#10;Description automatically generated">
              <a:extLst>
                <a:ext uri="{FF2B5EF4-FFF2-40B4-BE49-F238E27FC236}">
                  <a16:creationId xmlns:a16="http://schemas.microsoft.com/office/drawing/2014/main" id="{21908F64-C0A0-9E4A-9E9C-815D5747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7340" y="16042"/>
              <a:ext cx="1167882" cy="1167882"/>
            </a:xfrm>
            <a:prstGeom prst="rect">
              <a:avLst/>
            </a:prstGeom>
          </p:spPr>
        </p:pic>
        <p:pic>
          <p:nvPicPr>
            <p:cNvPr id="7" name="Picture 6" descr="A picture containing black, clock&#10;&#10;Description automatically generated">
              <a:extLst>
                <a:ext uri="{FF2B5EF4-FFF2-40B4-BE49-F238E27FC236}">
                  <a16:creationId xmlns:a16="http://schemas.microsoft.com/office/drawing/2014/main" id="{53C7CBB4-8D7F-C04E-9BBC-A81838950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7983" y="185502"/>
              <a:ext cx="443596" cy="44359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Introdução</a:t>
            </a:r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 de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novas</a:t>
            </a:r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 features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F0B8AF-CEFB-6840-AE27-377302C5FDEA}"/>
              </a:ext>
            </a:extLst>
          </p:cNvPr>
          <p:cNvSpPr/>
          <p:nvPr/>
        </p:nvSpPr>
        <p:spPr>
          <a:xfrm>
            <a:off x="2113420" y="2521656"/>
            <a:ext cx="1586709" cy="16145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BEAC56-6838-1B42-B9A3-8DFD58971B5B}"/>
              </a:ext>
            </a:extLst>
          </p:cNvPr>
          <p:cNvSpPr/>
          <p:nvPr/>
        </p:nvSpPr>
        <p:spPr>
          <a:xfrm>
            <a:off x="5302645" y="2521655"/>
            <a:ext cx="1586709" cy="16145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FE1CAA-C543-BD43-B9BD-09254D01EA34}"/>
              </a:ext>
            </a:extLst>
          </p:cNvPr>
          <p:cNvSpPr/>
          <p:nvPr/>
        </p:nvSpPr>
        <p:spPr>
          <a:xfrm>
            <a:off x="8491871" y="2521655"/>
            <a:ext cx="1586709" cy="16145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88391F6-2B21-6E48-950F-8C25DF060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02" y="2754783"/>
            <a:ext cx="1146544" cy="1146544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0A2725F-CD40-2A4A-A413-531749D5C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728" y="2754783"/>
            <a:ext cx="1146544" cy="1146544"/>
          </a:xfrm>
          <a:prstGeom prst="rect">
            <a:avLst/>
          </a:prstGeom>
        </p:spPr>
      </p:pic>
      <p:pic>
        <p:nvPicPr>
          <p:cNvPr id="13" name="Picture 12" descr="A picture containing text, toy, sign&#10;&#10;Description automatically generated">
            <a:extLst>
              <a:ext uri="{FF2B5EF4-FFF2-40B4-BE49-F238E27FC236}">
                <a16:creationId xmlns:a16="http://schemas.microsoft.com/office/drawing/2014/main" id="{F1F0DD80-1586-484F-97E4-E478D79D0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8157" y="2690987"/>
            <a:ext cx="1274135" cy="12741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C8D988-632D-7B45-BC67-47C47FE21798}"/>
              </a:ext>
            </a:extLst>
          </p:cNvPr>
          <p:cNvSpPr txBox="1"/>
          <p:nvPr/>
        </p:nvSpPr>
        <p:spPr>
          <a:xfrm>
            <a:off x="1890135" y="4273874"/>
            <a:ext cx="2033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Contabilização do número de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milhões de habitantes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de cada país (de forma a normalizar número total de casos e de fatalidades)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3EF12C-E78E-E54E-A359-1CB599934FAB}"/>
              </a:ext>
            </a:extLst>
          </p:cNvPr>
          <p:cNvSpPr txBox="1"/>
          <p:nvPr/>
        </p:nvSpPr>
        <p:spPr>
          <a:xfrm>
            <a:off x="5079360" y="4273645"/>
            <a:ext cx="20332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Valor do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Produto Interno Bruto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de cada país 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B1A18-08EC-FF4F-BCB5-94B97078D032}"/>
              </a:ext>
            </a:extLst>
          </p:cNvPr>
          <p:cNvSpPr txBox="1"/>
          <p:nvPr/>
        </p:nvSpPr>
        <p:spPr>
          <a:xfrm>
            <a:off x="8397796" y="4273645"/>
            <a:ext cx="20332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Ranking da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eficiência do sistema de saúde 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de cada país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2AB6CF-16D8-D340-9360-A1F025C8ECFB}"/>
              </a:ext>
            </a:extLst>
          </p:cNvPr>
          <p:cNvSpPr txBox="1"/>
          <p:nvPr/>
        </p:nvSpPr>
        <p:spPr>
          <a:xfrm>
            <a:off x="737686" y="1791702"/>
            <a:ext cx="1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Foram adicionadas algumas </a:t>
            </a:r>
            <a:r>
              <a:rPr lang="en-PT" i="1" dirty="0">
                <a:latin typeface="Optima" panose="02000503060000020004" pitchFamily="2" charset="0"/>
                <a:cs typeface="Berlin Sans FB" panose="020F0502020204030204" pitchFamily="34" charset="0"/>
              </a:rPr>
              <a:t>features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novas de modo a tentar complementar e facilitar a previsão do número de casos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AAC2CE-142E-B748-B165-9B22F43E1364}"/>
              </a:ext>
            </a:extLst>
          </p:cNvPr>
          <p:cNvSpPr txBox="1"/>
          <p:nvPr/>
        </p:nvSpPr>
        <p:spPr>
          <a:xfrm>
            <a:off x="849981" y="5796490"/>
            <a:ext cx="1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Com o aumento da dimensão do espaço de </a:t>
            </a:r>
            <a:r>
              <a:rPr lang="en-PT" i="1" dirty="0">
                <a:latin typeface="Optima" panose="02000503060000020004" pitchFamily="2" charset="0"/>
                <a:cs typeface="Berlin Sans FB" panose="020F0502020204030204" pitchFamily="34" charset="0"/>
              </a:rPr>
              <a:t>features,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foi também utilizado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PCA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e técnicas para determinar a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Feature Importance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de cada </a:t>
            </a:r>
            <a:r>
              <a:rPr lang="en-PT" i="1" dirty="0">
                <a:latin typeface="Optima" panose="02000503060000020004" pitchFamily="2" charset="0"/>
                <a:cs typeface="Berlin Sans FB" panose="020F0502020204030204" pitchFamily="34" charset="0"/>
              </a:rPr>
              <a:t>feature</a:t>
            </a:r>
            <a:endParaRPr lang="en-GB" b="1" i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6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Resultados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44A74-5D75-A24B-9571-DBD6C756970A}"/>
              </a:ext>
            </a:extLst>
          </p:cNvPr>
          <p:cNvSpPr/>
          <p:nvPr/>
        </p:nvSpPr>
        <p:spPr>
          <a:xfrm>
            <a:off x="361776" y="3763469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0621E-3515-3943-B425-534BAE683FED}"/>
              </a:ext>
            </a:extLst>
          </p:cNvPr>
          <p:cNvSpPr/>
          <p:nvPr/>
        </p:nvSpPr>
        <p:spPr>
          <a:xfrm>
            <a:off x="361776" y="2047799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9C57BA-775B-6648-8A8F-5F6EA51F6357}"/>
              </a:ext>
            </a:extLst>
          </p:cNvPr>
          <p:cNvSpPr/>
          <p:nvPr/>
        </p:nvSpPr>
        <p:spPr>
          <a:xfrm>
            <a:off x="368298" y="2929493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5E701-6FDB-FF49-A6DB-6ACB7C0BBA6C}"/>
              </a:ext>
            </a:extLst>
          </p:cNvPr>
          <p:cNvSpPr/>
          <p:nvPr/>
        </p:nvSpPr>
        <p:spPr>
          <a:xfrm>
            <a:off x="368298" y="4642345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4EBEAD-E132-DB4D-B2EA-7E1A080D0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64730"/>
              </p:ext>
            </p:extLst>
          </p:nvPr>
        </p:nvGraphicFramePr>
        <p:xfrm>
          <a:off x="451270" y="2178550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4224510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209116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6821286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668135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7042172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751355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6008791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1942122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224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0.995380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0.992120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665.051220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0.000140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185.243940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0.101180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10.650660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0.004680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877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1B57A4-75AE-4C47-9927-934F827B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22515"/>
              </p:ext>
            </p:extLst>
          </p:nvPr>
        </p:nvGraphicFramePr>
        <p:xfrm>
          <a:off x="451270" y="3060784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42406391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30488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197437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958075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088221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429064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1700992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5533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561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-121.522380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0.303240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31873.0229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0.027700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514.890520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0.53606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98.970680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0.09292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9876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B76508E-63A6-014F-A27C-73A2AD447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23323"/>
              </p:ext>
            </p:extLst>
          </p:nvPr>
        </p:nvGraphicFramePr>
        <p:xfrm>
          <a:off x="452142" y="3890469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2067676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62421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15579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8746797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243591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047324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780505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681118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177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0.997380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0.994880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363.162860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0.000080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165.266440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0.085500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6.73904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0.003520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547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2DB316C-D015-CC48-91AF-4EA0ECC32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58980"/>
              </p:ext>
            </p:extLst>
          </p:nvPr>
        </p:nvGraphicFramePr>
        <p:xfrm>
          <a:off x="451270" y="4763728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66277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746475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65762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539119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631643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646113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773845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164641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038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-0.551820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0.84422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9680.8268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0.006440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361.173480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0.280440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42.183340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0.040040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8906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12A2767-1C1B-E245-AC96-2A7AED1EF44D}"/>
              </a:ext>
            </a:extLst>
          </p:cNvPr>
          <p:cNvSpPr txBox="1"/>
          <p:nvPr/>
        </p:nvSpPr>
        <p:spPr>
          <a:xfrm>
            <a:off x="7157960" y="2186495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BF4169-8E48-0842-A03B-A8E86641F607}"/>
              </a:ext>
            </a:extLst>
          </p:cNvPr>
          <p:cNvSpPr txBox="1"/>
          <p:nvPr/>
        </p:nvSpPr>
        <p:spPr>
          <a:xfrm>
            <a:off x="7146508" y="3902165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5D2F37-F9E8-B043-BB71-FA445AA2BF7B}"/>
              </a:ext>
            </a:extLst>
          </p:cNvPr>
          <p:cNvSpPr txBox="1"/>
          <p:nvPr/>
        </p:nvSpPr>
        <p:spPr>
          <a:xfrm>
            <a:off x="7146508" y="3068189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772821-8057-4F42-90B8-23BB6561FC91}"/>
              </a:ext>
            </a:extLst>
          </p:cNvPr>
          <p:cNvSpPr txBox="1"/>
          <p:nvPr/>
        </p:nvSpPr>
        <p:spPr>
          <a:xfrm>
            <a:off x="7170414" y="4772162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8248D92-8CED-1F43-9409-98348E6FD024}"/>
              </a:ext>
            </a:extLst>
          </p:cNvPr>
          <p:cNvSpPr/>
          <p:nvPr/>
        </p:nvSpPr>
        <p:spPr>
          <a:xfrm>
            <a:off x="8184978" y="2047799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7F7FA9A1-93A3-0948-AABF-EEE080567100}"/>
              </a:ext>
            </a:extLst>
          </p:cNvPr>
          <p:cNvSpPr/>
          <p:nvPr/>
        </p:nvSpPr>
        <p:spPr>
          <a:xfrm>
            <a:off x="8184978" y="3746584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BEA9B-CC12-F04C-9A95-A06DF68A2E00}"/>
              </a:ext>
            </a:extLst>
          </p:cNvPr>
          <p:cNvSpPr txBox="1"/>
          <p:nvPr/>
        </p:nvSpPr>
        <p:spPr>
          <a:xfrm>
            <a:off x="8632412" y="2230994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ADIÇÃO DE NOVAS FEATURES E REDUÇÃO DA DIMENSÃO COM PCA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B6878F-A2FF-E147-ACF4-2B6DD81D85F8}"/>
              </a:ext>
            </a:extLst>
          </p:cNvPr>
          <p:cNvSpPr txBox="1"/>
          <p:nvPr/>
        </p:nvSpPr>
        <p:spPr>
          <a:xfrm>
            <a:off x="8505619" y="2928463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Resultados muito bons para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treino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mas piora com 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test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6BF27B-B9F1-E240-B916-A86AF88FD566}"/>
              </a:ext>
            </a:extLst>
          </p:cNvPr>
          <p:cNvSpPr txBox="1"/>
          <p:nvPr/>
        </p:nvSpPr>
        <p:spPr>
          <a:xfrm>
            <a:off x="8473299" y="3766293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ADIÇÃO DE NOVAS FEATURES E ELIMINAÇÃO DAS MENOS IMPORTANTES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E5828A-5E20-B145-BFEF-7368E07BE9BF}"/>
              </a:ext>
            </a:extLst>
          </p:cNvPr>
          <p:cNvSpPr txBox="1"/>
          <p:nvPr/>
        </p:nvSpPr>
        <p:spPr>
          <a:xfrm>
            <a:off x="8505619" y="4425030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Apresenta melhor resultados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test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comparativamente aos resultados com PCA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B96950-FDBB-FF4B-9A47-7A629036C7B7}"/>
              </a:ext>
            </a:extLst>
          </p:cNvPr>
          <p:cNvCxnSpPr>
            <a:cxnSpLocks/>
          </p:cNvCxnSpPr>
          <p:nvPr/>
        </p:nvCxnSpPr>
        <p:spPr>
          <a:xfrm>
            <a:off x="6536325" y="5475716"/>
            <a:ext cx="0" cy="77376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18484C-785A-4345-AC1B-CB0E3EEDB120}"/>
              </a:ext>
            </a:extLst>
          </p:cNvPr>
          <p:cNvSpPr txBox="1"/>
          <p:nvPr/>
        </p:nvSpPr>
        <p:spPr>
          <a:xfrm>
            <a:off x="591061" y="6249480"/>
            <a:ext cx="1111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Estes resultados mostram que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remover</a:t>
            </a:r>
            <a:r>
              <a:rPr lang="en-PT" b="1" i="1" dirty="0">
                <a:latin typeface="Optima" panose="02000503060000020004" pitchFamily="2" charset="0"/>
                <a:cs typeface="Berlin Sans FB" panose="020F0502020204030204" pitchFamily="34" charset="0"/>
              </a:rPr>
              <a:t> features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 pouco importantes melhora significativamente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os resultados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0AA529-7504-3749-891C-A7BE37894295}"/>
              </a:ext>
            </a:extLst>
          </p:cNvPr>
          <p:cNvCxnSpPr>
            <a:cxnSpLocks/>
          </p:cNvCxnSpPr>
          <p:nvPr/>
        </p:nvCxnSpPr>
        <p:spPr>
          <a:xfrm flipH="1">
            <a:off x="10348111" y="5028781"/>
            <a:ext cx="6675" cy="446821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354984D-EA0D-304C-A8BC-D1D659F44397}"/>
              </a:ext>
            </a:extLst>
          </p:cNvPr>
          <p:cNvSpPr txBox="1"/>
          <p:nvPr/>
        </p:nvSpPr>
        <p:spPr>
          <a:xfrm>
            <a:off x="8642222" y="5491758"/>
            <a:ext cx="332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Tuning de hyperparâmetros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implementado em todos os splits 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4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n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Adição</a:t>
            </a:r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 de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mais</a:t>
            </a:r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 features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8B9AF3-D2BC-A74B-9532-2FFC96FC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57001"/>
              </p:ext>
            </p:extLst>
          </p:nvPr>
        </p:nvGraphicFramePr>
        <p:xfrm>
          <a:off x="707205" y="1742703"/>
          <a:ext cx="1785620" cy="40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 8 dias antes</a:t>
                      </a:r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77485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18016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023569"/>
                  </a:ext>
                </a:extLst>
              </a:tr>
              <a:tr h="803233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48648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1AFFF-2AD0-E546-9319-D5721B8EC132}"/>
              </a:ext>
            </a:extLst>
          </p:cNvPr>
          <p:cNvCxnSpPr>
            <a:cxnSpLocks/>
          </p:cNvCxnSpPr>
          <p:nvPr/>
        </p:nvCxnSpPr>
        <p:spPr>
          <a:xfrm>
            <a:off x="1415643" y="4779538"/>
            <a:ext cx="747021" cy="105408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EB8D2B-6B26-2241-8750-7E5348B2D555}"/>
              </a:ext>
            </a:extLst>
          </p:cNvPr>
          <p:cNvSpPr txBox="1"/>
          <p:nvPr/>
        </p:nvSpPr>
        <p:spPr>
          <a:xfrm>
            <a:off x="5858996" y="2717509"/>
            <a:ext cx="5150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Foram adicionadas várias colunas relativas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ao número de casos na semana anterior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e não apenas o dia de casos relativo ao dia correspondente a 1 semana antes da previsão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pic>
        <p:nvPicPr>
          <p:cNvPr id="30" name="Picture 29" descr="A close up of graphics&#10;&#10;Description automatically generated">
            <a:extLst>
              <a:ext uri="{FF2B5EF4-FFF2-40B4-BE49-F238E27FC236}">
                <a16:creationId xmlns:a16="http://schemas.microsoft.com/office/drawing/2014/main" id="{50A71B1E-E44C-DC41-A729-2B5555A6A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3" y="2677506"/>
            <a:ext cx="591607" cy="591607"/>
          </a:xfrm>
          <a:prstGeom prst="rect">
            <a:avLst/>
          </a:prstGeom>
        </p:spPr>
      </p:pic>
      <p:pic>
        <p:nvPicPr>
          <p:cNvPr id="32" name="Picture 31" descr="A close up of graphics&#10;&#10;Description automatically generated">
            <a:extLst>
              <a:ext uri="{FF2B5EF4-FFF2-40B4-BE49-F238E27FC236}">
                <a16:creationId xmlns:a16="http://schemas.microsoft.com/office/drawing/2014/main" id="{1936D7DA-AF9C-AF4C-8B6B-B4163543D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2" y="4255564"/>
            <a:ext cx="591607" cy="591607"/>
          </a:xfrm>
          <a:prstGeom prst="rect">
            <a:avLst/>
          </a:prstGeom>
        </p:spPr>
      </p:pic>
      <p:pic>
        <p:nvPicPr>
          <p:cNvPr id="33" name="Picture 32" descr="A close up of graphics&#10;&#10;Description automatically generated">
            <a:extLst>
              <a:ext uri="{FF2B5EF4-FFF2-40B4-BE49-F238E27FC236}">
                <a16:creationId xmlns:a16="http://schemas.microsoft.com/office/drawing/2014/main" id="{3E4CE4D8-DB52-7D40-9E0E-EEF0E9733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254" y="5895713"/>
            <a:ext cx="591607" cy="591607"/>
          </a:xfrm>
          <a:prstGeom prst="rect">
            <a:avLst/>
          </a:prstGeom>
        </p:spPr>
      </p:pic>
      <p:pic>
        <p:nvPicPr>
          <p:cNvPr id="34" name="Picture 33" descr="A close up of graphics&#10;&#10;Description automatically generated">
            <a:extLst>
              <a:ext uri="{FF2B5EF4-FFF2-40B4-BE49-F238E27FC236}">
                <a16:creationId xmlns:a16="http://schemas.microsoft.com/office/drawing/2014/main" id="{FE49CF4E-CEC3-F942-AFE4-80913E98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06" y="5913461"/>
            <a:ext cx="591607" cy="591607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8F5DFA01-CA56-8A48-817A-298E14E09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89" y="3530208"/>
            <a:ext cx="556113" cy="556113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DDCFF9C-096A-C64D-9F67-9C3BC4D6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832" y="5931207"/>
            <a:ext cx="556113" cy="556113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0B4E4EE-0ED3-2F48-8D3F-6E346516A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73" y="5901911"/>
            <a:ext cx="556113" cy="55611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C45AE0-3B76-5B46-B1E3-C28D068F1D70}"/>
              </a:ext>
            </a:extLst>
          </p:cNvPr>
          <p:cNvCxnSpPr>
            <a:cxnSpLocks/>
          </p:cNvCxnSpPr>
          <p:nvPr/>
        </p:nvCxnSpPr>
        <p:spPr>
          <a:xfrm>
            <a:off x="8508834" y="4086321"/>
            <a:ext cx="0" cy="460425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6B5A6F1-5184-7B45-AAFD-E06CE00168BA}"/>
              </a:ext>
            </a:extLst>
          </p:cNvPr>
          <p:cNvSpPr/>
          <p:nvPr/>
        </p:nvSpPr>
        <p:spPr>
          <a:xfrm>
            <a:off x="5143191" y="4772020"/>
            <a:ext cx="6582234" cy="1405677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77532-3036-344F-99C0-80B65968AA91}"/>
              </a:ext>
            </a:extLst>
          </p:cNvPr>
          <p:cNvSpPr txBox="1"/>
          <p:nvPr/>
        </p:nvSpPr>
        <p:spPr>
          <a:xfrm>
            <a:off x="5270763" y="4874693"/>
            <a:ext cx="632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Ao adicionar todas estas </a:t>
            </a:r>
            <a:r>
              <a:rPr lang="en-PT" i="1" dirty="0">
                <a:latin typeface="Optima" panose="02000503060000020004" pitchFamily="2" charset="0"/>
                <a:cs typeface="Berlin Sans FB" panose="020F0502020204030204" pitchFamily="34" charset="0"/>
              </a:rPr>
              <a:t>features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ficamos com a informação não só do número de casos 1 semana antes, mas também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da tendência da evolução do número de casos durante uma semana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na expectativa de ajudar na previsão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6EFFFC3-22D3-984E-A48B-1127CF172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09203"/>
              </p:ext>
            </p:extLst>
          </p:nvPr>
        </p:nvGraphicFramePr>
        <p:xfrm>
          <a:off x="2499690" y="1742703"/>
          <a:ext cx="1785620" cy="40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 9 dias antes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 10 dias antes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77485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18016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023569"/>
                  </a:ext>
                </a:extLst>
              </a:tr>
              <a:tr h="803233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48648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2644F4-2C1A-7E41-AFE2-FE3C6BD0295C}"/>
              </a:ext>
            </a:extLst>
          </p:cNvPr>
          <p:cNvCxnSpPr>
            <a:cxnSpLocks/>
          </p:cNvCxnSpPr>
          <p:nvPr/>
        </p:nvCxnSpPr>
        <p:spPr>
          <a:xfrm>
            <a:off x="1478660" y="3196633"/>
            <a:ext cx="2172739" cy="259910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FBDFE-D297-9F44-B4EC-19B672402EB8}"/>
              </a:ext>
            </a:extLst>
          </p:cNvPr>
          <p:cNvCxnSpPr>
            <a:cxnSpLocks/>
          </p:cNvCxnSpPr>
          <p:nvPr/>
        </p:nvCxnSpPr>
        <p:spPr>
          <a:xfrm>
            <a:off x="1417769" y="3911999"/>
            <a:ext cx="1360498" cy="183521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BDB7FC-6A4E-0F4F-BA9E-FF5D6BD2EB6E}"/>
              </a:ext>
            </a:extLst>
          </p:cNvPr>
          <p:cNvSpPr txBox="1"/>
          <p:nvPr/>
        </p:nvSpPr>
        <p:spPr>
          <a:xfrm>
            <a:off x="4183137" y="1996893"/>
            <a:ext cx="919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(…)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4B8E5CD6-296D-8441-93B5-A89C32E83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00757"/>
              </p:ext>
            </p:extLst>
          </p:nvPr>
        </p:nvGraphicFramePr>
        <p:xfrm>
          <a:off x="714070" y="5789551"/>
          <a:ext cx="1785620" cy="80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endParaRPr lang="en-PT" sz="1400" dirty="0">
                        <a:latin typeface="Optima" panose="02000503060000020004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T" sz="1400" dirty="0">
                        <a:latin typeface="Optima" panose="02000503060000020004" pitchFamily="2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BDF9C1E-E234-394D-8EAB-85328A561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99446"/>
              </p:ext>
            </p:extLst>
          </p:nvPr>
        </p:nvGraphicFramePr>
        <p:xfrm>
          <a:off x="2499690" y="5789551"/>
          <a:ext cx="1785620" cy="80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endParaRPr lang="en-PT" sz="1400" dirty="0">
                        <a:latin typeface="Optima" panose="02000503060000020004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T" sz="1400" dirty="0">
                        <a:latin typeface="Optima" panose="02000503060000020004" pitchFamily="2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B88AC4AD-38BA-B149-B071-9A375F9C80A2}"/>
              </a:ext>
            </a:extLst>
          </p:cNvPr>
          <p:cNvSpPr txBox="1"/>
          <p:nvPr/>
        </p:nvSpPr>
        <p:spPr>
          <a:xfrm>
            <a:off x="714070" y="5124940"/>
            <a:ext cx="91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GAP 7 DIAS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7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-11575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Resultados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1135D2-D411-6C40-BF9E-CD0F2E055BBF}"/>
              </a:ext>
            </a:extLst>
          </p:cNvPr>
          <p:cNvSpPr txBox="1"/>
          <p:nvPr/>
        </p:nvSpPr>
        <p:spPr>
          <a:xfrm>
            <a:off x="2981124" y="4012551"/>
            <a:ext cx="253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</a:t>
            </a:r>
            <a:r>
              <a:rPr lang="en-PT" b="1" baseline="30000" dirty="0">
                <a:latin typeface="Optima" panose="02000503060000020004" pitchFamily="2" charset="0"/>
                <a:cs typeface="Berlin Sans FB" panose="020F0502020204030204" pitchFamily="34" charset="0"/>
              </a:rPr>
              <a:t>2</a:t>
            </a:r>
            <a:endParaRPr lang="en-GB" b="1" baseline="300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9011EF-EA06-D645-922A-2AE09FC4F227}"/>
              </a:ext>
            </a:extLst>
          </p:cNvPr>
          <p:cNvGrpSpPr/>
          <p:nvPr/>
        </p:nvGrpSpPr>
        <p:grpSpPr>
          <a:xfrm>
            <a:off x="1885246" y="1684466"/>
            <a:ext cx="2186742" cy="2617488"/>
            <a:chOff x="5529512" y="3337496"/>
            <a:chExt cx="2186742" cy="26174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AA7935-D1A4-E446-B488-D93EF9FD5BAF}"/>
                </a:ext>
              </a:extLst>
            </p:cNvPr>
            <p:cNvSpPr/>
            <p:nvPr/>
          </p:nvSpPr>
          <p:spPr>
            <a:xfrm>
              <a:off x="5534527" y="3337496"/>
              <a:ext cx="2181727" cy="26174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dirty="0"/>
            </a:p>
          </p:txBody>
        </p:sp>
        <p:pic>
          <p:nvPicPr>
            <p:cNvPr id="14" name="Picture 13" descr="A close up of a screen&#10;&#10;Description automatically generated">
              <a:extLst>
                <a:ext uri="{FF2B5EF4-FFF2-40B4-BE49-F238E27FC236}">
                  <a16:creationId xmlns:a16="http://schemas.microsoft.com/office/drawing/2014/main" id="{6B2429E7-248E-2D49-9804-EEB783CF7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66551"/>
            <a:stretch/>
          </p:blipFill>
          <p:spPr>
            <a:xfrm>
              <a:off x="5529512" y="3417425"/>
              <a:ext cx="2103468" cy="2537559"/>
            </a:xfrm>
            <a:prstGeom prst="rect">
              <a:avLst/>
            </a:prstGeom>
          </p:spPr>
        </p:pic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BECEF2-D13F-F349-BABB-CE8AE82A41A3}"/>
              </a:ext>
            </a:extLst>
          </p:cNvPr>
          <p:cNvCxnSpPr>
            <a:cxnSpLocks/>
          </p:cNvCxnSpPr>
          <p:nvPr/>
        </p:nvCxnSpPr>
        <p:spPr>
          <a:xfrm>
            <a:off x="4375538" y="2830803"/>
            <a:ext cx="68028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B064C29-B5C1-9243-80ED-13DEC1FB2577}"/>
              </a:ext>
            </a:extLst>
          </p:cNvPr>
          <p:cNvSpPr txBox="1"/>
          <p:nvPr/>
        </p:nvSpPr>
        <p:spPr>
          <a:xfrm>
            <a:off x="5229398" y="2230638"/>
            <a:ext cx="5515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Para este problema, foram novamente traçadas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as curvas de aprendizagem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para os mesmos algoritmos mencionados anteriormente, e o que apresentou a melhor </a:t>
            </a:r>
            <a:r>
              <a:rPr lang="en-PT" i="1" dirty="0">
                <a:latin typeface="Optima" panose="02000503060000020004" pitchFamily="2" charset="0"/>
                <a:cs typeface="Berlin Sans FB" panose="020F0502020204030204" pitchFamily="34" charset="0"/>
              </a:rPr>
              <a:t>performance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foi 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Random Forest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92B5AD-45F5-8745-899F-9D8DA1A97AD6}"/>
              </a:ext>
            </a:extLst>
          </p:cNvPr>
          <p:cNvSpPr/>
          <p:nvPr/>
        </p:nvSpPr>
        <p:spPr>
          <a:xfrm>
            <a:off x="609349" y="4671750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FA8F6F-4A7C-7442-B3FE-F8027DBD3146}"/>
              </a:ext>
            </a:extLst>
          </p:cNvPr>
          <p:cNvSpPr/>
          <p:nvPr/>
        </p:nvSpPr>
        <p:spPr>
          <a:xfrm>
            <a:off x="615871" y="5550626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CFBC388-A46B-724E-BCFC-7908235B3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9868"/>
              </p:ext>
            </p:extLst>
          </p:nvPr>
        </p:nvGraphicFramePr>
        <p:xfrm>
          <a:off x="699715" y="4798750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2067676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62421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15579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8746797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243591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047324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780505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681118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177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0.993175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0.974350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1954.76387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0.000950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206.351775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0.097800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15.181150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0.011225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547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CE8462E-58C0-EC43-BDD6-BBCB578E3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226286"/>
              </p:ext>
            </p:extLst>
          </p:nvPr>
        </p:nvGraphicFramePr>
        <p:xfrm>
          <a:off x="698843" y="5672009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66277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746475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65762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539119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631643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646113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773845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164641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038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0.831300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0.900075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31959.52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0.005150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549.92062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0.266825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92.153325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0.042750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8906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E89E1061-E1D3-9F43-A079-B440F15B0D66}"/>
              </a:ext>
            </a:extLst>
          </p:cNvPr>
          <p:cNvSpPr txBox="1"/>
          <p:nvPr/>
        </p:nvSpPr>
        <p:spPr>
          <a:xfrm>
            <a:off x="7394081" y="4810446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74C2BC-3087-2148-A715-CE38C9AC8FB2}"/>
              </a:ext>
            </a:extLst>
          </p:cNvPr>
          <p:cNvSpPr txBox="1"/>
          <p:nvPr/>
        </p:nvSpPr>
        <p:spPr>
          <a:xfrm>
            <a:off x="7417987" y="5680443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46B92900-1648-1E4F-8BDE-298B5AC718E3}"/>
              </a:ext>
            </a:extLst>
          </p:cNvPr>
          <p:cNvSpPr/>
          <p:nvPr/>
        </p:nvSpPr>
        <p:spPr>
          <a:xfrm>
            <a:off x="8432551" y="4654865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171605-70E4-6C4F-9638-D7BE8E61906B}"/>
              </a:ext>
            </a:extLst>
          </p:cNvPr>
          <p:cNvCxnSpPr>
            <a:cxnSpLocks/>
          </p:cNvCxnSpPr>
          <p:nvPr/>
        </p:nvCxnSpPr>
        <p:spPr>
          <a:xfrm flipH="1">
            <a:off x="10348111" y="5887845"/>
            <a:ext cx="6675" cy="446821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7926D4-08DE-A84C-93E0-FA1293520025}"/>
              </a:ext>
            </a:extLst>
          </p:cNvPr>
          <p:cNvSpPr txBox="1"/>
          <p:nvPr/>
        </p:nvSpPr>
        <p:spPr>
          <a:xfrm>
            <a:off x="8642222" y="6350822"/>
            <a:ext cx="332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Tuning de hyperparâmetros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implementado em todos os splits 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4F8745-4E30-1740-876F-0E70CEDEEC7B}"/>
              </a:ext>
            </a:extLst>
          </p:cNvPr>
          <p:cNvSpPr txBox="1"/>
          <p:nvPr/>
        </p:nvSpPr>
        <p:spPr>
          <a:xfrm>
            <a:off x="8584032" y="4654865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RESULTADOS APÓS ADIÇÃO DOS DADOS RELATIVOS À SEMANA ANTERUOR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10A3A9-A209-7F43-A981-B924A9037626}"/>
              </a:ext>
            </a:extLst>
          </p:cNvPr>
          <p:cNvSpPr txBox="1"/>
          <p:nvPr/>
        </p:nvSpPr>
        <p:spPr>
          <a:xfrm>
            <a:off x="8668377" y="5207807"/>
            <a:ext cx="3698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Podemos verificar que houve um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melhoramento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quando comparado com o modelo anterior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6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1274</Words>
  <Application>Microsoft Macintosh PowerPoint</Application>
  <PresentationFormat>Widescreen</PresentationFormat>
  <Paragraphs>328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Miguel Machado Roque Ferreira</dc:creator>
  <cp:lastModifiedBy>Miguel Machado Roque Ferreira</cp:lastModifiedBy>
  <cp:revision>51</cp:revision>
  <dcterms:created xsi:type="dcterms:W3CDTF">2020-05-08T17:44:42Z</dcterms:created>
  <dcterms:modified xsi:type="dcterms:W3CDTF">2020-05-26T19:17:40Z</dcterms:modified>
</cp:coreProperties>
</file>