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9"/>
  </p:normalViewPr>
  <p:slideViewPr>
    <p:cSldViewPr snapToGrid="0" snapToObjects="1">
      <p:cViewPr>
        <p:scale>
          <a:sx n="100" d="100"/>
          <a:sy n="100" d="100"/>
        </p:scale>
        <p:origin x="7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7750E-4D79-494A-9404-20FAE8D53E3B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8A13-33D9-E248-80D5-B133E4F3DA2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232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53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A8A13-33D9-E248-80D5-B133E4F3DA23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245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153B-D9FA-D34F-AE0B-F48E94EC5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0BF4-F96E-704D-B68F-BDDF8CED3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1FEA-2FC2-EA41-B91E-71FC836C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B121-AAF1-8946-B14A-9D544FAD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86C7-ACAF-0F40-9FB0-62EE80E4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245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7F38-8359-BC4A-ABD5-3060A3F5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94110-B5BA-F04A-B6F1-7638393B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C72-E2A9-CF42-8A37-511FDC2C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FEFA-54C6-FE44-89AF-9E4F4F45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DA0-7E5A-F940-93B1-D5D2A195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45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AEEE1-6C1F-BB46-98E2-BC82A81A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3BB0-4A7D-164D-AAB5-F99F614D5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BE0E-3EA6-BD4C-BD7A-CD27486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FEA5-CA52-CC46-938F-225E800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D1D6-7412-DC4C-97B8-5C4AF3B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9443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84-7185-5443-9732-84C9C7A0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4CE9-9D17-1E46-94CF-924213C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70C7-ED16-A04B-B216-AA13F80A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406-E3CA-ED43-9BB2-3A0C2A3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466-69B9-FB41-8DEA-D25BE3D6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0837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2F64-5347-024E-B15D-9C70074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59F-D4A8-7745-92A3-FF61F62B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7A3D-9763-B749-8938-717E1BB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2366-FF05-0A4C-AD8B-E42A7CB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354B-177A-5545-8301-E5312F7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94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63-5C61-1F44-9143-4C435EB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141-D51C-D042-A676-F92424D98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D5CB-C9A9-7042-9EDF-64A760B8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E195-0AD3-3A45-A34C-B78D65E0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1BD8B-F028-9347-8929-00070531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E048-08E9-5E4A-A11C-87751910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012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936-269D-114C-A4E7-F11D3455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A540-9444-5549-8431-E7F3FB8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792-0FC7-504A-AF4C-A79D40AD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BEFA-A0CC-D54F-94A0-B20A8629F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AEE6-BCF3-7149-BE5D-9EFDF6C1B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6D8E-D74C-A141-AB4B-B861E3C6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5CEC0-3B7B-0041-B07C-4C68048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5503-7637-CD42-A608-B2FF6B9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48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CA72-C359-0B4A-BA17-F7148AC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BFE35-2813-904D-A37B-36403D56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913F-5F9D-4C4E-8240-A589800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BBA-C57B-4646-8D38-DB4839B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100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2E853-68CC-2541-84D6-A156173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73FC8-5FA1-354C-9436-7304F3F8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C9D-3BD5-B94C-AB93-DF2AD82D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04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51E-FBE5-2D40-9F8A-F6F36004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C777-D3FE-BE4E-B435-ED8466C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9C33-9BA4-DE47-B868-765D244E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2A1D-2A76-3A42-9BFA-DEBBEB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4604-84C2-FE46-BAB4-992A598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9FD0-5D9E-FE48-A72F-FD99061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084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9CF-2052-454F-933D-D2DB534E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ED3FC-E51C-DB45-BD13-19ED750B6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CEE2-8865-784D-9E21-44816DF6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4E9F-4521-6D44-9F70-4222B04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47FE-A98D-5447-A43A-E9D05092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FD02-009B-D449-9FC1-5AEE7CE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17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088D9-ADBC-D749-B6A2-77A5E4B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460A5-BB87-594F-A27A-D3AFF457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61DB-715F-9F40-A93C-A132454A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D9D4-E009-9D41-BC97-6A0F96C1AD3C}" type="datetimeFigureOut">
              <a:rPr lang="en-PT" smtClean="0"/>
              <a:t>09/05/2020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1503-258E-5C4B-A976-A3298A91E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24FB-BE48-8748-8F3A-3259DE55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CAFC-70E9-D449-A16F-19235F543AE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64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35FF5A3-2DCD-3A42-92C8-DAB5C0E93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02C68-7668-7341-90C5-13FE09F25BFB}"/>
              </a:ext>
            </a:extLst>
          </p:cNvPr>
          <p:cNvSpPr/>
          <p:nvPr/>
        </p:nvSpPr>
        <p:spPr>
          <a:xfrm>
            <a:off x="0" y="2614613"/>
            <a:ext cx="12192000" cy="1428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9BCC92-9DD4-0E45-A6AF-5D3CA06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4" y="1371600"/>
            <a:ext cx="5595937" cy="5595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1A9DF-A6ED-7A4D-8E9E-A06F56C82A5F}"/>
              </a:ext>
            </a:extLst>
          </p:cNvPr>
          <p:cNvSpPr txBox="1"/>
          <p:nvPr/>
        </p:nvSpPr>
        <p:spPr>
          <a:xfrm>
            <a:off x="7086600" y="-10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3A02D-2029-794A-8F3F-146C8258405A}"/>
              </a:ext>
            </a:extLst>
          </p:cNvPr>
          <p:cNvSpPr txBox="1"/>
          <p:nvPr/>
        </p:nvSpPr>
        <p:spPr>
          <a:xfrm>
            <a:off x="5004886" y="2733348"/>
            <a:ext cx="6439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COVID-19 Community Mobility Reports</a:t>
            </a:r>
          </a:p>
          <a:p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  <a:p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Maria Barros (up201608444) e Miguel Ferreira (up201606158)</a:t>
            </a:r>
          </a:p>
          <a:p>
            <a:endParaRPr lang="en-PT" dirty="0"/>
          </a:p>
        </p:txBody>
      </p:sp>
      <p:pic>
        <p:nvPicPr>
          <p:cNvPr id="24" name="Picture 2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14FEEFBB-81BD-EB40-868B-5DB2733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524" y="511650"/>
            <a:ext cx="1104900" cy="1104900"/>
          </a:xfrm>
          <a:prstGeom prst="rect">
            <a:avLst/>
          </a:prstGeom>
        </p:spPr>
      </p:pic>
      <p:pic>
        <p:nvPicPr>
          <p:cNvPr id="25" name="Picture 2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6B82E6-37C1-764A-A452-92023B5B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4686300"/>
            <a:ext cx="1660050" cy="1660050"/>
          </a:xfrm>
          <a:prstGeom prst="rect">
            <a:avLst/>
          </a:prstGeom>
        </p:spPr>
      </p:pic>
      <p:pic>
        <p:nvPicPr>
          <p:cNvPr id="26" name="Picture 2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64FAEA9-0BA2-414C-9558-1D33A79E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29" y="1886902"/>
            <a:ext cx="574200" cy="574200"/>
          </a:xfrm>
          <a:prstGeom prst="rect">
            <a:avLst/>
          </a:prstGeom>
        </p:spPr>
      </p:pic>
      <p:pic>
        <p:nvPicPr>
          <p:cNvPr id="27" name="Picture 2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63A8491-6295-0F41-ABB1-29D768DA2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9" y="360351"/>
            <a:ext cx="956252" cy="956252"/>
          </a:xfrm>
          <a:prstGeom prst="rect">
            <a:avLst/>
          </a:prstGeom>
        </p:spPr>
      </p:pic>
      <p:pic>
        <p:nvPicPr>
          <p:cNvPr id="28" name="Picture 27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F81DE285-E1FC-3240-A98A-51A53FEE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162" y="1387713"/>
            <a:ext cx="1455737" cy="1455737"/>
          </a:xfrm>
          <a:prstGeom prst="rect">
            <a:avLst/>
          </a:prstGeom>
        </p:spPr>
      </p:pic>
      <p:pic>
        <p:nvPicPr>
          <p:cNvPr id="29" name="Picture 28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437EF18-5C8B-F843-AAB9-ACF5D667B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3" y="144939"/>
            <a:ext cx="1104900" cy="1104900"/>
          </a:xfrm>
          <a:prstGeom prst="rect">
            <a:avLst/>
          </a:prstGeom>
        </p:spPr>
      </p:pic>
      <p:pic>
        <p:nvPicPr>
          <p:cNvPr id="30" name="Picture 29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CBE893A-A0E3-5547-B63D-BF73061D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10" y="3867545"/>
            <a:ext cx="807247" cy="807247"/>
          </a:xfrm>
          <a:prstGeom prst="rect">
            <a:avLst/>
          </a:prstGeom>
        </p:spPr>
      </p:pic>
      <p:pic>
        <p:nvPicPr>
          <p:cNvPr id="31" name="Picture 30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E8FAABD-6F59-2844-8D12-C8E7AC94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0" y="5408137"/>
            <a:ext cx="1104900" cy="1104900"/>
          </a:xfrm>
          <a:prstGeom prst="rect">
            <a:avLst/>
          </a:prstGeom>
        </p:spPr>
      </p:pic>
      <p:pic>
        <p:nvPicPr>
          <p:cNvPr id="32" name="Picture 31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C1BE53B8-2789-274A-B7E1-8B28D761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36" y="3779629"/>
            <a:ext cx="1428749" cy="1428749"/>
          </a:xfrm>
          <a:prstGeom prst="rect">
            <a:avLst/>
          </a:prstGeom>
        </p:spPr>
      </p:pic>
      <p:pic>
        <p:nvPicPr>
          <p:cNvPr id="33" name="Picture 32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A58E0D06-C0EB-8A4E-8559-DF41457B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4" y="119438"/>
            <a:ext cx="952500" cy="952500"/>
          </a:xfrm>
          <a:prstGeom prst="rect">
            <a:avLst/>
          </a:prstGeom>
        </p:spPr>
      </p:pic>
      <p:pic>
        <p:nvPicPr>
          <p:cNvPr id="34" name="Picture 33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E35A4874-4BC3-CE47-94A4-E63ECE90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69" y="541158"/>
            <a:ext cx="897355" cy="8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93EA-D7A1-4644-BF81-002146201805}"/>
              </a:ext>
            </a:extLst>
          </p:cNvPr>
          <p:cNvSpPr txBox="1"/>
          <p:nvPr/>
        </p:nvSpPr>
        <p:spPr>
          <a:xfrm>
            <a:off x="737686" y="1944102"/>
            <a:ext cx="1111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Antes da definição do problema, é necessário primeiro conhecer o dataset. Para este trabalho, o dataset com que vamos trabalhar possui informação sobre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19 diferentes países,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 informações diárias durante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43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sobre diferentes informações: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944452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B538316-393E-8A40-8FBD-46138FD0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77" y="3429001"/>
            <a:ext cx="1485551" cy="14855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3670206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6522875" y="3219324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9248629" y="3223335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0907F770-BEA1-6E47-B112-2D57528D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356" y="3453159"/>
            <a:ext cx="1485551" cy="148555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3F26E04-D92F-C747-BD8F-C6A971F4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510" y="3429001"/>
            <a:ext cx="1485551" cy="148555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65778A8-AA76-FB41-B78F-3DB052EAC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034" y="3429000"/>
            <a:ext cx="1485551" cy="14855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809874" y="5370189"/>
            <a:ext cx="236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supermercados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farmácias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3583899" y="5370188"/>
            <a:ext cx="236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restaurantes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shoppings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6428053" y="5370187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trabalho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9310026" y="5370187"/>
            <a:ext cx="236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locais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parques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jardins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 marinas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…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Definição</a:t>
            </a:r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 do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problema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6ACCB-4BE1-F341-A9F0-0CCCB83E84E4}"/>
              </a:ext>
            </a:extLst>
          </p:cNvPr>
          <p:cNvSpPr/>
          <p:nvPr/>
        </p:nvSpPr>
        <p:spPr>
          <a:xfrm>
            <a:off x="944452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2AFD48-6127-FB46-85E9-7217EDFC38EA}"/>
              </a:ext>
            </a:extLst>
          </p:cNvPr>
          <p:cNvSpPr/>
          <p:nvPr/>
        </p:nvSpPr>
        <p:spPr>
          <a:xfrm>
            <a:off x="3670206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C856E7-B49E-2C47-B28D-AC5F205CE42F}"/>
              </a:ext>
            </a:extLst>
          </p:cNvPr>
          <p:cNvSpPr/>
          <p:nvPr/>
        </p:nvSpPr>
        <p:spPr>
          <a:xfrm>
            <a:off x="6522875" y="1942692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F6D7F8-7876-7240-8261-C26CBCB53FD3}"/>
              </a:ext>
            </a:extLst>
          </p:cNvPr>
          <p:cNvSpPr/>
          <p:nvPr/>
        </p:nvSpPr>
        <p:spPr>
          <a:xfrm>
            <a:off x="9248629" y="1946703"/>
            <a:ext cx="2048803" cy="194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B81B7-E07E-944F-A45D-FA61FCF79CB8}"/>
              </a:ext>
            </a:extLst>
          </p:cNvPr>
          <p:cNvSpPr txBox="1"/>
          <p:nvPr/>
        </p:nvSpPr>
        <p:spPr>
          <a:xfrm>
            <a:off x="809874" y="4093557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transportes públicos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217CA-29C3-6B46-9EB1-DFAF8410C594}"/>
              </a:ext>
            </a:extLst>
          </p:cNvPr>
          <p:cNvSpPr txBox="1"/>
          <p:nvPr/>
        </p:nvSpPr>
        <p:spPr>
          <a:xfrm>
            <a:off x="3583899" y="4093556"/>
            <a:ext cx="236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Tendências de mobilidade 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locais de residência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D8499-6124-2748-9333-D8CF850BF797}"/>
              </a:ext>
            </a:extLst>
          </p:cNvPr>
          <p:cNvSpPr txBox="1"/>
          <p:nvPr/>
        </p:nvSpPr>
        <p:spPr>
          <a:xfrm>
            <a:off x="6428053" y="4093555"/>
            <a:ext cx="23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casos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DDE0-30E5-6642-81DC-73A6E3FA30EF}"/>
              </a:ext>
            </a:extLst>
          </p:cNvPr>
          <p:cNvSpPr txBox="1"/>
          <p:nvPr/>
        </p:nvSpPr>
        <p:spPr>
          <a:xfrm>
            <a:off x="9310026" y="4093555"/>
            <a:ext cx="23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total de mortes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FA02165-BE33-6D42-8B14-5751B418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05" y="2177355"/>
            <a:ext cx="1475874" cy="1475874"/>
          </a:xfrm>
          <a:prstGeom prst="rect">
            <a:avLst/>
          </a:prstGeom>
        </p:spPr>
      </p:pic>
      <p:pic>
        <p:nvPicPr>
          <p:cNvPr id="12" name="Picture 11" descr="A close up of graphics&#10;&#10;Description automatically generated">
            <a:extLst>
              <a:ext uri="{FF2B5EF4-FFF2-40B4-BE49-F238E27FC236}">
                <a16:creationId xmlns:a16="http://schemas.microsoft.com/office/drawing/2014/main" id="{5D825D06-E037-404B-851C-44588CB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26" y="2177355"/>
            <a:ext cx="1491916" cy="149191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DD90D37-7D13-AF42-8AA8-7C796B8BD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75" y="2175891"/>
            <a:ext cx="1477328" cy="1477328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BA0D7A6D-0104-D84B-A496-92C07F291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982" y="2154623"/>
            <a:ext cx="1490245" cy="14902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5E952A-3360-D24A-9103-47EC20C82FD6}"/>
              </a:ext>
            </a:extLst>
          </p:cNvPr>
          <p:cNvCxnSpPr>
            <a:cxnSpLocks/>
          </p:cNvCxnSpPr>
          <p:nvPr/>
        </p:nvCxnSpPr>
        <p:spPr>
          <a:xfrm>
            <a:off x="7587916" y="4796590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459C8-60F6-AF42-AE48-43810A7484F3}"/>
              </a:ext>
            </a:extLst>
          </p:cNvPr>
          <p:cNvSpPr/>
          <p:nvPr/>
        </p:nvSpPr>
        <p:spPr>
          <a:xfrm>
            <a:off x="609349" y="5727032"/>
            <a:ext cx="10973302" cy="94546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CB7FC-31BE-F748-A865-960378FCD1E8}"/>
              </a:ext>
            </a:extLst>
          </p:cNvPr>
          <p:cNvSpPr txBox="1"/>
          <p:nvPr/>
        </p:nvSpPr>
        <p:spPr>
          <a:xfrm>
            <a:off x="944452" y="5881085"/>
            <a:ext cx="1067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Como primeiro problema, decidimos então focar-nos na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previsão do número total de casos,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utilizando como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features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todas as tendências de mobilidade,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ainda 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número de casos do dia anterior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5495B-8809-5641-8F3D-E9E6F7ED9154}"/>
              </a:ext>
            </a:extLst>
          </p:cNvPr>
          <p:cNvSpPr txBox="1"/>
          <p:nvPr/>
        </p:nvSpPr>
        <p:spPr>
          <a:xfrm>
            <a:off x="737686" y="1944102"/>
            <a:ext cx="1111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A primeira parte do trabalho consistiu então numa primeira avaliação do dataset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8B9AF3-D2BC-A74B-9532-2FFC96FC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95883"/>
              </p:ext>
            </p:extLst>
          </p:nvPr>
        </p:nvGraphicFramePr>
        <p:xfrm>
          <a:off x="707206" y="2577167"/>
          <a:ext cx="1785620" cy="40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245793747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3221803362"/>
                    </a:ext>
                  </a:extLst>
                </a:gridCol>
              </a:tblGrid>
              <a:tr h="808440"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sz="1400" dirty="0">
                          <a:latin typeface="Optima" panose="02000503060000020004" pitchFamily="2" charset="0"/>
                        </a:rPr>
                        <a:t>Nº Casos do dia anterior</a:t>
                      </a:r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367069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77485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18016"/>
                  </a:ext>
                </a:extLst>
              </a:tr>
              <a:tr h="808440"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5023569"/>
                  </a:ext>
                </a:extLst>
              </a:tr>
              <a:tr h="803233"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T" dirty="0"/>
                    </a:p>
                  </a:txBody>
                  <a:tcPr>
                    <a:lnL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48648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644F4-2C1A-7E41-AFE2-FE3C6BD0295C}"/>
              </a:ext>
            </a:extLst>
          </p:cNvPr>
          <p:cNvCxnSpPr>
            <a:cxnSpLocks/>
          </p:cNvCxnSpPr>
          <p:nvPr/>
        </p:nvCxnSpPr>
        <p:spPr>
          <a:xfrm>
            <a:off x="1476565" y="3968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FBDFE-D297-9F44-B4EC-19B672402EB8}"/>
              </a:ext>
            </a:extLst>
          </p:cNvPr>
          <p:cNvCxnSpPr>
            <a:cxnSpLocks/>
          </p:cNvCxnSpPr>
          <p:nvPr/>
        </p:nvCxnSpPr>
        <p:spPr>
          <a:xfrm>
            <a:off x="1483430" y="4827557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C1AFFF-2AD0-E546-9319-D5721B8EC132}"/>
              </a:ext>
            </a:extLst>
          </p:cNvPr>
          <p:cNvCxnSpPr>
            <a:cxnSpLocks/>
          </p:cNvCxnSpPr>
          <p:nvPr/>
        </p:nvCxnSpPr>
        <p:spPr>
          <a:xfrm>
            <a:off x="1478660" y="5674730"/>
            <a:ext cx="295576" cy="473751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B3A31596-D78B-D742-BDEC-A9BE31714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107" y="3351644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3E38DB9-7BAB-034D-85AC-4EC481C48417}"/>
              </a:ext>
            </a:extLst>
          </p:cNvPr>
          <p:cNvSpPr/>
          <p:nvPr/>
        </p:nvSpPr>
        <p:spPr>
          <a:xfrm>
            <a:off x="1458040" y="2329476"/>
            <a:ext cx="1224687" cy="1210714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400C68-08CC-1244-847F-95EF348B023C}"/>
              </a:ext>
            </a:extLst>
          </p:cNvPr>
          <p:cNvCxnSpPr>
            <a:cxnSpLocks/>
          </p:cNvCxnSpPr>
          <p:nvPr/>
        </p:nvCxnSpPr>
        <p:spPr>
          <a:xfrm>
            <a:off x="2682727" y="2914541"/>
            <a:ext cx="663796" cy="0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EB8D2B-6B26-2241-8750-7E5348B2D555}"/>
              </a:ext>
            </a:extLst>
          </p:cNvPr>
          <p:cNvSpPr txBox="1"/>
          <p:nvPr/>
        </p:nvSpPr>
        <p:spPr>
          <a:xfrm>
            <a:off x="3505944" y="2682315"/>
            <a:ext cx="834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O primeiro passos consistiu então na criação de uma nova coluna, em que cada entrada corresponde ao número de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casos no dia anterior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. Desta vez, para prever o número de casos para cada dia, este valor pode ser utilizado como característica, e ajudar nessa previsão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pic>
        <p:nvPicPr>
          <p:cNvPr id="30" name="Picture 29" descr="A close up of graphics&#10;&#10;Description automatically generated">
            <a:extLst>
              <a:ext uri="{FF2B5EF4-FFF2-40B4-BE49-F238E27FC236}">
                <a16:creationId xmlns:a16="http://schemas.microsoft.com/office/drawing/2014/main" id="{50A71B1E-E44C-DC41-A729-2B5555A6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3492077"/>
            <a:ext cx="591607" cy="591607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936D7DA-AF9C-AF4C-8B6B-B416354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" y="5089453"/>
            <a:ext cx="591607" cy="591607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3E4CE4D8-DB52-7D40-9E0E-EEF0E9733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4330862"/>
            <a:ext cx="591607" cy="591607"/>
          </a:xfrm>
          <a:prstGeom prst="rect">
            <a:avLst/>
          </a:prstGeom>
        </p:spPr>
      </p:pic>
      <p:pic>
        <p:nvPicPr>
          <p:cNvPr id="34" name="Picture 33" descr="A close up of graphics&#10;&#10;Description automatically generated">
            <a:extLst>
              <a:ext uri="{FF2B5EF4-FFF2-40B4-BE49-F238E27FC236}">
                <a16:creationId xmlns:a16="http://schemas.microsoft.com/office/drawing/2014/main" id="{FE49CF4E-CEC3-F942-AFE4-80913E9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06" y="5913461"/>
            <a:ext cx="591607" cy="591607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8F5DFA01-CA56-8A48-817A-298E14E09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4347417"/>
            <a:ext cx="556113" cy="556113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DDCFF9C-096A-C64D-9F67-9C3BC4D6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607" y="5155421"/>
            <a:ext cx="556113" cy="556113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0B4E4EE-0ED3-2F48-8D3F-6E346516A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3" y="5901911"/>
            <a:ext cx="556113" cy="556113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C45AE0-3B76-5B46-B1E3-C28D068F1D70}"/>
              </a:ext>
            </a:extLst>
          </p:cNvPr>
          <p:cNvCxnSpPr>
            <a:cxnSpLocks/>
          </p:cNvCxnSpPr>
          <p:nvPr/>
        </p:nvCxnSpPr>
        <p:spPr>
          <a:xfrm>
            <a:off x="7257177" y="3905746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5A6F1-5184-7B45-AAFD-E06CE00168BA}"/>
              </a:ext>
            </a:extLst>
          </p:cNvPr>
          <p:cNvSpPr/>
          <p:nvPr/>
        </p:nvSpPr>
        <p:spPr>
          <a:xfrm>
            <a:off x="2790973" y="4949957"/>
            <a:ext cx="9088017" cy="140567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3038051" y="5170970"/>
            <a:ext cx="860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Numa fase posterior, pretendemos considerar não apenas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o número de casos do dia anterior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(dado que facilita bastante a tarefa da previsão), tentar adaptar para uma previsão do número de casos, por exemplo,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da semana seguinte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D77532-3036-344F-99C0-80B65968AA91}"/>
              </a:ext>
            </a:extLst>
          </p:cNvPr>
          <p:cNvSpPr txBox="1"/>
          <p:nvPr/>
        </p:nvSpPr>
        <p:spPr>
          <a:xfrm>
            <a:off x="609349" y="1750486"/>
            <a:ext cx="11112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De seguida, e de forma a conseguir averiguar quais os algoritmos que produziriam melhores resultados para o dataset, traçaram-se as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curvas de aprendizagem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para diferentes algoritmos. Os algoritmos testados foram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Regressão Linear, KNN, Na</a:t>
            </a:r>
            <a:r>
              <a:rPr lang="en-GB" b="1" dirty="0" err="1">
                <a:latin typeface="Optima" panose="02000503060000020004" pitchFamily="2" charset="0"/>
                <a:cs typeface="Berlin Sans FB" panose="020F0502020204030204" pitchFamily="34" charset="0"/>
              </a:rPr>
              <a:t>ï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ve Bayes, SGD, SVC, MLP, Decicion Tree 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e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estando os resultados da linha de aprendizagem apresentados a seguir. </a:t>
            </a:r>
            <a:r>
              <a:rPr lang="en-GB" dirty="0">
                <a:latin typeface="Optima" panose="02000503060000020004" pitchFamily="2" charset="0"/>
                <a:cs typeface="Berlin Sans FB" panose="020F0502020204030204" pitchFamily="34" charset="0"/>
              </a:rPr>
              <a:t>A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métrica utilizada para avaliar os resultados foi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Negative Mean Square Error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CD4FD2-1183-F84C-B2DC-3FFB40C498AC}"/>
              </a:ext>
            </a:extLst>
          </p:cNvPr>
          <p:cNvGrpSpPr/>
          <p:nvPr/>
        </p:nvGrpSpPr>
        <p:grpSpPr>
          <a:xfrm>
            <a:off x="9155455" y="3290199"/>
            <a:ext cx="2832343" cy="3252684"/>
            <a:chOff x="7027640" y="2335656"/>
            <a:chExt cx="3039607" cy="35292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C5DC307-7BD9-B84C-9D61-63925CAEAD67}"/>
                </a:ext>
              </a:extLst>
            </p:cNvPr>
            <p:cNvGrpSpPr/>
            <p:nvPr/>
          </p:nvGrpSpPr>
          <p:grpSpPr>
            <a:xfrm>
              <a:off x="7027640" y="2335656"/>
              <a:ext cx="3039607" cy="3529200"/>
              <a:chOff x="7877865" y="2354977"/>
              <a:chExt cx="3039607" cy="352920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AFB03B1-86BB-084D-8F88-1F0676B56626}"/>
                  </a:ext>
                </a:extLst>
              </p:cNvPr>
              <p:cNvGrpSpPr/>
              <p:nvPr/>
            </p:nvGrpSpPr>
            <p:grpSpPr>
              <a:xfrm>
                <a:off x="7877865" y="2354977"/>
                <a:ext cx="3039607" cy="3529200"/>
                <a:chOff x="4573833" y="2882450"/>
                <a:chExt cx="3039607" cy="352920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E84D770-670E-2941-8109-7578708DABAE}"/>
                    </a:ext>
                  </a:extLst>
                </p:cNvPr>
                <p:cNvGrpSpPr/>
                <p:nvPr/>
              </p:nvGrpSpPr>
              <p:grpSpPr>
                <a:xfrm>
                  <a:off x="4573833" y="2882450"/>
                  <a:ext cx="3039607" cy="3529200"/>
                  <a:chOff x="5135429" y="2359894"/>
                  <a:chExt cx="3039607" cy="3529200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F01A4361-03F3-AD40-AE87-7570824BACD9}"/>
                      </a:ext>
                    </a:extLst>
                  </p:cNvPr>
                  <p:cNvSpPr/>
                  <p:nvPr/>
                </p:nvSpPr>
                <p:spPr>
                  <a:xfrm>
                    <a:off x="5135429" y="2359894"/>
                    <a:ext cx="3039607" cy="3529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C8D5F2D3-3768-2B45-ABA5-4B04AF682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24083" y="2457596"/>
                    <a:ext cx="2859513" cy="33248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8C60041-F4FD-8540-BDAC-3C6C59674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2767" y="2989130"/>
                  <a:ext cx="2859513" cy="3324818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0963D12-422A-D040-B96A-44AC99CC4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7771" y="2477698"/>
                <a:ext cx="2859513" cy="3324819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0409C7-6C8E-FA4C-9CE8-D73B546A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0809" y="2449479"/>
              <a:ext cx="2859513" cy="3324818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F6E176-C6C7-3E4C-812D-54BE70CF9402}"/>
              </a:ext>
            </a:extLst>
          </p:cNvPr>
          <p:cNvGrpSpPr/>
          <p:nvPr/>
        </p:nvGrpSpPr>
        <p:grpSpPr>
          <a:xfrm>
            <a:off x="194971" y="3293492"/>
            <a:ext cx="2832343" cy="3252681"/>
            <a:chOff x="7276576" y="2607079"/>
            <a:chExt cx="3039607" cy="35292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115BB1C-FDBB-3E4B-AFC2-911AEDBC02E2}"/>
                </a:ext>
              </a:extLst>
            </p:cNvPr>
            <p:cNvGrpSpPr/>
            <p:nvPr/>
          </p:nvGrpSpPr>
          <p:grpSpPr>
            <a:xfrm>
              <a:off x="7276576" y="2607079"/>
              <a:ext cx="3039607" cy="3529200"/>
              <a:chOff x="7027640" y="2335656"/>
              <a:chExt cx="3039607" cy="352920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5F7A5ED-53B0-4D40-A901-AE6EAADED012}"/>
                  </a:ext>
                </a:extLst>
              </p:cNvPr>
              <p:cNvGrpSpPr/>
              <p:nvPr/>
            </p:nvGrpSpPr>
            <p:grpSpPr>
              <a:xfrm>
                <a:off x="7027640" y="2335656"/>
                <a:ext cx="3039607" cy="3529200"/>
                <a:chOff x="7877865" y="2354977"/>
                <a:chExt cx="3039607" cy="352920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A710084-BF99-0548-8F0D-B9084C22615E}"/>
                    </a:ext>
                  </a:extLst>
                </p:cNvPr>
                <p:cNvGrpSpPr/>
                <p:nvPr/>
              </p:nvGrpSpPr>
              <p:grpSpPr>
                <a:xfrm>
                  <a:off x="7877865" y="2354977"/>
                  <a:ext cx="3039607" cy="3529200"/>
                  <a:chOff x="4573833" y="2882450"/>
                  <a:chExt cx="3039607" cy="352920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4727E660-CB0A-8447-8993-05D77CC6777D}"/>
                      </a:ext>
                    </a:extLst>
                  </p:cNvPr>
                  <p:cNvGrpSpPr/>
                  <p:nvPr/>
                </p:nvGrpSpPr>
                <p:grpSpPr>
                  <a:xfrm>
                    <a:off x="4573833" y="2882450"/>
                    <a:ext cx="3039607" cy="3529200"/>
                    <a:chOff x="5135429" y="2359894"/>
                    <a:chExt cx="3039607" cy="352920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81D288BB-840E-8543-8CB4-70E43C75A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5429" y="2359894"/>
                      <a:ext cx="3039607" cy="3529200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T"/>
                    </a:p>
                  </p:txBody>
                </p:sp>
                <p:pic>
                  <p:nvPicPr>
                    <p:cNvPr id="68" name="Picture 67">
                      <a:extLst>
                        <a:ext uri="{FF2B5EF4-FFF2-40B4-BE49-F238E27FC236}">
                          <a16:creationId xmlns:a16="http://schemas.microsoft.com/office/drawing/2014/main" id="{81F1C3D6-C082-364B-9C44-9DA6855E8E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224083" y="2457596"/>
                      <a:ext cx="2859513" cy="332481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6" name="Picture 65">
                    <a:extLst>
                      <a:ext uri="{FF2B5EF4-FFF2-40B4-BE49-F238E27FC236}">
                        <a16:creationId xmlns:a16="http://schemas.microsoft.com/office/drawing/2014/main" id="{4EFCF0DF-6644-3246-BA9C-8875E63F15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62767" y="2989130"/>
                    <a:ext cx="2859513" cy="33248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F7A87708-7EFF-F840-BB57-40C69E725D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77771" y="2477698"/>
                  <a:ext cx="2859513" cy="3324819"/>
                </a:xfrm>
                <a:prstGeom prst="rect">
                  <a:avLst/>
                </a:prstGeom>
              </p:spPr>
            </p:pic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E7C26384-7895-E846-AF11-7F71AA166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0809" y="2449479"/>
                <a:ext cx="2859513" cy="3324818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9722571-D8C0-5B45-BE24-34822EEB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8493" y="2699599"/>
              <a:ext cx="2863970" cy="33300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2538E9-BB96-2441-92C7-A0B76433E284}"/>
              </a:ext>
            </a:extLst>
          </p:cNvPr>
          <p:cNvGrpSpPr/>
          <p:nvPr/>
        </p:nvGrpSpPr>
        <p:grpSpPr>
          <a:xfrm>
            <a:off x="6176170" y="3286062"/>
            <a:ext cx="2832343" cy="3252683"/>
            <a:chOff x="7681702" y="2242443"/>
            <a:chExt cx="3039607" cy="3529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1B3CED2-6BBD-3047-8493-CB5429052EB3}"/>
                </a:ext>
              </a:extLst>
            </p:cNvPr>
            <p:cNvGrpSpPr/>
            <p:nvPr/>
          </p:nvGrpSpPr>
          <p:grpSpPr>
            <a:xfrm>
              <a:off x="7681702" y="2242443"/>
              <a:ext cx="3039607" cy="3529200"/>
              <a:chOff x="7276576" y="2607079"/>
              <a:chExt cx="3039607" cy="352920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CA2952F-72E1-374D-9D6A-AA9366A9D6DF}"/>
                  </a:ext>
                </a:extLst>
              </p:cNvPr>
              <p:cNvGrpSpPr/>
              <p:nvPr/>
            </p:nvGrpSpPr>
            <p:grpSpPr>
              <a:xfrm>
                <a:off x="7276576" y="2607079"/>
                <a:ext cx="3039607" cy="3529200"/>
                <a:chOff x="7027640" y="2335656"/>
                <a:chExt cx="3039607" cy="3529200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8C44A583-97AC-A342-86FE-473369BEAC9E}"/>
                    </a:ext>
                  </a:extLst>
                </p:cNvPr>
                <p:cNvGrpSpPr/>
                <p:nvPr/>
              </p:nvGrpSpPr>
              <p:grpSpPr>
                <a:xfrm>
                  <a:off x="7027640" y="2335656"/>
                  <a:ext cx="3039607" cy="3529200"/>
                  <a:chOff x="7877865" y="2354977"/>
                  <a:chExt cx="3039607" cy="3529200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FE4C4B2-B18C-EA4D-A9CC-968B6CA46C7A}"/>
                      </a:ext>
                    </a:extLst>
                  </p:cNvPr>
                  <p:cNvGrpSpPr/>
                  <p:nvPr/>
                </p:nvGrpSpPr>
                <p:grpSpPr>
                  <a:xfrm>
                    <a:off x="7877865" y="2354977"/>
                    <a:ext cx="3039607" cy="3529200"/>
                    <a:chOff x="4573833" y="2882450"/>
                    <a:chExt cx="3039607" cy="3529200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EAD9CCC5-71BB-DD48-A026-4DC98A75AC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3833" y="2882450"/>
                      <a:ext cx="3039607" cy="3529200"/>
                      <a:chOff x="5135429" y="2359894"/>
                      <a:chExt cx="3039607" cy="3529200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CFFF4E7C-CBA2-8A41-93CC-1AA5AAEF6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5429" y="2359894"/>
                        <a:ext cx="3039607" cy="35292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T"/>
                      </a:p>
                    </p:txBody>
                  </p:sp>
                  <p:pic>
                    <p:nvPicPr>
                      <p:cNvPr id="80" name="Picture 79">
                        <a:extLst>
                          <a:ext uri="{FF2B5EF4-FFF2-40B4-BE49-F238E27FC236}">
                            <a16:creationId xmlns:a16="http://schemas.microsoft.com/office/drawing/2014/main" id="{CAF1E3D8-1490-5043-84F8-514C21457D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4083" y="2457596"/>
                        <a:ext cx="2859513" cy="332481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8" name="Picture 77">
                      <a:extLst>
                        <a:ext uri="{FF2B5EF4-FFF2-40B4-BE49-F238E27FC236}">
                          <a16:creationId xmlns:a16="http://schemas.microsoft.com/office/drawing/2014/main" id="{BF42B0F3-2735-834E-8F79-30841706DF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62767" y="2989130"/>
                      <a:ext cx="2859513" cy="332481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029506CB-C535-374F-A83A-9E4F3611D9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977771" y="2477698"/>
                    <a:ext cx="2859513" cy="332481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7F777D6A-A00B-864B-BE85-71C1F2B3A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20809" y="2449479"/>
                  <a:ext cx="2859513" cy="3324818"/>
                </a:xfrm>
                <a:prstGeom prst="rect">
                  <a:avLst/>
                </a:prstGeom>
              </p:spPr>
            </p:pic>
          </p:grp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280D227C-5E8C-8A46-AC98-3CC7E04E6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8493" y="2699599"/>
                <a:ext cx="2863970" cy="33300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CAB05AD-E777-8E48-9570-6E3EF6AB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72473" y="2352695"/>
              <a:ext cx="2859513" cy="3324818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81ABE2C-2D0C-9D4A-B555-8439FD8F3D13}"/>
              </a:ext>
            </a:extLst>
          </p:cNvPr>
          <p:cNvGrpSpPr/>
          <p:nvPr/>
        </p:nvGrpSpPr>
        <p:grpSpPr>
          <a:xfrm>
            <a:off x="3186956" y="3286062"/>
            <a:ext cx="2832343" cy="3252682"/>
            <a:chOff x="8248319" y="2216207"/>
            <a:chExt cx="3039607" cy="35292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B500DE5-787D-CB48-8DB7-6E390C777BCB}"/>
                </a:ext>
              </a:extLst>
            </p:cNvPr>
            <p:cNvGrpSpPr/>
            <p:nvPr/>
          </p:nvGrpSpPr>
          <p:grpSpPr>
            <a:xfrm>
              <a:off x="8248319" y="2216207"/>
              <a:ext cx="3039607" cy="3529200"/>
              <a:chOff x="7681702" y="2242443"/>
              <a:chExt cx="3039607" cy="352920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E7326F8-A111-8048-A818-E364FBD49EE7}"/>
                  </a:ext>
                </a:extLst>
              </p:cNvPr>
              <p:cNvGrpSpPr/>
              <p:nvPr/>
            </p:nvGrpSpPr>
            <p:grpSpPr>
              <a:xfrm>
                <a:off x="7681702" y="2242443"/>
                <a:ext cx="3039607" cy="3529200"/>
                <a:chOff x="7276576" y="2607079"/>
                <a:chExt cx="3039607" cy="3529200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3E65D443-2FAB-DB43-874F-B581764096F8}"/>
                    </a:ext>
                  </a:extLst>
                </p:cNvPr>
                <p:cNvGrpSpPr/>
                <p:nvPr/>
              </p:nvGrpSpPr>
              <p:grpSpPr>
                <a:xfrm>
                  <a:off x="7276576" y="2607079"/>
                  <a:ext cx="3039607" cy="3529200"/>
                  <a:chOff x="7027640" y="2335656"/>
                  <a:chExt cx="3039607" cy="352920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DA64C552-F1AB-EA48-954E-1B091917A9CF}"/>
                      </a:ext>
                    </a:extLst>
                  </p:cNvPr>
                  <p:cNvGrpSpPr/>
                  <p:nvPr/>
                </p:nvGrpSpPr>
                <p:grpSpPr>
                  <a:xfrm>
                    <a:off x="7027640" y="2335656"/>
                    <a:ext cx="3039607" cy="3529200"/>
                    <a:chOff x="7877865" y="2354977"/>
                    <a:chExt cx="3039607" cy="35292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1E00B3D0-5B20-CF4A-AE88-CB0F33AFD4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77865" y="2354977"/>
                      <a:ext cx="3039607" cy="3529200"/>
                      <a:chOff x="4573833" y="2882450"/>
                      <a:chExt cx="3039607" cy="3529200"/>
                    </a:xfrm>
                  </p:grpSpPr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5B04C5B6-5B5B-9B40-8EF2-70576201B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3833" y="2882450"/>
                        <a:ext cx="3039607" cy="3529200"/>
                        <a:chOff x="5135429" y="2359894"/>
                        <a:chExt cx="3039607" cy="3529200"/>
                      </a:xfrm>
                    </p:grpSpPr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0F2CC58E-6ED9-E84E-8648-6D74EEF7C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5429" y="2359894"/>
                          <a:ext cx="3039607" cy="3529200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T"/>
                        </a:p>
                      </p:txBody>
                    </p:sp>
                    <p:pic>
                      <p:nvPicPr>
                        <p:cNvPr id="94" name="Picture 93">
                          <a:extLst>
                            <a:ext uri="{FF2B5EF4-FFF2-40B4-BE49-F238E27FC236}">
                              <a16:creationId xmlns:a16="http://schemas.microsoft.com/office/drawing/2014/main" id="{A3FA1A20-603A-7B47-9846-0F287A1A2BB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24083" y="2457596"/>
                          <a:ext cx="2859513" cy="3324818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92" name="Picture 91">
                        <a:extLst>
                          <a:ext uri="{FF2B5EF4-FFF2-40B4-BE49-F238E27FC236}">
                            <a16:creationId xmlns:a16="http://schemas.microsoft.com/office/drawing/2014/main" id="{403F8AE0-6598-C340-B7AC-3A562FF186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2767" y="2989130"/>
                        <a:ext cx="2859513" cy="332481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F36E9514-144A-294F-B162-8A2DC822C7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977771" y="2477698"/>
                      <a:ext cx="2859513" cy="332481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EA5CE7C2-8A5E-6F48-8E24-64DFC1AC2B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120809" y="2449479"/>
                    <a:ext cx="2859513" cy="33248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6A23A9E2-F0E4-2F42-83E4-FD037B4D2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8493" y="2699599"/>
                  <a:ext cx="2863970" cy="3330000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0FF0DD1-437F-3044-8D1E-F7CA11979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2473" y="2352695"/>
                <a:ext cx="2859513" cy="3324818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B5E556-CFC7-DD4E-A17C-47A495617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39089" y="2321131"/>
              <a:ext cx="2859513" cy="3324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643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B61340A-0CE9-5041-9D62-09CE0DB3A1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572B9-69EF-1B4E-9451-C6C18AD62D7D}"/>
              </a:ext>
            </a:extLst>
          </p:cNvPr>
          <p:cNvSpPr/>
          <p:nvPr/>
        </p:nvSpPr>
        <p:spPr>
          <a:xfrm>
            <a:off x="0" y="-16042"/>
            <a:ext cx="12192000" cy="1428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5" name="Picture 4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445D12F7-D671-7D42-B03E-A5B7AB53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034" y="853131"/>
            <a:ext cx="897355" cy="897355"/>
          </a:xfrm>
          <a:prstGeom prst="rect">
            <a:avLst/>
          </a:prstGeom>
        </p:spPr>
      </p:pic>
      <p:pic>
        <p:nvPicPr>
          <p:cNvPr id="6" name="Picture 5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21908F64-C0A0-9E4A-9E9C-815D5747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340" y="16042"/>
            <a:ext cx="1167882" cy="1167882"/>
          </a:xfrm>
          <a:prstGeom prst="rect">
            <a:avLst/>
          </a:prstGeom>
        </p:spPr>
      </p:pic>
      <p:pic>
        <p:nvPicPr>
          <p:cNvPr id="7" name="Picture 6" descr="A picture containing black, clock&#10;&#10;Description automatically generated">
            <a:extLst>
              <a:ext uri="{FF2B5EF4-FFF2-40B4-BE49-F238E27FC236}">
                <a16:creationId xmlns:a16="http://schemas.microsoft.com/office/drawing/2014/main" id="{53C7CBB4-8D7F-C04E-9BBC-A8183895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983" y="185502"/>
            <a:ext cx="443596" cy="443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B6E98-8EBF-124A-AFAD-37A640BF909C}"/>
              </a:ext>
            </a:extLst>
          </p:cNvPr>
          <p:cNvSpPr txBox="1"/>
          <p:nvPr/>
        </p:nvSpPr>
        <p:spPr>
          <a:xfrm>
            <a:off x="609349" y="502365"/>
            <a:ext cx="643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Optima" panose="02000503060000020004" pitchFamily="2" charset="0"/>
                <a:cs typeface="Berlin Sans FB" panose="020F0502020204030204" pitchFamily="34" charset="0"/>
              </a:rPr>
              <a:t>Ferramentas a </a:t>
            </a:r>
            <a:r>
              <a:rPr lang="en-GB" sz="2400" dirty="0" err="1">
                <a:latin typeface="Optima" panose="02000503060000020004" pitchFamily="2" charset="0"/>
                <a:cs typeface="Berlin Sans FB" panose="020F0502020204030204" pitchFamily="34" charset="0"/>
              </a:rPr>
              <a:t>utilizar</a:t>
            </a:r>
            <a:endParaRPr lang="en-GB" sz="2400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E93DB-9037-894B-A9A8-6BF2DE63DC1F}"/>
              </a:ext>
            </a:extLst>
          </p:cNvPr>
          <p:cNvGrpSpPr/>
          <p:nvPr/>
        </p:nvGrpSpPr>
        <p:grpSpPr>
          <a:xfrm>
            <a:off x="188678" y="1883342"/>
            <a:ext cx="2830529" cy="3252683"/>
            <a:chOff x="5135429" y="2359894"/>
            <a:chExt cx="3039607" cy="352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3CA293-ECEE-234A-BB6F-020EC8CF1886}"/>
                </a:ext>
              </a:extLst>
            </p:cNvPr>
            <p:cNvSpPr/>
            <p:nvPr/>
          </p:nvSpPr>
          <p:spPr>
            <a:xfrm>
              <a:off x="5135429" y="2359894"/>
              <a:ext cx="3039607" cy="3529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F69DC6-10C0-8B4B-B700-F1D91DF8B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4083" y="2457596"/>
              <a:ext cx="2859513" cy="332481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4B9319-0ED1-DA4B-B8C5-835FBABDAFE0}"/>
              </a:ext>
            </a:extLst>
          </p:cNvPr>
          <p:cNvGrpSpPr/>
          <p:nvPr/>
        </p:nvGrpSpPr>
        <p:grpSpPr>
          <a:xfrm>
            <a:off x="6203490" y="1857943"/>
            <a:ext cx="2829026" cy="3252682"/>
            <a:chOff x="4009141" y="2345336"/>
            <a:chExt cx="3039607" cy="35292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DE26DB-4354-504F-9A52-11889CA06F72}"/>
                </a:ext>
              </a:extLst>
            </p:cNvPr>
            <p:cNvGrpSpPr/>
            <p:nvPr/>
          </p:nvGrpSpPr>
          <p:grpSpPr>
            <a:xfrm>
              <a:off x="4009141" y="2345336"/>
              <a:ext cx="3039607" cy="3529200"/>
              <a:chOff x="5135429" y="2359894"/>
              <a:chExt cx="3039607" cy="3529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06C360-CC09-2D47-91C8-052F2F347D56}"/>
                  </a:ext>
                </a:extLst>
              </p:cNvPr>
              <p:cNvSpPr/>
              <p:nvPr/>
            </p:nvSpPr>
            <p:spPr>
              <a:xfrm>
                <a:off x="5135429" y="2359894"/>
                <a:ext cx="3039607" cy="3529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71B5377-F6E0-474C-90C7-FF7FACAC1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4083" y="2457596"/>
                <a:ext cx="2859513" cy="3324818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6DFAC-2BA5-7248-8F73-48D90AC82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3824" y="2511331"/>
              <a:ext cx="2793484" cy="32480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F250A-8D72-C640-A361-D5162687F9D4}"/>
              </a:ext>
            </a:extLst>
          </p:cNvPr>
          <p:cNvGrpSpPr/>
          <p:nvPr/>
        </p:nvGrpSpPr>
        <p:grpSpPr>
          <a:xfrm>
            <a:off x="3205744" y="1870642"/>
            <a:ext cx="2829026" cy="3252683"/>
            <a:chOff x="4573833" y="2882450"/>
            <a:chExt cx="3039607" cy="3529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85A79EA-A8FD-DB45-9EE0-77753609996D}"/>
                </a:ext>
              </a:extLst>
            </p:cNvPr>
            <p:cNvGrpSpPr/>
            <p:nvPr/>
          </p:nvGrpSpPr>
          <p:grpSpPr>
            <a:xfrm>
              <a:off x="4573833" y="2882450"/>
              <a:ext cx="3039607" cy="3529200"/>
              <a:chOff x="5135429" y="2359894"/>
              <a:chExt cx="3039607" cy="3529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CE6B8E-B5AD-384D-9016-41DC3E3E0EE5}"/>
                  </a:ext>
                </a:extLst>
              </p:cNvPr>
              <p:cNvSpPr/>
              <p:nvPr/>
            </p:nvSpPr>
            <p:spPr>
              <a:xfrm>
                <a:off x="5135429" y="2359894"/>
                <a:ext cx="3039607" cy="3529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192EC94-D80C-5B4C-B840-40F548879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4083" y="2457596"/>
                <a:ext cx="2859513" cy="332481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7EFCB9D-CF9C-4643-9A05-D64C2CFB2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62767" y="2989130"/>
              <a:ext cx="2859513" cy="332481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A8320E-E1AE-1943-AAF6-201611B57AA8}"/>
              </a:ext>
            </a:extLst>
          </p:cNvPr>
          <p:cNvGrpSpPr/>
          <p:nvPr/>
        </p:nvGrpSpPr>
        <p:grpSpPr>
          <a:xfrm>
            <a:off x="9184748" y="1845242"/>
            <a:ext cx="2829026" cy="3252681"/>
            <a:chOff x="7877865" y="2354977"/>
            <a:chExt cx="3039607" cy="35292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34F0CB7-98B9-594A-8514-699DF09AAF9C}"/>
                </a:ext>
              </a:extLst>
            </p:cNvPr>
            <p:cNvGrpSpPr/>
            <p:nvPr/>
          </p:nvGrpSpPr>
          <p:grpSpPr>
            <a:xfrm>
              <a:off x="7877865" y="2354977"/>
              <a:ext cx="3039607" cy="3529200"/>
              <a:chOff x="4573833" y="2882450"/>
              <a:chExt cx="3039607" cy="35292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3F31EE2-BF20-DD40-B264-A9EFBCFDF118}"/>
                  </a:ext>
                </a:extLst>
              </p:cNvPr>
              <p:cNvGrpSpPr/>
              <p:nvPr/>
            </p:nvGrpSpPr>
            <p:grpSpPr>
              <a:xfrm>
                <a:off x="4573833" y="2882450"/>
                <a:ext cx="3039607" cy="3529200"/>
                <a:chOff x="5135429" y="2359894"/>
                <a:chExt cx="3039607" cy="35292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EBEA00C-608C-D241-BF4B-F88C5B419E5C}"/>
                    </a:ext>
                  </a:extLst>
                </p:cNvPr>
                <p:cNvSpPr/>
                <p:nvPr/>
              </p:nvSpPr>
              <p:spPr>
                <a:xfrm>
                  <a:off x="5135429" y="2359894"/>
                  <a:ext cx="3039607" cy="35292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AAB060D1-D19E-2546-BEA9-2EB078DEC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24083" y="2457596"/>
                  <a:ext cx="2859513" cy="3324818"/>
                </a:xfrm>
                <a:prstGeom prst="rect">
                  <a:avLst/>
                </a:prstGeom>
              </p:spPr>
            </p:pic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CEAC309-A33E-B244-816F-13621C60B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62767" y="2989130"/>
                <a:ext cx="2859513" cy="3324818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7D78B9-FC52-6C45-8769-A8F88D1B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7771" y="2477698"/>
              <a:ext cx="2859513" cy="3324819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8B62BA-A861-4F47-A076-712C553B458F}"/>
              </a:ext>
            </a:extLst>
          </p:cNvPr>
          <p:cNvCxnSpPr>
            <a:cxnSpLocks/>
          </p:cNvCxnSpPr>
          <p:nvPr/>
        </p:nvCxnSpPr>
        <p:spPr>
          <a:xfrm>
            <a:off x="1618377" y="5136025"/>
            <a:ext cx="0" cy="850232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B4C1865-2985-0C4E-AF26-00AE0EFD1199}"/>
              </a:ext>
            </a:extLst>
          </p:cNvPr>
          <p:cNvSpPr txBox="1"/>
          <p:nvPr/>
        </p:nvSpPr>
        <p:spPr>
          <a:xfrm>
            <a:off x="423793" y="5915282"/>
            <a:ext cx="1176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Pelos resultados apresentados nas diferentes curvas de aprendizagem, decidimos então optar pelo algoritmo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Random Forest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sendo este aquele que, para um crescente tamanho 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validação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, apresenta um erro menor e mais próximo do </a:t>
            </a:r>
            <a:r>
              <a:rPr lang="en-PT" b="1" dirty="0">
                <a:latin typeface="Optima" panose="02000503060000020004" pitchFamily="2" charset="0"/>
                <a:cs typeface="Berlin Sans FB" panose="020F0502020204030204" pitchFamily="34" charset="0"/>
              </a:rPr>
              <a:t>set de treino</a:t>
            </a:r>
            <a:r>
              <a:rPr lang="en-PT" dirty="0">
                <a:latin typeface="Optima" panose="02000503060000020004" pitchFamily="2" charset="0"/>
                <a:cs typeface="Berlin Sans FB" panose="020F0502020204030204" pitchFamily="34" charset="0"/>
              </a:rPr>
              <a:t> </a:t>
            </a:r>
            <a:endParaRPr lang="en-GB" b="1" dirty="0">
              <a:latin typeface="Optima" panose="02000503060000020004" pitchFamily="2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39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396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Miguel Machado Roque Ferreira</dc:creator>
  <cp:lastModifiedBy>Miguel Machado Roque Ferreira</cp:lastModifiedBy>
  <cp:revision>20</cp:revision>
  <dcterms:created xsi:type="dcterms:W3CDTF">2020-05-08T17:44:42Z</dcterms:created>
  <dcterms:modified xsi:type="dcterms:W3CDTF">2020-05-09T15:59:02Z</dcterms:modified>
</cp:coreProperties>
</file>