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0"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9A7114-1FB9-4E9E-B569-F77ABC84B866}"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A6F8B-9DF2-46B9-AA61-A31DD760C956}" type="slidenum">
              <a:rPr lang="en-US" smtClean="0"/>
              <a:t>‹#›</a:t>
            </a:fld>
            <a:endParaRPr lang="en-US"/>
          </a:p>
        </p:txBody>
      </p:sp>
    </p:spTree>
    <p:extLst>
      <p:ext uri="{BB962C8B-B14F-4D97-AF65-F5344CB8AC3E}">
        <p14:creationId xmlns:p14="http://schemas.microsoft.com/office/powerpoint/2010/main" val="2797036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9A7114-1FB9-4E9E-B569-F77ABC84B866}"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A6F8B-9DF2-46B9-AA61-A31DD760C956}" type="slidenum">
              <a:rPr lang="en-US" smtClean="0"/>
              <a:t>‹#›</a:t>
            </a:fld>
            <a:endParaRPr lang="en-US"/>
          </a:p>
        </p:txBody>
      </p:sp>
    </p:spTree>
    <p:extLst>
      <p:ext uri="{BB962C8B-B14F-4D97-AF65-F5344CB8AC3E}">
        <p14:creationId xmlns:p14="http://schemas.microsoft.com/office/powerpoint/2010/main" val="602410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9A7114-1FB9-4E9E-B569-F77ABC84B866}"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A6F8B-9DF2-46B9-AA61-A31DD760C956}" type="slidenum">
              <a:rPr lang="en-US" smtClean="0"/>
              <a:t>‹#›</a:t>
            </a:fld>
            <a:endParaRPr lang="en-US"/>
          </a:p>
        </p:txBody>
      </p:sp>
    </p:spTree>
    <p:extLst>
      <p:ext uri="{BB962C8B-B14F-4D97-AF65-F5344CB8AC3E}">
        <p14:creationId xmlns:p14="http://schemas.microsoft.com/office/powerpoint/2010/main" val="185814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9A7114-1FB9-4E9E-B569-F77ABC84B866}"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A6F8B-9DF2-46B9-AA61-A31DD760C956}" type="slidenum">
              <a:rPr lang="en-US" smtClean="0"/>
              <a:t>‹#›</a:t>
            </a:fld>
            <a:endParaRPr lang="en-US"/>
          </a:p>
        </p:txBody>
      </p:sp>
    </p:spTree>
    <p:extLst>
      <p:ext uri="{BB962C8B-B14F-4D97-AF65-F5344CB8AC3E}">
        <p14:creationId xmlns:p14="http://schemas.microsoft.com/office/powerpoint/2010/main" val="3329402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9A7114-1FB9-4E9E-B569-F77ABC84B866}"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A6F8B-9DF2-46B9-AA61-A31DD760C956}" type="slidenum">
              <a:rPr lang="en-US" smtClean="0"/>
              <a:t>‹#›</a:t>
            </a:fld>
            <a:endParaRPr lang="en-US"/>
          </a:p>
        </p:txBody>
      </p:sp>
    </p:spTree>
    <p:extLst>
      <p:ext uri="{BB962C8B-B14F-4D97-AF65-F5344CB8AC3E}">
        <p14:creationId xmlns:p14="http://schemas.microsoft.com/office/powerpoint/2010/main" val="26640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9A7114-1FB9-4E9E-B569-F77ABC84B866}"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A6F8B-9DF2-46B9-AA61-A31DD760C956}" type="slidenum">
              <a:rPr lang="en-US" smtClean="0"/>
              <a:t>‹#›</a:t>
            </a:fld>
            <a:endParaRPr lang="en-US"/>
          </a:p>
        </p:txBody>
      </p:sp>
    </p:spTree>
    <p:extLst>
      <p:ext uri="{BB962C8B-B14F-4D97-AF65-F5344CB8AC3E}">
        <p14:creationId xmlns:p14="http://schemas.microsoft.com/office/powerpoint/2010/main" val="308743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9A7114-1FB9-4E9E-B569-F77ABC84B866}" type="datetimeFigureOut">
              <a:rPr lang="en-US" smtClean="0"/>
              <a:t>12/12/2019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EA6F8B-9DF2-46B9-AA61-A31DD760C956}" type="slidenum">
              <a:rPr lang="en-US" smtClean="0"/>
              <a:t>‹#›</a:t>
            </a:fld>
            <a:endParaRPr lang="en-US"/>
          </a:p>
        </p:txBody>
      </p:sp>
    </p:spTree>
    <p:extLst>
      <p:ext uri="{BB962C8B-B14F-4D97-AF65-F5344CB8AC3E}">
        <p14:creationId xmlns:p14="http://schemas.microsoft.com/office/powerpoint/2010/main" val="102521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9A7114-1FB9-4E9E-B569-F77ABC84B866}" type="datetimeFigureOut">
              <a:rPr lang="en-US" smtClean="0"/>
              <a:t>12/12/2019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EA6F8B-9DF2-46B9-AA61-A31DD760C956}" type="slidenum">
              <a:rPr lang="en-US" smtClean="0"/>
              <a:t>‹#›</a:t>
            </a:fld>
            <a:endParaRPr lang="en-US"/>
          </a:p>
        </p:txBody>
      </p:sp>
    </p:spTree>
    <p:extLst>
      <p:ext uri="{BB962C8B-B14F-4D97-AF65-F5344CB8AC3E}">
        <p14:creationId xmlns:p14="http://schemas.microsoft.com/office/powerpoint/2010/main" val="160778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9A7114-1FB9-4E9E-B569-F77ABC84B866}" type="datetimeFigureOut">
              <a:rPr lang="en-US" smtClean="0"/>
              <a:t>12/12/2019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EA6F8B-9DF2-46B9-AA61-A31DD760C956}" type="slidenum">
              <a:rPr lang="en-US" smtClean="0"/>
              <a:t>‹#›</a:t>
            </a:fld>
            <a:endParaRPr lang="en-US"/>
          </a:p>
        </p:txBody>
      </p:sp>
    </p:spTree>
    <p:extLst>
      <p:ext uri="{BB962C8B-B14F-4D97-AF65-F5344CB8AC3E}">
        <p14:creationId xmlns:p14="http://schemas.microsoft.com/office/powerpoint/2010/main" val="3676944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9A7114-1FB9-4E9E-B569-F77ABC84B866}"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A6F8B-9DF2-46B9-AA61-A31DD760C956}" type="slidenum">
              <a:rPr lang="en-US" smtClean="0"/>
              <a:t>‹#›</a:t>
            </a:fld>
            <a:endParaRPr lang="en-US"/>
          </a:p>
        </p:txBody>
      </p:sp>
    </p:spTree>
    <p:extLst>
      <p:ext uri="{BB962C8B-B14F-4D97-AF65-F5344CB8AC3E}">
        <p14:creationId xmlns:p14="http://schemas.microsoft.com/office/powerpoint/2010/main" val="314657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9A7114-1FB9-4E9E-B569-F77ABC84B866}"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A6F8B-9DF2-46B9-AA61-A31DD760C956}" type="slidenum">
              <a:rPr lang="en-US" smtClean="0"/>
              <a:t>‹#›</a:t>
            </a:fld>
            <a:endParaRPr lang="en-US"/>
          </a:p>
        </p:txBody>
      </p:sp>
    </p:spTree>
    <p:extLst>
      <p:ext uri="{BB962C8B-B14F-4D97-AF65-F5344CB8AC3E}">
        <p14:creationId xmlns:p14="http://schemas.microsoft.com/office/powerpoint/2010/main" val="249527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A7114-1FB9-4E9E-B569-F77ABC84B866}" type="datetimeFigureOut">
              <a:rPr lang="en-US" smtClean="0"/>
              <a:t>12/12/2019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EA6F8B-9DF2-46B9-AA61-A31DD760C956}" type="slidenum">
              <a:rPr lang="en-US" smtClean="0"/>
              <a:t>‹#›</a:t>
            </a:fld>
            <a:endParaRPr lang="en-US"/>
          </a:p>
        </p:txBody>
      </p:sp>
    </p:spTree>
    <p:extLst>
      <p:ext uri="{BB962C8B-B14F-4D97-AF65-F5344CB8AC3E}">
        <p14:creationId xmlns:p14="http://schemas.microsoft.com/office/powerpoint/2010/main" val="404434902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A Comparison of America’s Large Cities </a:t>
            </a:r>
            <a:r>
              <a:rPr lang="en-US" sz="5400" dirty="0" smtClean="0"/>
              <a:t>In Terms </a:t>
            </a:r>
            <a:r>
              <a:rPr lang="en-US" sz="5400" dirty="0"/>
              <a:t>of Access to Ethnic </a:t>
            </a:r>
            <a:r>
              <a:rPr lang="en-US" sz="5400" dirty="0" smtClean="0"/>
              <a:t>Foods</a:t>
            </a:r>
            <a:endParaRPr lang="en-US" sz="5400" dirty="0"/>
          </a:p>
        </p:txBody>
      </p:sp>
      <p:sp>
        <p:nvSpPr>
          <p:cNvPr id="3" name="Subtitle 2"/>
          <p:cNvSpPr>
            <a:spLocks noGrp="1"/>
          </p:cNvSpPr>
          <p:nvPr>
            <p:ph type="subTitle" idx="1"/>
          </p:nvPr>
        </p:nvSpPr>
        <p:spPr>
          <a:xfrm>
            <a:off x="1524000" y="3852200"/>
            <a:ext cx="9144000" cy="1655762"/>
          </a:xfrm>
        </p:spPr>
        <p:txBody>
          <a:bodyPr/>
          <a:lstStyle/>
          <a:p>
            <a:r>
              <a:rPr lang="en-US" dirty="0"/>
              <a:t>IBM Applied Data Science </a:t>
            </a:r>
            <a:r>
              <a:rPr lang="en-US" dirty="0" smtClean="0"/>
              <a:t>Capstone</a:t>
            </a:r>
          </a:p>
          <a:p>
            <a:endParaRPr lang="en-US" dirty="0" smtClean="0"/>
          </a:p>
          <a:p>
            <a:r>
              <a:rPr lang="en-US" dirty="0" smtClean="0"/>
              <a:t>Fereshteh Bashiri</a:t>
            </a:r>
            <a:endParaRPr lang="en-US" dirty="0"/>
          </a:p>
        </p:txBody>
      </p:sp>
    </p:spTree>
    <p:extLst>
      <p:ext uri="{BB962C8B-B14F-4D97-AF65-F5344CB8AC3E}">
        <p14:creationId xmlns:p14="http://schemas.microsoft.com/office/powerpoint/2010/main" val="3192715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4" name="Content Placeholder 3"/>
          <p:cNvSpPr>
            <a:spLocks noGrp="1"/>
          </p:cNvSpPr>
          <p:nvPr>
            <p:ph sz="half" idx="1"/>
          </p:nvPr>
        </p:nvSpPr>
        <p:spPr>
          <a:xfrm>
            <a:off x="838200" y="1825625"/>
            <a:ext cx="3456604" cy="4351338"/>
          </a:xfrm>
        </p:spPr>
        <p:txBody>
          <a:bodyPr/>
          <a:lstStyle/>
          <a:p>
            <a:r>
              <a:rPr lang="en-US" dirty="0" smtClean="0"/>
              <a:t>Observation of clusters on a map of the US</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294804" y="1522526"/>
            <a:ext cx="7723213" cy="4654437"/>
          </a:xfrm>
        </p:spPr>
      </p:pic>
    </p:spTree>
    <p:extLst>
      <p:ext uri="{BB962C8B-B14F-4D97-AF65-F5344CB8AC3E}">
        <p14:creationId xmlns:p14="http://schemas.microsoft.com/office/powerpoint/2010/main" val="408708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Discussion</a:t>
            </a:r>
            <a:endParaRPr lang="en-US" dirty="0"/>
          </a:p>
        </p:txBody>
      </p:sp>
      <p:sp>
        <p:nvSpPr>
          <p:cNvPr id="4" name="Content Placeholder 3"/>
          <p:cNvSpPr>
            <a:spLocks noGrp="1"/>
          </p:cNvSpPr>
          <p:nvPr>
            <p:ph idx="1"/>
          </p:nvPr>
        </p:nvSpPr>
        <p:spPr/>
        <p:txBody>
          <a:bodyPr>
            <a:normAutofit/>
          </a:bodyPr>
          <a:lstStyle/>
          <a:p>
            <a:r>
              <a:rPr lang="en-US" dirty="0" smtClean="0"/>
              <a:t>The </a:t>
            </a:r>
            <a:r>
              <a:rPr lang="en-US" dirty="0" err="1" smtClean="0"/>
              <a:t>biplot</a:t>
            </a:r>
            <a:r>
              <a:rPr lang="en-US" dirty="0" smtClean="0"/>
              <a:t> figure of PCA:</a:t>
            </a:r>
          </a:p>
          <a:p>
            <a:pPr lvl="1"/>
            <a:r>
              <a:rPr lang="en-US" dirty="0" smtClean="0"/>
              <a:t>First and second loading vectors place a high weight on Mexican and American restaurants, respectively.</a:t>
            </a:r>
          </a:p>
          <a:p>
            <a:pPr lvl="1"/>
            <a:r>
              <a:rPr lang="en-US" dirty="0" smtClean="0"/>
              <a:t>Houston, Indianapolis, Phoenix and Albuquerque are spread along the first PC, in compliant with the clustering results using K-Mean in which they are also clustered in a same group</a:t>
            </a:r>
          </a:p>
          <a:p>
            <a:r>
              <a:rPr lang="en-US" dirty="0" smtClean="0"/>
              <a:t>We can trace back immigration of Italians to the US between 1880 to 1920, as they settled down in major industrial cities, by looking at the popularity of Italian food in the east coast including Boston, New York, Philadelphia, and Chicago</a:t>
            </a:r>
          </a:p>
        </p:txBody>
      </p:sp>
    </p:spTree>
    <p:extLst>
      <p:ext uri="{BB962C8B-B14F-4D97-AF65-F5344CB8AC3E}">
        <p14:creationId xmlns:p14="http://schemas.microsoft.com/office/powerpoint/2010/main" val="3768698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Discussion</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Popularity of different cuisines:</a:t>
            </a:r>
          </a:p>
          <a:p>
            <a:pPr lvl="1"/>
            <a:r>
              <a:rPr lang="en-US" dirty="0" smtClean="0"/>
              <a:t>East coast: Italian food</a:t>
            </a:r>
          </a:p>
          <a:p>
            <a:pPr lvl="1"/>
            <a:r>
              <a:rPr lang="en-US" dirty="0" smtClean="0"/>
              <a:t>West coast: Sea food and east Asian cuisines </a:t>
            </a:r>
          </a:p>
          <a:p>
            <a:pPr lvl="1"/>
            <a:r>
              <a:rPr lang="en-US" dirty="0" smtClean="0"/>
              <a:t>Central US: American food</a:t>
            </a:r>
          </a:p>
          <a:p>
            <a:endParaRPr lang="en-US" dirty="0"/>
          </a:p>
          <a:p>
            <a:r>
              <a:rPr lang="en-US" dirty="0" smtClean="0"/>
              <a:t>Business opportunity:</a:t>
            </a:r>
          </a:p>
          <a:p>
            <a:pPr lvl="1"/>
            <a:r>
              <a:rPr lang="en-US" dirty="0" smtClean="0"/>
              <a:t>Indian food!</a:t>
            </a:r>
          </a:p>
          <a:p>
            <a:pPr marL="0" indent="0">
              <a:buNone/>
            </a:pPr>
            <a:endParaRPr lang="en-US" dirty="0"/>
          </a:p>
          <a:p>
            <a:pPr marL="0" indent="0">
              <a:buNone/>
            </a:pPr>
            <a:r>
              <a:rPr lang="en-US" dirty="0" smtClean="0"/>
              <a:t>* While Indian-Asian ethnic is one of the fastest growing ethnics in the US, we observed only 11 Indian restaurants (1.3% of the total filtered data) within downtown area of 15 major US cities!</a:t>
            </a:r>
          </a:p>
        </p:txBody>
      </p:sp>
    </p:spTree>
    <p:extLst>
      <p:ext uri="{BB962C8B-B14F-4D97-AF65-F5344CB8AC3E}">
        <p14:creationId xmlns:p14="http://schemas.microsoft.com/office/powerpoint/2010/main" val="380004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Directions</a:t>
            </a:r>
            <a:endParaRPr lang="en-US" dirty="0"/>
          </a:p>
        </p:txBody>
      </p:sp>
      <p:sp>
        <p:nvSpPr>
          <p:cNvPr id="4" name="Content Placeholder 3"/>
          <p:cNvSpPr>
            <a:spLocks noGrp="1"/>
          </p:cNvSpPr>
          <p:nvPr>
            <p:ph idx="1"/>
          </p:nvPr>
        </p:nvSpPr>
        <p:spPr/>
        <p:txBody>
          <a:bodyPr>
            <a:normAutofit/>
          </a:bodyPr>
          <a:lstStyle/>
          <a:p>
            <a:r>
              <a:rPr lang="en-US" dirty="0" smtClean="0"/>
              <a:t>Python and Machine Learning are very useful tools for digging into data and solving real-world problems.</a:t>
            </a:r>
          </a:p>
          <a:p>
            <a:r>
              <a:rPr lang="en-US" dirty="0" smtClean="0"/>
              <a:t>Accepting immigrants into the US has provided a unique opportunity. People easily get exposed to a variety of ethnic foods.</a:t>
            </a:r>
          </a:p>
          <a:p>
            <a:endParaRPr lang="en-US" dirty="0" smtClean="0"/>
          </a:p>
          <a:p>
            <a:r>
              <a:rPr lang="en-US" dirty="0" smtClean="0"/>
              <a:t>Future direction:</a:t>
            </a:r>
          </a:p>
          <a:p>
            <a:pPr lvl="1"/>
            <a:r>
              <a:rPr lang="en-US" dirty="0" smtClean="0"/>
              <a:t>Using a list of all neighborhoods of each city to investigate which neighborhoods are justifiable for investing in our business idea</a:t>
            </a:r>
          </a:p>
        </p:txBody>
      </p:sp>
    </p:spTree>
    <p:extLst>
      <p:ext uri="{BB962C8B-B14F-4D97-AF65-F5344CB8AC3E}">
        <p14:creationId xmlns:p14="http://schemas.microsoft.com/office/powerpoint/2010/main" val="553976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Food is not just nutrients; it is a simple way to bring back memories and make people feel good. It is also a way for immigrants to connect with local residents.</a:t>
            </a:r>
          </a:p>
          <a:p>
            <a:endParaRPr lang="en-US" dirty="0" smtClean="0"/>
          </a:p>
          <a:p>
            <a:r>
              <a:rPr lang="en-US" dirty="0" smtClean="0"/>
              <a:t>By looking at some major US cities, which were prominent destinations for many immigrants, we are interested in finding out:</a:t>
            </a:r>
          </a:p>
          <a:p>
            <a:pPr lvl="1"/>
            <a:r>
              <a:rPr lang="en-US" dirty="0" smtClean="0"/>
              <a:t>Whether a specific city had been a significant destination for people of a particular ethnicity?</a:t>
            </a:r>
          </a:p>
          <a:p>
            <a:pPr lvl="1"/>
            <a:r>
              <a:rPr lang="en-US" dirty="0" smtClean="0"/>
              <a:t>Is there any tentative business opportunities for investors in the food and restaurant industry?</a:t>
            </a:r>
            <a:endParaRPr lang="en-US" dirty="0"/>
          </a:p>
        </p:txBody>
      </p:sp>
    </p:spTree>
    <p:extLst>
      <p:ext uri="{BB962C8B-B14F-4D97-AF65-F5344CB8AC3E}">
        <p14:creationId xmlns:p14="http://schemas.microsoft.com/office/powerpoint/2010/main" val="2709181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Interested Audience</a:t>
            </a:r>
            <a:endParaRPr lang="en-US" dirty="0"/>
          </a:p>
        </p:txBody>
      </p:sp>
      <p:sp>
        <p:nvSpPr>
          <p:cNvPr id="3" name="Content Placeholder 2"/>
          <p:cNvSpPr>
            <a:spLocks noGrp="1"/>
          </p:cNvSpPr>
          <p:nvPr>
            <p:ph idx="1"/>
          </p:nvPr>
        </p:nvSpPr>
        <p:spPr/>
        <p:txBody>
          <a:bodyPr>
            <a:normAutofit/>
          </a:bodyPr>
          <a:lstStyle/>
          <a:p>
            <a:r>
              <a:rPr lang="en-US" dirty="0" smtClean="0"/>
              <a:t>This project is in the interest of two groups:</a:t>
            </a:r>
          </a:p>
          <a:p>
            <a:endParaRPr lang="en-US" dirty="0" smtClean="0"/>
          </a:p>
          <a:p>
            <a:pPr lvl="1"/>
            <a:r>
              <a:rPr lang="en-US" dirty="0" smtClean="0"/>
              <a:t>Historians and social science research communities who are interested in the impact of immigration on American societies</a:t>
            </a:r>
          </a:p>
          <a:p>
            <a:pPr lvl="1"/>
            <a:endParaRPr lang="en-US" dirty="0" smtClean="0"/>
          </a:p>
          <a:p>
            <a:pPr lvl="1"/>
            <a:r>
              <a:rPr lang="en-US" dirty="0" smtClean="0"/>
              <a:t>Business investors and entrepreneurs who are interested in the establishment of a new ethnic chain restaurant</a:t>
            </a:r>
            <a:endParaRPr lang="en-US" dirty="0"/>
          </a:p>
        </p:txBody>
      </p:sp>
    </p:spTree>
    <p:extLst>
      <p:ext uri="{BB962C8B-B14F-4D97-AF65-F5344CB8AC3E}">
        <p14:creationId xmlns:p14="http://schemas.microsoft.com/office/powerpoint/2010/main" val="377630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Given a list of cities of interest in the US:</a:t>
            </a:r>
          </a:p>
          <a:p>
            <a:pPr lvl="1"/>
            <a:r>
              <a:rPr lang="en-US" dirty="0" err="1" smtClean="0"/>
              <a:t>Nominatim</a:t>
            </a:r>
            <a:r>
              <a:rPr lang="en-US" dirty="0" smtClean="0"/>
              <a:t> </a:t>
            </a:r>
            <a:r>
              <a:rPr lang="en-US" dirty="0" err="1" smtClean="0"/>
              <a:t>geolocator</a:t>
            </a:r>
            <a:r>
              <a:rPr lang="en-US" dirty="0" smtClean="0"/>
              <a:t> to obtain latitude/longitude of each city;</a:t>
            </a:r>
          </a:p>
          <a:p>
            <a:pPr lvl="1"/>
            <a:r>
              <a:rPr lang="en-US" dirty="0" smtClean="0"/>
              <a:t>Foursquare API to obtain a list of restaurants in downtown area of each city.</a:t>
            </a:r>
          </a:p>
          <a:p>
            <a:endParaRPr lang="en-US" dirty="0"/>
          </a:p>
          <a:p>
            <a:pPr marL="0" indent="0">
              <a:buNone/>
            </a:pPr>
            <a:r>
              <a:rPr lang="en-US" dirty="0" smtClean="0"/>
              <a:t>*Note: Free version of Foursquare API will provide 100 venues per request, which I think is enough for the purpose of this project.</a:t>
            </a:r>
            <a:endParaRPr lang="en-US" dirty="0"/>
          </a:p>
        </p:txBody>
      </p:sp>
    </p:spTree>
    <p:extLst>
      <p:ext uri="{BB962C8B-B14F-4D97-AF65-F5344CB8AC3E}">
        <p14:creationId xmlns:p14="http://schemas.microsoft.com/office/powerpoint/2010/main" val="2036545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lstStyle/>
          <a:p>
            <a:r>
              <a:rPr lang="en-US" dirty="0" smtClean="0"/>
              <a:t>It contains:</a:t>
            </a:r>
          </a:p>
          <a:p>
            <a:pPr lvl="1"/>
            <a:r>
              <a:rPr lang="en-US" dirty="0" smtClean="0"/>
              <a:t>Collecting data;</a:t>
            </a:r>
          </a:p>
          <a:p>
            <a:pPr lvl="1"/>
            <a:r>
              <a:rPr lang="en-US" dirty="0" smtClean="0"/>
              <a:t>Removing irrelevant rows of data in which the term “Restaurant” (as an indicator of ethnic food) is not used;</a:t>
            </a:r>
          </a:p>
          <a:p>
            <a:pPr lvl="1"/>
            <a:r>
              <a:rPr lang="en-US" dirty="0" smtClean="0"/>
              <a:t>Reorganizing the filtered data into by creating dummy variables from all unique venue categories and computing the frequency of having them in each city.</a:t>
            </a:r>
          </a:p>
          <a:p>
            <a:r>
              <a:rPr lang="en-US" dirty="0" smtClean="0"/>
              <a:t>Summary of the data after pre-processing:</a:t>
            </a:r>
          </a:p>
          <a:p>
            <a:pPr lvl="1"/>
            <a:r>
              <a:rPr lang="en-US" dirty="0" smtClean="0"/>
              <a:t>851 venues in 61 unique categories!</a:t>
            </a:r>
            <a:endParaRPr lang="en-US" dirty="0"/>
          </a:p>
        </p:txBody>
      </p:sp>
    </p:spTree>
    <p:extLst>
      <p:ext uri="{BB962C8B-B14F-4D97-AF65-F5344CB8AC3E}">
        <p14:creationId xmlns:p14="http://schemas.microsoft.com/office/powerpoint/2010/main" val="4057982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4" name="Content Placeholder 3"/>
          <p:cNvSpPr>
            <a:spLocks noGrp="1"/>
          </p:cNvSpPr>
          <p:nvPr>
            <p:ph sz="half" idx="1"/>
          </p:nvPr>
        </p:nvSpPr>
        <p:spPr>
          <a:xfrm>
            <a:off x="838199" y="1825625"/>
            <a:ext cx="3595777" cy="4351338"/>
          </a:xfrm>
        </p:spPr>
        <p:txBody>
          <a:bodyPr/>
          <a:lstStyle/>
          <a:p>
            <a:r>
              <a:rPr lang="en-US" dirty="0" smtClean="0"/>
              <a:t>Data visualization using PCA</a:t>
            </a:r>
          </a:p>
          <a:p>
            <a:endParaRPr lang="en-US" dirty="0" smtClean="0"/>
          </a:p>
          <a:p>
            <a:r>
              <a:rPr lang="en-US" dirty="0" smtClean="0"/>
              <a:t>A </a:t>
            </a:r>
            <a:r>
              <a:rPr lang="en-US" u="sng" dirty="0" err="1" smtClean="0"/>
              <a:t>Biplot</a:t>
            </a:r>
            <a:r>
              <a:rPr lang="en-US" dirty="0"/>
              <a:t> </a:t>
            </a:r>
            <a:r>
              <a:rPr lang="en-US" dirty="0" smtClean="0"/>
              <a:t>illustrating:</a:t>
            </a:r>
          </a:p>
          <a:p>
            <a:pPr lvl="1"/>
            <a:r>
              <a:rPr lang="en-US" dirty="0" smtClean="0"/>
              <a:t>PC scores and PC loading vectors</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33976" y="1308490"/>
            <a:ext cx="7620939" cy="4868473"/>
          </a:xfrm>
        </p:spPr>
      </p:pic>
    </p:spTree>
    <p:extLst>
      <p:ext uri="{BB962C8B-B14F-4D97-AF65-F5344CB8AC3E}">
        <p14:creationId xmlns:p14="http://schemas.microsoft.com/office/powerpoint/2010/main" val="1254820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4" name="Content Placeholder 3"/>
          <p:cNvSpPr>
            <a:spLocks noGrp="1"/>
          </p:cNvSpPr>
          <p:nvPr>
            <p:ph idx="1"/>
          </p:nvPr>
        </p:nvSpPr>
        <p:spPr>
          <a:xfrm>
            <a:off x="838200" y="1825625"/>
            <a:ext cx="5433204" cy="4351338"/>
          </a:xfrm>
        </p:spPr>
        <p:txBody>
          <a:bodyPr/>
          <a:lstStyle/>
          <a:p>
            <a:r>
              <a:rPr lang="en-US" dirty="0" smtClean="0"/>
              <a:t>Analyzing each city separately:</a:t>
            </a:r>
          </a:p>
          <a:p>
            <a:pPr lvl="1"/>
            <a:r>
              <a:rPr lang="en-US" dirty="0" smtClean="0"/>
              <a:t>Top 5 venues and their frequency</a:t>
            </a:r>
          </a:p>
          <a:p>
            <a:endParaRPr lang="en-US" dirty="0" smtClean="0"/>
          </a:p>
          <a:p>
            <a:r>
              <a:rPr lang="en-US" dirty="0" smtClean="0"/>
              <a:t>Observation:</a:t>
            </a:r>
          </a:p>
          <a:p>
            <a:pPr lvl="1"/>
            <a:r>
              <a:rPr lang="en-US" dirty="0" smtClean="0"/>
              <a:t>1 in every 3 restaurants in downtown Albuquerque is serving Mexican food!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053" y="365125"/>
            <a:ext cx="5492905" cy="6372105"/>
          </a:xfrm>
          <a:prstGeom prst="rect">
            <a:avLst/>
          </a:prstGeom>
        </p:spPr>
      </p:pic>
    </p:spTree>
    <p:extLst>
      <p:ext uri="{BB962C8B-B14F-4D97-AF65-F5344CB8AC3E}">
        <p14:creationId xmlns:p14="http://schemas.microsoft.com/office/powerpoint/2010/main" val="421344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4" name="Content Placeholder 3"/>
          <p:cNvSpPr>
            <a:spLocks noGrp="1"/>
          </p:cNvSpPr>
          <p:nvPr>
            <p:ph sz="half" idx="1"/>
          </p:nvPr>
        </p:nvSpPr>
        <p:spPr>
          <a:xfrm>
            <a:off x="838200" y="1825625"/>
            <a:ext cx="2847392" cy="4351338"/>
          </a:xfrm>
        </p:spPr>
        <p:txBody>
          <a:bodyPr/>
          <a:lstStyle/>
          <a:p>
            <a:r>
              <a:rPr lang="en-US" dirty="0" smtClean="0"/>
              <a:t>Top 5 categories per each city in a view</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979470529"/>
              </p:ext>
            </p:extLst>
          </p:nvPr>
        </p:nvGraphicFramePr>
        <p:xfrm>
          <a:off x="3974840" y="542407"/>
          <a:ext cx="8102142" cy="5945625"/>
        </p:xfrm>
        <a:graphic>
          <a:graphicData uri="http://schemas.openxmlformats.org/drawingml/2006/table">
            <a:tbl>
              <a:tblPr firstRow="1" bandRow="1">
                <a:tableStyleId>{5C22544A-7EE6-4342-B048-85BDC9FD1C3A}</a:tableStyleId>
              </a:tblPr>
              <a:tblGrid>
                <a:gridCol w="1350357">
                  <a:extLst>
                    <a:ext uri="{9D8B030D-6E8A-4147-A177-3AD203B41FA5}">
                      <a16:colId xmlns:a16="http://schemas.microsoft.com/office/drawing/2014/main" val="4203041772"/>
                    </a:ext>
                  </a:extLst>
                </a:gridCol>
                <a:gridCol w="1350357">
                  <a:extLst>
                    <a:ext uri="{9D8B030D-6E8A-4147-A177-3AD203B41FA5}">
                      <a16:colId xmlns:a16="http://schemas.microsoft.com/office/drawing/2014/main" val="1359801284"/>
                    </a:ext>
                  </a:extLst>
                </a:gridCol>
                <a:gridCol w="1350357">
                  <a:extLst>
                    <a:ext uri="{9D8B030D-6E8A-4147-A177-3AD203B41FA5}">
                      <a16:colId xmlns:a16="http://schemas.microsoft.com/office/drawing/2014/main" val="265003954"/>
                    </a:ext>
                  </a:extLst>
                </a:gridCol>
                <a:gridCol w="1350357">
                  <a:extLst>
                    <a:ext uri="{9D8B030D-6E8A-4147-A177-3AD203B41FA5}">
                      <a16:colId xmlns:a16="http://schemas.microsoft.com/office/drawing/2014/main" val="3528841050"/>
                    </a:ext>
                  </a:extLst>
                </a:gridCol>
                <a:gridCol w="1350357">
                  <a:extLst>
                    <a:ext uri="{9D8B030D-6E8A-4147-A177-3AD203B41FA5}">
                      <a16:colId xmlns:a16="http://schemas.microsoft.com/office/drawing/2014/main" val="3282280403"/>
                    </a:ext>
                  </a:extLst>
                </a:gridCol>
                <a:gridCol w="1350357">
                  <a:extLst>
                    <a:ext uri="{9D8B030D-6E8A-4147-A177-3AD203B41FA5}">
                      <a16:colId xmlns:a16="http://schemas.microsoft.com/office/drawing/2014/main" val="2047211106"/>
                    </a:ext>
                  </a:extLst>
                </a:gridCol>
              </a:tblGrid>
              <a:tr h="361831">
                <a:tc>
                  <a:txBody>
                    <a:bodyPr/>
                    <a:lstStyle/>
                    <a:p>
                      <a:pPr algn="l"/>
                      <a:endParaRPr lang="en-US" sz="1400" dirty="0"/>
                    </a:p>
                  </a:txBody>
                  <a:tcPr anchor="ctr"/>
                </a:tc>
                <a:tc>
                  <a:txBody>
                    <a:bodyPr/>
                    <a:lstStyle/>
                    <a:p>
                      <a:pPr algn="l" fontAlgn="ctr"/>
                      <a:r>
                        <a:rPr lang="en-US" sz="1400" b="1" dirty="0" smtClean="0">
                          <a:effectLst/>
                        </a:rPr>
                        <a:t>rank </a:t>
                      </a:r>
                      <a:r>
                        <a:rPr lang="en-US" sz="1400" b="1" dirty="0">
                          <a:effectLst/>
                        </a:rPr>
                        <a:t>1</a:t>
                      </a:r>
                    </a:p>
                  </a:txBody>
                  <a:tcPr anchor="ctr"/>
                </a:tc>
                <a:tc>
                  <a:txBody>
                    <a:bodyPr/>
                    <a:lstStyle/>
                    <a:p>
                      <a:pPr algn="l" fontAlgn="ctr"/>
                      <a:r>
                        <a:rPr lang="en-US" sz="1400" b="1" dirty="0">
                          <a:effectLst/>
                        </a:rPr>
                        <a:t>rank 2</a:t>
                      </a:r>
                    </a:p>
                  </a:txBody>
                  <a:tcPr anchor="ctr"/>
                </a:tc>
                <a:tc>
                  <a:txBody>
                    <a:bodyPr/>
                    <a:lstStyle/>
                    <a:p>
                      <a:pPr algn="l" fontAlgn="ctr"/>
                      <a:r>
                        <a:rPr lang="en-US" sz="1400" b="1" dirty="0">
                          <a:effectLst/>
                        </a:rPr>
                        <a:t>rank 3</a:t>
                      </a:r>
                    </a:p>
                  </a:txBody>
                  <a:tcPr anchor="ctr"/>
                </a:tc>
                <a:tc>
                  <a:txBody>
                    <a:bodyPr/>
                    <a:lstStyle/>
                    <a:p>
                      <a:pPr algn="l" fontAlgn="ctr"/>
                      <a:r>
                        <a:rPr lang="en-US" sz="1400" b="1" dirty="0">
                          <a:effectLst/>
                        </a:rPr>
                        <a:t>rank 4</a:t>
                      </a:r>
                    </a:p>
                  </a:txBody>
                  <a:tcPr anchor="ctr"/>
                </a:tc>
                <a:tc>
                  <a:txBody>
                    <a:bodyPr/>
                    <a:lstStyle/>
                    <a:p>
                      <a:pPr algn="l" fontAlgn="ctr"/>
                      <a:r>
                        <a:rPr lang="en-US" sz="1400" b="1" dirty="0">
                          <a:effectLst/>
                        </a:rPr>
                        <a:t>rank 5</a:t>
                      </a:r>
                    </a:p>
                  </a:txBody>
                  <a:tcPr anchor="ctr"/>
                </a:tc>
                <a:extLst>
                  <a:ext uri="{0D108BD9-81ED-4DB2-BD59-A6C34878D82A}">
                    <a16:rowId xmlns:a16="http://schemas.microsoft.com/office/drawing/2014/main" val="2911749814"/>
                  </a:ext>
                </a:extLst>
              </a:tr>
              <a:tr h="361831">
                <a:tc>
                  <a:txBody>
                    <a:bodyPr/>
                    <a:lstStyle/>
                    <a:p>
                      <a:pPr algn="l" fontAlgn="ctr"/>
                      <a:r>
                        <a:rPr lang="en-US" sz="1400" b="1" dirty="0">
                          <a:effectLst/>
                        </a:rPr>
                        <a:t>Albuquerque</a:t>
                      </a:r>
                    </a:p>
                  </a:txBody>
                  <a:tcPr anchor="ctr"/>
                </a:tc>
                <a:tc>
                  <a:txBody>
                    <a:bodyPr/>
                    <a:lstStyle/>
                    <a:p>
                      <a:pPr algn="l" fontAlgn="ctr"/>
                      <a:r>
                        <a:rPr lang="en-US" sz="1400" dirty="0">
                          <a:effectLst/>
                        </a:rPr>
                        <a:t>Mexican</a:t>
                      </a:r>
                    </a:p>
                  </a:txBody>
                  <a:tcPr anchor="ctr"/>
                </a:tc>
                <a:tc>
                  <a:txBody>
                    <a:bodyPr/>
                    <a:lstStyle/>
                    <a:p>
                      <a:pPr algn="l" fontAlgn="ctr"/>
                      <a:r>
                        <a:rPr lang="en-US" sz="1400" dirty="0">
                          <a:effectLst/>
                        </a:rPr>
                        <a:t>American</a:t>
                      </a:r>
                    </a:p>
                  </a:txBody>
                  <a:tcPr anchor="ctr"/>
                </a:tc>
                <a:tc>
                  <a:txBody>
                    <a:bodyPr/>
                    <a:lstStyle/>
                    <a:p>
                      <a:pPr algn="l" fontAlgn="ctr"/>
                      <a:r>
                        <a:rPr lang="en-US" sz="1400" dirty="0">
                          <a:effectLst/>
                        </a:rPr>
                        <a:t>Fast Food</a:t>
                      </a:r>
                    </a:p>
                  </a:txBody>
                  <a:tcPr anchor="ctr"/>
                </a:tc>
                <a:tc>
                  <a:txBody>
                    <a:bodyPr/>
                    <a:lstStyle/>
                    <a:p>
                      <a:pPr algn="l" fontAlgn="ctr"/>
                      <a:r>
                        <a:rPr lang="en-US" sz="1400" dirty="0">
                          <a:effectLst/>
                        </a:rPr>
                        <a:t>Vietnamese</a:t>
                      </a:r>
                    </a:p>
                  </a:txBody>
                  <a:tcPr anchor="ctr"/>
                </a:tc>
                <a:tc>
                  <a:txBody>
                    <a:bodyPr/>
                    <a:lstStyle/>
                    <a:p>
                      <a:pPr algn="l" fontAlgn="ctr"/>
                      <a:r>
                        <a:rPr lang="en-US" sz="1400" dirty="0">
                          <a:effectLst/>
                        </a:rPr>
                        <a:t>Restaurant</a:t>
                      </a:r>
                    </a:p>
                  </a:txBody>
                  <a:tcPr anchor="ctr"/>
                </a:tc>
                <a:extLst>
                  <a:ext uri="{0D108BD9-81ED-4DB2-BD59-A6C34878D82A}">
                    <a16:rowId xmlns:a16="http://schemas.microsoft.com/office/drawing/2014/main" val="419756343"/>
                  </a:ext>
                </a:extLst>
              </a:tr>
              <a:tr h="361831">
                <a:tc>
                  <a:txBody>
                    <a:bodyPr/>
                    <a:lstStyle/>
                    <a:p>
                      <a:pPr algn="l" fontAlgn="ctr"/>
                      <a:r>
                        <a:rPr lang="en-US" sz="1400" b="1" dirty="0">
                          <a:effectLst/>
                        </a:rPr>
                        <a:t>Atlanta</a:t>
                      </a:r>
                    </a:p>
                  </a:txBody>
                  <a:tcPr anchor="ctr"/>
                </a:tc>
                <a:tc>
                  <a:txBody>
                    <a:bodyPr/>
                    <a:lstStyle/>
                    <a:p>
                      <a:pPr algn="l" fontAlgn="ctr"/>
                      <a:r>
                        <a:rPr lang="en-US" sz="1400" dirty="0">
                          <a:effectLst/>
                        </a:rPr>
                        <a:t>Southern / Soul</a:t>
                      </a:r>
                    </a:p>
                  </a:txBody>
                  <a:tcPr anchor="ctr"/>
                </a:tc>
                <a:tc>
                  <a:txBody>
                    <a:bodyPr/>
                    <a:lstStyle/>
                    <a:p>
                      <a:pPr algn="l" fontAlgn="ctr"/>
                      <a:r>
                        <a:rPr lang="en-US" sz="1400" dirty="0">
                          <a:effectLst/>
                        </a:rPr>
                        <a:t>American</a:t>
                      </a:r>
                    </a:p>
                  </a:txBody>
                  <a:tcPr anchor="ctr"/>
                </a:tc>
                <a:tc>
                  <a:txBody>
                    <a:bodyPr/>
                    <a:lstStyle/>
                    <a:p>
                      <a:pPr algn="l" fontAlgn="ctr"/>
                      <a:r>
                        <a:rPr lang="en-US" sz="1400" dirty="0">
                          <a:effectLst/>
                        </a:rPr>
                        <a:t>Mexican</a:t>
                      </a:r>
                    </a:p>
                  </a:txBody>
                  <a:tcPr anchor="ctr"/>
                </a:tc>
                <a:tc>
                  <a:txBody>
                    <a:bodyPr/>
                    <a:lstStyle/>
                    <a:p>
                      <a:pPr algn="l" fontAlgn="ctr"/>
                      <a:r>
                        <a:rPr lang="en-US" sz="1400" dirty="0">
                          <a:effectLst/>
                        </a:rPr>
                        <a:t>Italian</a:t>
                      </a:r>
                    </a:p>
                  </a:txBody>
                  <a:tcPr anchor="ctr"/>
                </a:tc>
                <a:tc>
                  <a:txBody>
                    <a:bodyPr/>
                    <a:lstStyle/>
                    <a:p>
                      <a:pPr algn="l" fontAlgn="ctr"/>
                      <a:r>
                        <a:rPr lang="en-US" sz="1400" dirty="0">
                          <a:effectLst/>
                        </a:rPr>
                        <a:t>Restaurant</a:t>
                      </a:r>
                    </a:p>
                  </a:txBody>
                  <a:tcPr anchor="ctr"/>
                </a:tc>
                <a:extLst>
                  <a:ext uri="{0D108BD9-81ED-4DB2-BD59-A6C34878D82A}">
                    <a16:rowId xmlns:a16="http://schemas.microsoft.com/office/drawing/2014/main" val="792650276"/>
                  </a:ext>
                </a:extLst>
              </a:tr>
              <a:tr h="361831">
                <a:tc>
                  <a:txBody>
                    <a:bodyPr/>
                    <a:lstStyle/>
                    <a:p>
                      <a:pPr algn="l" fontAlgn="ctr"/>
                      <a:r>
                        <a:rPr lang="en-US" sz="1400" b="1" dirty="0">
                          <a:effectLst/>
                        </a:rPr>
                        <a:t>Boston</a:t>
                      </a:r>
                    </a:p>
                  </a:txBody>
                  <a:tcPr anchor="ctr"/>
                </a:tc>
                <a:tc>
                  <a:txBody>
                    <a:bodyPr/>
                    <a:lstStyle/>
                    <a:p>
                      <a:pPr algn="l" fontAlgn="ctr"/>
                      <a:r>
                        <a:rPr lang="en-US" sz="1400" dirty="0">
                          <a:effectLst/>
                        </a:rPr>
                        <a:t>Italian</a:t>
                      </a:r>
                    </a:p>
                  </a:txBody>
                  <a:tcPr anchor="ctr"/>
                </a:tc>
                <a:tc>
                  <a:txBody>
                    <a:bodyPr/>
                    <a:lstStyle/>
                    <a:p>
                      <a:pPr algn="l" fontAlgn="ctr"/>
                      <a:r>
                        <a:rPr lang="en-US" sz="1400" dirty="0">
                          <a:effectLst/>
                        </a:rPr>
                        <a:t>Seafood</a:t>
                      </a:r>
                    </a:p>
                  </a:txBody>
                  <a:tcPr anchor="ctr"/>
                </a:tc>
                <a:tc>
                  <a:txBody>
                    <a:bodyPr/>
                    <a:lstStyle/>
                    <a:p>
                      <a:pPr algn="l" fontAlgn="ctr"/>
                      <a:r>
                        <a:rPr lang="en-US" sz="1400" dirty="0">
                          <a:effectLst/>
                        </a:rPr>
                        <a:t>Restaurant</a:t>
                      </a:r>
                    </a:p>
                  </a:txBody>
                  <a:tcPr anchor="ctr"/>
                </a:tc>
                <a:tc>
                  <a:txBody>
                    <a:bodyPr/>
                    <a:lstStyle/>
                    <a:p>
                      <a:pPr algn="l" fontAlgn="ctr"/>
                      <a:r>
                        <a:rPr lang="en-US" sz="1400" dirty="0">
                          <a:effectLst/>
                        </a:rPr>
                        <a:t>American</a:t>
                      </a:r>
                    </a:p>
                  </a:txBody>
                  <a:tcPr anchor="ctr"/>
                </a:tc>
                <a:tc>
                  <a:txBody>
                    <a:bodyPr/>
                    <a:lstStyle/>
                    <a:p>
                      <a:pPr algn="l" fontAlgn="ctr"/>
                      <a:r>
                        <a:rPr lang="en-US" sz="1400" dirty="0">
                          <a:effectLst/>
                        </a:rPr>
                        <a:t>French</a:t>
                      </a:r>
                    </a:p>
                  </a:txBody>
                  <a:tcPr anchor="ctr"/>
                </a:tc>
                <a:extLst>
                  <a:ext uri="{0D108BD9-81ED-4DB2-BD59-A6C34878D82A}">
                    <a16:rowId xmlns:a16="http://schemas.microsoft.com/office/drawing/2014/main" val="495049300"/>
                  </a:ext>
                </a:extLst>
              </a:tr>
              <a:tr h="361831">
                <a:tc>
                  <a:txBody>
                    <a:bodyPr/>
                    <a:lstStyle/>
                    <a:p>
                      <a:pPr algn="l" fontAlgn="ctr"/>
                      <a:r>
                        <a:rPr lang="en-US" sz="1400" b="1" dirty="0">
                          <a:effectLst/>
                        </a:rPr>
                        <a:t>Chicago</a:t>
                      </a:r>
                    </a:p>
                  </a:txBody>
                  <a:tcPr anchor="ctr"/>
                </a:tc>
                <a:tc>
                  <a:txBody>
                    <a:bodyPr/>
                    <a:lstStyle/>
                    <a:p>
                      <a:pPr algn="l" fontAlgn="ctr"/>
                      <a:r>
                        <a:rPr lang="en-US" sz="1400" dirty="0">
                          <a:effectLst/>
                        </a:rPr>
                        <a:t>Restaurant</a:t>
                      </a:r>
                    </a:p>
                  </a:txBody>
                  <a:tcPr anchor="ctr"/>
                </a:tc>
                <a:tc>
                  <a:txBody>
                    <a:bodyPr/>
                    <a:lstStyle/>
                    <a:p>
                      <a:pPr algn="l" fontAlgn="ctr"/>
                      <a:r>
                        <a:rPr lang="en-US" sz="1400" dirty="0">
                          <a:effectLst/>
                        </a:rPr>
                        <a:t>Italian</a:t>
                      </a:r>
                    </a:p>
                  </a:txBody>
                  <a:tcPr anchor="ctr"/>
                </a:tc>
                <a:tc>
                  <a:txBody>
                    <a:bodyPr/>
                    <a:lstStyle/>
                    <a:p>
                      <a:pPr algn="l" fontAlgn="ctr"/>
                      <a:r>
                        <a:rPr lang="en-US" sz="1400" dirty="0">
                          <a:effectLst/>
                        </a:rPr>
                        <a:t>New American</a:t>
                      </a:r>
                    </a:p>
                  </a:txBody>
                  <a:tcPr anchor="ctr"/>
                </a:tc>
                <a:tc>
                  <a:txBody>
                    <a:bodyPr/>
                    <a:lstStyle/>
                    <a:p>
                      <a:pPr algn="l" fontAlgn="ctr"/>
                      <a:r>
                        <a:rPr lang="en-US" sz="1400" dirty="0">
                          <a:effectLst/>
                        </a:rPr>
                        <a:t>American</a:t>
                      </a:r>
                    </a:p>
                  </a:txBody>
                  <a:tcPr anchor="ctr"/>
                </a:tc>
                <a:tc>
                  <a:txBody>
                    <a:bodyPr/>
                    <a:lstStyle/>
                    <a:p>
                      <a:pPr algn="l" fontAlgn="ctr"/>
                      <a:r>
                        <a:rPr lang="en-US" sz="1400" dirty="0">
                          <a:effectLst/>
                        </a:rPr>
                        <a:t>Mediterranean</a:t>
                      </a:r>
                    </a:p>
                  </a:txBody>
                  <a:tcPr anchor="ctr"/>
                </a:tc>
                <a:extLst>
                  <a:ext uri="{0D108BD9-81ED-4DB2-BD59-A6C34878D82A}">
                    <a16:rowId xmlns:a16="http://schemas.microsoft.com/office/drawing/2014/main" val="2205039219"/>
                  </a:ext>
                </a:extLst>
              </a:tr>
              <a:tr h="361831">
                <a:tc>
                  <a:txBody>
                    <a:bodyPr/>
                    <a:lstStyle/>
                    <a:p>
                      <a:pPr algn="l" fontAlgn="ctr"/>
                      <a:r>
                        <a:rPr lang="en-US" sz="1400" b="1" dirty="0">
                          <a:effectLst/>
                        </a:rPr>
                        <a:t>Columbus</a:t>
                      </a:r>
                    </a:p>
                  </a:txBody>
                  <a:tcPr anchor="ctr"/>
                </a:tc>
                <a:tc>
                  <a:txBody>
                    <a:bodyPr/>
                    <a:lstStyle/>
                    <a:p>
                      <a:pPr algn="l" fontAlgn="ctr"/>
                      <a:r>
                        <a:rPr lang="en-US" sz="1400" dirty="0">
                          <a:effectLst/>
                        </a:rPr>
                        <a:t>American</a:t>
                      </a:r>
                    </a:p>
                  </a:txBody>
                  <a:tcPr anchor="ctr"/>
                </a:tc>
                <a:tc>
                  <a:txBody>
                    <a:bodyPr/>
                    <a:lstStyle/>
                    <a:p>
                      <a:pPr algn="l" fontAlgn="ctr"/>
                      <a:r>
                        <a:rPr lang="en-US" sz="1400" dirty="0">
                          <a:effectLst/>
                        </a:rPr>
                        <a:t>Restaurant</a:t>
                      </a:r>
                    </a:p>
                  </a:txBody>
                  <a:tcPr anchor="ctr"/>
                </a:tc>
                <a:tc>
                  <a:txBody>
                    <a:bodyPr/>
                    <a:lstStyle/>
                    <a:p>
                      <a:pPr algn="l" fontAlgn="ctr"/>
                      <a:r>
                        <a:rPr lang="en-US" sz="1400" dirty="0">
                          <a:effectLst/>
                        </a:rPr>
                        <a:t>Italian</a:t>
                      </a:r>
                    </a:p>
                  </a:txBody>
                  <a:tcPr anchor="ctr"/>
                </a:tc>
                <a:tc>
                  <a:txBody>
                    <a:bodyPr/>
                    <a:lstStyle/>
                    <a:p>
                      <a:pPr algn="l" fontAlgn="ctr"/>
                      <a:r>
                        <a:rPr lang="en-US" sz="1400" dirty="0">
                          <a:effectLst/>
                        </a:rPr>
                        <a:t>Mexican</a:t>
                      </a:r>
                    </a:p>
                  </a:txBody>
                  <a:tcPr anchor="ctr"/>
                </a:tc>
                <a:tc>
                  <a:txBody>
                    <a:bodyPr/>
                    <a:lstStyle/>
                    <a:p>
                      <a:pPr algn="l" fontAlgn="ctr"/>
                      <a:r>
                        <a:rPr lang="en-US" sz="1400">
                          <a:effectLst/>
                        </a:rPr>
                        <a:t>New American</a:t>
                      </a:r>
                    </a:p>
                  </a:txBody>
                  <a:tcPr anchor="ctr"/>
                </a:tc>
                <a:extLst>
                  <a:ext uri="{0D108BD9-81ED-4DB2-BD59-A6C34878D82A}">
                    <a16:rowId xmlns:a16="http://schemas.microsoft.com/office/drawing/2014/main" val="2713235397"/>
                  </a:ext>
                </a:extLst>
              </a:tr>
              <a:tr h="361831">
                <a:tc>
                  <a:txBody>
                    <a:bodyPr/>
                    <a:lstStyle/>
                    <a:p>
                      <a:pPr algn="l" fontAlgn="ctr"/>
                      <a:r>
                        <a:rPr lang="en-US" sz="1400" b="1">
                          <a:effectLst/>
                        </a:rPr>
                        <a:t>Dallas</a:t>
                      </a:r>
                    </a:p>
                  </a:txBody>
                  <a:tcPr anchor="ctr"/>
                </a:tc>
                <a:tc>
                  <a:txBody>
                    <a:bodyPr/>
                    <a:lstStyle/>
                    <a:p>
                      <a:pPr algn="l" fontAlgn="ctr"/>
                      <a:r>
                        <a:rPr lang="en-US" sz="1400" dirty="0">
                          <a:effectLst/>
                        </a:rPr>
                        <a:t>Seafood</a:t>
                      </a:r>
                    </a:p>
                  </a:txBody>
                  <a:tcPr anchor="ctr"/>
                </a:tc>
                <a:tc>
                  <a:txBody>
                    <a:bodyPr/>
                    <a:lstStyle/>
                    <a:p>
                      <a:pPr algn="l" fontAlgn="ctr"/>
                      <a:r>
                        <a:rPr lang="en-US" sz="1400" dirty="0">
                          <a:effectLst/>
                        </a:rPr>
                        <a:t>American</a:t>
                      </a:r>
                    </a:p>
                  </a:txBody>
                  <a:tcPr anchor="ctr"/>
                </a:tc>
                <a:tc>
                  <a:txBody>
                    <a:bodyPr/>
                    <a:lstStyle/>
                    <a:p>
                      <a:pPr algn="l" fontAlgn="ctr"/>
                      <a:r>
                        <a:rPr lang="en-US" sz="1400" dirty="0">
                          <a:effectLst/>
                        </a:rPr>
                        <a:t>Mexican</a:t>
                      </a:r>
                    </a:p>
                  </a:txBody>
                  <a:tcPr anchor="ctr"/>
                </a:tc>
                <a:tc>
                  <a:txBody>
                    <a:bodyPr/>
                    <a:lstStyle/>
                    <a:p>
                      <a:pPr algn="l" fontAlgn="ctr"/>
                      <a:r>
                        <a:rPr lang="en-US" sz="1400" dirty="0">
                          <a:effectLst/>
                        </a:rPr>
                        <a:t>Italian</a:t>
                      </a:r>
                    </a:p>
                  </a:txBody>
                  <a:tcPr anchor="ctr"/>
                </a:tc>
                <a:tc>
                  <a:txBody>
                    <a:bodyPr/>
                    <a:lstStyle/>
                    <a:p>
                      <a:pPr algn="l" fontAlgn="ctr"/>
                      <a:r>
                        <a:rPr lang="en-US" sz="1400" dirty="0">
                          <a:effectLst/>
                        </a:rPr>
                        <a:t>Japanese</a:t>
                      </a:r>
                    </a:p>
                  </a:txBody>
                  <a:tcPr anchor="ctr"/>
                </a:tc>
                <a:extLst>
                  <a:ext uri="{0D108BD9-81ED-4DB2-BD59-A6C34878D82A}">
                    <a16:rowId xmlns:a16="http://schemas.microsoft.com/office/drawing/2014/main" val="3784907125"/>
                  </a:ext>
                </a:extLst>
              </a:tr>
              <a:tr h="361831">
                <a:tc>
                  <a:txBody>
                    <a:bodyPr/>
                    <a:lstStyle/>
                    <a:p>
                      <a:pPr algn="l" fontAlgn="ctr"/>
                      <a:r>
                        <a:rPr lang="en-US" sz="1400" b="1" dirty="0">
                          <a:effectLst/>
                        </a:rPr>
                        <a:t>Denver</a:t>
                      </a:r>
                    </a:p>
                  </a:txBody>
                  <a:tcPr anchor="ctr"/>
                </a:tc>
                <a:tc>
                  <a:txBody>
                    <a:bodyPr/>
                    <a:lstStyle/>
                    <a:p>
                      <a:pPr algn="l" fontAlgn="ctr"/>
                      <a:r>
                        <a:rPr lang="en-US" sz="1400" dirty="0">
                          <a:effectLst/>
                        </a:rPr>
                        <a:t>American</a:t>
                      </a:r>
                    </a:p>
                  </a:txBody>
                  <a:tcPr anchor="ctr"/>
                </a:tc>
                <a:tc>
                  <a:txBody>
                    <a:bodyPr/>
                    <a:lstStyle/>
                    <a:p>
                      <a:pPr algn="l" fontAlgn="ctr"/>
                      <a:r>
                        <a:rPr lang="en-US" sz="1400" dirty="0">
                          <a:effectLst/>
                        </a:rPr>
                        <a:t>Italian</a:t>
                      </a:r>
                    </a:p>
                  </a:txBody>
                  <a:tcPr anchor="ctr"/>
                </a:tc>
                <a:tc>
                  <a:txBody>
                    <a:bodyPr/>
                    <a:lstStyle/>
                    <a:p>
                      <a:pPr algn="l" fontAlgn="ctr"/>
                      <a:r>
                        <a:rPr lang="en-US" sz="1400" dirty="0">
                          <a:effectLst/>
                        </a:rPr>
                        <a:t>Restaurant</a:t>
                      </a:r>
                    </a:p>
                  </a:txBody>
                  <a:tcPr anchor="ctr"/>
                </a:tc>
                <a:tc>
                  <a:txBody>
                    <a:bodyPr/>
                    <a:lstStyle/>
                    <a:p>
                      <a:pPr algn="l" fontAlgn="ctr"/>
                      <a:r>
                        <a:rPr lang="en-US" sz="1400" dirty="0">
                          <a:effectLst/>
                        </a:rPr>
                        <a:t>New American</a:t>
                      </a:r>
                    </a:p>
                  </a:txBody>
                  <a:tcPr anchor="ctr"/>
                </a:tc>
                <a:tc>
                  <a:txBody>
                    <a:bodyPr/>
                    <a:lstStyle/>
                    <a:p>
                      <a:pPr algn="l" fontAlgn="ctr"/>
                      <a:r>
                        <a:rPr lang="en-US" sz="1400" dirty="0">
                          <a:effectLst/>
                        </a:rPr>
                        <a:t>Mexican</a:t>
                      </a:r>
                    </a:p>
                  </a:txBody>
                  <a:tcPr anchor="ctr"/>
                </a:tc>
                <a:extLst>
                  <a:ext uri="{0D108BD9-81ED-4DB2-BD59-A6C34878D82A}">
                    <a16:rowId xmlns:a16="http://schemas.microsoft.com/office/drawing/2014/main" val="1724209051"/>
                  </a:ext>
                </a:extLst>
              </a:tr>
              <a:tr h="361831">
                <a:tc>
                  <a:txBody>
                    <a:bodyPr/>
                    <a:lstStyle/>
                    <a:p>
                      <a:pPr algn="l" fontAlgn="ctr"/>
                      <a:r>
                        <a:rPr lang="en-US" sz="1400" b="1">
                          <a:effectLst/>
                        </a:rPr>
                        <a:t>Houston</a:t>
                      </a:r>
                    </a:p>
                  </a:txBody>
                  <a:tcPr anchor="ctr"/>
                </a:tc>
                <a:tc>
                  <a:txBody>
                    <a:bodyPr/>
                    <a:lstStyle/>
                    <a:p>
                      <a:pPr algn="l" fontAlgn="ctr"/>
                      <a:r>
                        <a:rPr lang="en-US" sz="1400" dirty="0">
                          <a:effectLst/>
                        </a:rPr>
                        <a:t>Mexican</a:t>
                      </a:r>
                    </a:p>
                  </a:txBody>
                  <a:tcPr anchor="ctr"/>
                </a:tc>
                <a:tc>
                  <a:txBody>
                    <a:bodyPr/>
                    <a:lstStyle/>
                    <a:p>
                      <a:pPr algn="l" fontAlgn="ctr"/>
                      <a:r>
                        <a:rPr lang="en-US" sz="1400" dirty="0">
                          <a:effectLst/>
                        </a:rPr>
                        <a:t>American</a:t>
                      </a:r>
                    </a:p>
                  </a:txBody>
                  <a:tcPr anchor="ctr"/>
                </a:tc>
                <a:tc>
                  <a:txBody>
                    <a:bodyPr/>
                    <a:lstStyle/>
                    <a:p>
                      <a:pPr algn="l" fontAlgn="ctr"/>
                      <a:r>
                        <a:rPr lang="en-US" sz="1400" dirty="0">
                          <a:effectLst/>
                        </a:rPr>
                        <a:t>Vietnamese</a:t>
                      </a:r>
                    </a:p>
                  </a:txBody>
                  <a:tcPr anchor="ctr"/>
                </a:tc>
                <a:tc>
                  <a:txBody>
                    <a:bodyPr/>
                    <a:lstStyle/>
                    <a:p>
                      <a:pPr algn="l" fontAlgn="ctr"/>
                      <a:r>
                        <a:rPr lang="en-US" sz="1400" dirty="0">
                          <a:effectLst/>
                        </a:rPr>
                        <a:t>Italian</a:t>
                      </a:r>
                    </a:p>
                  </a:txBody>
                  <a:tcPr anchor="ctr"/>
                </a:tc>
                <a:tc>
                  <a:txBody>
                    <a:bodyPr/>
                    <a:lstStyle/>
                    <a:p>
                      <a:pPr algn="l" fontAlgn="ctr"/>
                      <a:r>
                        <a:rPr lang="en-US" sz="1400" dirty="0">
                          <a:effectLst/>
                        </a:rPr>
                        <a:t>New American</a:t>
                      </a:r>
                    </a:p>
                  </a:txBody>
                  <a:tcPr anchor="ctr"/>
                </a:tc>
                <a:extLst>
                  <a:ext uri="{0D108BD9-81ED-4DB2-BD59-A6C34878D82A}">
                    <a16:rowId xmlns:a16="http://schemas.microsoft.com/office/drawing/2014/main" val="1557150452"/>
                  </a:ext>
                </a:extLst>
              </a:tr>
              <a:tr h="361831">
                <a:tc>
                  <a:txBody>
                    <a:bodyPr/>
                    <a:lstStyle/>
                    <a:p>
                      <a:pPr algn="l" fontAlgn="ctr"/>
                      <a:r>
                        <a:rPr lang="en-US" sz="1400" b="1" dirty="0">
                          <a:effectLst/>
                        </a:rPr>
                        <a:t>Indianapolis</a:t>
                      </a:r>
                    </a:p>
                  </a:txBody>
                  <a:tcPr anchor="ctr"/>
                </a:tc>
                <a:tc>
                  <a:txBody>
                    <a:bodyPr/>
                    <a:lstStyle/>
                    <a:p>
                      <a:pPr algn="l" fontAlgn="ctr"/>
                      <a:r>
                        <a:rPr lang="en-US" sz="1400" dirty="0">
                          <a:effectLst/>
                        </a:rPr>
                        <a:t>Mexican</a:t>
                      </a:r>
                    </a:p>
                  </a:txBody>
                  <a:tcPr anchor="ctr"/>
                </a:tc>
                <a:tc>
                  <a:txBody>
                    <a:bodyPr/>
                    <a:lstStyle/>
                    <a:p>
                      <a:pPr algn="l" fontAlgn="ctr"/>
                      <a:r>
                        <a:rPr lang="en-US" sz="1400" dirty="0">
                          <a:effectLst/>
                        </a:rPr>
                        <a:t>New American</a:t>
                      </a:r>
                    </a:p>
                  </a:txBody>
                  <a:tcPr anchor="ctr"/>
                </a:tc>
                <a:tc>
                  <a:txBody>
                    <a:bodyPr/>
                    <a:lstStyle/>
                    <a:p>
                      <a:pPr algn="l" fontAlgn="ctr"/>
                      <a:r>
                        <a:rPr lang="en-US" sz="1400" dirty="0">
                          <a:effectLst/>
                        </a:rPr>
                        <a:t>American</a:t>
                      </a:r>
                    </a:p>
                  </a:txBody>
                  <a:tcPr anchor="ctr"/>
                </a:tc>
                <a:tc>
                  <a:txBody>
                    <a:bodyPr/>
                    <a:lstStyle/>
                    <a:p>
                      <a:pPr algn="l" fontAlgn="ctr"/>
                      <a:r>
                        <a:rPr lang="en-US" sz="1400" dirty="0">
                          <a:effectLst/>
                        </a:rPr>
                        <a:t>Southern / Soul</a:t>
                      </a:r>
                    </a:p>
                  </a:txBody>
                  <a:tcPr anchor="ctr"/>
                </a:tc>
                <a:tc>
                  <a:txBody>
                    <a:bodyPr/>
                    <a:lstStyle/>
                    <a:p>
                      <a:pPr algn="l" fontAlgn="ctr"/>
                      <a:r>
                        <a:rPr lang="en-US" sz="1400" dirty="0">
                          <a:effectLst/>
                        </a:rPr>
                        <a:t>Italian</a:t>
                      </a:r>
                    </a:p>
                  </a:txBody>
                  <a:tcPr anchor="ctr"/>
                </a:tc>
                <a:extLst>
                  <a:ext uri="{0D108BD9-81ED-4DB2-BD59-A6C34878D82A}">
                    <a16:rowId xmlns:a16="http://schemas.microsoft.com/office/drawing/2014/main" val="4149734102"/>
                  </a:ext>
                </a:extLst>
              </a:tr>
              <a:tr h="361831">
                <a:tc>
                  <a:txBody>
                    <a:bodyPr/>
                    <a:lstStyle/>
                    <a:p>
                      <a:pPr algn="l" fontAlgn="ctr"/>
                      <a:r>
                        <a:rPr lang="en-US" sz="1400" b="1" dirty="0">
                          <a:effectLst/>
                        </a:rPr>
                        <a:t>Madison</a:t>
                      </a:r>
                    </a:p>
                  </a:txBody>
                  <a:tcPr anchor="ctr"/>
                </a:tc>
                <a:tc>
                  <a:txBody>
                    <a:bodyPr/>
                    <a:lstStyle/>
                    <a:p>
                      <a:pPr algn="l" fontAlgn="ctr"/>
                      <a:r>
                        <a:rPr lang="en-US" sz="1400" dirty="0">
                          <a:effectLst/>
                        </a:rPr>
                        <a:t>American</a:t>
                      </a:r>
                    </a:p>
                  </a:txBody>
                  <a:tcPr anchor="ctr"/>
                </a:tc>
                <a:tc>
                  <a:txBody>
                    <a:bodyPr/>
                    <a:lstStyle/>
                    <a:p>
                      <a:pPr algn="l" fontAlgn="ctr"/>
                      <a:r>
                        <a:rPr lang="en-US" sz="1400" dirty="0">
                          <a:effectLst/>
                        </a:rPr>
                        <a:t>New American</a:t>
                      </a:r>
                    </a:p>
                  </a:txBody>
                  <a:tcPr anchor="ctr"/>
                </a:tc>
                <a:tc>
                  <a:txBody>
                    <a:bodyPr/>
                    <a:lstStyle/>
                    <a:p>
                      <a:pPr algn="l" fontAlgn="ctr"/>
                      <a:r>
                        <a:rPr lang="en-US" sz="1400" dirty="0">
                          <a:effectLst/>
                        </a:rPr>
                        <a:t>Italian</a:t>
                      </a:r>
                    </a:p>
                  </a:txBody>
                  <a:tcPr anchor="ctr"/>
                </a:tc>
                <a:tc>
                  <a:txBody>
                    <a:bodyPr/>
                    <a:lstStyle/>
                    <a:p>
                      <a:pPr algn="l" fontAlgn="ctr"/>
                      <a:r>
                        <a:rPr lang="en-US" sz="1400" dirty="0">
                          <a:effectLst/>
                        </a:rPr>
                        <a:t>Mexican</a:t>
                      </a:r>
                    </a:p>
                  </a:txBody>
                  <a:tcPr anchor="ctr"/>
                </a:tc>
                <a:tc>
                  <a:txBody>
                    <a:bodyPr/>
                    <a:lstStyle/>
                    <a:p>
                      <a:pPr algn="l" fontAlgn="ctr"/>
                      <a:r>
                        <a:rPr lang="en-US" sz="1400" dirty="0">
                          <a:effectLst/>
                        </a:rPr>
                        <a:t>Asian</a:t>
                      </a:r>
                    </a:p>
                  </a:txBody>
                  <a:tcPr anchor="ctr"/>
                </a:tc>
                <a:extLst>
                  <a:ext uri="{0D108BD9-81ED-4DB2-BD59-A6C34878D82A}">
                    <a16:rowId xmlns:a16="http://schemas.microsoft.com/office/drawing/2014/main" val="1461558339"/>
                  </a:ext>
                </a:extLst>
              </a:tr>
              <a:tr h="361831">
                <a:tc>
                  <a:txBody>
                    <a:bodyPr/>
                    <a:lstStyle/>
                    <a:p>
                      <a:pPr algn="l" fontAlgn="ctr"/>
                      <a:r>
                        <a:rPr lang="en-US" sz="1400" b="1" dirty="0">
                          <a:effectLst/>
                        </a:rPr>
                        <a:t>New York</a:t>
                      </a:r>
                    </a:p>
                  </a:txBody>
                  <a:tcPr anchor="ctr"/>
                </a:tc>
                <a:tc>
                  <a:txBody>
                    <a:bodyPr/>
                    <a:lstStyle/>
                    <a:p>
                      <a:pPr algn="l" fontAlgn="ctr"/>
                      <a:r>
                        <a:rPr lang="en-US" sz="1400" dirty="0">
                          <a:effectLst/>
                        </a:rPr>
                        <a:t>Italian</a:t>
                      </a:r>
                    </a:p>
                  </a:txBody>
                  <a:tcPr anchor="ctr"/>
                </a:tc>
                <a:tc>
                  <a:txBody>
                    <a:bodyPr/>
                    <a:lstStyle/>
                    <a:p>
                      <a:pPr algn="l" fontAlgn="ctr"/>
                      <a:r>
                        <a:rPr lang="en-US" sz="1400" dirty="0">
                          <a:effectLst/>
                        </a:rPr>
                        <a:t>Japanese</a:t>
                      </a:r>
                    </a:p>
                  </a:txBody>
                  <a:tcPr anchor="ctr"/>
                </a:tc>
                <a:tc>
                  <a:txBody>
                    <a:bodyPr/>
                    <a:lstStyle/>
                    <a:p>
                      <a:pPr algn="l" fontAlgn="ctr"/>
                      <a:r>
                        <a:rPr lang="en-US" sz="1400" dirty="0">
                          <a:effectLst/>
                        </a:rPr>
                        <a:t>New American</a:t>
                      </a:r>
                    </a:p>
                  </a:txBody>
                  <a:tcPr anchor="ctr"/>
                </a:tc>
                <a:tc>
                  <a:txBody>
                    <a:bodyPr/>
                    <a:lstStyle/>
                    <a:p>
                      <a:pPr algn="l" fontAlgn="ctr"/>
                      <a:r>
                        <a:rPr lang="en-US" sz="1400" dirty="0">
                          <a:effectLst/>
                        </a:rPr>
                        <a:t>Restaurant</a:t>
                      </a:r>
                    </a:p>
                  </a:txBody>
                  <a:tcPr anchor="ctr"/>
                </a:tc>
                <a:tc>
                  <a:txBody>
                    <a:bodyPr/>
                    <a:lstStyle/>
                    <a:p>
                      <a:pPr algn="l" fontAlgn="ctr"/>
                      <a:r>
                        <a:rPr lang="en-US" sz="1400" dirty="0">
                          <a:effectLst/>
                        </a:rPr>
                        <a:t>Thai</a:t>
                      </a:r>
                    </a:p>
                  </a:txBody>
                  <a:tcPr anchor="ctr"/>
                </a:tc>
                <a:extLst>
                  <a:ext uri="{0D108BD9-81ED-4DB2-BD59-A6C34878D82A}">
                    <a16:rowId xmlns:a16="http://schemas.microsoft.com/office/drawing/2014/main" val="3835599579"/>
                  </a:ext>
                </a:extLst>
              </a:tr>
              <a:tr h="505572">
                <a:tc>
                  <a:txBody>
                    <a:bodyPr/>
                    <a:lstStyle/>
                    <a:p>
                      <a:pPr algn="l" fontAlgn="ctr"/>
                      <a:r>
                        <a:rPr lang="en-US" sz="1400" b="1" dirty="0">
                          <a:effectLst/>
                        </a:rPr>
                        <a:t>Philadelphia</a:t>
                      </a:r>
                    </a:p>
                  </a:txBody>
                  <a:tcPr anchor="ctr"/>
                </a:tc>
                <a:tc>
                  <a:txBody>
                    <a:bodyPr/>
                    <a:lstStyle/>
                    <a:p>
                      <a:pPr algn="l" fontAlgn="ctr"/>
                      <a:r>
                        <a:rPr lang="en-US" sz="1400" dirty="0">
                          <a:effectLst/>
                        </a:rPr>
                        <a:t>Italian</a:t>
                      </a:r>
                    </a:p>
                  </a:txBody>
                  <a:tcPr anchor="ctr"/>
                </a:tc>
                <a:tc>
                  <a:txBody>
                    <a:bodyPr/>
                    <a:lstStyle/>
                    <a:p>
                      <a:pPr algn="l" fontAlgn="ctr"/>
                      <a:r>
                        <a:rPr lang="en-US" sz="1400" dirty="0">
                          <a:effectLst/>
                        </a:rPr>
                        <a:t>American</a:t>
                      </a:r>
                    </a:p>
                  </a:txBody>
                  <a:tcPr anchor="ctr"/>
                </a:tc>
                <a:tc>
                  <a:txBody>
                    <a:bodyPr/>
                    <a:lstStyle/>
                    <a:p>
                      <a:pPr algn="l" fontAlgn="ctr"/>
                      <a:r>
                        <a:rPr lang="en-US" sz="1400" dirty="0">
                          <a:effectLst/>
                        </a:rPr>
                        <a:t>Vegetarian / Vegan</a:t>
                      </a:r>
                    </a:p>
                  </a:txBody>
                  <a:tcPr anchor="ctr"/>
                </a:tc>
                <a:tc>
                  <a:txBody>
                    <a:bodyPr/>
                    <a:lstStyle/>
                    <a:p>
                      <a:pPr algn="l" fontAlgn="ctr"/>
                      <a:r>
                        <a:rPr lang="en-US" sz="1400" dirty="0">
                          <a:effectLst/>
                        </a:rPr>
                        <a:t>Mexican</a:t>
                      </a:r>
                    </a:p>
                  </a:txBody>
                  <a:tcPr anchor="ctr"/>
                </a:tc>
                <a:tc>
                  <a:txBody>
                    <a:bodyPr/>
                    <a:lstStyle/>
                    <a:p>
                      <a:pPr algn="l" fontAlgn="ctr"/>
                      <a:r>
                        <a:rPr lang="en-US" sz="1400" dirty="0">
                          <a:effectLst/>
                        </a:rPr>
                        <a:t>Restaurant</a:t>
                      </a:r>
                    </a:p>
                  </a:txBody>
                  <a:tcPr anchor="ctr"/>
                </a:tc>
                <a:extLst>
                  <a:ext uri="{0D108BD9-81ED-4DB2-BD59-A6C34878D82A}">
                    <a16:rowId xmlns:a16="http://schemas.microsoft.com/office/drawing/2014/main" val="4274321451"/>
                  </a:ext>
                </a:extLst>
              </a:tr>
              <a:tr h="361831">
                <a:tc>
                  <a:txBody>
                    <a:bodyPr/>
                    <a:lstStyle/>
                    <a:p>
                      <a:pPr algn="l" fontAlgn="ctr"/>
                      <a:r>
                        <a:rPr lang="en-US" sz="1400" b="1" dirty="0">
                          <a:effectLst/>
                        </a:rPr>
                        <a:t>Phoenix</a:t>
                      </a:r>
                    </a:p>
                  </a:txBody>
                  <a:tcPr anchor="ctr"/>
                </a:tc>
                <a:tc>
                  <a:txBody>
                    <a:bodyPr/>
                    <a:lstStyle/>
                    <a:p>
                      <a:pPr algn="l" fontAlgn="ctr"/>
                      <a:r>
                        <a:rPr lang="en-US" sz="1400" dirty="0">
                          <a:effectLst/>
                        </a:rPr>
                        <a:t>Mexican</a:t>
                      </a:r>
                    </a:p>
                  </a:txBody>
                  <a:tcPr anchor="ctr"/>
                </a:tc>
                <a:tc>
                  <a:txBody>
                    <a:bodyPr/>
                    <a:lstStyle/>
                    <a:p>
                      <a:pPr algn="l" fontAlgn="ctr"/>
                      <a:r>
                        <a:rPr lang="en-US" sz="1400" dirty="0">
                          <a:effectLst/>
                        </a:rPr>
                        <a:t>American</a:t>
                      </a:r>
                    </a:p>
                  </a:txBody>
                  <a:tcPr anchor="ctr"/>
                </a:tc>
                <a:tc>
                  <a:txBody>
                    <a:bodyPr/>
                    <a:lstStyle/>
                    <a:p>
                      <a:pPr algn="l" fontAlgn="ctr"/>
                      <a:r>
                        <a:rPr lang="en-US" sz="1400" dirty="0">
                          <a:effectLst/>
                        </a:rPr>
                        <a:t>New American</a:t>
                      </a:r>
                    </a:p>
                  </a:txBody>
                  <a:tcPr anchor="ctr"/>
                </a:tc>
                <a:tc>
                  <a:txBody>
                    <a:bodyPr/>
                    <a:lstStyle/>
                    <a:p>
                      <a:pPr algn="l" fontAlgn="ctr"/>
                      <a:r>
                        <a:rPr lang="en-US" sz="1400" dirty="0">
                          <a:effectLst/>
                        </a:rPr>
                        <a:t>Thai</a:t>
                      </a:r>
                    </a:p>
                  </a:txBody>
                  <a:tcPr anchor="ctr"/>
                </a:tc>
                <a:tc>
                  <a:txBody>
                    <a:bodyPr/>
                    <a:lstStyle/>
                    <a:p>
                      <a:pPr algn="l" fontAlgn="ctr"/>
                      <a:r>
                        <a:rPr lang="en-US" sz="1400" dirty="0">
                          <a:effectLst/>
                        </a:rPr>
                        <a:t>Restaurant</a:t>
                      </a:r>
                    </a:p>
                  </a:txBody>
                  <a:tcPr anchor="ctr"/>
                </a:tc>
                <a:extLst>
                  <a:ext uri="{0D108BD9-81ED-4DB2-BD59-A6C34878D82A}">
                    <a16:rowId xmlns:a16="http://schemas.microsoft.com/office/drawing/2014/main" val="2721489143"/>
                  </a:ext>
                </a:extLst>
              </a:tr>
              <a:tr h="361831">
                <a:tc>
                  <a:txBody>
                    <a:bodyPr/>
                    <a:lstStyle/>
                    <a:p>
                      <a:pPr algn="l" fontAlgn="ctr"/>
                      <a:r>
                        <a:rPr lang="en-US" sz="1400" b="1" dirty="0">
                          <a:effectLst/>
                        </a:rPr>
                        <a:t>San Francisco</a:t>
                      </a:r>
                    </a:p>
                  </a:txBody>
                  <a:tcPr anchor="ctr"/>
                </a:tc>
                <a:tc>
                  <a:txBody>
                    <a:bodyPr/>
                    <a:lstStyle/>
                    <a:p>
                      <a:pPr algn="l" fontAlgn="ctr"/>
                      <a:r>
                        <a:rPr lang="en-US" sz="1400" dirty="0">
                          <a:effectLst/>
                        </a:rPr>
                        <a:t>Sushi</a:t>
                      </a:r>
                    </a:p>
                  </a:txBody>
                  <a:tcPr anchor="ctr"/>
                </a:tc>
                <a:tc>
                  <a:txBody>
                    <a:bodyPr/>
                    <a:lstStyle/>
                    <a:p>
                      <a:pPr algn="l" fontAlgn="ctr"/>
                      <a:r>
                        <a:rPr lang="en-US" sz="1400" dirty="0">
                          <a:effectLst/>
                        </a:rPr>
                        <a:t>New American</a:t>
                      </a:r>
                    </a:p>
                  </a:txBody>
                  <a:tcPr anchor="ctr"/>
                </a:tc>
                <a:tc>
                  <a:txBody>
                    <a:bodyPr/>
                    <a:lstStyle/>
                    <a:p>
                      <a:pPr algn="l" fontAlgn="ctr"/>
                      <a:r>
                        <a:rPr lang="en-US" sz="1400" dirty="0">
                          <a:effectLst/>
                        </a:rPr>
                        <a:t>American</a:t>
                      </a:r>
                    </a:p>
                  </a:txBody>
                  <a:tcPr anchor="ctr"/>
                </a:tc>
                <a:tc>
                  <a:txBody>
                    <a:bodyPr/>
                    <a:lstStyle/>
                    <a:p>
                      <a:pPr algn="l" fontAlgn="ctr"/>
                      <a:r>
                        <a:rPr lang="en-US" sz="1400" dirty="0">
                          <a:effectLst/>
                        </a:rPr>
                        <a:t>French</a:t>
                      </a:r>
                    </a:p>
                  </a:txBody>
                  <a:tcPr anchor="ctr"/>
                </a:tc>
                <a:tc>
                  <a:txBody>
                    <a:bodyPr/>
                    <a:lstStyle/>
                    <a:p>
                      <a:pPr algn="l" fontAlgn="ctr"/>
                      <a:r>
                        <a:rPr lang="en-US" sz="1400" dirty="0">
                          <a:effectLst/>
                        </a:rPr>
                        <a:t>Japanese</a:t>
                      </a:r>
                    </a:p>
                  </a:txBody>
                  <a:tcPr anchor="ctr"/>
                </a:tc>
                <a:extLst>
                  <a:ext uri="{0D108BD9-81ED-4DB2-BD59-A6C34878D82A}">
                    <a16:rowId xmlns:a16="http://schemas.microsoft.com/office/drawing/2014/main" val="1173372037"/>
                  </a:ext>
                </a:extLst>
              </a:tr>
              <a:tr h="361831">
                <a:tc>
                  <a:txBody>
                    <a:bodyPr/>
                    <a:lstStyle/>
                    <a:p>
                      <a:pPr algn="l" fontAlgn="ctr"/>
                      <a:r>
                        <a:rPr lang="en-US" sz="1400" b="1" dirty="0">
                          <a:effectLst/>
                        </a:rPr>
                        <a:t>Seattle</a:t>
                      </a:r>
                    </a:p>
                  </a:txBody>
                  <a:tcPr anchor="ctr"/>
                </a:tc>
                <a:tc>
                  <a:txBody>
                    <a:bodyPr/>
                    <a:lstStyle/>
                    <a:p>
                      <a:pPr algn="l" fontAlgn="ctr"/>
                      <a:r>
                        <a:rPr lang="en-US" sz="1400" dirty="0">
                          <a:effectLst/>
                        </a:rPr>
                        <a:t>Vietnamese</a:t>
                      </a:r>
                    </a:p>
                  </a:txBody>
                  <a:tcPr anchor="ctr"/>
                </a:tc>
                <a:tc>
                  <a:txBody>
                    <a:bodyPr/>
                    <a:lstStyle/>
                    <a:p>
                      <a:pPr algn="l" fontAlgn="ctr"/>
                      <a:r>
                        <a:rPr lang="en-US" sz="1400" dirty="0">
                          <a:effectLst/>
                        </a:rPr>
                        <a:t>Sushi</a:t>
                      </a:r>
                    </a:p>
                  </a:txBody>
                  <a:tcPr anchor="ctr"/>
                </a:tc>
                <a:tc>
                  <a:txBody>
                    <a:bodyPr/>
                    <a:lstStyle/>
                    <a:p>
                      <a:pPr algn="l" fontAlgn="ctr"/>
                      <a:r>
                        <a:rPr lang="en-US" sz="1400" dirty="0">
                          <a:effectLst/>
                        </a:rPr>
                        <a:t>Italian</a:t>
                      </a:r>
                    </a:p>
                  </a:txBody>
                  <a:tcPr anchor="ctr"/>
                </a:tc>
                <a:tc>
                  <a:txBody>
                    <a:bodyPr/>
                    <a:lstStyle/>
                    <a:p>
                      <a:pPr algn="l" fontAlgn="ctr"/>
                      <a:r>
                        <a:rPr lang="en-US" sz="1400" dirty="0">
                          <a:effectLst/>
                        </a:rPr>
                        <a:t>Seafood</a:t>
                      </a:r>
                    </a:p>
                  </a:txBody>
                  <a:tcPr anchor="ctr"/>
                </a:tc>
                <a:tc>
                  <a:txBody>
                    <a:bodyPr/>
                    <a:lstStyle/>
                    <a:p>
                      <a:pPr algn="l" fontAlgn="ctr"/>
                      <a:r>
                        <a:rPr lang="en-US" sz="1400" dirty="0">
                          <a:effectLst/>
                        </a:rPr>
                        <a:t>French</a:t>
                      </a:r>
                    </a:p>
                  </a:txBody>
                  <a:tcPr anchor="ctr"/>
                </a:tc>
                <a:extLst>
                  <a:ext uri="{0D108BD9-81ED-4DB2-BD59-A6C34878D82A}">
                    <a16:rowId xmlns:a16="http://schemas.microsoft.com/office/drawing/2014/main" val="2335553490"/>
                  </a:ext>
                </a:extLst>
              </a:tr>
            </a:tbl>
          </a:graphicData>
        </a:graphic>
      </p:graphicFrame>
    </p:spTree>
    <p:extLst>
      <p:ext uri="{BB962C8B-B14F-4D97-AF65-F5344CB8AC3E}">
        <p14:creationId xmlns:p14="http://schemas.microsoft.com/office/powerpoint/2010/main" val="2939894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4" name="Content Placeholder 3"/>
          <p:cNvSpPr>
            <a:spLocks noGrp="1"/>
          </p:cNvSpPr>
          <p:nvPr>
            <p:ph sz="half" idx="1"/>
          </p:nvPr>
        </p:nvSpPr>
        <p:spPr/>
        <p:txBody>
          <a:bodyPr/>
          <a:lstStyle/>
          <a:p>
            <a:r>
              <a:rPr lang="en-US" dirty="0" smtClean="0"/>
              <a:t>Clustering using K-Means</a:t>
            </a:r>
          </a:p>
          <a:p>
            <a:pPr lvl="1"/>
            <a:r>
              <a:rPr lang="en-US" dirty="0" smtClean="0"/>
              <a:t>Euclidean similarity metric</a:t>
            </a:r>
          </a:p>
          <a:p>
            <a:pPr lvl="1"/>
            <a:r>
              <a:rPr lang="en-US" dirty="0" smtClean="0"/>
              <a:t>K cluster = 4</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645800216"/>
              </p:ext>
            </p:extLst>
          </p:nvPr>
        </p:nvGraphicFramePr>
        <p:xfrm>
          <a:off x="4683968" y="3266945"/>
          <a:ext cx="6949440" cy="2743200"/>
        </p:xfrm>
        <a:graphic>
          <a:graphicData uri="http://schemas.openxmlformats.org/drawingml/2006/table">
            <a:tbl>
              <a:tblPr firstRow="1" bandRow="1">
                <a:tableStyleId>{5C22544A-7EE6-4342-B048-85BDC9FD1C3A}</a:tableStyleId>
              </a:tblPr>
              <a:tblGrid>
                <a:gridCol w="1737360">
                  <a:extLst>
                    <a:ext uri="{9D8B030D-6E8A-4147-A177-3AD203B41FA5}">
                      <a16:colId xmlns:a16="http://schemas.microsoft.com/office/drawing/2014/main" val="1305337257"/>
                    </a:ext>
                  </a:extLst>
                </a:gridCol>
                <a:gridCol w="1737360">
                  <a:extLst>
                    <a:ext uri="{9D8B030D-6E8A-4147-A177-3AD203B41FA5}">
                      <a16:colId xmlns:a16="http://schemas.microsoft.com/office/drawing/2014/main" val="3444536948"/>
                    </a:ext>
                  </a:extLst>
                </a:gridCol>
                <a:gridCol w="1737360">
                  <a:extLst>
                    <a:ext uri="{9D8B030D-6E8A-4147-A177-3AD203B41FA5}">
                      <a16:colId xmlns:a16="http://schemas.microsoft.com/office/drawing/2014/main" val="4288964169"/>
                    </a:ext>
                  </a:extLst>
                </a:gridCol>
                <a:gridCol w="1737360">
                  <a:extLst>
                    <a:ext uri="{9D8B030D-6E8A-4147-A177-3AD203B41FA5}">
                      <a16:colId xmlns:a16="http://schemas.microsoft.com/office/drawing/2014/main" val="2709658918"/>
                    </a:ext>
                  </a:extLst>
                </a:gridCol>
              </a:tblGrid>
              <a:tr h="457200">
                <a:tc>
                  <a:txBody>
                    <a:bodyPr/>
                    <a:lstStyle/>
                    <a:p>
                      <a:pPr algn="ctr" fontAlgn="ctr"/>
                      <a:r>
                        <a:rPr lang="en-US" b="1" dirty="0">
                          <a:effectLst/>
                        </a:rPr>
                        <a:t>Cluster 0</a:t>
                      </a:r>
                    </a:p>
                  </a:txBody>
                  <a:tcPr anchor="ctr"/>
                </a:tc>
                <a:tc>
                  <a:txBody>
                    <a:bodyPr/>
                    <a:lstStyle/>
                    <a:p>
                      <a:pPr algn="ctr" fontAlgn="ctr"/>
                      <a:r>
                        <a:rPr lang="en-US" b="1" dirty="0">
                          <a:effectLst/>
                        </a:rPr>
                        <a:t>Cluster 1</a:t>
                      </a:r>
                    </a:p>
                  </a:txBody>
                  <a:tcPr anchor="ctr"/>
                </a:tc>
                <a:tc>
                  <a:txBody>
                    <a:bodyPr/>
                    <a:lstStyle/>
                    <a:p>
                      <a:pPr algn="ctr" fontAlgn="ctr"/>
                      <a:r>
                        <a:rPr lang="en-US" b="1">
                          <a:effectLst/>
                        </a:rPr>
                        <a:t>Cluster 2</a:t>
                      </a:r>
                    </a:p>
                  </a:txBody>
                  <a:tcPr anchor="ctr"/>
                </a:tc>
                <a:tc>
                  <a:txBody>
                    <a:bodyPr/>
                    <a:lstStyle/>
                    <a:p>
                      <a:pPr algn="ctr" fontAlgn="ctr"/>
                      <a:r>
                        <a:rPr lang="en-US" b="1" dirty="0">
                          <a:effectLst/>
                        </a:rPr>
                        <a:t>Cluster 3</a:t>
                      </a:r>
                    </a:p>
                  </a:txBody>
                  <a:tcPr anchor="ctr"/>
                </a:tc>
                <a:extLst>
                  <a:ext uri="{0D108BD9-81ED-4DB2-BD59-A6C34878D82A}">
                    <a16:rowId xmlns:a16="http://schemas.microsoft.com/office/drawing/2014/main" val="872071066"/>
                  </a:ext>
                </a:extLst>
              </a:tr>
              <a:tr h="457200">
                <a:tc>
                  <a:txBody>
                    <a:bodyPr/>
                    <a:lstStyle/>
                    <a:p>
                      <a:pPr algn="ctr" fontAlgn="ctr"/>
                      <a:r>
                        <a:rPr lang="en-US" dirty="0">
                          <a:effectLst/>
                        </a:rPr>
                        <a:t>Columbus</a:t>
                      </a:r>
                    </a:p>
                  </a:txBody>
                  <a:tcPr anchor="ctr"/>
                </a:tc>
                <a:tc>
                  <a:txBody>
                    <a:bodyPr/>
                    <a:lstStyle/>
                    <a:p>
                      <a:pPr algn="ctr" fontAlgn="ctr"/>
                      <a:r>
                        <a:rPr lang="en-US" dirty="0">
                          <a:effectLst/>
                        </a:rPr>
                        <a:t>Atlanta</a:t>
                      </a:r>
                    </a:p>
                  </a:txBody>
                  <a:tcPr anchor="ctr"/>
                </a:tc>
                <a:tc>
                  <a:txBody>
                    <a:bodyPr/>
                    <a:lstStyle/>
                    <a:p>
                      <a:pPr algn="ctr" fontAlgn="ctr"/>
                      <a:r>
                        <a:rPr lang="en-US" dirty="0">
                          <a:effectLst/>
                        </a:rPr>
                        <a:t>Boston</a:t>
                      </a:r>
                    </a:p>
                  </a:txBody>
                  <a:tcPr anchor="ctr"/>
                </a:tc>
                <a:tc>
                  <a:txBody>
                    <a:bodyPr/>
                    <a:lstStyle/>
                    <a:p>
                      <a:pPr algn="ctr" fontAlgn="ctr"/>
                      <a:r>
                        <a:rPr lang="en-US">
                          <a:effectLst/>
                        </a:rPr>
                        <a:t>Albuquerque</a:t>
                      </a:r>
                    </a:p>
                  </a:txBody>
                  <a:tcPr anchor="ctr"/>
                </a:tc>
                <a:extLst>
                  <a:ext uri="{0D108BD9-81ED-4DB2-BD59-A6C34878D82A}">
                    <a16:rowId xmlns:a16="http://schemas.microsoft.com/office/drawing/2014/main" val="670425000"/>
                  </a:ext>
                </a:extLst>
              </a:tr>
              <a:tr h="457200">
                <a:tc>
                  <a:txBody>
                    <a:bodyPr/>
                    <a:lstStyle/>
                    <a:p>
                      <a:pPr algn="ctr" fontAlgn="ctr"/>
                      <a:r>
                        <a:rPr lang="en-US" dirty="0">
                          <a:effectLst/>
                        </a:rPr>
                        <a:t>Denver</a:t>
                      </a:r>
                    </a:p>
                  </a:txBody>
                  <a:tcPr anchor="ctr"/>
                </a:tc>
                <a:tc>
                  <a:txBody>
                    <a:bodyPr/>
                    <a:lstStyle/>
                    <a:p>
                      <a:pPr algn="ctr" fontAlgn="ctr"/>
                      <a:r>
                        <a:rPr lang="en-US">
                          <a:effectLst/>
                        </a:rPr>
                        <a:t>Dallas</a:t>
                      </a:r>
                    </a:p>
                  </a:txBody>
                  <a:tcPr anchor="ctr"/>
                </a:tc>
                <a:tc>
                  <a:txBody>
                    <a:bodyPr/>
                    <a:lstStyle/>
                    <a:p>
                      <a:pPr algn="ctr" fontAlgn="ctr"/>
                      <a:r>
                        <a:rPr lang="en-US">
                          <a:effectLst/>
                        </a:rPr>
                        <a:t>Chicago</a:t>
                      </a:r>
                    </a:p>
                  </a:txBody>
                  <a:tcPr anchor="ctr"/>
                </a:tc>
                <a:tc>
                  <a:txBody>
                    <a:bodyPr/>
                    <a:lstStyle/>
                    <a:p>
                      <a:pPr algn="ctr" fontAlgn="ctr"/>
                      <a:r>
                        <a:rPr lang="en-US">
                          <a:effectLst/>
                        </a:rPr>
                        <a:t>Houston</a:t>
                      </a:r>
                    </a:p>
                  </a:txBody>
                  <a:tcPr anchor="ctr"/>
                </a:tc>
                <a:extLst>
                  <a:ext uri="{0D108BD9-81ED-4DB2-BD59-A6C34878D82A}">
                    <a16:rowId xmlns:a16="http://schemas.microsoft.com/office/drawing/2014/main" val="3233701686"/>
                  </a:ext>
                </a:extLst>
              </a:tr>
              <a:tr h="457200">
                <a:tc>
                  <a:txBody>
                    <a:bodyPr/>
                    <a:lstStyle/>
                    <a:p>
                      <a:pPr algn="ctr" fontAlgn="ctr"/>
                      <a:r>
                        <a:rPr lang="en-US" dirty="0">
                          <a:effectLst/>
                        </a:rPr>
                        <a:t>-</a:t>
                      </a:r>
                    </a:p>
                  </a:txBody>
                  <a:tcPr anchor="ctr"/>
                </a:tc>
                <a:tc>
                  <a:txBody>
                    <a:bodyPr/>
                    <a:lstStyle/>
                    <a:p>
                      <a:pPr algn="ctr" fontAlgn="ctr"/>
                      <a:r>
                        <a:rPr lang="en-US" dirty="0">
                          <a:effectLst/>
                        </a:rPr>
                        <a:t>Madison</a:t>
                      </a:r>
                    </a:p>
                  </a:txBody>
                  <a:tcPr anchor="ctr"/>
                </a:tc>
                <a:tc>
                  <a:txBody>
                    <a:bodyPr/>
                    <a:lstStyle/>
                    <a:p>
                      <a:pPr algn="ctr" fontAlgn="ctr"/>
                      <a:r>
                        <a:rPr lang="en-US">
                          <a:effectLst/>
                        </a:rPr>
                        <a:t>New York</a:t>
                      </a:r>
                    </a:p>
                  </a:txBody>
                  <a:tcPr anchor="ctr"/>
                </a:tc>
                <a:tc>
                  <a:txBody>
                    <a:bodyPr/>
                    <a:lstStyle/>
                    <a:p>
                      <a:pPr algn="ctr" fontAlgn="ctr"/>
                      <a:r>
                        <a:rPr lang="en-US">
                          <a:effectLst/>
                        </a:rPr>
                        <a:t>Indianapolis</a:t>
                      </a:r>
                    </a:p>
                  </a:txBody>
                  <a:tcPr anchor="ctr"/>
                </a:tc>
                <a:extLst>
                  <a:ext uri="{0D108BD9-81ED-4DB2-BD59-A6C34878D82A}">
                    <a16:rowId xmlns:a16="http://schemas.microsoft.com/office/drawing/2014/main" val="2085678589"/>
                  </a:ext>
                </a:extLst>
              </a:tr>
              <a:tr h="457200">
                <a:tc>
                  <a:txBody>
                    <a:bodyPr/>
                    <a:lstStyle/>
                    <a:p>
                      <a:pPr algn="ctr" fontAlgn="ctr"/>
                      <a:r>
                        <a:rPr lang="en-US" dirty="0">
                          <a:effectLst/>
                        </a:rPr>
                        <a:t>-</a:t>
                      </a:r>
                    </a:p>
                  </a:txBody>
                  <a:tcPr anchor="ctr"/>
                </a:tc>
                <a:tc>
                  <a:txBody>
                    <a:bodyPr/>
                    <a:lstStyle/>
                    <a:p>
                      <a:pPr algn="ctr" fontAlgn="ctr"/>
                      <a:r>
                        <a:rPr lang="en-US" dirty="0">
                          <a:effectLst/>
                        </a:rPr>
                        <a:t>Philadelphia</a:t>
                      </a:r>
                    </a:p>
                  </a:txBody>
                  <a:tcPr anchor="ctr"/>
                </a:tc>
                <a:tc>
                  <a:txBody>
                    <a:bodyPr/>
                    <a:lstStyle/>
                    <a:p>
                      <a:pPr algn="ctr" fontAlgn="ctr"/>
                      <a:r>
                        <a:rPr lang="en-US" dirty="0">
                          <a:effectLst/>
                        </a:rPr>
                        <a:t>San Francisco</a:t>
                      </a:r>
                    </a:p>
                  </a:txBody>
                  <a:tcPr anchor="ctr"/>
                </a:tc>
                <a:tc>
                  <a:txBody>
                    <a:bodyPr/>
                    <a:lstStyle/>
                    <a:p>
                      <a:pPr algn="ctr" fontAlgn="ctr"/>
                      <a:r>
                        <a:rPr lang="en-US" dirty="0">
                          <a:effectLst/>
                        </a:rPr>
                        <a:t>Phoenix</a:t>
                      </a:r>
                    </a:p>
                  </a:txBody>
                  <a:tcPr anchor="ctr"/>
                </a:tc>
                <a:extLst>
                  <a:ext uri="{0D108BD9-81ED-4DB2-BD59-A6C34878D82A}">
                    <a16:rowId xmlns:a16="http://schemas.microsoft.com/office/drawing/2014/main" val="398648461"/>
                  </a:ext>
                </a:extLst>
              </a:tr>
              <a:tr h="457200">
                <a:tc>
                  <a:txBody>
                    <a:bodyPr/>
                    <a:lstStyle/>
                    <a:p>
                      <a:pPr algn="ctr" fontAlgn="ctr"/>
                      <a:r>
                        <a:rPr lang="en-US" dirty="0">
                          <a:effectLst/>
                        </a:rPr>
                        <a:t>-</a:t>
                      </a:r>
                    </a:p>
                  </a:txBody>
                  <a:tcPr anchor="ctr"/>
                </a:tc>
                <a:tc>
                  <a:txBody>
                    <a:bodyPr/>
                    <a:lstStyle/>
                    <a:p>
                      <a:pPr algn="ctr" fontAlgn="ctr"/>
                      <a:r>
                        <a:rPr lang="en-US" dirty="0">
                          <a:effectLst/>
                        </a:rPr>
                        <a:t>-</a:t>
                      </a:r>
                    </a:p>
                  </a:txBody>
                  <a:tcPr anchor="ctr"/>
                </a:tc>
                <a:tc>
                  <a:txBody>
                    <a:bodyPr/>
                    <a:lstStyle/>
                    <a:p>
                      <a:pPr algn="ctr" fontAlgn="ctr"/>
                      <a:r>
                        <a:rPr lang="en-US" dirty="0">
                          <a:effectLst/>
                        </a:rPr>
                        <a:t>Seattle</a:t>
                      </a:r>
                    </a:p>
                  </a:txBody>
                  <a:tcPr anchor="ctr"/>
                </a:tc>
                <a:tc>
                  <a:txBody>
                    <a:bodyPr/>
                    <a:lstStyle/>
                    <a:p>
                      <a:pPr algn="ctr" fontAlgn="ctr"/>
                      <a:r>
                        <a:rPr lang="en-US" dirty="0">
                          <a:effectLst/>
                        </a:rPr>
                        <a:t>-</a:t>
                      </a:r>
                    </a:p>
                  </a:txBody>
                  <a:tcPr anchor="ctr"/>
                </a:tc>
                <a:extLst>
                  <a:ext uri="{0D108BD9-81ED-4DB2-BD59-A6C34878D82A}">
                    <a16:rowId xmlns:a16="http://schemas.microsoft.com/office/drawing/2014/main" val="156615761"/>
                  </a:ext>
                </a:extLst>
              </a:tr>
            </a:tbl>
          </a:graphicData>
        </a:graphic>
      </p:graphicFrame>
    </p:spTree>
    <p:extLst>
      <p:ext uri="{BB962C8B-B14F-4D97-AF65-F5344CB8AC3E}">
        <p14:creationId xmlns:p14="http://schemas.microsoft.com/office/powerpoint/2010/main" val="1585869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TotalTime>
  <Words>757</Words>
  <Application>Microsoft Office PowerPoint</Application>
  <PresentationFormat>Widescreen</PresentationFormat>
  <Paragraphs>188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 Comparison of America’s Large Cities In Terms of Access to Ethnic Foods</vt:lpstr>
      <vt:lpstr>Introduction</vt:lpstr>
      <vt:lpstr>Interested Audience</vt:lpstr>
      <vt:lpstr>Data</vt:lpstr>
      <vt:lpstr>Data Pre-processing</vt:lpstr>
      <vt:lpstr>Data Analysis</vt:lpstr>
      <vt:lpstr>Data Analysis</vt:lpstr>
      <vt:lpstr>Data Analysis</vt:lpstr>
      <vt:lpstr>Data Analysis</vt:lpstr>
      <vt:lpstr>Data Analysis</vt:lpstr>
      <vt:lpstr>Results and Discussion</vt:lpstr>
      <vt:lpstr>Results and Discussion</vt:lpstr>
      <vt:lpstr>Conclusion and Future Directions</vt:lpstr>
    </vt:vector>
  </TitlesOfParts>
  <Company>MCHS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Bashiri, Fereshteh S</dc:creator>
  <cp:lastModifiedBy>Bashiri, Fereshteh S</cp:lastModifiedBy>
  <cp:revision>11</cp:revision>
  <dcterms:created xsi:type="dcterms:W3CDTF">2019-12-12T23:45:39Z</dcterms:created>
  <dcterms:modified xsi:type="dcterms:W3CDTF">2019-12-13T01:18:28Z</dcterms:modified>
</cp:coreProperties>
</file>