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9"/>
  </p:notesMasterIdLst>
  <p:sldIdLst>
    <p:sldId id="256" r:id="rId3"/>
    <p:sldId id="279" r:id="rId4"/>
    <p:sldId id="281" r:id="rId5"/>
    <p:sldId id="257" r:id="rId6"/>
    <p:sldId id="258" r:id="rId7"/>
    <p:sldId id="259" r:id="rId8"/>
    <p:sldId id="260" r:id="rId9"/>
    <p:sldId id="285" r:id="rId10"/>
    <p:sldId id="261" r:id="rId11"/>
    <p:sldId id="262" r:id="rId12"/>
    <p:sldId id="263" r:id="rId13"/>
    <p:sldId id="264" r:id="rId14"/>
    <p:sldId id="265" r:id="rId15"/>
    <p:sldId id="266" r:id="rId16"/>
    <p:sldId id="268" r:id="rId17"/>
    <p:sldId id="273" r:id="rId18"/>
    <p:sldId id="272" r:id="rId19"/>
    <p:sldId id="270" r:id="rId20"/>
    <p:sldId id="274" r:id="rId21"/>
    <p:sldId id="275" r:id="rId22"/>
    <p:sldId id="276" r:id="rId23"/>
    <p:sldId id="277" r:id="rId24"/>
    <p:sldId id="282" r:id="rId25"/>
    <p:sldId id="278" r:id="rId26"/>
    <p:sldId id="283" r:id="rId27"/>
    <p:sldId id="284" r:id="rId28"/>
  </p:sldIdLst>
  <p:sldSz cx="9144000" cy="6858000" type="screen4x3"/>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0B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077" autoAdjust="0"/>
    <p:restoredTop sz="94660"/>
  </p:normalViewPr>
  <p:slideViewPr>
    <p:cSldViewPr snapToGrid="0" snapToObjects="1">
      <p:cViewPr varScale="1">
        <p:scale>
          <a:sx n="61" d="100"/>
          <a:sy n="61" d="100"/>
        </p:scale>
        <p:origin x="-1949"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93DE12-61D1-4CB2-97CE-43783C6F6476}" type="datetimeFigureOut">
              <a:rPr lang="en-US" smtClean="0"/>
              <a:t>6/27/2013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E5797-7F8F-4129-A185-F2D1E58420CD}" type="slidenum">
              <a:rPr lang="en-US" smtClean="0"/>
              <a:t>‹#›</a:t>
            </a:fld>
            <a:endParaRPr lang="en-US"/>
          </a:p>
        </p:txBody>
      </p:sp>
    </p:spTree>
    <p:extLst>
      <p:ext uri="{BB962C8B-B14F-4D97-AF65-F5344CB8AC3E}">
        <p14:creationId xmlns:p14="http://schemas.microsoft.com/office/powerpoint/2010/main" val="1326229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CE5797-7F8F-4129-A185-F2D1E58420CD}" type="slidenum">
              <a:rPr lang="en-US" smtClean="0"/>
              <a:t>2</a:t>
            </a:fld>
            <a:endParaRPr lang="en-US"/>
          </a:p>
        </p:txBody>
      </p:sp>
    </p:spTree>
    <p:extLst>
      <p:ext uri="{BB962C8B-B14F-4D97-AF65-F5344CB8AC3E}">
        <p14:creationId xmlns:p14="http://schemas.microsoft.com/office/powerpoint/2010/main" val="3166121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E00669-210C-094E-AB34-C1037F285BE2}" type="datetimeFigureOut">
              <a:rPr lang="en-US" smtClean="0"/>
              <a:t>6/27/2013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F8106-0664-DC45-86D2-7C3A78FF921C}" type="slidenum">
              <a:rPr lang="en-US" smtClean="0"/>
              <a:t>‹#›</a:t>
            </a:fld>
            <a:endParaRPr lang="en-US"/>
          </a:p>
        </p:txBody>
      </p:sp>
    </p:spTree>
    <p:extLst>
      <p:ext uri="{BB962C8B-B14F-4D97-AF65-F5344CB8AC3E}">
        <p14:creationId xmlns:p14="http://schemas.microsoft.com/office/powerpoint/2010/main" val="1159463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00669-210C-094E-AB34-C1037F285BE2}" type="datetimeFigureOut">
              <a:rPr lang="en-US" smtClean="0"/>
              <a:t>6/27/2013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F8106-0664-DC45-86D2-7C3A78FF921C}" type="slidenum">
              <a:rPr lang="en-US" smtClean="0"/>
              <a:t>‹#›</a:t>
            </a:fld>
            <a:endParaRPr lang="en-US"/>
          </a:p>
        </p:txBody>
      </p:sp>
    </p:spTree>
    <p:extLst>
      <p:ext uri="{BB962C8B-B14F-4D97-AF65-F5344CB8AC3E}">
        <p14:creationId xmlns:p14="http://schemas.microsoft.com/office/powerpoint/2010/main" val="2155284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00669-210C-094E-AB34-C1037F285BE2}" type="datetimeFigureOut">
              <a:rPr lang="en-US" smtClean="0"/>
              <a:t>6/27/2013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F8106-0664-DC45-86D2-7C3A78FF921C}" type="slidenum">
              <a:rPr lang="en-US" smtClean="0"/>
              <a:t>‹#›</a:t>
            </a:fld>
            <a:endParaRPr lang="en-US"/>
          </a:p>
        </p:txBody>
      </p:sp>
    </p:spTree>
    <p:extLst>
      <p:ext uri="{BB962C8B-B14F-4D97-AF65-F5344CB8AC3E}">
        <p14:creationId xmlns:p14="http://schemas.microsoft.com/office/powerpoint/2010/main" val="1972869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E00669-210C-094E-AB34-C1037F285BE2}" type="datetimeFigureOut">
              <a:rPr lang="en-US" smtClean="0"/>
              <a:t>6/27/2013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F8106-0664-DC45-86D2-7C3A78FF921C}"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00669-210C-094E-AB34-C1037F285BE2}" type="datetimeFigureOut">
              <a:rPr lang="en-US" smtClean="0"/>
              <a:t>6/27/2013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F8106-0664-DC45-86D2-7C3A78FF921C}"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E00669-210C-094E-AB34-C1037F285BE2}" type="datetimeFigureOut">
              <a:rPr lang="en-US" smtClean="0"/>
              <a:t>6/27/2013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F8106-0664-DC45-86D2-7C3A78FF921C}"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E00669-210C-094E-AB34-C1037F285BE2}" type="datetimeFigureOut">
              <a:rPr lang="en-US" smtClean="0"/>
              <a:t>6/27/2013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F8106-0664-DC45-86D2-7C3A78FF921C}"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E00669-210C-094E-AB34-C1037F285BE2}" type="datetimeFigureOut">
              <a:rPr lang="en-US" smtClean="0"/>
              <a:t>6/27/2013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BF8106-0664-DC45-86D2-7C3A78FF921C}"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E00669-210C-094E-AB34-C1037F285BE2}" type="datetimeFigureOut">
              <a:rPr lang="en-US" smtClean="0"/>
              <a:t>6/27/2013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BF8106-0664-DC45-86D2-7C3A78FF921C}"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00669-210C-094E-AB34-C1037F285BE2}" type="datetimeFigureOut">
              <a:rPr lang="en-US" smtClean="0"/>
              <a:t>6/27/2013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BF8106-0664-DC45-86D2-7C3A78FF921C}"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E00669-210C-094E-AB34-C1037F285BE2}" type="datetimeFigureOut">
              <a:rPr lang="en-US" smtClean="0"/>
              <a:t>6/27/2013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F8106-0664-DC45-86D2-7C3A78FF921C}"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00669-210C-094E-AB34-C1037F285BE2}" type="datetimeFigureOut">
              <a:rPr lang="en-US" smtClean="0"/>
              <a:t>6/27/2013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F8106-0664-DC45-86D2-7C3A78FF921C}" type="slidenum">
              <a:rPr lang="en-US" smtClean="0"/>
              <a:t>‹#›</a:t>
            </a:fld>
            <a:endParaRPr lang="en-US"/>
          </a:p>
        </p:txBody>
      </p:sp>
    </p:spTree>
    <p:extLst>
      <p:ext uri="{BB962C8B-B14F-4D97-AF65-F5344CB8AC3E}">
        <p14:creationId xmlns:p14="http://schemas.microsoft.com/office/powerpoint/2010/main" val="3731723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E00669-210C-094E-AB34-C1037F285BE2}" type="datetimeFigureOut">
              <a:rPr lang="en-US" smtClean="0"/>
              <a:t>6/27/2013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F8106-0664-DC45-86D2-7C3A78FF921C}"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00669-210C-094E-AB34-C1037F285BE2}" type="datetimeFigureOut">
              <a:rPr lang="en-US" smtClean="0"/>
              <a:t>6/27/2013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F8106-0664-DC45-86D2-7C3A78FF921C}"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00669-210C-094E-AB34-C1037F285BE2}" type="datetimeFigureOut">
              <a:rPr lang="en-US" smtClean="0"/>
              <a:t>6/27/2013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F8106-0664-DC45-86D2-7C3A78FF921C}"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E00669-210C-094E-AB34-C1037F285BE2}" type="datetimeFigureOut">
              <a:rPr lang="en-US" smtClean="0"/>
              <a:t>6/27/2013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F8106-0664-DC45-86D2-7C3A78FF921C}" type="slidenum">
              <a:rPr lang="en-US" smtClean="0"/>
              <a:t>‹#›</a:t>
            </a:fld>
            <a:endParaRPr lang="en-US"/>
          </a:p>
        </p:txBody>
      </p:sp>
    </p:spTree>
    <p:extLst>
      <p:ext uri="{BB962C8B-B14F-4D97-AF65-F5344CB8AC3E}">
        <p14:creationId xmlns:p14="http://schemas.microsoft.com/office/powerpoint/2010/main" val="690173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E00669-210C-094E-AB34-C1037F285BE2}" type="datetimeFigureOut">
              <a:rPr lang="en-US" smtClean="0"/>
              <a:t>6/27/2013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F8106-0664-DC45-86D2-7C3A78FF921C}" type="slidenum">
              <a:rPr lang="en-US" smtClean="0"/>
              <a:t>‹#›</a:t>
            </a:fld>
            <a:endParaRPr lang="en-US"/>
          </a:p>
        </p:txBody>
      </p:sp>
    </p:spTree>
    <p:extLst>
      <p:ext uri="{BB962C8B-B14F-4D97-AF65-F5344CB8AC3E}">
        <p14:creationId xmlns:p14="http://schemas.microsoft.com/office/powerpoint/2010/main" val="311491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E00669-210C-094E-AB34-C1037F285BE2}" type="datetimeFigureOut">
              <a:rPr lang="en-US" smtClean="0"/>
              <a:t>6/27/2013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BF8106-0664-DC45-86D2-7C3A78FF921C}" type="slidenum">
              <a:rPr lang="en-US" smtClean="0"/>
              <a:t>‹#›</a:t>
            </a:fld>
            <a:endParaRPr lang="en-US"/>
          </a:p>
        </p:txBody>
      </p:sp>
    </p:spTree>
    <p:extLst>
      <p:ext uri="{BB962C8B-B14F-4D97-AF65-F5344CB8AC3E}">
        <p14:creationId xmlns:p14="http://schemas.microsoft.com/office/powerpoint/2010/main" val="94237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E00669-210C-094E-AB34-C1037F285BE2}" type="datetimeFigureOut">
              <a:rPr lang="en-US" smtClean="0"/>
              <a:t>6/27/2013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BF8106-0664-DC45-86D2-7C3A78FF921C}" type="slidenum">
              <a:rPr lang="en-US" smtClean="0"/>
              <a:t>‹#›</a:t>
            </a:fld>
            <a:endParaRPr lang="en-US"/>
          </a:p>
        </p:txBody>
      </p:sp>
    </p:spTree>
    <p:extLst>
      <p:ext uri="{BB962C8B-B14F-4D97-AF65-F5344CB8AC3E}">
        <p14:creationId xmlns:p14="http://schemas.microsoft.com/office/powerpoint/2010/main" val="183932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00669-210C-094E-AB34-C1037F285BE2}" type="datetimeFigureOut">
              <a:rPr lang="en-US" smtClean="0"/>
              <a:t>6/27/2013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BF8106-0664-DC45-86D2-7C3A78FF921C}" type="slidenum">
              <a:rPr lang="en-US" smtClean="0"/>
              <a:t>‹#›</a:t>
            </a:fld>
            <a:endParaRPr lang="en-US"/>
          </a:p>
        </p:txBody>
      </p:sp>
    </p:spTree>
    <p:extLst>
      <p:ext uri="{BB962C8B-B14F-4D97-AF65-F5344CB8AC3E}">
        <p14:creationId xmlns:p14="http://schemas.microsoft.com/office/powerpoint/2010/main" val="919373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E00669-210C-094E-AB34-C1037F285BE2}" type="datetimeFigureOut">
              <a:rPr lang="en-US" smtClean="0"/>
              <a:t>6/27/2013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F8106-0664-DC45-86D2-7C3A78FF921C}" type="slidenum">
              <a:rPr lang="en-US" smtClean="0"/>
              <a:t>‹#›</a:t>
            </a:fld>
            <a:endParaRPr lang="en-US"/>
          </a:p>
        </p:txBody>
      </p:sp>
    </p:spTree>
    <p:extLst>
      <p:ext uri="{BB962C8B-B14F-4D97-AF65-F5344CB8AC3E}">
        <p14:creationId xmlns:p14="http://schemas.microsoft.com/office/powerpoint/2010/main" val="133043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E00669-210C-094E-AB34-C1037F285BE2}" type="datetimeFigureOut">
              <a:rPr lang="en-US" smtClean="0"/>
              <a:t>6/27/2013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F8106-0664-DC45-86D2-7C3A78FF921C}" type="slidenum">
              <a:rPr lang="en-US" smtClean="0"/>
              <a:t>‹#›</a:t>
            </a:fld>
            <a:endParaRPr lang="en-US"/>
          </a:p>
        </p:txBody>
      </p:sp>
    </p:spTree>
    <p:extLst>
      <p:ext uri="{BB962C8B-B14F-4D97-AF65-F5344CB8AC3E}">
        <p14:creationId xmlns:p14="http://schemas.microsoft.com/office/powerpoint/2010/main" val="212787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00669-210C-094E-AB34-C1037F285BE2}" type="datetimeFigureOut">
              <a:rPr lang="en-US" smtClean="0"/>
              <a:t>6/27/2013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BF8106-0664-DC45-86D2-7C3A78FF921C}" type="slidenum">
              <a:rPr lang="en-US" smtClean="0"/>
              <a:t>‹#›</a:t>
            </a:fld>
            <a:endParaRPr lang="en-US"/>
          </a:p>
        </p:txBody>
      </p:sp>
    </p:spTree>
    <p:extLst>
      <p:ext uri="{BB962C8B-B14F-4D97-AF65-F5344CB8AC3E}">
        <p14:creationId xmlns:p14="http://schemas.microsoft.com/office/powerpoint/2010/main" val="2211522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00669-210C-094E-AB34-C1037F285BE2}" type="datetimeFigureOut">
              <a:rPr lang="en-US" smtClean="0"/>
              <a:t>6/27/2013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BF8106-0664-DC45-86D2-7C3A78FF921C}"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ats.ucla.edu/sta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234700"/>
            <a:ext cx="6400800" cy="707026"/>
          </a:xfrm>
        </p:spPr>
        <p:txBody>
          <a:bodyPr/>
          <a:lstStyle/>
          <a:p>
            <a:endParaRPr lang="en-US" dirty="0"/>
          </a:p>
        </p:txBody>
      </p:sp>
      <p:sp>
        <p:nvSpPr>
          <p:cNvPr id="4" name="Rounded Rectangle 3"/>
          <p:cNvSpPr/>
          <p:nvPr/>
        </p:nvSpPr>
        <p:spPr>
          <a:xfrm>
            <a:off x="401934" y="924799"/>
            <a:ext cx="8456693" cy="2186201"/>
          </a:xfrm>
          <a:prstGeom prst="round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95848" y="1319061"/>
            <a:ext cx="7772400" cy="1461915"/>
          </a:xfrm>
        </p:spPr>
        <p:txBody>
          <a:bodyPr>
            <a:normAutofit/>
          </a:bodyPr>
          <a:lstStyle/>
          <a:p>
            <a:r>
              <a:rPr lang="en-US" sz="4000" b="1" dirty="0" smtClean="0">
                <a:solidFill>
                  <a:schemeClr val="bg1"/>
                </a:solidFill>
                <a:latin typeface="Lucida Sans Unicode"/>
                <a:cs typeface="Lucida Sans Unicode"/>
              </a:rPr>
              <a:t>LISA Short Course Series</a:t>
            </a:r>
            <a:br>
              <a:rPr lang="en-US" sz="4000" b="1" dirty="0" smtClean="0">
                <a:solidFill>
                  <a:schemeClr val="bg1"/>
                </a:solidFill>
                <a:latin typeface="Lucida Sans Unicode"/>
                <a:cs typeface="Lucida Sans Unicode"/>
              </a:rPr>
            </a:br>
            <a:r>
              <a:rPr lang="en-US" sz="4000" b="1" dirty="0" smtClean="0">
                <a:solidFill>
                  <a:schemeClr val="bg1"/>
                </a:solidFill>
                <a:latin typeface="Lucida Sans Unicode"/>
                <a:cs typeface="Lucida Sans Unicode"/>
              </a:rPr>
              <a:t>R Basics</a:t>
            </a:r>
            <a:endParaRPr lang="en-US" sz="4000" b="1" dirty="0">
              <a:solidFill>
                <a:schemeClr val="bg1"/>
              </a:solidFill>
              <a:latin typeface="Lucida Sans Unicode"/>
              <a:cs typeface="Lucida Sans Unicode"/>
            </a:endParaRPr>
          </a:p>
        </p:txBody>
      </p:sp>
      <p:sp>
        <p:nvSpPr>
          <p:cNvPr id="7" name="TextBox 6"/>
          <p:cNvSpPr txBox="1"/>
          <p:nvPr/>
        </p:nvSpPr>
        <p:spPr>
          <a:xfrm>
            <a:off x="0" y="3922302"/>
            <a:ext cx="9164096" cy="1015663"/>
          </a:xfrm>
          <a:prstGeom prst="rect">
            <a:avLst/>
          </a:prstGeom>
          <a:noFill/>
        </p:spPr>
        <p:txBody>
          <a:bodyPr wrap="square" rtlCol="0">
            <a:spAutoFit/>
          </a:bodyPr>
          <a:lstStyle/>
          <a:p>
            <a:pPr algn="ctr"/>
            <a:r>
              <a:rPr lang="en-US" sz="2000" dirty="0" smtClean="0">
                <a:latin typeface="Lucida Sans Unicode"/>
                <a:cs typeface="Lucida Sans Unicode"/>
              </a:rPr>
              <a:t>Ana Maria Ortega Villa</a:t>
            </a:r>
          </a:p>
          <a:p>
            <a:pPr algn="ctr"/>
            <a:endParaRPr lang="en-US" sz="2000" dirty="0" smtClean="0">
              <a:latin typeface="Lucida Sans Unicode"/>
              <a:cs typeface="Lucida Sans Unicode"/>
            </a:endParaRPr>
          </a:p>
          <a:p>
            <a:pPr algn="ctr"/>
            <a:r>
              <a:rPr lang="en-US" sz="2000" dirty="0" smtClean="0">
                <a:latin typeface="Lucida Sans Unicode"/>
                <a:cs typeface="Lucida Sans Unicode"/>
              </a:rPr>
              <a:t>Summer 2013 </a:t>
            </a:r>
            <a:endParaRPr lang="en-US" sz="2000" dirty="0">
              <a:latin typeface="Lucida Sans Unicode"/>
              <a:cs typeface="Lucida Sans Unicode"/>
            </a:endParaRPr>
          </a:p>
        </p:txBody>
      </p:sp>
      <p:grpSp>
        <p:nvGrpSpPr>
          <p:cNvPr id="12" name="Group 11"/>
          <p:cNvGrpSpPr/>
          <p:nvPr/>
        </p:nvGrpSpPr>
        <p:grpSpPr>
          <a:xfrm>
            <a:off x="-83248" y="6446078"/>
            <a:ext cx="9240296" cy="411922"/>
            <a:chOff x="-76200" y="6446078"/>
            <a:chExt cx="9240296" cy="411922"/>
          </a:xfrm>
        </p:grpSpPr>
        <p:grpSp>
          <p:nvGrpSpPr>
            <p:cNvPr id="11" name="Group 10"/>
            <p:cNvGrpSpPr/>
            <p:nvPr/>
          </p:nvGrpSpPr>
          <p:grpSpPr>
            <a:xfrm>
              <a:off x="0" y="6446078"/>
              <a:ext cx="9164096" cy="411922"/>
              <a:chOff x="0" y="6446078"/>
              <a:chExt cx="9164096" cy="411922"/>
            </a:xfrm>
          </p:grpSpPr>
          <p:sp>
            <p:nvSpPr>
              <p:cNvPr id="5" name="Rectangle 4"/>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9" name="TextBox 8"/>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Tree>
    <p:extLst>
      <p:ext uri="{BB962C8B-B14F-4D97-AF65-F5344CB8AC3E}">
        <p14:creationId xmlns:p14="http://schemas.microsoft.com/office/powerpoint/2010/main" val="3219012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1292662"/>
          </a:xfrm>
          <a:prstGeom prst="rect">
            <a:avLst/>
          </a:prstGeom>
          <a:solidFill>
            <a:srgbClr val="710B19"/>
          </a:solidFill>
        </p:spPr>
        <p:txBody>
          <a:bodyPr wrap="square" rtlCol="0">
            <a:spAutoFit/>
          </a:bodyPr>
          <a:lstStyle/>
          <a:p>
            <a:pPr algn="ctr"/>
            <a:endParaRPr lang="en-US" sz="2400" dirty="0">
              <a:solidFill>
                <a:srgbClr val="FFFFFF"/>
              </a:solidFill>
              <a:latin typeface="Lucida Sans Unicode"/>
              <a:cs typeface="Lucida Sans Unicode"/>
            </a:endParaRPr>
          </a:p>
          <a:p>
            <a:pPr algn="ctr"/>
            <a:r>
              <a:rPr lang="en-US" sz="3600" dirty="0" smtClean="0">
                <a:solidFill>
                  <a:srgbClr val="FFFFFF"/>
                </a:solidFill>
                <a:latin typeface="Lucida Sans Unicode"/>
                <a:cs typeface="Lucida Sans Unicode"/>
              </a:rPr>
              <a:t>Data Structures and Manipulation</a:t>
            </a:r>
            <a:endParaRPr lang="en-US" dirty="0" smtClean="0"/>
          </a:p>
          <a:p>
            <a:endParaRPr lang="en-US" dirty="0"/>
          </a:p>
        </p:txBody>
      </p:sp>
      <p:grpSp>
        <p:nvGrpSpPr>
          <p:cNvPr id="5" name="Group 4"/>
          <p:cNvGrpSpPr/>
          <p:nvPr/>
        </p:nvGrpSpPr>
        <p:grpSpPr>
          <a:xfrm>
            <a:off x="-96296" y="6446078"/>
            <a:ext cx="9240296" cy="411922"/>
            <a:chOff x="-76200" y="6446078"/>
            <a:chExt cx="9240296" cy="411922"/>
          </a:xfrm>
        </p:grpSpPr>
        <p:grpSp>
          <p:nvGrpSpPr>
            <p:cNvPr id="6" name="Group 5"/>
            <p:cNvGrpSpPr/>
            <p:nvPr/>
          </p:nvGrpSpPr>
          <p:grpSpPr>
            <a:xfrm>
              <a:off x="0" y="6446078"/>
              <a:ext cx="9164096" cy="411922"/>
              <a:chOff x="0" y="6446078"/>
              <a:chExt cx="9164096" cy="411922"/>
            </a:xfrm>
          </p:grpSpPr>
          <p:sp>
            <p:nvSpPr>
              <p:cNvPr id="9" name="Rectangle 8"/>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8" name="TextBox 7"/>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
        <p:nvSpPr>
          <p:cNvPr id="11" name="Rectangle 10"/>
          <p:cNvSpPr/>
          <p:nvPr/>
        </p:nvSpPr>
        <p:spPr>
          <a:xfrm>
            <a:off x="503007" y="1267699"/>
            <a:ext cx="7895640" cy="5232202"/>
          </a:xfrm>
          <a:prstGeom prst="rect">
            <a:avLst/>
          </a:prstGeom>
        </p:spPr>
        <p:txBody>
          <a:bodyPr wrap="square">
            <a:spAutoFit/>
          </a:bodyPr>
          <a:lstStyle/>
          <a:p>
            <a:pPr marL="342900" indent="-342900">
              <a:buClr>
                <a:srgbClr val="FF6600"/>
              </a:buClr>
              <a:buSzPct val="104000"/>
              <a:buFont typeface="+mj-lt"/>
              <a:buAutoNum type="arabicPeriod" startAt="3"/>
            </a:pPr>
            <a:endParaRPr lang="en-US" u="sng" dirty="0" smtClean="0"/>
          </a:p>
          <a:p>
            <a:pPr marL="342900" indent="-342900">
              <a:buClr>
                <a:srgbClr val="FF6600"/>
              </a:buClr>
              <a:buSzPct val="104000"/>
              <a:buFont typeface="+mj-lt"/>
              <a:buAutoNum type="arabicPeriod" startAt="3"/>
            </a:pPr>
            <a:endParaRPr lang="en-US" sz="2000" u="sng" dirty="0"/>
          </a:p>
          <a:p>
            <a:pPr marL="342900" indent="-342900">
              <a:buClr>
                <a:srgbClr val="FF6600"/>
              </a:buClr>
              <a:buSzPct val="104000"/>
              <a:buFont typeface="+mj-lt"/>
              <a:buAutoNum type="arabicPeriod" startAt="3"/>
            </a:pPr>
            <a:r>
              <a:rPr lang="en-US" sz="2000" u="sng" dirty="0" smtClean="0"/>
              <a:t>Matrices: Objects in two dimensions.</a:t>
            </a:r>
          </a:p>
          <a:p>
            <a:pPr marL="692150" indent="-342900">
              <a:buClr>
                <a:srgbClr val="FF6600"/>
              </a:buClr>
              <a:buSzPct val="104000"/>
              <a:buFont typeface="+mj-lt"/>
              <a:buAutoNum type="alphaLcPeriod"/>
            </a:pPr>
            <a:r>
              <a:rPr lang="en-US" sz="2000" dirty="0" smtClean="0"/>
              <a:t>Creating Matrices</a:t>
            </a:r>
          </a:p>
          <a:p>
            <a:pPr marL="682625">
              <a:buClr>
                <a:srgbClr val="FF6600"/>
              </a:buClr>
              <a:buSzPct val="104000"/>
            </a:pPr>
            <a:r>
              <a:rPr lang="en-US" sz="2000" dirty="0" smtClean="0"/>
              <a:t>Command: matrix(data, </a:t>
            </a:r>
            <a:r>
              <a:rPr lang="en-US" sz="2000" dirty="0" err="1" smtClean="0"/>
              <a:t>nrow</a:t>
            </a:r>
            <a:r>
              <a:rPr lang="en-US" sz="2000" dirty="0" smtClean="0"/>
              <a:t>, </a:t>
            </a:r>
            <a:r>
              <a:rPr lang="en-US" sz="2000" dirty="0" err="1" smtClean="0"/>
              <a:t>ncol</a:t>
            </a:r>
            <a:r>
              <a:rPr lang="en-US" sz="2000" dirty="0" smtClean="0"/>
              <a:t>, </a:t>
            </a:r>
            <a:r>
              <a:rPr lang="en-US" sz="2000" dirty="0" err="1" smtClean="0"/>
              <a:t>byrow</a:t>
            </a:r>
            <a:r>
              <a:rPr lang="en-US" sz="2000" dirty="0" smtClean="0"/>
              <a:t>).</a:t>
            </a:r>
          </a:p>
          <a:p>
            <a:pPr marL="682625">
              <a:buClr>
                <a:srgbClr val="FF6600"/>
              </a:buClr>
              <a:buSzPct val="104000"/>
            </a:pPr>
            <a:r>
              <a:rPr lang="en-US" sz="2000" dirty="0"/>
              <a:t>d</a:t>
            </a:r>
            <a:r>
              <a:rPr lang="en-US" sz="2000" dirty="0" smtClean="0"/>
              <a:t>ata: list of elements that will fill the matrix.</a:t>
            </a:r>
          </a:p>
          <a:p>
            <a:pPr marL="682625">
              <a:buClr>
                <a:srgbClr val="FF6600"/>
              </a:buClr>
              <a:buSzPct val="104000"/>
            </a:pPr>
            <a:r>
              <a:rPr lang="en-US" sz="2000" dirty="0" err="1" smtClean="0"/>
              <a:t>nrow</a:t>
            </a:r>
            <a:r>
              <a:rPr lang="en-US" sz="2000" dirty="0" smtClean="0"/>
              <a:t>, </a:t>
            </a:r>
            <a:r>
              <a:rPr lang="en-US" sz="2000" dirty="0" err="1" smtClean="0"/>
              <a:t>ncol</a:t>
            </a:r>
            <a:r>
              <a:rPr lang="en-US" sz="2000" dirty="0" smtClean="0"/>
              <a:t>: number of elements in the rows and the columns respectively.</a:t>
            </a:r>
          </a:p>
          <a:p>
            <a:pPr marL="682625">
              <a:buClr>
                <a:srgbClr val="FF6600"/>
              </a:buClr>
              <a:buSzPct val="104000"/>
            </a:pPr>
            <a:r>
              <a:rPr lang="en-US" sz="2000" dirty="0" err="1" smtClean="0"/>
              <a:t>byrow</a:t>
            </a:r>
            <a:r>
              <a:rPr lang="en-US" sz="2000" dirty="0" smtClean="0"/>
              <a:t>: filling the matrix by row. The default is FALSE. </a:t>
            </a:r>
          </a:p>
          <a:p>
            <a:pPr marL="682625">
              <a:buClr>
                <a:srgbClr val="FF6600"/>
              </a:buClr>
              <a:buSzPct val="104000"/>
            </a:pPr>
            <a:endParaRPr lang="en-US" sz="2000" dirty="0" smtClean="0"/>
          </a:p>
          <a:p>
            <a:pPr marL="692150" indent="-342900">
              <a:buClr>
                <a:srgbClr val="FF6600"/>
              </a:buClr>
              <a:buSzPct val="104000"/>
              <a:buFont typeface="+mj-lt"/>
              <a:buAutoNum type="alphaLcPeriod" startAt="2"/>
            </a:pPr>
            <a:r>
              <a:rPr lang="en-US" sz="2000" dirty="0" smtClean="0"/>
              <a:t>Some Matrix Functions</a:t>
            </a:r>
          </a:p>
          <a:p>
            <a:pPr marL="968375" indent="-285750">
              <a:buClr>
                <a:srgbClr val="FF6600"/>
              </a:buClr>
              <a:buSzPct val="104000"/>
              <a:buFont typeface="Arial"/>
              <a:buChar char="•"/>
            </a:pPr>
            <a:r>
              <a:rPr lang="en-US" sz="2000" dirty="0" smtClean="0"/>
              <a:t>dim(): Lists the dimensions of the matrix.</a:t>
            </a:r>
          </a:p>
          <a:p>
            <a:pPr marL="968375" indent="-285750">
              <a:buClr>
                <a:srgbClr val="FF6600"/>
              </a:buClr>
              <a:buSzPct val="104000"/>
              <a:buFont typeface="Arial"/>
              <a:buChar char="•"/>
            </a:pPr>
            <a:r>
              <a:rPr lang="en-US" sz="2000" dirty="0" err="1"/>
              <a:t>c</a:t>
            </a:r>
            <a:r>
              <a:rPr lang="en-US" sz="2000" dirty="0" err="1" smtClean="0"/>
              <a:t>bind</a:t>
            </a:r>
            <a:r>
              <a:rPr lang="en-US" sz="2000" dirty="0" smtClean="0"/>
              <a:t>(): Creating matrix by putting columns together.</a:t>
            </a:r>
          </a:p>
          <a:p>
            <a:pPr marL="968375" indent="-285750">
              <a:buClr>
                <a:srgbClr val="FF6600"/>
              </a:buClr>
              <a:buSzPct val="104000"/>
              <a:buFont typeface="Arial"/>
              <a:buChar char="•"/>
            </a:pPr>
            <a:r>
              <a:rPr lang="en-US" sz="2000" dirty="0" err="1" smtClean="0"/>
              <a:t>rbind</a:t>
            </a:r>
            <a:r>
              <a:rPr lang="en-US" sz="2000" dirty="0" smtClean="0"/>
              <a:t>(): Creating matrix by putting rows together. </a:t>
            </a:r>
          </a:p>
          <a:p>
            <a:pPr marL="968375" indent="-285750">
              <a:buClr>
                <a:srgbClr val="FF6600"/>
              </a:buClr>
              <a:buSzPct val="104000"/>
              <a:buFont typeface="Arial"/>
              <a:buChar char="•"/>
            </a:pPr>
            <a:r>
              <a:rPr lang="en-US" sz="2000" dirty="0" err="1"/>
              <a:t>d</a:t>
            </a:r>
            <a:r>
              <a:rPr lang="en-US" sz="2000" dirty="0" err="1" smtClean="0"/>
              <a:t>iag</a:t>
            </a:r>
            <a:r>
              <a:rPr lang="en-US" sz="2000" dirty="0" smtClean="0"/>
              <a:t>(d): Creates identity matrix of dimension d. </a:t>
            </a:r>
          </a:p>
          <a:p>
            <a:pPr marL="682625">
              <a:buClr>
                <a:srgbClr val="FF6600"/>
              </a:buClr>
              <a:buSzPct val="104000"/>
            </a:pPr>
            <a:endParaRPr lang="en-US" dirty="0"/>
          </a:p>
          <a:p>
            <a:pPr marL="676275" indent="-342900">
              <a:buClr>
                <a:srgbClr val="FF6600"/>
              </a:buClr>
              <a:buSzPct val="104000"/>
              <a:buFont typeface="+mj-lt"/>
              <a:buAutoNum type="alphaLcPeriod" startAt="3"/>
              <a:tabLst>
                <a:tab pos="285750" algn="l"/>
              </a:tabLst>
            </a:pPr>
            <a:endParaRPr lang="en-US" dirty="0" smtClean="0"/>
          </a:p>
        </p:txBody>
      </p:sp>
    </p:spTree>
    <p:extLst>
      <p:ext uri="{BB962C8B-B14F-4D97-AF65-F5344CB8AC3E}">
        <p14:creationId xmlns:p14="http://schemas.microsoft.com/office/powerpoint/2010/main" val="513628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1292662"/>
          </a:xfrm>
          <a:prstGeom prst="rect">
            <a:avLst/>
          </a:prstGeom>
          <a:solidFill>
            <a:srgbClr val="710B19"/>
          </a:solidFill>
        </p:spPr>
        <p:txBody>
          <a:bodyPr wrap="square" rtlCol="0">
            <a:spAutoFit/>
          </a:bodyPr>
          <a:lstStyle/>
          <a:p>
            <a:pPr algn="ctr"/>
            <a:endParaRPr lang="en-US" sz="2400" dirty="0">
              <a:solidFill>
                <a:srgbClr val="FFFFFF"/>
              </a:solidFill>
              <a:latin typeface="Lucida Sans Unicode"/>
              <a:cs typeface="Lucida Sans Unicode"/>
            </a:endParaRPr>
          </a:p>
          <a:p>
            <a:pPr algn="ctr"/>
            <a:r>
              <a:rPr lang="en-US" sz="3600" dirty="0" smtClean="0">
                <a:solidFill>
                  <a:srgbClr val="FFFFFF"/>
                </a:solidFill>
                <a:latin typeface="Lucida Sans Unicode"/>
                <a:cs typeface="Lucida Sans Unicode"/>
              </a:rPr>
              <a:t>Data Structures and Manipulation</a:t>
            </a:r>
            <a:endParaRPr lang="en-US" dirty="0" smtClean="0"/>
          </a:p>
          <a:p>
            <a:endParaRPr lang="en-US" dirty="0"/>
          </a:p>
        </p:txBody>
      </p:sp>
      <p:grpSp>
        <p:nvGrpSpPr>
          <p:cNvPr id="5" name="Group 4"/>
          <p:cNvGrpSpPr/>
          <p:nvPr/>
        </p:nvGrpSpPr>
        <p:grpSpPr>
          <a:xfrm>
            <a:off x="-96296" y="6446078"/>
            <a:ext cx="9240296" cy="411922"/>
            <a:chOff x="-76200" y="6446078"/>
            <a:chExt cx="9240296" cy="411922"/>
          </a:xfrm>
        </p:grpSpPr>
        <p:grpSp>
          <p:nvGrpSpPr>
            <p:cNvPr id="6" name="Group 5"/>
            <p:cNvGrpSpPr/>
            <p:nvPr/>
          </p:nvGrpSpPr>
          <p:grpSpPr>
            <a:xfrm>
              <a:off x="0" y="6446078"/>
              <a:ext cx="9164096" cy="411922"/>
              <a:chOff x="0" y="6446078"/>
              <a:chExt cx="9164096" cy="411922"/>
            </a:xfrm>
          </p:grpSpPr>
          <p:sp>
            <p:nvSpPr>
              <p:cNvPr id="9" name="Rectangle 8"/>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8" name="TextBox 7"/>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
        <p:nvSpPr>
          <p:cNvPr id="11" name="Rectangle 10"/>
          <p:cNvSpPr/>
          <p:nvPr/>
        </p:nvSpPr>
        <p:spPr>
          <a:xfrm>
            <a:off x="503007" y="1267699"/>
            <a:ext cx="7895640" cy="5201424"/>
          </a:xfrm>
          <a:prstGeom prst="rect">
            <a:avLst/>
          </a:prstGeom>
        </p:spPr>
        <p:txBody>
          <a:bodyPr wrap="square">
            <a:spAutoFit/>
          </a:bodyPr>
          <a:lstStyle/>
          <a:p>
            <a:pPr marL="682625">
              <a:buClr>
                <a:srgbClr val="FF6600"/>
              </a:buClr>
              <a:buSzPct val="104000"/>
            </a:pPr>
            <a:endParaRPr lang="en-US" dirty="0"/>
          </a:p>
          <a:p>
            <a:pPr marL="676275" indent="-342900">
              <a:buClr>
                <a:srgbClr val="FF6600"/>
              </a:buClr>
              <a:buSzPct val="104000"/>
              <a:buFont typeface="+mj-lt"/>
              <a:buAutoNum type="alphaLcPeriod" startAt="3"/>
              <a:tabLst>
                <a:tab pos="285750" algn="l"/>
              </a:tabLst>
            </a:pPr>
            <a:endParaRPr lang="en-US" dirty="0" smtClean="0"/>
          </a:p>
          <a:p>
            <a:pPr marL="676275" indent="-342900">
              <a:buClr>
                <a:srgbClr val="FF6600"/>
              </a:buClr>
              <a:buSzPct val="104000"/>
              <a:buFont typeface="+mj-lt"/>
              <a:buAutoNum type="alphaLcPeriod" startAt="3"/>
              <a:tabLst>
                <a:tab pos="285750" algn="l"/>
              </a:tabLst>
            </a:pPr>
            <a:r>
              <a:rPr lang="en-US" sz="2000" dirty="0" smtClean="0"/>
              <a:t>Some </a:t>
            </a:r>
            <a:r>
              <a:rPr lang="en-US" sz="2000" dirty="0"/>
              <a:t>Matrix computations</a:t>
            </a:r>
          </a:p>
          <a:p>
            <a:pPr marL="920750" indent="-285750">
              <a:buClr>
                <a:srgbClr val="FF6600"/>
              </a:buClr>
              <a:buSzPct val="104000"/>
              <a:buFont typeface="Arial"/>
              <a:buChar char="•"/>
              <a:tabLst>
                <a:tab pos="285750" algn="l"/>
                <a:tab pos="1031875" algn="l"/>
              </a:tabLst>
            </a:pPr>
            <a:r>
              <a:rPr lang="en-US" sz="2000" dirty="0" smtClean="0"/>
              <a:t>Addition </a:t>
            </a:r>
            <a:endParaRPr lang="en-US" sz="2000" dirty="0"/>
          </a:p>
          <a:p>
            <a:pPr marL="920750" indent="-285750">
              <a:buClr>
                <a:srgbClr val="FF6600"/>
              </a:buClr>
              <a:buSzPct val="104000"/>
              <a:buFont typeface="Arial"/>
              <a:buChar char="•"/>
              <a:tabLst>
                <a:tab pos="285750" algn="l"/>
                <a:tab pos="1031875" algn="l"/>
              </a:tabLst>
            </a:pPr>
            <a:r>
              <a:rPr lang="en-US" sz="2000" dirty="0"/>
              <a:t>Subtraction</a:t>
            </a:r>
          </a:p>
          <a:p>
            <a:pPr marL="920750" indent="-285750">
              <a:buClr>
                <a:srgbClr val="FF6600"/>
              </a:buClr>
              <a:buSzPct val="104000"/>
              <a:buFont typeface="Arial"/>
              <a:buChar char="•"/>
              <a:tabLst>
                <a:tab pos="285750" algn="l"/>
                <a:tab pos="1031875" algn="l"/>
              </a:tabLst>
            </a:pPr>
            <a:r>
              <a:rPr lang="en-US" sz="2000" dirty="0"/>
              <a:t>Inverse: function solve()</a:t>
            </a:r>
          </a:p>
          <a:p>
            <a:pPr marL="920750" indent="-285750">
              <a:buClr>
                <a:srgbClr val="FF6600"/>
              </a:buClr>
              <a:buSzPct val="104000"/>
              <a:buFont typeface="Arial"/>
              <a:buChar char="•"/>
              <a:tabLst>
                <a:tab pos="285750" algn="l"/>
                <a:tab pos="1031875" algn="l"/>
              </a:tabLst>
            </a:pPr>
            <a:r>
              <a:rPr lang="en-US" sz="2000" dirty="0"/>
              <a:t>Transpose: function t(</a:t>
            </a:r>
            <a:r>
              <a:rPr lang="en-US" sz="2000" dirty="0" smtClean="0"/>
              <a:t>)</a:t>
            </a:r>
          </a:p>
          <a:p>
            <a:pPr marL="920750" indent="-285750">
              <a:buClr>
                <a:srgbClr val="FF6600"/>
              </a:buClr>
              <a:buSzPct val="104000"/>
              <a:buFont typeface="Arial"/>
              <a:buChar char="•"/>
              <a:tabLst>
                <a:tab pos="285750" algn="l"/>
                <a:tab pos="1031875" algn="l"/>
              </a:tabLst>
            </a:pPr>
            <a:r>
              <a:rPr lang="en-US" sz="2000" dirty="0" smtClean="0"/>
              <a:t>Element-wise multiplication: *</a:t>
            </a:r>
          </a:p>
          <a:p>
            <a:pPr marL="920750" indent="-285750">
              <a:buClr>
                <a:srgbClr val="FF6600"/>
              </a:buClr>
              <a:buSzPct val="104000"/>
              <a:buFont typeface="Arial"/>
              <a:buChar char="•"/>
              <a:tabLst>
                <a:tab pos="285750" algn="l"/>
                <a:tab pos="1031875" algn="l"/>
              </a:tabLst>
            </a:pPr>
            <a:r>
              <a:rPr lang="en-US" sz="2000" dirty="0" smtClean="0"/>
              <a:t>Matrix multiplication: %*%</a:t>
            </a:r>
          </a:p>
          <a:p>
            <a:pPr marL="635000">
              <a:buClr>
                <a:srgbClr val="FF6600"/>
              </a:buClr>
              <a:buSzPct val="104000"/>
              <a:tabLst>
                <a:tab pos="285750" algn="l"/>
                <a:tab pos="1031875" algn="l"/>
              </a:tabLst>
            </a:pPr>
            <a:endParaRPr lang="en-US" sz="2000" dirty="0" smtClean="0"/>
          </a:p>
          <a:p>
            <a:pPr marL="627063" indent="-342900">
              <a:buClr>
                <a:srgbClr val="FF6600"/>
              </a:buClr>
              <a:buSzPct val="104000"/>
              <a:buFont typeface="+mj-lt"/>
              <a:buAutoNum type="alphaLcPeriod" startAt="4"/>
              <a:tabLst>
                <a:tab pos="285750" algn="l"/>
                <a:tab pos="1031875" algn="l"/>
              </a:tabLst>
            </a:pPr>
            <a:r>
              <a:rPr lang="en-US" sz="2000" dirty="0" smtClean="0"/>
              <a:t>Subsets </a:t>
            </a:r>
          </a:p>
          <a:p>
            <a:pPr marL="911225" indent="-342900">
              <a:buClr>
                <a:srgbClr val="FF6600"/>
              </a:buClr>
              <a:buSzPct val="104000"/>
              <a:buFont typeface="Arial"/>
              <a:buChar char="•"/>
              <a:tabLst>
                <a:tab pos="285750" algn="l"/>
                <a:tab pos="919163" algn="l"/>
                <a:tab pos="1031875" algn="l"/>
              </a:tabLst>
            </a:pPr>
            <a:r>
              <a:rPr lang="en-US" sz="2000" dirty="0" smtClean="0"/>
              <a:t>Referencing a cell: matrix[</a:t>
            </a:r>
            <a:r>
              <a:rPr lang="en-US" sz="2000" dirty="0" err="1" smtClean="0"/>
              <a:t>r,c</a:t>
            </a:r>
            <a:r>
              <a:rPr lang="en-US" sz="2000" dirty="0" smtClean="0"/>
              <a:t>], where r represents the row and c represents the column.</a:t>
            </a:r>
          </a:p>
          <a:p>
            <a:pPr marL="911225" indent="-342900">
              <a:buClr>
                <a:srgbClr val="FF6600"/>
              </a:buClr>
              <a:buSzPct val="104000"/>
              <a:buFont typeface="Arial"/>
              <a:buChar char="•"/>
              <a:tabLst>
                <a:tab pos="285750" algn="l"/>
                <a:tab pos="919163" algn="l"/>
                <a:tab pos="1031875" algn="l"/>
              </a:tabLst>
            </a:pPr>
            <a:r>
              <a:rPr lang="en-US" sz="2000" dirty="0" smtClean="0"/>
              <a:t>Referencing a row: matrix[r,]</a:t>
            </a:r>
          </a:p>
          <a:p>
            <a:pPr marL="911225" indent="-342900">
              <a:buClr>
                <a:srgbClr val="FF6600"/>
              </a:buClr>
              <a:buSzPct val="104000"/>
              <a:buFont typeface="Arial"/>
              <a:buChar char="•"/>
              <a:tabLst>
                <a:tab pos="285750" algn="l"/>
                <a:tab pos="919163" algn="l"/>
                <a:tab pos="1031875" algn="l"/>
              </a:tabLst>
            </a:pPr>
            <a:r>
              <a:rPr lang="en-US" sz="2000" dirty="0" smtClean="0"/>
              <a:t>Referencing a column: matrix[,c]</a:t>
            </a:r>
          </a:p>
          <a:p>
            <a:pPr marL="920750" indent="-285750">
              <a:buClr>
                <a:srgbClr val="FF6600"/>
              </a:buClr>
              <a:buSzPct val="104000"/>
              <a:buFont typeface="Arial"/>
              <a:buChar char="•"/>
              <a:tabLst>
                <a:tab pos="285750" algn="l"/>
                <a:tab pos="1031875" algn="l"/>
              </a:tabLst>
            </a:pPr>
            <a:endParaRPr lang="en-US" dirty="0" smtClean="0"/>
          </a:p>
          <a:p>
            <a:pPr marL="676275" indent="-342900">
              <a:buClr>
                <a:srgbClr val="FF6600"/>
              </a:buClr>
              <a:buSzPct val="104000"/>
              <a:buFont typeface="+mj-lt"/>
              <a:buAutoNum type="alphaLcPeriod" startAt="3"/>
              <a:tabLst>
                <a:tab pos="285750" algn="l"/>
              </a:tabLst>
            </a:pPr>
            <a:endParaRPr lang="en-US" dirty="0" smtClean="0"/>
          </a:p>
        </p:txBody>
      </p:sp>
    </p:spTree>
    <p:extLst>
      <p:ext uri="{BB962C8B-B14F-4D97-AF65-F5344CB8AC3E}">
        <p14:creationId xmlns:p14="http://schemas.microsoft.com/office/powerpoint/2010/main" val="1636995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Clr>
                <a:srgbClr val="FF6600"/>
              </a:buClr>
              <a:buSzPct val="103000"/>
              <a:buNone/>
            </a:pPr>
            <a:r>
              <a:rPr lang="en-US" sz="2400" dirty="0" smtClean="0">
                <a:latin typeface="Lucida Sans Unicode"/>
                <a:cs typeface="Lucida Sans Unicode"/>
              </a:rPr>
              <a:t>We need to set the working directory. For this we use the function </a:t>
            </a:r>
            <a:r>
              <a:rPr lang="en-US" sz="2400" dirty="0" err="1" smtClean="0">
                <a:latin typeface="Lucida Sans Unicode"/>
                <a:cs typeface="Lucida Sans Unicode"/>
              </a:rPr>
              <a:t>setwd</a:t>
            </a:r>
            <a:r>
              <a:rPr lang="en-US" sz="2400" dirty="0" smtClean="0">
                <a:latin typeface="Lucida Sans Unicode"/>
                <a:cs typeface="Lucida Sans Unicode"/>
              </a:rPr>
              <a:t>:</a:t>
            </a:r>
          </a:p>
          <a:p>
            <a:pPr marL="0" indent="0" algn="ctr">
              <a:buClr>
                <a:srgbClr val="FF6600"/>
              </a:buClr>
              <a:buSzPct val="103000"/>
              <a:buNone/>
            </a:pPr>
            <a:r>
              <a:rPr lang="en-US" sz="2400" dirty="0" err="1" smtClean="0">
                <a:solidFill>
                  <a:srgbClr val="FF6600"/>
                </a:solidFill>
                <a:latin typeface="Lucida Sans Unicode"/>
                <a:cs typeface="Lucida Sans Unicode"/>
              </a:rPr>
              <a:t>setwd</a:t>
            </a:r>
            <a:r>
              <a:rPr lang="en-US" sz="2400" dirty="0" smtClean="0">
                <a:solidFill>
                  <a:srgbClr val="FF6600"/>
                </a:solidFill>
                <a:latin typeface="Lucida Sans Unicode"/>
                <a:cs typeface="Lucida Sans Unicode"/>
              </a:rPr>
              <a:t>(“location”)</a:t>
            </a:r>
          </a:p>
          <a:p>
            <a:pPr marL="0" indent="0" algn="ctr">
              <a:buClr>
                <a:srgbClr val="FF6600"/>
              </a:buClr>
              <a:buSzPct val="103000"/>
              <a:buNone/>
            </a:pPr>
            <a:endParaRPr lang="en-US" sz="2400" dirty="0" smtClean="0">
              <a:latin typeface="Lucida Sans Unicode"/>
              <a:cs typeface="Lucida Sans Unicode"/>
            </a:endParaRPr>
          </a:p>
          <a:p>
            <a:pPr marL="514350" indent="-514350">
              <a:buClr>
                <a:srgbClr val="FF6600"/>
              </a:buClr>
              <a:buSzPct val="103000"/>
              <a:buFont typeface="+mj-lt"/>
              <a:buAutoNum type="arabicPeriod"/>
            </a:pPr>
            <a:r>
              <a:rPr lang="en-US" sz="2400" dirty="0" smtClean="0">
                <a:latin typeface="Lucida Sans Unicode"/>
                <a:cs typeface="Lucida Sans Unicode"/>
              </a:rPr>
              <a:t>Comma Separated Values: </a:t>
            </a:r>
          </a:p>
          <a:p>
            <a:pPr marL="517525" indent="0">
              <a:buClr>
                <a:srgbClr val="FF6600"/>
              </a:buClr>
              <a:buSzPct val="103000"/>
              <a:buNone/>
            </a:pPr>
            <a:r>
              <a:rPr lang="en-US" sz="2400" dirty="0" smtClean="0">
                <a:latin typeface="Lucida Sans Unicode"/>
                <a:cs typeface="Lucida Sans Unicode"/>
              </a:rPr>
              <a:t>Use the function </a:t>
            </a:r>
            <a:r>
              <a:rPr lang="en-US" sz="2400" dirty="0" err="1" smtClean="0">
                <a:latin typeface="Lucida Sans Unicode"/>
                <a:cs typeface="Lucida Sans Unicode"/>
              </a:rPr>
              <a:t>read.table</a:t>
            </a:r>
            <a:r>
              <a:rPr lang="en-US" sz="2400" dirty="0" smtClean="0">
                <a:latin typeface="Lucida Sans Unicode"/>
                <a:cs typeface="Lucida Sans Unicode"/>
              </a:rPr>
              <a:t> </a:t>
            </a:r>
          </a:p>
          <a:p>
            <a:pPr marL="517525" indent="0">
              <a:buClr>
                <a:srgbClr val="FF6600"/>
              </a:buClr>
              <a:buSzPct val="103000"/>
              <a:buNone/>
            </a:pPr>
            <a:r>
              <a:rPr lang="en-US" sz="2400" dirty="0" err="1">
                <a:solidFill>
                  <a:srgbClr val="FF6600"/>
                </a:solidFill>
                <a:latin typeface="Lucida Sans Unicode"/>
                <a:cs typeface="Lucida Sans Unicode"/>
              </a:rPr>
              <a:t>mydatacsv</a:t>
            </a:r>
            <a:r>
              <a:rPr lang="en-US" sz="2400" dirty="0">
                <a:solidFill>
                  <a:srgbClr val="FF6600"/>
                </a:solidFill>
                <a:latin typeface="Lucida Sans Unicode"/>
                <a:cs typeface="Lucida Sans Unicode"/>
              </a:rPr>
              <a:t>&lt;- </a:t>
            </a:r>
            <a:r>
              <a:rPr lang="en-US" sz="2400" dirty="0" err="1">
                <a:solidFill>
                  <a:srgbClr val="FF6600"/>
                </a:solidFill>
                <a:latin typeface="Lucida Sans Unicode"/>
                <a:cs typeface="Lucida Sans Unicode"/>
              </a:rPr>
              <a:t>read.table</a:t>
            </a:r>
            <a:r>
              <a:rPr lang="en-US" sz="2400" dirty="0">
                <a:solidFill>
                  <a:srgbClr val="FF6600"/>
                </a:solidFill>
                <a:latin typeface="Lucida Sans Unicode"/>
                <a:cs typeface="Lucida Sans Unicode"/>
              </a:rPr>
              <a:t>('</a:t>
            </a:r>
            <a:r>
              <a:rPr lang="en-US" sz="2400" dirty="0" err="1">
                <a:solidFill>
                  <a:srgbClr val="FF6600"/>
                </a:solidFill>
                <a:latin typeface="Lucida Sans Unicode"/>
                <a:cs typeface="Lucida Sans Unicode"/>
              </a:rPr>
              <a:t>Iris.csv</a:t>
            </a:r>
            <a:r>
              <a:rPr lang="en-US" sz="2400" dirty="0">
                <a:solidFill>
                  <a:srgbClr val="FF6600"/>
                </a:solidFill>
                <a:latin typeface="Lucida Sans Unicode"/>
                <a:cs typeface="Lucida Sans Unicode"/>
              </a:rPr>
              <a:t>', </a:t>
            </a:r>
            <a:r>
              <a:rPr lang="en-US" sz="2400" dirty="0" err="1">
                <a:solidFill>
                  <a:srgbClr val="FF6600"/>
                </a:solidFill>
                <a:latin typeface="Lucida Sans Unicode"/>
                <a:cs typeface="Lucida Sans Unicode"/>
              </a:rPr>
              <a:t>sep</a:t>
            </a:r>
            <a:r>
              <a:rPr lang="en-US" sz="2400" dirty="0">
                <a:solidFill>
                  <a:srgbClr val="FF6600"/>
                </a:solidFill>
                <a:latin typeface="Lucida Sans Unicode"/>
                <a:cs typeface="Lucida Sans Unicode"/>
              </a:rPr>
              <a:t>=',', header=T</a:t>
            </a:r>
            <a:r>
              <a:rPr lang="en-US" sz="2400" dirty="0" smtClean="0">
                <a:solidFill>
                  <a:srgbClr val="FF6600"/>
                </a:solidFill>
                <a:latin typeface="Lucida Sans Unicode"/>
                <a:cs typeface="Lucida Sans Unicode"/>
              </a:rPr>
              <a:t>)</a:t>
            </a:r>
          </a:p>
          <a:p>
            <a:pPr marL="517525" indent="0">
              <a:buClr>
                <a:srgbClr val="FF6600"/>
              </a:buClr>
              <a:buSzPct val="103000"/>
              <a:buNone/>
            </a:pPr>
            <a:endParaRPr lang="en-US" sz="2400" dirty="0" smtClean="0">
              <a:solidFill>
                <a:srgbClr val="FF6600"/>
              </a:solidFill>
              <a:latin typeface="Lucida Sans Unicode"/>
              <a:cs typeface="Lucida Sans Unicode"/>
            </a:endParaRPr>
          </a:p>
          <a:p>
            <a:pPr marL="523875" indent="-457200">
              <a:buClr>
                <a:srgbClr val="FF6600"/>
              </a:buClr>
              <a:buSzPct val="103000"/>
              <a:buFont typeface="+mj-lt"/>
              <a:buAutoNum type="arabicPeriod" startAt="2"/>
            </a:pPr>
            <a:r>
              <a:rPr lang="en-US" sz="2400" dirty="0" smtClean="0">
                <a:latin typeface="Lucida Sans Unicode"/>
                <a:cs typeface="Lucida Sans Unicode"/>
              </a:rPr>
              <a:t>Text File: </a:t>
            </a:r>
          </a:p>
          <a:p>
            <a:pPr marL="517525" indent="0">
              <a:buClr>
                <a:srgbClr val="FF6600"/>
              </a:buClr>
              <a:buSzPct val="103000"/>
              <a:buNone/>
            </a:pPr>
            <a:r>
              <a:rPr lang="en-US" sz="2400" dirty="0" smtClean="0">
                <a:latin typeface="Lucida Sans Unicode"/>
                <a:cs typeface="Lucida Sans Unicode"/>
              </a:rPr>
              <a:t>Use the function </a:t>
            </a:r>
            <a:r>
              <a:rPr lang="en-US" sz="2400" dirty="0" err="1" smtClean="0">
                <a:latin typeface="Lucida Sans Unicode"/>
                <a:cs typeface="Lucida Sans Unicode"/>
              </a:rPr>
              <a:t>read.table</a:t>
            </a:r>
            <a:r>
              <a:rPr lang="en-US" sz="2400" dirty="0" smtClean="0">
                <a:latin typeface="Lucida Sans Unicode"/>
                <a:cs typeface="Lucida Sans Unicode"/>
              </a:rPr>
              <a:t>:</a:t>
            </a:r>
          </a:p>
          <a:p>
            <a:pPr marL="517525" indent="0">
              <a:buClr>
                <a:srgbClr val="FF6600"/>
              </a:buClr>
              <a:buSzPct val="103000"/>
              <a:buNone/>
            </a:pPr>
            <a:r>
              <a:rPr lang="en-US" sz="2400" dirty="0" err="1">
                <a:solidFill>
                  <a:srgbClr val="FF6600"/>
                </a:solidFill>
                <a:latin typeface="Lucida Sans Unicode"/>
                <a:cs typeface="Lucida Sans Unicode"/>
              </a:rPr>
              <a:t>mydatatxt</a:t>
            </a:r>
            <a:r>
              <a:rPr lang="en-US" sz="2400" dirty="0">
                <a:solidFill>
                  <a:srgbClr val="FF6600"/>
                </a:solidFill>
                <a:latin typeface="Lucida Sans Unicode"/>
                <a:cs typeface="Lucida Sans Unicode"/>
              </a:rPr>
              <a:t>&lt;- </a:t>
            </a:r>
            <a:r>
              <a:rPr lang="en-US" sz="2400" dirty="0" err="1">
                <a:solidFill>
                  <a:srgbClr val="FF6600"/>
                </a:solidFill>
                <a:latin typeface="Lucida Sans Unicode"/>
                <a:cs typeface="Lucida Sans Unicode"/>
              </a:rPr>
              <a:t>read.table</a:t>
            </a:r>
            <a:r>
              <a:rPr lang="en-US" sz="2400" dirty="0">
                <a:solidFill>
                  <a:srgbClr val="FF6600"/>
                </a:solidFill>
                <a:latin typeface="Lucida Sans Unicode"/>
                <a:cs typeface="Lucida Sans Unicode"/>
              </a:rPr>
              <a:t>('</a:t>
            </a:r>
            <a:r>
              <a:rPr lang="en-US" sz="2400" dirty="0" err="1">
                <a:solidFill>
                  <a:srgbClr val="FF6600"/>
                </a:solidFill>
                <a:latin typeface="Lucida Sans Unicode"/>
                <a:cs typeface="Lucida Sans Unicode"/>
              </a:rPr>
              <a:t>Iris.txt</a:t>
            </a:r>
            <a:r>
              <a:rPr lang="en-US" sz="2400" dirty="0">
                <a:solidFill>
                  <a:srgbClr val="FF6600"/>
                </a:solidFill>
                <a:latin typeface="Lucida Sans Unicode"/>
                <a:cs typeface="Lucida Sans Unicode"/>
              </a:rPr>
              <a:t>', </a:t>
            </a:r>
            <a:r>
              <a:rPr lang="en-US" sz="2400" dirty="0" err="1">
                <a:solidFill>
                  <a:srgbClr val="FF6600"/>
                </a:solidFill>
                <a:latin typeface="Lucida Sans Unicode"/>
                <a:cs typeface="Lucida Sans Unicode"/>
              </a:rPr>
              <a:t>sep</a:t>
            </a:r>
            <a:r>
              <a:rPr lang="en-US" sz="2400" dirty="0">
                <a:solidFill>
                  <a:srgbClr val="FF6600"/>
                </a:solidFill>
                <a:latin typeface="Lucida Sans Unicode"/>
                <a:cs typeface="Lucida Sans Unicode"/>
              </a:rPr>
              <a:t>='\t', header=T) </a:t>
            </a:r>
            <a:endParaRPr lang="en-US" sz="2400" dirty="0" smtClean="0">
              <a:solidFill>
                <a:srgbClr val="FF6600"/>
              </a:solidFill>
              <a:latin typeface="Lucida Sans Unicode"/>
              <a:cs typeface="Lucida Sans Unicode"/>
            </a:endParaRPr>
          </a:p>
          <a:p>
            <a:pPr marL="0" indent="0">
              <a:buNone/>
            </a:pPr>
            <a:endParaRPr lang="en-US" dirty="0"/>
          </a:p>
        </p:txBody>
      </p:sp>
      <p:sp>
        <p:nvSpPr>
          <p:cNvPr id="4" name="TextBox 3"/>
          <p:cNvSpPr txBox="1"/>
          <p:nvPr/>
        </p:nvSpPr>
        <p:spPr>
          <a:xfrm>
            <a:off x="0" y="0"/>
            <a:ext cx="9144000" cy="1292662"/>
          </a:xfrm>
          <a:prstGeom prst="rect">
            <a:avLst/>
          </a:prstGeom>
          <a:solidFill>
            <a:srgbClr val="710B19"/>
          </a:solidFill>
        </p:spPr>
        <p:txBody>
          <a:bodyPr wrap="square" rtlCol="0">
            <a:spAutoFit/>
          </a:bodyPr>
          <a:lstStyle/>
          <a:p>
            <a:pPr algn="ctr"/>
            <a:endParaRPr lang="en-US" sz="2400" dirty="0">
              <a:solidFill>
                <a:srgbClr val="FFFFFF"/>
              </a:solidFill>
              <a:latin typeface="Lucida Sans Unicode"/>
              <a:cs typeface="Lucida Sans Unicode"/>
            </a:endParaRPr>
          </a:p>
          <a:p>
            <a:pPr algn="ctr"/>
            <a:r>
              <a:rPr lang="en-US" sz="3600" dirty="0" smtClean="0">
                <a:solidFill>
                  <a:srgbClr val="FFFFFF"/>
                </a:solidFill>
                <a:latin typeface="Lucida Sans Unicode"/>
                <a:cs typeface="Lucida Sans Unicode"/>
              </a:rPr>
              <a:t>Data Import</a:t>
            </a:r>
          </a:p>
          <a:p>
            <a:pPr algn="ctr"/>
            <a:endParaRPr lang="en-US" dirty="0"/>
          </a:p>
        </p:txBody>
      </p:sp>
      <p:grpSp>
        <p:nvGrpSpPr>
          <p:cNvPr id="5" name="Group 4"/>
          <p:cNvGrpSpPr/>
          <p:nvPr/>
        </p:nvGrpSpPr>
        <p:grpSpPr>
          <a:xfrm>
            <a:off x="-96296" y="6446078"/>
            <a:ext cx="9240296" cy="411922"/>
            <a:chOff x="-76200" y="6446078"/>
            <a:chExt cx="9240296" cy="411922"/>
          </a:xfrm>
        </p:grpSpPr>
        <p:grpSp>
          <p:nvGrpSpPr>
            <p:cNvPr id="6" name="Group 5"/>
            <p:cNvGrpSpPr/>
            <p:nvPr/>
          </p:nvGrpSpPr>
          <p:grpSpPr>
            <a:xfrm>
              <a:off x="0" y="6446078"/>
              <a:ext cx="9164096" cy="411922"/>
              <a:chOff x="0" y="6446078"/>
              <a:chExt cx="9164096" cy="411922"/>
            </a:xfrm>
          </p:grpSpPr>
          <p:sp>
            <p:nvSpPr>
              <p:cNvPr id="9" name="Rectangle 8"/>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8" name="TextBox 7"/>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Tree>
    <p:extLst>
      <p:ext uri="{BB962C8B-B14F-4D97-AF65-F5344CB8AC3E}">
        <p14:creationId xmlns:p14="http://schemas.microsoft.com/office/powerpoint/2010/main" val="4158238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lgn="just">
              <a:buNone/>
            </a:pPr>
            <a:r>
              <a:rPr lang="en-US" dirty="0" smtClean="0">
                <a:latin typeface="Lucida Sans Unicode"/>
                <a:cs typeface="Lucida Sans Unicode"/>
              </a:rPr>
              <a:t>Lets review some of the matrix commands we learned previously by applying them to our new dataset. </a:t>
            </a:r>
          </a:p>
          <a:p>
            <a:pPr marL="0" indent="0" algn="just">
              <a:buClr>
                <a:srgbClr val="FF6600"/>
              </a:buClr>
              <a:buSzPct val="103000"/>
              <a:buNone/>
            </a:pPr>
            <a:endParaRPr lang="en-US" dirty="0" smtClean="0">
              <a:latin typeface="Lucida Sans Unicode"/>
              <a:cs typeface="Lucida Sans Unicode"/>
            </a:endParaRPr>
          </a:p>
          <a:p>
            <a:pPr marL="514350" indent="-514350" algn="just">
              <a:lnSpc>
                <a:spcPct val="120000"/>
              </a:lnSpc>
              <a:buClr>
                <a:srgbClr val="FF6600"/>
              </a:buClr>
              <a:buSzPct val="103000"/>
              <a:buFont typeface="+mj-lt"/>
              <a:buAutoNum type="arabicPeriod"/>
            </a:pPr>
            <a:r>
              <a:rPr lang="en-US" dirty="0" smtClean="0">
                <a:latin typeface="Lucida Sans Unicode"/>
                <a:cs typeface="Lucida Sans Unicode"/>
              </a:rPr>
              <a:t>What is the dimension of our dataset?</a:t>
            </a:r>
          </a:p>
          <a:p>
            <a:pPr marL="514350" indent="-514350" algn="just">
              <a:lnSpc>
                <a:spcPct val="120000"/>
              </a:lnSpc>
              <a:buClr>
                <a:srgbClr val="FF6600"/>
              </a:buClr>
              <a:buSzPct val="103000"/>
              <a:buFont typeface="+mj-lt"/>
              <a:buAutoNum type="arabicPeriod"/>
            </a:pPr>
            <a:r>
              <a:rPr lang="en-US" dirty="0" smtClean="0">
                <a:latin typeface="Lucida Sans Unicode"/>
                <a:cs typeface="Lucida Sans Unicode"/>
              </a:rPr>
              <a:t>Assign the value of the cell [2,3] to the new variable var1</a:t>
            </a:r>
          </a:p>
          <a:p>
            <a:pPr marL="514350" indent="-514350" algn="just">
              <a:lnSpc>
                <a:spcPct val="120000"/>
              </a:lnSpc>
              <a:buClr>
                <a:srgbClr val="FF6600"/>
              </a:buClr>
              <a:buSzPct val="103000"/>
              <a:buFont typeface="+mj-lt"/>
              <a:buAutoNum type="arabicPeriod"/>
            </a:pPr>
            <a:r>
              <a:rPr lang="en-US" dirty="0" smtClean="0">
                <a:latin typeface="Lucida Sans Unicode"/>
                <a:cs typeface="Lucida Sans Unicode"/>
              </a:rPr>
              <a:t>Assign the value of the cell [10,4] to the new variable var2</a:t>
            </a:r>
          </a:p>
          <a:p>
            <a:pPr marL="514350" indent="-514350" algn="just">
              <a:lnSpc>
                <a:spcPct val="120000"/>
              </a:lnSpc>
              <a:buClr>
                <a:srgbClr val="FF6600"/>
              </a:buClr>
              <a:buSzPct val="103000"/>
              <a:buFont typeface="+mj-lt"/>
              <a:buAutoNum type="arabicPeriod"/>
            </a:pPr>
            <a:r>
              <a:rPr lang="en-US" dirty="0" smtClean="0">
                <a:latin typeface="Lucida Sans Unicode"/>
                <a:cs typeface="Lucida Sans Unicode"/>
              </a:rPr>
              <a:t>Output the value of each column separately.</a:t>
            </a:r>
          </a:p>
          <a:p>
            <a:pPr marL="514350" indent="-514350" algn="just">
              <a:lnSpc>
                <a:spcPct val="120000"/>
              </a:lnSpc>
              <a:buClr>
                <a:srgbClr val="FF6600"/>
              </a:buClr>
              <a:buSzPct val="103000"/>
              <a:buFont typeface="+mj-lt"/>
              <a:buAutoNum type="arabicPeriod"/>
            </a:pPr>
            <a:r>
              <a:rPr lang="en-US" dirty="0" smtClean="0">
                <a:latin typeface="Lucida Sans Unicode"/>
                <a:cs typeface="Lucida Sans Unicode"/>
              </a:rPr>
              <a:t>Assign the values of </a:t>
            </a:r>
            <a:r>
              <a:rPr lang="en-US" dirty="0" err="1" smtClean="0">
                <a:latin typeface="Lucida Sans Unicode"/>
                <a:cs typeface="Lucida Sans Unicode"/>
              </a:rPr>
              <a:t>Petal.Width</a:t>
            </a:r>
            <a:r>
              <a:rPr lang="en-US" dirty="0" smtClean="0">
                <a:latin typeface="Lucida Sans Unicode"/>
                <a:cs typeface="Lucida Sans Unicode"/>
              </a:rPr>
              <a:t> to a new variable PW. </a:t>
            </a:r>
          </a:p>
          <a:p>
            <a:pPr marL="514350" indent="-514350" algn="just">
              <a:lnSpc>
                <a:spcPct val="120000"/>
              </a:lnSpc>
              <a:buClr>
                <a:srgbClr val="FF6600"/>
              </a:buClr>
              <a:buSzPct val="103000"/>
              <a:buFont typeface="+mj-lt"/>
              <a:buAutoNum type="arabicPeriod"/>
            </a:pPr>
            <a:r>
              <a:rPr lang="en-US" dirty="0" smtClean="0">
                <a:latin typeface="Lucida Sans Unicode"/>
                <a:cs typeface="Lucida Sans Unicode"/>
              </a:rPr>
              <a:t>Output the value of row 15. </a:t>
            </a:r>
            <a:endParaRPr lang="en-US" dirty="0">
              <a:latin typeface="Lucida Sans Unicode"/>
              <a:cs typeface="Lucida Sans Unicode"/>
            </a:endParaRPr>
          </a:p>
        </p:txBody>
      </p:sp>
      <p:sp>
        <p:nvSpPr>
          <p:cNvPr id="4" name="TextBox 3"/>
          <p:cNvSpPr txBox="1"/>
          <p:nvPr/>
        </p:nvSpPr>
        <p:spPr>
          <a:xfrm>
            <a:off x="0" y="0"/>
            <a:ext cx="9144000" cy="1292662"/>
          </a:xfrm>
          <a:prstGeom prst="rect">
            <a:avLst/>
          </a:prstGeom>
          <a:solidFill>
            <a:srgbClr val="710B19"/>
          </a:solidFill>
        </p:spPr>
        <p:txBody>
          <a:bodyPr wrap="square" rtlCol="0">
            <a:spAutoFit/>
          </a:bodyPr>
          <a:lstStyle/>
          <a:p>
            <a:pPr algn="ctr"/>
            <a:endParaRPr lang="en-US" sz="2400" dirty="0">
              <a:solidFill>
                <a:srgbClr val="FFFFFF"/>
              </a:solidFill>
              <a:latin typeface="Lucida Sans Unicode"/>
              <a:cs typeface="Lucida Sans Unicode"/>
            </a:endParaRPr>
          </a:p>
          <a:p>
            <a:pPr algn="ctr"/>
            <a:r>
              <a:rPr lang="en-US" sz="3600" dirty="0" smtClean="0">
                <a:solidFill>
                  <a:srgbClr val="FFFFFF"/>
                </a:solidFill>
                <a:latin typeface="Lucida Sans Unicode"/>
                <a:cs typeface="Lucida Sans Unicode"/>
              </a:rPr>
              <a:t>Practice 1.</a:t>
            </a:r>
          </a:p>
          <a:p>
            <a:pPr algn="ctr"/>
            <a:endParaRPr lang="en-US" dirty="0"/>
          </a:p>
        </p:txBody>
      </p:sp>
      <p:grpSp>
        <p:nvGrpSpPr>
          <p:cNvPr id="5" name="Group 4"/>
          <p:cNvGrpSpPr/>
          <p:nvPr/>
        </p:nvGrpSpPr>
        <p:grpSpPr>
          <a:xfrm>
            <a:off x="-96296" y="6446078"/>
            <a:ext cx="9240296" cy="411922"/>
            <a:chOff x="-76200" y="6446078"/>
            <a:chExt cx="9240296" cy="411922"/>
          </a:xfrm>
        </p:grpSpPr>
        <p:grpSp>
          <p:nvGrpSpPr>
            <p:cNvPr id="6" name="Group 5"/>
            <p:cNvGrpSpPr/>
            <p:nvPr/>
          </p:nvGrpSpPr>
          <p:grpSpPr>
            <a:xfrm>
              <a:off x="0" y="6446078"/>
              <a:ext cx="9164096" cy="411922"/>
              <a:chOff x="0" y="6446078"/>
              <a:chExt cx="9164096" cy="411922"/>
            </a:xfrm>
          </p:grpSpPr>
          <p:sp>
            <p:nvSpPr>
              <p:cNvPr id="9" name="Rectangle 8"/>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8" name="TextBox 7"/>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Tree>
    <p:extLst>
      <p:ext uri="{BB962C8B-B14F-4D97-AF65-F5344CB8AC3E}">
        <p14:creationId xmlns:p14="http://schemas.microsoft.com/office/powerpoint/2010/main" val="2583763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a:latin typeface="Lucida Sans Unicode"/>
                <a:cs typeface="Lucida Sans Unicode"/>
              </a:rPr>
              <a:t>Quantitative summary of variable Petal Width. We will calculate the Minimum, maximum, mean, </a:t>
            </a:r>
            <a:r>
              <a:rPr lang="en-US" sz="2000" dirty="0" smtClean="0">
                <a:latin typeface="Lucida Sans Unicode"/>
                <a:cs typeface="Lucida Sans Unicode"/>
              </a:rPr>
              <a:t>variance, median </a:t>
            </a:r>
            <a:r>
              <a:rPr lang="en-US" sz="2000" dirty="0">
                <a:latin typeface="Lucida Sans Unicode"/>
                <a:cs typeface="Lucida Sans Unicode"/>
              </a:rPr>
              <a:t>for that variable</a:t>
            </a:r>
            <a:r>
              <a:rPr lang="en-US" sz="2000" dirty="0" smtClean="0">
                <a:latin typeface="Lucida Sans Unicode"/>
                <a:cs typeface="Lucida Sans Unicode"/>
              </a:rPr>
              <a:t>. </a:t>
            </a:r>
            <a:endParaRPr lang="en-US" sz="2000" dirty="0">
              <a:latin typeface="Lucida Sans Unicode"/>
              <a:cs typeface="Lucida Sans Unicode"/>
            </a:endParaRPr>
          </a:p>
          <a:p>
            <a:pPr marL="277813" indent="0" algn="ctr">
              <a:buNone/>
            </a:pPr>
            <a:r>
              <a:rPr lang="en-US" sz="2000" dirty="0">
                <a:solidFill>
                  <a:srgbClr val="FF6600"/>
                </a:solidFill>
                <a:latin typeface="Lucida Sans Unicode"/>
                <a:cs typeface="Lucida Sans Unicode"/>
              </a:rPr>
              <a:t>mean(PW)</a:t>
            </a:r>
          </a:p>
          <a:p>
            <a:pPr marL="277813" indent="0" algn="ctr">
              <a:buNone/>
            </a:pPr>
            <a:r>
              <a:rPr lang="en-US" sz="2000" dirty="0" err="1">
                <a:solidFill>
                  <a:srgbClr val="FF6600"/>
                </a:solidFill>
                <a:latin typeface="Lucida Sans Unicode"/>
                <a:cs typeface="Lucida Sans Unicode"/>
              </a:rPr>
              <a:t>var</a:t>
            </a:r>
            <a:r>
              <a:rPr lang="en-US" sz="2000" dirty="0">
                <a:solidFill>
                  <a:srgbClr val="FF6600"/>
                </a:solidFill>
                <a:latin typeface="Lucida Sans Unicode"/>
                <a:cs typeface="Lucida Sans Unicode"/>
              </a:rPr>
              <a:t>(PW)</a:t>
            </a:r>
          </a:p>
          <a:p>
            <a:pPr marL="277813" indent="0" algn="ctr">
              <a:buNone/>
            </a:pPr>
            <a:r>
              <a:rPr lang="en-US" sz="2000" dirty="0">
                <a:solidFill>
                  <a:srgbClr val="FF6600"/>
                </a:solidFill>
                <a:latin typeface="Lucida Sans Unicode"/>
                <a:cs typeface="Lucida Sans Unicode"/>
              </a:rPr>
              <a:t>min(PW)</a:t>
            </a:r>
          </a:p>
          <a:p>
            <a:pPr marL="277813" indent="0" algn="ctr">
              <a:buNone/>
            </a:pPr>
            <a:r>
              <a:rPr lang="en-US" sz="2000" dirty="0">
                <a:solidFill>
                  <a:srgbClr val="FF6600"/>
                </a:solidFill>
                <a:latin typeface="Lucida Sans Unicode"/>
                <a:cs typeface="Lucida Sans Unicode"/>
              </a:rPr>
              <a:t>max(PW)</a:t>
            </a:r>
          </a:p>
          <a:p>
            <a:pPr marL="277813" indent="0" algn="ctr">
              <a:buNone/>
            </a:pPr>
            <a:r>
              <a:rPr lang="en-US" sz="2000" dirty="0">
                <a:solidFill>
                  <a:srgbClr val="FF6600"/>
                </a:solidFill>
                <a:latin typeface="Lucida Sans Unicode"/>
                <a:cs typeface="Lucida Sans Unicode"/>
              </a:rPr>
              <a:t>median(PW</a:t>
            </a:r>
            <a:r>
              <a:rPr lang="en-US" sz="2000" dirty="0" smtClean="0">
                <a:solidFill>
                  <a:srgbClr val="FF6600"/>
                </a:solidFill>
                <a:latin typeface="Lucida Sans Unicode"/>
                <a:cs typeface="Lucida Sans Unicode"/>
              </a:rPr>
              <a:t>)</a:t>
            </a:r>
          </a:p>
          <a:p>
            <a:pPr marL="277813" indent="0" algn="ctr">
              <a:buNone/>
            </a:pPr>
            <a:endParaRPr lang="en-US" sz="2000" dirty="0">
              <a:solidFill>
                <a:srgbClr val="FF6600"/>
              </a:solidFill>
              <a:latin typeface="Lucida Sans Unicode"/>
              <a:cs typeface="Lucida Sans Unicode"/>
            </a:endParaRPr>
          </a:p>
          <a:p>
            <a:pPr marL="0" indent="0" algn="just">
              <a:buNone/>
            </a:pPr>
            <a:r>
              <a:rPr lang="en-US" sz="2000" dirty="0" smtClean="0">
                <a:latin typeface="Lucida Sans Unicode"/>
                <a:cs typeface="Lucida Sans Unicode"/>
              </a:rPr>
              <a:t>You can obtain the 5 number summary for the variable by using the command:</a:t>
            </a:r>
          </a:p>
          <a:p>
            <a:pPr marL="277813" indent="0" algn="ctr">
              <a:buNone/>
            </a:pPr>
            <a:r>
              <a:rPr lang="en-US" sz="2400" dirty="0" smtClean="0"/>
              <a:t> </a:t>
            </a:r>
            <a:r>
              <a:rPr lang="en-US" sz="2400" dirty="0" smtClean="0">
                <a:solidFill>
                  <a:srgbClr val="FF6600"/>
                </a:solidFill>
              </a:rPr>
              <a:t>summary(PW)</a:t>
            </a:r>
          </a:p>
        </p:txBody>
      </p:sp>
      <p:sp>
        <p:nvSpPr>
          <p:cNvPr id="4" name="TextBox 3"/>
          <p:cNvSpPr txBox="1"/>
          <p:nvPr/>
        </p:nvSpPr>
        <p:spPr>
          <a:xfrm>
            <a:off x="0" y="0"/>
            <a:ext cx="9144000" cy="1292662"/>
          </a:xfrm>
          <a:prstGeom prst="rect">
            <a:avLst/>
          </a:prstGeom>
          <a:solidFill>
            <a:srgbClr val="710B19"/>
          </a:solidFill>
        </p:spPr>
        <p:txBody>
          <a:bodyPr wrap="square" rtlCol="0">
            <a:spAutoFit/>
          </a:bodyPr>
          <a:lstStyle/>
          <a:p>
            <a:pPr algn="ctr"/>
            <a:endParaRPr lang="en-US" sz="2400" dirty="0">
              <a:solidFill>
                <a:srgbClr val="FFFFFF"/>
              </a:solidFill>
              <a:latin typeface="Lucida Sans Unicode"/>
              <a:cs typeface="Lucida Sans Unicode"/>
            </a:endParaRPr>
          </a:p>
          <a:p>
            <a:pPr algn="ctr"/>
            <a:r>
              <a:rPr lang="en-US" sz="3600" dirty="0" smtClean="0">
                <a:solidFill>
                  <a:srgbClr val="FFFFFF"/>
                </a:solidFill>
                <a:latin typeface="Lucida Sans Unicode"/>
                <a:cs typeface="Lucida Sans Unicode"/>
              </a:rPr>
              <a:t>Exploratory Data Analysis: Summaries</a:t>
            </a:r>
          </a:p>
          <a:p>
            <a:pPr algn="ctr"/>
            <a:endParaRPr lang="en-US" dirty="0"/>
          </a:p>
        </p:txBody>
      </p:sp>
      <p:grpSp>
        <p:nvGrpSpPr>
          <p:cNvPr id="5" name="Group 4"/>
          <p:cNvGrpSpPr/>
          <p:nvPr/>
        </p:nvGrpSpPr>
        <p:grpSpPr>
          <a:xfrm>
            <a:off x="-96296" y="6446078"/>
            <a:ext cx="9240296" cy="411922"/>
            <a:chOff x="-76200" y="6446078"/>
            <a:chExt cx="9240296" cy="411922"/>
          </a:xfrm>
        </p:grpSpPr>
        <p:grpSp>
          <p:nvGrpSpPr>
            <p:cNvPr id="6" name="Group 5"/>
            <p:cNvGrpSpPr/>
            <p:nvPr/>
          </p:nvGrpSpPr>
          <p:grpSpPr>
            <a:xfrm>
              <a:off x="0" y="6446078"/>
              <a:ext cx="9164096" cy="411922"/>
              <a:chOff x="0" y="6446078"/>
              <a:chExt cx="9164096" cy="411922"/>
            </a:xfrm>
          </p:grpSpPr>
          <p:sp>
            <p:nvSpPr>
              <p:cNvPr id="9" name="Rectangle 8"/>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8" name="TextBox 7"/>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Tree>
    <p:extLst>
      <p:ext uri="{BB962C8B-B14F-4D97-AF65-F5344CB8AC3E}">
        <p14:creationId xmlns:p14="http://schemas.microsoft.com/office/powerpoint/2010/main" val="2606062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514350" indent="-514350">
              <a:lnSpc>
                <a:spcPct val="110000"/>
              </a:lnSpc>
              <a:buClr>
                <a:srgbClr val="FF6600"/>
              </a:buClr>
              <a:buFont typeface="+mj-lt"/>
              <a:buAutoNum type="arabicPeriod"/>
            </a:pPr>
            <a:r>
              <a:rPr lang="en-US" sz="2400" dirty="0" smtClean="0">
                <a:latin typeface="Lucida Sans Unicode"/>
                <a:cs typeface="Lucida Sans Unicode"/>
              </a:rPr>
              <a:t>Histogram of PW. </a:t>
            </a:r>
          </a:p>
          <a:p>
            <a:pPr marL="517525" indent="0">
              <a:lnSpc>
                <a:spcPct val="110000"/>
              </a:lnSpc>
              <a:buClr>
                <a:srgbClr val="FF6600"/>
              </a:buClr>
              <a:buNone/>
            </a:pPr>
            <a:r>
              <a:rPr lang="en-US" sz="2400" dirty="0" err="1">
                <a:solidFill>
                  <a:srgbClr val="FF6600"/>
                </a:solidFill>
                <a:latin typeface="Lucida Sans Unicode"/>
                <a:cs typeface="Lucida Sans Unicode"/>
              </a:rPr>
              <a:t>hist</a:t>
            </a:r>
            <a:r>
              <a:rPr lang="en-US" sz="2400" dirty="0">
                <a:solidFill>
                  <a:srgbClr val="FF6600"/>
                </a:solidFill>
                <a:latin typeface="Lucida Sans Unicode"/>
                <a:cs typeface="Lucida Sans Unicode"/>
              </a:rPr>
              <a:t>(PW, main="Histogram of Petal Width", col="</a:t>
            </a:r>
            <a:r>
              <a:rPr lang="en-US" sz="2400" dirty="0" err="1">
                <a:solidFill>
                  <a:srgbClr val="FF6600"/>
                </a:solidFill>
                <a:latin typeface="Lucida Sans Unicode"/>
                <a:cs typeface="Lucida Sans Unicode"/>
              </a:rPr>
              <a:t>dodgerblue</a:t>
            </a:r>
            <a:r>
              <a:rPr lang="en-US" sz="2400" dirty="0">
                <a:solidFill>
                  <a:srgbClr val="FF6600"/>
                </a:solidFill>
                <a:latin typeface="Lucida Sans Unicode"/>
                <a:cs typeface="Lucida Sans Unicode"/>
              </a:rPr>
              <a:t>", breaks=10</a:t>
            </a:r>
            <a:r>
              <a:rPr lang="en-US" sz="2400" dirty="0" smtClean="0">
                <a:solidFill>
                  <a:srgbClr val="FF6600"/>
                </a:solidFill>
                <a:latin typeface="Lucida Sans Unicode"/>
                <a:cs typeface="Lucida Sans Unicode"/>
              </a:rPr>
              <a:t>)</a:t>
            </a:r>
          </a:p>
          <a:p>
            <a:pPr marL="514350" indent="-514350">
              <a:lnSpc>
                <a:spcPct val="110000"/>
              </a:lnSpc>
              <a:buClr>
                <a:srgbClr val="FF6600"/>
              </a:buClr>
              <a:buFont typeface="+mj-lt"/>
              <a:buAutoNum type="arabicPeriod" startAt="2"/>
            </a:pPr>
            <a:r>
              <a:rPr lang="en-US" sz="2400" dirty="0" smtClean="0">
                <a:latin typeface="Lucida Sans Unicode"/>
                <a:cs typeface="Lucida Sans Unicode"/>
              </a:rPr>
              <a:t>Boxplot of PW</a:t>
            </a:r>
          </a:p>
          <a:p>
            <a:pPr marL="450850" indent="0">
              <a:lnSpc>
                <a:spcPct val="110000"/>
              </a:lnSpc>
              <a:buClr>
                <a:srgbClr val="FF6600"/>
              </a:buClr>
              <a:buNone/>
            </a:pPr>
            <a:r>
              <a:rPr lang="en-US" sz="2400" dirty="0">
                <a:solidFill>
                  <a:srgbClr val="FF6600"/>
                </a:solidFill>
                <a:latin typeface="Lucida Sans Unicode"/>
                <a:cs typeface="Lucida Sans Unicode"/>
              </a:rPr>
              <a:t>boxplot(PW, main="Boxplot of Petal Width", col="khaki1", </a:t>
            </a:r>
            <a:r>
              <a:rPr lang="en-US" sz="2400" dirty="0" err="1">
                <a:solidFill>
                  <a:srgbClr val="FF6600"/>
                </a:solidFill>
                <a:latin typeface="Lucida Sans Unicode"/>
                <a:cs typeface="Lucida Sans Unicode"/>
              </a:rPr>
              <a:t>ylab</a:t>
            </a:r>
            <a:r>
              <a:rPr lang="en-US" sz="2400" dirty="0">
                <a:solidFill>
                  <a:srgbClr val="FF6600"/>
                </a:solidFill>
                <a:latin typeface="Lucida Sans Unicode"/>
                <a:cs typeface="Lucida Sans Unicode"/>
              </a:rPr>
              <a:t>="Petal </a:t>
            </a:r>
            <a:r>
              <a:rPr lang="en-US" sz="2400" dirty="0" smtClean="0">
                <a:solidFill>
                  <a:srgbClr val="FF6600"/>
                </a:solidFill>
                <a:latin typeface="Lucida Sans Unicode"/>
                <a:cs typeface="Lucida Sans Unicode"/>
              </a:rPr>
              <a:t>Width”)</a:t>
            </a:r>
          </a:p>
          <a:p>
            <a:pPr marL="457200" indent="-457200" defTabSz="508000">
              <a:lnSpc>
                <a:spcPct val="110000"/>
              </a:lnSpc>
              <a:buClr>
                <a:srgbClr val="FF6600"/>
              </a:buClr>
              <a:buFont typeface="+mj-lt"/>
              <a:buAutoNum type="arabicPeriod" startAt="3"/>
            </a:pPr>
            <a:r>
              <a:rPr lang="en-US" sz="2400" dirty="0" smtClean="0">
                <a:latin typeface="Lucida Sans Unicode"/>
                <a:cs typeface="Lucida Sans Unicode"/>
              </a:rPr>
              <a:t>Boxplot of PW by Species.</a:t>
            </a:r>
          </a:p>
          <a:p>
            <a:pPr marL="450850" indent="0" defTabSz="508000">
              <a:lnSpc>
                <a:spcPct val="110000"/>
              </a:lnSpc>
              <a:buClr>
                <a:srgbClr val="FF6600"/>
              </a:buClr>
              <a:buNone/>
            </a:pPr>
            <a:r>
              <a:rPr lang="en-US" sz="2400" dirty="0">
                <a:solidFill>
                  <a:srgbClr val="FF6600"/>
                </a:solidFill>
                <a:latin typeface="Lucida Sans Unicode"/>
                <a:cs typeface="Lucida Sans Unicode"/>
              </a:rPr>
              <a:t>boxplot(</a:t>
            </a:r>
            <a:r>
              <a:rPr lang="en-US" sz="2400" dirty="0" err="1">
                <a:solidFill>
                  <a:srgbClr val="FF6600"/>
                </a:solidFill>
                <a:latin typeface="Lucida Sans Unicode"/>
                <a:cs typeface="Lucida Sans Unicode"/>
              </a:rPr>
              <a:t>PW~mydatacsv</a:t>
            </a:r>
            <a:r>
              <a:rPr lang="en-US" sz="2400" dirty="0">
                <a:solidFill>
                  <a:srgbClr val="FF6600"/>
                </a:solidFill>
                <a:latin typeface="Lucida Sans Unicode"/>
                <a:cs typeface="Lucida Sans Unicode"/>
              </a:rPr>
              <a:t>[,5</a:t>
            </a:r>
            <a:r>
              <a:rPr lang="en-US" sz="2400" dirty="0" smtClean="0">
                <a:solidFill>
                  <a:srgbClr val="FF6600"/>
                </a:solidFill>
                <a:latin typeface="Lucida Sans Unicode"/>
                <a:cs typeface="Lucida Sans Unicode"/>
              </a:rPr>
              <a:t>])</a:t>
            </a:r>
          </a:p>
          <a:p>
            <a:pPr marL="514350" indent="-514350">
              <a:lnSpc>
                <a:spcPct val="110000"/>
              </a:lnSpc>
              <a:buClr>
                <a:srgbClr val="FF6600"/>
              </a:buClr>
              <a:buFont typeface="+mj-lt"/>
              <a:buAutoNum type="arabicPeriod" startAt="4"/>
            </a:pPr>
            <a:r>
              <a:rPr lang="en-US" sz="2400" dirty="0" smtClean="0">
                <a:latin typeface="Lucida Sans Unicode"/>
                <a:cs typeface="Lucida Sans Unicode"/>
              </a:rPr>
              <a:t>Normal Quantile-Quantile Plot</a:t>
            </a:r>
          </a:p>
          <a:p>
            <a:pPr marL="450850" indent="0">
              <a:lnSpc>
                <a:spcPct val="110000"/>
              </a:lnSpc>
              <a:buNone/>
            </a:pPr>
            <a:r>
              <a:rPr lang="en-US" sz="2400" dirty="0" err="1">
                <a:solidFill>
                  <a:srgbClr val="FF6600"/>
                </a:solidFill>
                <a:latin typeface="Lucida Sans Unicode"/>
                <a:cs typeface="Lucida Sans Unicode"/>
              </a:rPr>
              <a:t>qqnorm</a:t>
            </a:r>
            <a:r>
              <a:rPr lang="en-US" sz="2400" dirty="0">
                <a:solidFill>
                  <a:srgbClr val="FF6600"/>
                </a:solidFill>
                <a:latin typeface="Lucida Sans Unicode"/>
                <a:cs typeface="Lucida Sans Unicode"/>
              </a:rPr>
              <a:t>(PW, main="Normal QQ Plot Petal Length")</a:t>
            </a:r>
          </a:p>
          <a:p>
            <a:pPr marL="0" indent="0">
              <a:buNone/>
            </a:pPr>
            <a:endParaRPr lang="en-US" dirty="0" smtClean="0">
              <a:latin typeface="Lucida Sans Unicode"/>
              <a:cs typeface="Lucida Sans Unicode"/>
            </a:endParaRPr>
          </a:p>
          <a:p>
            <a:pPr marL="0" indent="0">
              <a:buNone/>
            </a:pPr>
            <a:endParaRPr lang="en-US" dirty="0" smtClean="0">
              <a:latin typeface="Lucida Sans Unicode"/>
              <a:cs typeface="Lucida Sans Unicode"/>
            </a:endParaRPr>
          </a:p>
          <a:p>
            <a:pPr marL="514350" indent="-514350">
              <a:buFont typeface="+mj-lt"/>
              <a:buAutoNum type="arabicPeriod" startAt="2"/>
            </a:pPr>
            <a:endParaRPr lang="en-US" dirty="0">
              <a:latin typeface="Lucida Sans Unicode"/>
              <a:cs typeface="Lucida Sans Unicode"/>
            </a:endParaRPr>
          </a:p>
        </p:txBody>
      </p:sp>
      <p:sp>
        <p:nvSpPr>
          <p:cNvPr id="4" name="TextBox 3"/>
          <p:cNvSpPr txBox="1"/>
          <p:nvPr/>
        </p:nvSpPr>
        <p:spPr>
          <a:xfrm>
            <a:off x="0" y="0"/>
            <a:ext cx="9144000" cy="1292662"/>
          </a:xfrm>
          <a:prstGeom prst="rect">
            <a:avLst/>
          </a:prstGeom>
          <a:solidFill>
            <a:srgbClr val="710B19"/>
          </a:solidFill>
        </p:spPr>
        <p:txBody>
          <a:bodyPr wrap="square" rtlCol="0">
            <a:spAutoFit/>
          </a:bodyPr>
          <a:lstStyle/>
          <a:p>
            <a:pPr algn="ctr"/>
            <a:endParaRPr lang="en-US" sz="2400" dirty="0">
              <a:solidFill>
                <a:srgbClr val="FFFFFF"/>
              </a:solidFill>
              <a:latin typeface="Lucida Sans Unicode"/>
              <a:cs typeface="Lucida Sans Unicode"/>
            </a:endParaRPr>
          </a:p>
          <a:p>
            <a:pPr algn="ctr"/>
            <a:r>
              <a:rPr lang="en-US" sz="3600" dirty="0" smtClean="0">
                <a:solidFill>
                  <a:srgbClr val="FFFFFF"/>
                </a:solidFill>
                <a:latin typeface="Lucida Sans Unicode"/>
                <a:cs typeface="Lucida Sans Unicode"/>
              </a:rPr>
              <a:t>Exploratory Data Analysis: Graphs</a:t>
            </a:r>
          </a:p>
          <a:p>
            <a:pPr algn="ctr"/>
            <a:endParaRPr lang="en-US" dirty="0"/>
          </a:p>
        </p:txBody>
      </p:sp>
      <p:grpSp>
        <p:nvGrpSpPr>
          <p:cNvPr id="5" name="Group 4"/>
          <p:cNvGrpSpPr/>
          <p:nvPr/>
        </p:nvGrpSpPr>
        <p:grpSpPr>
          <a:xfrm>
            <a:off x="-96296" y="6446078"/>
            <a:ext cx="9240296" cy="411922"/>
            <a:chOff x="-76200" y="6446078"/>
            <a:chExt cx="9240296" cy="411922"/>
          </a:xfrm>
        </p:grpSpPr>
        <p:grpSp>
          <p:nvGrpSpPr>
            <p:cNvPr id="6" name="Group 5"/>
            <p:cNvGrpSpPr/>
            <p:nvPr/>
          </p:nvGrpSpPr>
          <p:grpSpPr>
            <a:xfrm>
              <a:off x="0" y="6446078"/>
              <a:ext cx="9164096" cy="411922"/>
              <a:chOff x="0" y="6446078"/>
              <a:chExt cx="9164096" cy="411922"/>
            </a:xfrm>
          </p:grpSpPr>
          <p:sp>
            <p:nvSpPr>
              <p:cNvPr id="9" name="Rectangle 8"/>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8" name="TextBox 7"/>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
        <p:nvSpPr>
          <p:cNvPr id="2" name="TextBox 1"/>
          <p:cNvSpPr txBox="1"/>
          <p:nvPr/>
        </p:nvSpPr>
        <p:spPr>
          <a:xfrm>
            <a:off x="185887" y="5999444"/>
            <a:ext cx="8772225" cy="307777"/>
          </a:xfrm>
          <a:prstGeom prst="rect">
            <a:avLst/>
          </a:prstGeom>
          <a:noFill/>
        </p:spPr>
        <p:txBody>
          <a:bodyPr wrap="square" rtlCol="0">
            <a:spAutoFit/>
          </a:bodyPr>
          <a:lstStyle/>
          <a:p>
            <a:pPr algn="ctr"/>
            <a:r>
              <a:rPr lang="en-US" sz="1400" dirty="0"/>
              <a:t>http://</a:t>
            </a:r>
            <a:r>
              <a:rPr lang="en-US" sz="1400" dirty="0" err="1"/>
              <a:t>www.stat.columbia.edu</a:t>
            </a:r>
            <a:r>
              <a:rPr lang="en-US" sz="1400" dirty="0"/>
              <a:t>/~</a:t>
            </a:r>
            <a:r>
              <a:rPr lang="en-US" sz="1400" dirty="0" err="1"/>
              <a:t>tzheng</a:t>
            </a:r>
            <a:r>
              <a:rPr lang="en-US" sz="1400" dirty="0"/>
              <a:t>/files/</a:t>
            </a:r>
            <a:r>
              <a:rPr lang="en-US" sz="1400" dirty="0" err="1"/>
              <a:t>Rcolor.pdf</a:t>
            </a:r>
            <a:endParaRPr lang="en-US" sz="1400" dirty="0"/>
          </a:p>
        </p:txBody>
      </p:sp>
    </p:spTree>
    <p:extLst>
      <p:ext uri="{BB962C8B-B14F-4D97-AF65-F5344CB8AC3E}">
        <p14:creationId xmlns:p14="http://schemas.microsoft.com/office/powerpoint/2010/main" val="100781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2800" dirty="0">
                <a:latin typeface="Lucida Sans Unicode"/>
                <a:cs typeface="Lucida Sans Unicode"/>
              </a:rPr>
              <a:t>This statement allows for code to be executed </a:t>
            </a:r>
            <a:r>
              <a:rPr lang="en-US" sz="2800" dirty="0" smtClean="0">
                <a:latin typeface="Lucida Sans Unicode"/>
                <a:cs typeface="Lucida Sans Unicode"/>
              </a:rPr>
              <a:t>repeatedly.</a:t>
            </a:r>
          </a:p>
          <a:p>
            <a:pPr marL="0" indent="0" algn="just">
              <a:buNone/>
            </a:pPr>
            <a:endParaRPr lang="en-US" sz="2800" dirty="0">
              <a:latin typeface="Lucida Sans Unicode"/>
              <a:cs typeface="Lucida Sans Unicode"/>
            </a:endParaRPr>
          </a:p>
          <a:p>
            <a:pPr marL="2222500" indent="0" algn="just">
              <a:buNone/>
            </a:pPr>
            <a:r>
              <a:rPr lang="en-US" sz="2800" dirty="0">
                <a:solidFill>
                  <a:srgbClr val="FF6600"/>
                </a:solidFill>
                <a:latin typeface="Lucida Sans Unicode"/>
                <a:cs typeface="Lucida Sans Unicode"/>
              </a:rPr>
              <a:t>f</a:t>
            </a:r>
            <a:r>
              <a:rPr lang="en-US" sz="2800" dirty="0" smtClean="0">
                <a:solidFill>
                  <a:srgbClr val="FF6600"/>
                </a:solidFill>
                <a:latin typeface="Lucida Sans Unicode"/>
                <a:cs typeface="Lucida Sans Unicode"/>
              </a:rPr>
              <a:t>or(</a:t>
            </a:r>
            <a:r>
              <a:rPr lang="en-US" sz="2800" dirty="0" err="1" smtClean="0">
                <a:solidFill>
                  <a:srgbClr val="FF6600"/>
                </a:solidFill>
                <a:latin typeface="Lucida Sans Unicode"/>
                <a:cs typeface="Lucida Sans Unicode"/>
              </a:rPr>
              <a:t>i</a:t>
            </a:r>
            <a:r>
              <a:rPr lang="en-US" sz="2800" dirty="0" smtClean="0">
                <a:solidFill>
                  <a:srgbClr val="FF6600"/>
                </a:solidFill>
                <a:latin typeface="Lucida Sans Unicode"/>
                <a:cs typeface="Lucida Sans Unicode"/>
              </a:rPr>
              <a:t> in 1:n){</a:t>
            </a:r>
          </a:p>
          <a:p>
            <a:pPr marL="2222500" indent="0" algn="just">
              <a:buNone/>
            </a:pPr>
            <a:r>
              <a:rPr lang="en-US" sz="2800" dirty="0">
                <a:solidFill>
                  <a:srgbClr val="FF6600"/>
                </a:solidFill>
                <a:latin typeface="Lucida Sans Unicode"/>
                <a:cs typeface="Lucida Sans Unicode"/>
              </a:rPr>
              <a:t>	</a:t>
            </a:r>
            <a:r>
              <a:rPr lang="en-US" sz="2800" dirty="0" smtClean="0">
                <a:solidFill>
                  <a:srgbClr val="FF6600"/>
                </a:solidFill>
                <a:latin typeface="Lucida Sans Unicode"/>
                <a:cs typeface="Lucida Sans Unicode"/>
              </a:rPr>
              <a:t>	statement</a:t>
            </a:r>
          </a:p>
          <a:p>
            <a:pPr marL="2222500" indent="0" algn="just">
              <a:buNone/>
            </a:pPr>
            <a:r>
              <a:rPr lang="en-US" sz="2800" dirty="0">
                <a:solidFill>
                  <a:srgbClr val="FF6600"/>
                </a:solidFill>
                <a:latin typeface="Lucida Sans Unicode"/>
                <a:cs typeface="Lucida Sans Unicode"/>
              </a:rPr>
              <a:t>}</a:t>
            </a:r>
            <a:r>
              <a:rPr lang="en-US" sz="2800" dirty="0" smtClean="0">
                <a:solidFill>
                  <a:srgbClr val="FF6600"/>
                </a:solidFill>
                <a:latin typeface="Lucida Sans Unicode"/>
                <a:cs typeface="Lucida Sans Unicode"/>
              </a:rPr>
              <a:t> </a:t>
            </a:r>
            <a:endParaRPr lang="en-US" sz="2800" dirty="0">
              <a:solidFill>
                <a:srgbClr val="FF6600"/>
              </a:solidFill>
            </a:endParaRPr>
          </a:p>
        </p:txBody>
      </p:sp>
      <p:sp>
        <p:nvSpPr>
          <p:cNvPr id="4" name="TextBox 3"/>
          <p:cNvSpPr txBox="1"/>
          <p:nvPr/>
        </p:nvSpPr>
        <p:spPr>
          <a:xfrm>
            <a:off x="0" y="0"/>
            <a:ext cx="9144000" cy="1292662"/>
          </a:xfrm>
          <a:prstGeom prst="rect">
            <a:avLst/>
          </a:prstGeom>
          <a:solidFill>
            <a:srgbClr val="710B19"/>
          </a:solidFill>
        </p:spPr>
        <p:txBody>
          <a:bodyPr wrap="square" rtlCol="0">
            <a:spAutoFit/>
          </a:bodyPr>
          <a:lstStyle/>
          <a:p>
            <a:pPr algn="ctr"/>
            <a:endParaRPr lang="en-US" sz="2400" dirty="0">
              <a:solidFill>
                <a:srgbClr val="FFFFFF"/>
              </a:solidFill>
              <a:latin typeface="Lucida Sans Unicode"/>
              <a:cs typeface="Lucida Sans Unicode"/>
            </a:endParaRPr>
          </a:p>
          <a:p>
            <a:pPr algn="ctr"/>
            <a:r>
              <a:rPr lang="en-US" sz="3600" dirty="0" smtClean="0">
                <a:solidFill>
                  <a:srgbClr val="FFFFFF"/>
                </a:solidFill>
                <a:latin typeface="Lucida Sans Unicode"/>
                <a:cs typeface="Lucida Sans Unicode"/>
              </a:rPr>
              <a:t>For Loops</a:t>
            </a:r>
          </a:p>
          <a:p>
            <a:pPr algn="ctr"/>
            <a:endParaRPr lang="en-US" dirty="0"/>
          </a:p>
        </p:txBody>
      </p:sp>
      <p:grpSp>
        <p:nvGrpSpPr>
          <p:cNvPr id="5" name="Group 4"/>
          <p:cNvGrpSpPr/>
          <p:nvPr/>
        </p:nvGrpSpPr>
        <p:grpSpPr>
          <a:xfrm>
            <a:off x="-96296" y="6446078"/>
            <a:ext cx="9240296" cy="411922"/>
            <a:chOff x="-76200" y="6446078"/>
            <a:chExt cx="9240296" cy="411922"/>
          </a:xfrm>
        </p:grpSpPr>
        <p:grpSp>
          <p:nvGrpSpPr>
            <p:cNvPr id="6" name="Group 5"/>
            <p:cNvGrpSpPr/>
            <p:nvPr/>
          </p:nvGrpSpPr>
          <p:grpSpPr>
            <a:xfrm>
              <a:off x="0" y="6446078"/>
              <a:ext cx="9164096" cy="411922"/>
              <a:chOff x="0" y="6446078"/>
              <a:chExt cx="9164096" cy="411922"/>
            </a:xfrm>
          </p:grpSpPr>
          <p:sp>
            <p:nvSpPr>
              <p:cNvPr id="9" name="Rectangle 8"/>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8" name="TextBox 7"/>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Tree>
    <p:extLst>
      <p:ext uri="{BB962C8B-B14F-4D97-AF65-F5344CB8AC3E}">
        <p14:creationId xmlns:p14="http://schemas.microsoft.com/office/powerpoint/2010/main" val="369401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sz="2800" dirty="0">
                <a:latin typeface="Lucida Sans Unicode"/>
                <a:cs typeface="Lucida Sans Unicode"/>
              </a:rPr>
              <a:t>This statement allows for code to be executed </a:t>
            </a:r>
            <a:r>
              <a:rPr lang="en-US" sz="2800" dirty="0" smtClean="0">
                <a:latin typeface="Lucida Sans Unicode"/>
                <a:cs typeface="Lucida Sans Unicode"/>
              </a:rPr>
              <a:t>repeatedly while a condition holds true. </a:t>
            </a:r>
          </a:p>
          <a:p>
            <a:pPr marL="0" indent="0" algn="just">
              <a:buNone/>
            </a:pPr>
            <a:endParaRPr lang="en-US" sz="2800" dirty="0" smtClean="0">
              <a:solidFill>
                <a:srgbClr val="FF6600"/>
              </a:solidFill>
              <a:latin typeface="Lucida Sans Unicode"/>
              <a:cs typeface="Lucida Sans Unicode"/>
            </a:endParaRPr>
          </a:p>
          <a:p>
            <a:pPr marL="2406650" indent="0" algn="just">
              <a:buNone/>
            </a:pPr>
            <a:r>
              <a:rPr lang="en-US" sz="2800" dirty="0" smtClean="0">
                <a:solidFill>
                  <a:srgbClr val="FF6600"/>
                </a:solidFill>
                <a:latin typeface="Lucida Sans Unicode"/>
                <a:cs typeface="Lucida Sans Unicode"/>
              </a:rPr>
              <a:t>while(condition){</a:t>
            </a:r>
          </a:p>
          <a:p>
            <a:pPr marL="2406650" indent="0" algn="just">
              <a:buNone/>
            </a:pPr>
            <a:r>
              <a:rPr lang="en-US" sz="2800" dirty="0" smtClean="0">
                <a:solidFill>
                  <a:srgbClr val="FF6600"/>
                </a:solidFill>
                <a:latin typeface="Lucida Sans Unicode"/>
                <a:cs typeface="Lucida Sans Unicode"/>
              </a:rPr>
              <a:t>	statement</a:t>
            </a:r>
          </a:p>
          <a:p>
            <a:pPr marL="2406650" indent="0" algn="just">
              <a:buNone/>
            </a:pPr>
            <a:r>
              <a:rPr lang="en-US" sz="2800" dirty="0">
                <a:solidFill>
                  <a:srgbClr val="FF6600"/>
                </a:solidFill>
                <a:latin typeface="Lucida Sans Unicode"/>
                <a:cs typeface="Lucida Sans Unicode"/>
              </a:rPr>
              <a:t>}</a:t>
            </a:r>
            <a:endParaRPr lang="en-US" sz="2800" dirty="0" smtClean="0">
              <a:solidFill>
                <a:srgbClr val="FF6600"/>
              </a:solidFill>
              <a:latin typeface="Lucida Sans Unicode"/>
              <a:cs typeface="Lucida Sans Unicode"/>
            </a:endParaRPr>
          </a:p>
          <a:p>
            <a:pPr algn="just"/>
            <a:endParaRPr lang="en-US" dirty="0">
              <a:latin typeface="Lucida Sans Unicode"/>
              <a:cs typeface="Lucida Sans Unicode"/>
            </a:endParaRPr>
          </a:p>
          <a:p>
            <a:endParaRPr lang="en-US" dirty="0"/>
          </a:p>
        </p:txBody>
      </p:sp>
      <p:sp>
        <p:nvSpPr>
          <p:cNvPr id="4" name="TextBox 3"/>
          <p:cNvSpPr txBox="1"/>
          <p:nvPr/>
        </p:nvSpPr>
        <p:spPr>
          <a:xfrm>
            <a:off x="0" y="0"/>
            <a:ext cx="9144000" cy="1292662"/>
          </a:xfrm>
          <a:prstGeom prst="rect">
            <a:avLst/>
          </a:prstGeom>
          <a:solidFill>
            <a:srgbClr val="710B19"/>
          </a:solidFill>
        </p:spPr>
        <p:txBody>
          <a:bodyPr wrap="square" rtlCol="0">
            <a:spAutoFit/>
          </a:bodyPr>
          <a:lstStyle/>
          <a:p>
            <a:pPr algn="ctr"/>
            <a:endParaRPr lang="en-US" sz="2400" dirty="0">
              <a:solidFill>
                <a:srgbClr val="FFFFFF"/>
              </a:solidFill>
              <a:latin typeface="Lucida Sans Unicode"/>
              <a:cs typeface="Lucida Sans Unicode"/>
            </a:endParaRPr>
          </a:p>
          <a:p>
            <a:pPr algn="ctr"/>
            <a:r>
              <a:rPr lang="en-US" sz="3600" dirty="0" smtClean="0">
                <a:solidFill>
                  <a:srgbClr val="FFFFFF"/>
                </a:solidFill>
                <a:latin typeface="Lucida Sans Unicode"/>
                <a:cs typeface="Lucida Sans Unicode"/>
              </a:rPr>
              <a:t>While Loops</a:t>
            </a:r>
          </a:p>
          <a:p>
            <a:pPr algn="ctr"/>
            <a:endParaRPr lang="en-US" dirty="0"/>
          </a:p>
        </p:txBody>
      </p:sp>
      <p:grpSp>
        <p:nvGrpSpPr>
          <p:cNvPr id="5" name="Group 4"/>
          <p:cNvGrpSpPr/>
          <p:nvPr/>
        </p:nvGrpSpPr>
        <p:grpSpPr>
          <a:xfrm>
            <a:off x="-96296" y="6446078"/>
            <a:ext cx="9240296" cy="411922"/>
            <a:chOff x="-76200" y="6446078"/>
            <a:chExt cx="9240296" cy="411922"/>
          </a:xfrm>
        </p:grpSpPr>
        <p:grpSp>
          <p:nvGrpSpPr>
            <p:cNvPr id="6" name="Group 5"/>
            <p:cNvGrpSpPr/>
            <p:nvPr/>
          </p:nvGrpSpPr>
          <p:grpSpPr>
            <a:xfrm>
              <a:off x="0" y="6446078"/>
              <a:ext cx="9164096" cy="411922"/>
              <a:chOff x="0" y="6446078"/>
              <a:chExt cx="9164096" cy="411922"/>
            </a:xfrm>
          </p:grpSpPr>
          <p:sp>
            <p:nvSpPr>
              <p:cNvPr id="9" name="Rectangle 8"/>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8" name="TextBox 7"/>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Tree>
    <p:extLst>
      <p:ext uri="{BB962C8B-B14F-4D97-AF65-F5344CB8AC3E}">
        <p14:creationId xmlns:p14="http://schemas.microsoft.com/office/powerpoint/2010/main" val="218366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sz="2800" b="1" dirty="0">
                <a:solidFill>
                  <a:srgbClr val="FF6600"/>
                </a:solidFill>
                <a:latin typeface="Lucida Sans Unicode"/>
                <a:cs typeface="Lucida Sans Unicode"/>
              </a:rPr>
              <a:t>if statement</a:t>
            </a:r>
            <a:r>
              <a:rPr lang="en-US" sz="2800" dirty="0">
                <a:solidFill>
                  <a:srgbClr val="FF6600"/>
                </a:solidFill>
                <a:latin typeface="Lucida Sans Unicode"/>
                <a:cs typeface="Lucida Sans Unicode"/>
              </a:rPr>
              <a:t> </a:t>
            </a:r>
            <a:r>
              <a:rPr lang="en-US" sz="2800" dirty="0">
                <a:latin typeface="Lucida Sans Unicode"/>
                <a:cs typeface="Lucida Sans Unicode"/>
              </a:rPr>
              <a:t>- use this statement to execute some code only if a specified condition is </a:t>
            </a:r>
            <a:r>
              <a:rPr lang="en-US" sz="2800" dirty="0" smtClean="0">
                <a:latin typeface="Lucida Sans Unicode"/>
                <a:cs typeface="Lucida Sans Unicode"/>
              </a:rPr>
              <a:t>true:</a:t>
            </a:r>
          </a:p>
          <a:p>
            <a:pPr marL="0" indent="0" algn="just">
              <a:buNone/>
            </a:pPr>
            <a:r>
              <a:rPr lang="en-US" sz="2800" dirty="0" smtClean="0">
                <a:solidFill>
                  <a:srgbClr val="FF6600"/>
                </a:solidFill>
                <a:latin typeface="Lucida Sans Unicode"/>
                <a:cs typeface="Lucida Sans Unicode"/>
              </a:rPr>
              <a:t>if(condition){</a:t>
            </a:r>
            <a:r>
              <a:rPr lang="en-US" sz="2800" dirty="0">
                <a:solidFill>
                  <a:srgbClr val="FF6600"/>
                </a:solidFill>
                <a:latin typeface="Lucida Sans Unicode"/>
                <a:cs typeface="Lucida Sans Unicode"/>
              </a:rPr>
              <a:t/>
            </a:r>
            <a:br>
              <a:rPr lang="en-US" sz="2800" dirty="0">
                <a:solidFill>
                  <a:srgbClr val="FF6600"/>
                </a:solidFill>
                <a:latin typeface="Lucida Sans Unicode"/>
                <a:cs typeface="Lucida Sans Unicode"/>
              </a:rPr>
            </a:br>
            <a:r>
              <a:rPr lang="en-US" sz="2800" dirty="0" smtClean="0">
                <a:solidFill>
                  <a:srgbClr val="FF6600"/>
                </a:solidFill>
                <a:latin typeface="Lucida Sans Unicode"/>
                <a:cs typeface="Lucida Sans Unicode"/>
              </a:rPr>
              <a:t>statement</a:t>
            </a:r>
            <a:r>
              <a:rPr lang="en-US" sz="2800" dirty="0">
                <a:solidFill>
                  <a:srgbClr val="FF6600"/>
                </a:solidFill>
                <a:latin typeface="Lucida Sans Unicode"/>
                <a:cs typeface="Lucida Sans Unicode"/>
              </a:rPr>
              <a:t/>
            </a:r>
            <a:br>
              <a:rPr lang="en-US" sz="2800" dirty="0">
                <a:solidFill>
                  <a:srgbClr val="FF6600"/>
                </a:solidFill>
                <a:latin typeface="Lucida Sans Unicode"/>
                <a:cs typeface="Lucida Sans Unicode"/>
              </a:rPr>
            </a:br>
            <a:r>
              <a:rPr lang="en-US" sz="2800" dirty="0" smtClean="0">
                <a:solidFill>
                  <a:srgbClr val="FF6600"/>
                </a:solidFill>
                <a:latin typeface="Lucida Sans Unicode"/>
                <a:cs typeface="Lucida Sans Unicode"/>
              </a:rPr>
              <a:t>                          }</a:t>
            </a:r>
          </a:p>
          <a:p>
            <a:endParaRPr lang="en-US" dirty="0">
              <a:latin typeface="Lucida Sans Unicode"/>
              <a:cs typeface="Lucida Sans Unicode"/>
            </a:endParaRPr>
          </a:p>
        </p:txBody>
      </p:sp>
      <p:sp>
        <p:nvSpPr>
          <p:cNvPr id="4" name="TextBox 3"/>
          <p:cNvSpPr txBox="1"/>
          <p:nvPr/>
        </p:nvSpPr>
        <p:spPr>
          <a:xfrm>
            <a:off x="0" y="0"/>
            <a:ext cx="9144000" cy="1292662"/>
          </a:xfrm>
          <a:prstGeom prst="rect">
            <a:avLst/>
          </a:prstGeom>
          <a:solidFill>
            <a:srgbClr val="710B19"/>
          </a:solidFill>
        </p:spPr>
        <p:txBody>
          <a:bodyPr wrap="square" rtlCol="0">
            <a:spAutoFit/>
          </a:bodyPr>
          <a:lstStyle/>
          <a:p>
            <a:pPr algn="ctr"/>
            <a:endParaRPr lang="en-US" sz="2400" dirty="0">
              <a:solidFill>
                <a:srgbClr val="FFFFFF"/>
              </a:solidFill>
              <a:latin typeface="Lucida Sans Unicode"/>
              <a:cs typeface="Lucida Sans Unicode"/>
            </a:endParaRPr>
          </a:p>
          <a:p>
            <a:pPr algn="ctr"/>
            <a:r>
              <a:rPr lang="en-US" sz="3600" dirty="0" smtClean="0">
                <a:solidFill>
                  <a:srgbClr val="FFFFFF"/>
                </a:solidFill>
                <a:latin typeface="Lucida Sans Unicode"/>
                <a:cs typeface="Lucida Sans Unicode"/>
              </a:rPr>
              <a:t>If/Else Statement</a:t>
            </a:r>
          </a:p>
          <a:p>
            <a:pPr algn="ctr"/>
            <a:endParaRPr lang="en-US" dirty="0"/>
          </a:p>
        </p:txBody>
      </p:sp>
      <p:grpSp>
        <p:nvGrpSpPr>
          <p:cNvPr id="5" name="Group 4"/>
          <p:cNvGrpSpPr/>
          <p:nvPr/>
        </p:nvGrpSpPr>
        <p:grpSpPr>
          <a:xfrm>
            <a:off x="-96296" y="6446078"/>
            <a:ext cx="9240296" cy="411922"/>
            <a:chOff x="-76200" y="6446078"/>
            <a:chExt cx="9240296" cy="411922"/>
          </a:xfrm>
        </p:grpSpPr>
        <p:grpSp>
          <p:nvGrpSpPr>
            <p:cNvPr id="6" name="Group 5"/>
            <p:cNvGrpSpPr/>
            <p:nvPr/>
          </p:nvGrpSpPr>
          <p:grpSpPr>
            <a:xfrm>
              <a:off x="0" y="6446078"/>
              <a:ext cx="9164096" cy="411922"/>
              <a:chOff x="0" y="6446078"/>
              <a:chExt cx="9164096" cy="411922"/>
            </a:xfrm>
          </p:grpSpPr>
          <p:sp>
            <p:nvSpPr>
              <p:cNvPr id="9" name="Rectangle 8"/>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8" name="TextBox 7"/>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Tree>
    <p:extLst>
      <p:ext uri="{BB962C8B-B14F-4D97-AF65-F5344CB8AC3E}">
        <p14:creationId xmlns:p14="http://schemas.microsoft.com/office/powerpoint/2010/main" val="234458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sz="2400" b="1" dirty="0">
                <a:solidFill>
                  <a:srgbClr val="FF6600"/>
                </a:solidFill>
                <a:latin typeface="Lucida Sans Unicode"/>
                <a:cs typeface="Lucida Sans Unicode"/>
              </a:rPr>
              <a:t>if...else statement</a:t>
            </a:r>
            <a:r>
              <a:rPr lang="en-US" sz="2400" dirty="0">
                <a:solidFill>
                  <a:srgbClr val="FF6600"/>
                </a:solidFill>
                <a:latin typeface="Lucida Sans Unicode"/>
                <a:cs typeface="Lucida Sans Unicode"/>
              </a:rPr>
              <a:t> </a:t>
            </a:r>
            <a:r>
              <a:rPr lang="en-US" sz="2400" dirty="0">
                <a:latin typeface="Lucida Sans Unicode"/>
                <a:cs typeface="Lucida Sans Unicode"/>
              </a:rPr>
              <a:t>- use this statement to execute some code if the condition is true and another code if the condition is </a:t>
            </a:r>
            <a:r>
              <a:rPr lang="en-US" sz="2400" dirty="0" smtClean="0">
                <a:latin typeface="Lucida Sans Unicode"/>
                <a:cs typeface="Lucida Sans Unicode"/>
              </a:rPr>
              <a:t>false.</a:t>
            </a:r>
          </a:p>
          <a:p>
            <a:pPr marL="0" indent="0" algn="just">
              <a:buNone/>
            </a:pPr>
            <a:endParaRPr lang="en-US" sz="2400" dirty="0">
              <a:latin typeface="Lucida Sans Unicode"/>
              <a:cs typeface="Lucida Sans Unicode"/>
            </a:endParaRPr>
          </a:p>
          <a:p>
            <a:pPr marL="2857500" indent="0">
              <a:buNone/>
            </a:pPr>
            <a:r>
              <a:rPr lang="en-US" sz="2400" dirty="0" smtClean="0">
                <a:solidFill>
                  <a:srgbClr val="FF6600"/>
                </a:solidFill>
                <a:latin typeface="Lucida Sans Unicode"/>
                <a:cs typeface="Lucida Sans Unicode"/>
              </a:rPr>
              <a:t>if </a:t>
            </a:r>
            <a:r>
              <a:rPr lang="en-US" sz="2400" dirty="0">
                <a:solidFill>
                  <a:srgbClr val="FF6600"/>
                </a:solidFill>
                <a:latin typeface="Lucida Sans Unicode"/>
                <a:cs typeface="Lucida Sans Unicode"/>
              </a:rPr>
              <a:t>( </a:t>
            </a:r>
            <a:r>
              <a:rPr lang="en-US" sz="2400" dirty="0" smtClean="0">
                <a:solidFill>
                  <a:srgbClr val="FF6600"/>
                </a:solidFill>
                <a:latin typeface="Lucida Sans Unicode"/>
                <a:cs typeface="Lucida Sans Unicode"/>
              </a:rPr>
              <a:t>condition </a:t>
            </a:r>
            <a:r>
              <a:rPr lang="en-US" sz="2400" dirty="0">
                <a:solidFill>
                  <a:srgbClr val="FF6600"/>
                </a:solidFill>
                <a:latin typeface="Lucida Sans Unicode"/>
                <a:cs typeface="Lucida Sans Unicode"/>
              </a:rPr>
              <a:t>)</a:t>
            </a:r>
          </a:p>
          <a:p>
            <a:pPr marL="2857500" indent="0">
              <a:buNone/>
            </a:pPr>
            <a:r>
              <a:rPr lang="en-US" sz="2400" dirty="0" smtClean="0">
                <a:solidFill>
                  <a:srgbClr val="FF6600"/>
                </a:solidFill>
                <a:latin typeface="Lucida Sans Unicode"/>
                <a:cs typeface="Lucida Sans Unicode"/>
              </a:rPr>
              <a:t> statement</a:t>
            </a:r>
            <a:endParaRPr lang="en-US" sz="2400" dirty="0">
              <a:solidFill>
                <a:srgbClr val="FF6600"/>
              </a:solidFill>
              <a:latin typeface="Lucida Sans Unicode"/>
              <a:cs typeface="Lucida Sans Unicode"/>
            </a:endParaRPr>
          </a:p>
          <a:p>
            <a:pPr marL="2857500" indent="0">
              <a:buNone/>
            </a:pPr>
            <a:r>
              <a:rPr lang="en-US" sz="2400" dirty="0">
                <a:solidFill>
                  <a:srgbClr val="FF6600"/>
                </a:solidFill>
                <a:latin typeface="Lucida Sans Unicode"/>
                <a:cs typeface="Lucida Sans Unicode"/>
              </a:rPr>
              <a:t>e</a:t>
            </a:r>
            <a:r>
              <a:rPr lang="en-US" sz="2400" dirty="0" smtClean="0">
                <a:solidFill>
                  <a:srgbClr val="FF6600"/>
                </a:solidFill>
                <a:latin typeface="Lucida Sans Unicode"/>
                <a:cs typeface="Lucida Sans Unicode"/>
              </a:rPr>
              <a:t>lse</a:t>
            </a:r>
            <a:endParaRPr lang="en-US" sz="2400" dirty="0">
              <a:solidFill>
                <a:srgbClr val="FF6600"/>
              </a:solidFill>
              <a:latin typeface="Lucida Sans Unicode"/>
              <a:cs typeface="Lucida Sans Unicode"/>
            </a:endParaRPr>
          </a:p>
          <a:p>
            <a:pPr marL="2857500" indent="0">
              <a:buNone/>
            </a:pPr>
            <a:r>
              <a:rPr lang="en-US" sz="2400" dirty="0" smtClean="0">
                <a:solidFill>
                  <a:srgbClr val="FF6600"/>
                </a:solidFill>
                <a:latin typeface="Lucida Sans Unicode"/>
                <a:cs typeface="Lucida Sans Unicode"/>
              </a:rPr>
              <a:t>statement2</a:t>
            </a:r>
            <a:endParaRPr lang="en-US" sz="2400" dirty="0">
              <a:solidFill>
                <a:srgbClr val="FF6600"/>
              </a:solidFill>
              <a:latin typeface="Lucida Sans Unicode"/>
              <a:cs typeface="Lucida Sans Unicode"/>
            </a:endParaRPr>
          </a:p>
          <a:p>
            <a:pPr marL="0" indent="0" algn="just">
              <a:buNone/>
            </a:pPr>
            <a:endParaRPr lang="en-US" sz="2800" dirty="0">
              <a:latin typeface="Lucida Sans Unicode"/>
              <a:cs typeface="Lucida Sans Unicode"/>
            </a:endParaRPr>
          </a:p>
        </p:txBody>
      </p:sp>
      <p:sp>
        <p:nvSpPr>
          <p:cNvPr id="4" name="TextBox 3"/>
          <p:cNvSpPr txBox="1"/>
          <p:nvPr/>
        </p:nvSpPr>
        <p:spPr>
          <a:xfrm>
            <a:off x="0" y="0"/>
            <a:ext cx="9144000" cy="1292662"/>
          </a:xfrm>
          <a:prstGeom prst="rect">
            <a:avLst/>
          </a:prstGeom>
          <a:solidFill>
            <a:srgbClr val="710B19"/>
          </a:solidFill>
        </p:spPr>
        <p:txBody>
          <a:bodyPr wrap="square" rtlCol="0">
            <a:spAutoFit/>
          </a:bodyPr>
          <a:lstStyle/>
          <a:p>
            <a:pPr algn="ctr"/>
            <a:endParaRPr lang="en-US" sz="2400" dirty="0">
              <a:solidFill>
                <a:srgbClr val="FFFFFF"/>
              </a:solidFill>
              <a:latin typeface="Lucida Sans Unicode"/>
              <a:cs typeface="Lucida Sans Unicode"/>
            </a:endParaRPr>
          </a:p>
          <a:p>
            <a:pPr algn="ctr"/>
            <a:r>
              <a:rPr lang="en-US" sz="3600" dirty="0" smtClean="0">
                <a:solidFill>
                  <a:srgbClr val="FFFFFF"/>
                </a:solidFill>
                <a:latin typeface="Lucida Sans Unicode"/>
                <a:cs typeface="Lucida Sans Unicode"/>
              </a:rPr>
              <a:t>If/Else Statement</a:t>
            </a:r>
          </a:p>
          <a:p>
            <a:pPr algn="ctr"/>
            <a:endParaRPr lang="en-US" dirty="0"/>
          </a:p>
        </p:txBody>
      </p:sp>
      <p:grpSp>
        <p:nvGrpSpPr>
          <p:cNvPr id="5" name="Group 4"/>
          <p:cNvGrpSpPr/>
          <p:nvPr/>
        </p:nvGrpSpPr>
        <p:grpSpPr>
          <a:xfrm>
            <a:off x="-96296" y="6446078"/>
            <a:ext cx="9240296" cy="411922"/>
            <a:chOff x="-76200" y="6446078"/>
            <a:chExt cx="9240296" cy="411922"/>
          </a:xfrm>
        </p:grpSpPr>
        <p:grpSp>
          <p:nvGrpSpPr>
            <p:cNvPr id="6" name="Group 5"/>
            <p:cNvGrpSpPr/>
            <p:nvPr/>
          </p:nvGrpSpPr>
          <p:grpSpPr>
            <a:xfrm>
              <a:off x="0" y="6446078"/>
              <a:ext cx="9164096" cy="411922"/>
              <a:chOff x="0" y="6446078"/>
              <a:chExt cx="9164096" cy="411922"/>
            </a:xfrm>
          </p:grpSpPr>
          <p:sp>
            <p:nvSpPr>
              <p:cNvPr id="9" name="Rectangle 8"/>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8" name="TextBox 7"/>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Tree>
    <p:extLst>
      <p:ext uri="{BB962C8B-B14F-4D97-AF65-F5344CB8AC3E}">
        <p14:creationId xmlns:p14="http://schemas.microsoft.com/office/powerpoint/2010/main" val="425053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
          <p:cNvSpPr>
            <a:spLocks/>
          </p:cNvSpPr>
          <p:nvPr/>
        </p:nvSpPr>
        <p:spPr bwMode="auto">
          <a:xfrm>
            <a:off x="0" y="937617"/>
            <a:ext cx="9152930" cy="4991695"/>
          </a:xfrm>
          <a:prstGeom prst="rect">
            <a:avLst/>
          </a:prstGeom>
          <a:solidFill>
            <a:schemeClr val="tx2"/>
          </a:solidFill>
          <a:ln w="25400">
            <a:solidFill>
              <a:srgbClr val="000000">
                <a:alpha val="0"/>
              </a:srgbClr>
            </a:solidFill>
            <a:round/>
            <a:headEnd/>
            <a:tailEnd/>
          </a:ln>
        </p:spPr>
        <p:txBody>
          <a:bodyPr lIns="0" tIns="0" rIns="0" bIns="0"/>
          <a:lstStyle/>
          <a:p>
            <a:pPr defTabSz="914306"/>
            <a:endParaRPr lang="en-US">
              <a:solidFill>
                <a:srgbClr val="000000"/>
              </a:solidFill>
            </a:endParaRPr>
          </a:p>
        </p:txBody>
      </p:sp>
      <p:pic>
        <p:nvPicPr>
          <p:cNvPr id="2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471" y="61392"/>
            <a:ext cx="3033861" cy="795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
        <p:nvSpPr>
          <p:cNvPr id="28" name="Rectangle 3"/>
          <p:cNvSpPr>
            <a:spLocks/>
          </p:cNvSpPr>
          <p:nvPr/>
        </p:nvSpPr>
        <p:spPr bwMode="auto">
          <a:xfrm>
            <a:off x="3945807" y="169665"/>
            <a:ext cx="5116711"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26785" tIns="26785" rIns="26785" bIns="26785"/>
          <a:lstStyle/>
          <a:p>
            <a:pPr algn="r" defTabSz="914306"/>
            <a:r>
              <a:rPr lang="en-US" sz="2000" b="1" dirty="0">
                <a:solidFill>
                  <a:srgbClr val="FFFFFF"/>
                </a:solidFill>
                <a:latin typeface="Lucida Grande" charset="0"/>
                <a:ea typeface="Lucida Grande" charset="0"/>
                <a:cs typeface="Lucida Grande" charset="0"/>
                <a:sym typeface="Lucida Grande" charset="0"/>
              </a:rPr>
              <a:t>Laboratory for Interdisciplinary Statistical Analysis</a:t>
            </a:r>
          </a:p>
        </p:txBody>
      </p:sp>
      <p:grpSp>
        <p:nvGrpSpPr>
          <p:cNvPr id="51" name="Group 50"/>
          <p:cNvGrpSpPr/>
          <p:nvPr/>
        </p:nvGrpSpPr>
        <p:grpSpPr>
          <a:xfrm>
            <a:off x="1169789" y="1617390"/>
            <a:ext cx="7831336" cy="3027164"/>
            <a:chOff x="1169789" y="1617390"/>
            <a:chExt cx="7831336" cy="3027164"/>
          </a:xfrm>
        </p:grpSpPr>
        <p:sp>
          <p:nvSpPr>
            <p:cNvPr id="30" name="Rectangle 5"/>
            <p:cNvSpPr>
              <a:spLocks/>
            </p:cNvSpPr>
            <p:nvPr/>
          </p:nvSpPr>
          <p:spPr bwMode="auto">
            <a:xfrm>
              <a:off x="1205508" y="1653109"/>
              <a:ext cx="7759898" cy="2955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0" tIns="127000" rIns="127000" bIns="127000" anchor="ctr"/>
            <a:lstStyle/>
            <a:p>
              <a:pPr defTabSz="914306"/>
              <a:r>
                <a:rPr lang="en-US" sz="3000">
                  <a:solidFill>
                    <a:srgbClr val="000000"/>
                  </a:solidFill>
                  <a:latin typeface="Arial Bold" charset="0"/>
                  <a:cs typeface="Arial Bold" charset="0"/>
                  <a:sym typeface="Arial Bold" charset="0"/>
                </a:rPr>
                <a:t>Collaboration:</a:t>
              </a:r>
            </a:p>
            <a:p>
              <a:pPr defTabSz="914306"/>
              <a:r>
                <a:rPr lang="en-US" sz="800">
                  <a:solidFill>
                    <a:srgbClr val="000000"/>
                  </a:solidFill>
                  <a:cs typeface="Arial" charset="0"/>
                  <a:sym typeface="Arial" charset="0"/>
                </a:rPr>
                <a:t> </a:t>
              </a:r>
              <a:endParaRPr lang="en-US" sz="800">
                <a:solidFill>
                  <a:srgbClr val="000000"/>
                </a:solidFill>
                <a:ea typeface="Lucida Grande" charset="0"/>
                <a:cs typeface="Lucida Grande" charset="0"/>
                <a:sym typeface="Arial" charset="0"/>
              </a:endParaRPr>
            </a:p>
            <a:p>
              <a:pPr defTabSz="914306"/>
              <a:r>
                <a:rPr lang="en-US" sz="1500">
                  <a:solidFill>
                    <a:srgbClr val="000000"/>
                  </a:solidFill>
                  <a:cs typeface="Arial" charset="0"/>
                  <a:sym typeface="Arial" charset="0"/>
                </a:rPr>
                <a:t>Visit our website to request personalized statistical advice and assistance with:</a:t>
              </a:r>
            </a:p>
            <a:p>
              <a:pPr defTabSz="914306"/>
              <a:endParaRPr lang="en-US" sz="2200">
                <a:solidFill>
                  <a:srgbClr val="000000"/>
                </a:solidFill>
                <a:ea typeface="Lucida Grande" charset="0"/>
                <a:cs typeface="Lucida Grande" charset="0"/>
                <a:sym typeface="Arial" charset="0"/>
              </a:endParaRPr>
            </a:p>
            <a:p>
              <a:pPr defTabSz="914306"/>
              <a:r>
                <a:rPr lang="en-US" sz="2200">
                  <a:solidFill>
                    <a:srgbClr val="000000"/>
                  </a:solidFill>
                  <a:cs typeface="Arial" charset="0"/>
                  <a:sym typeface="Arial" charset="0"/>
                </a:rPr>
                <a:t>Experimental Design • Data Analysis • Interpreting Results</a:t>
              </a:r>
              <a:br>
                <a:rPr lang="en-US" sz="2200">
                  <a:solidFill>
                    <a:srgbClr val="000000"/>
                  </a:solidFill>
                  <a:cs typeface="Arial" charset="0"/>
                  <a:sym typeface="Arial" charset="0"/>
                </a:rPr>
              </a:br>
              <a:r>
                <a:rPr lang="en-US" sz="2200">
                  <a:solidFill>
                    <a:srgbClr val="000000"/>
                  </a:solidFill>
                  <a:cs typeface="Arial" charset="0"/>
                  <a:sym typeface="Arial" charset="0"/>
                </a:rPr>
                <a:t>Grant Proposals • Software (R, SAS, JMP, SPSS...)</a:t>
              </a:r>
            </a:p>
            <a:p>
              <a:pPr defTabSz="914306"/>
              <a:endParaRPr lang="en-US" sz="2200">
                <a:solidFill>
                  <a:srgbClr val="000000"/>
                </a:solidFill>
                <a:ea typeface="Lucida Grande" charset="0"/>
                <a:cs typeface="Lucida Grande" charset="0"/>
                <a:sym typeface="Arial" charset="0"/>
              </a:endParaRPr>
            </a:p>
            <a:p>
              <a:pPr defTabSz="914306"/>
              <a:r>
                <a:rPr lang="en-US" sz="1500">
                  <a:solidFill>
                    <a:srgbClr val="000000"/>
                  </a:solidFill>
                  <a:cs typeface="Arial" charset="0"/>
                  <a:sym typeface="Arial" charset="0"/>
                </a:rPr>
                <a:t>LISA statistical collaborators aim to explain concepts in ways useful for your research.</a:t>
              </a:r>
              <a:endParaRPr lang="en-US" sz="1500">
                <a:solidFill>
                  <a:srgbClr val="000000"/>
                </a:solidFill>
                <a:ea typeface="Lucida Grande" charset="0"/>
                <a:cs typeface="Lucida Grande" charset="0"/>
                <a:sym typeface="Arial" charset="0"/>
              </a:endParaRPr>
            </a:p>
            <a:p>
              <a:pPr defTabSz="914306"/>
              <a:endParaRPr lang="en-US" sz="800">
                <a:solidFill>
                  <a:srgbClr val="000000"/>
                </a:solidFill>
                <a:ea typeface="Lucida Grande" charset="0"/>
                <a:cs typeface="Lucida Grande" charset="0"/>
                <a:sym typeface="Arial" charset="0"/>
              </a:endParaRPr>
            </a:p>
            <a:p>
              <a:pPr algn="r" defTabSz="914306"/>
              <a:r>
                <a:rPr lang="en-US" sz="1700">
                  <a:solidFill>
                    <a:srgbClr val="000000"/>
                  </a:solidFill>
                  <a:cs typeface="Arial" charset="0"/>
                  <a:sym typeface="Arial" charset="0"/>
                </a:rPr>
                <a:t>Great advice right now: </a:t>
              </a:r>
              <a:r>
                <a:rPr lang="en-US" sz="1700">
                  <a:solidFill>
                    <a:srgbClr val="000000"/>
                  </a:solidFill>
                  <a:latin typeface="Arial Italic" charset="0"/>
                  <a:cs typeface="Arial Italic" charset="0"/>
                  <a:sym typeface="Arial Italic" charset="0"/>
                </a:rPr>
                <a:t>Meet with LISA </a:t>
              </a:r>
              <a:r>
                <a:rPr lang="en-US" sz="1700">
                  <a:solidFill>
                    <a:srgbClr val="000000"/>
                  </a:solidFill>
                  <a:latin typeface="Arial Bold Italic" charset="0"/>
                  <a:cs typeface="Arial Bold Italic" charset="0"/>
                  <a:sym typeface="Arial Bold Italic" charset="0"/>
                </a:rPr>
                <a:t>before </a:t>
              </a:r>
              <a:r>
                <a:rPr lang="en-US" sz="1700">
                  <a:solidFill>
                    <a:srgbClr val="000000"/>
                  </a:solidFill>
                  <a:latin typeface="Arial Italic" charset="0"/>
                  <a:cs typeface="Arial Italic" charset="0"/>
                  <a:sym typeface="Arial Italic" charset="0"/>
                </a:rPr>
                <a:t>collecting your data.</a:t>
              </a:r>
            </a:p>
          </p:txBody>
        </p:sp>
        <p:pic>
          <p:nvPicPr>
            <p:cNvPr id="31" name="Picture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789" y="1617390"/>
              <a:ext cx="7831336" cy="3027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50" name="Group 49"/>
          <p:cNvGrpSpPr/>
          <p:nvPr/>
        </p:nvGrpSpPr>
        <p:grpSpPr>
          <a:xfrm>
            <a:off x="65857" y="3634383"/>
            <a:ext cx="1009055" cy="1009055"/>
            <a:chOff x="65857" y="3634383"/>
            <a:chExt cx="1009055" cy="1009055"/>
          </a:xfrm>
        </p:grpSpPr>
        <p:pic>
          <p:nvPicPr>
            <p:cNvPr id="33"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576" y="3670102"/>
              <a:ext cx="929804" cy="937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4" name="Picture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57" y="3634383"/>
              <a:ext cx="1009055" cy="1009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49" name="Group 48"/>
          <p:cNvGrpSpPr/>
          <p:nvPr/>
        </p:nvGrpSpPr>
        <p:grpSpPr>
          <a:xfrm>
            <a:off x="63624" y="1616273"/>
            <a:ext cx="1009055" cy="1009055"/>
            <a:chOff x="63624" y="1616273"/>
            <a:chExt cx="1009055" cy="1009055"/>
          </a:xfrm>
        </p:grpSpPr>
        <p:pic>
          <p:nvPicPr>
            <p:cNvPr id="36"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9343" y="1651992"/>
              <a:ext cx="933153" cy="937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7" name="Picture 1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24" y="1616273"/>
              <a:ext cx="1009055" cy="1009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48" name="Group 47"/>
          <p:cNvGrpSpPr/>
          <p:nvPr/>
        </p:nvGrpSpPr>
        <p:grpSpPr>
          <a:xfrm>
            <a:off x="61393" y="2652117"/>
            <a:ext cx="1009055" cy="973336"/>
            <a:chOff x="61393" y="2652117"/>
            <a:chExt cx="1009055" cy="973336"/>
          </a:xfrm>
        </p:grpSpPr>
        <p:pic>
          <p:nvPicPr>
            <p:cNvPr id="39" name="Picture 14"/>
            <p:cNvPicPr>
              <a:picLocks noChangeArrowheads="1"/>
            </p:cNvPicPr>
            <p:nvPr/>
          </p:nvPicPr>
          <p:blipFill>
            <a:blip r:embed="rId9" cstate="print">
              <a:extLst>
                <a:ext uri="{28A0092B-C50C-407E-A947-70E740481C1C}">
                  <a14:useLocalDpi xmlns:a14="http://schemas.microsoft.com/office/drawing/2010/main" val="0"/>
                </a:ext>
              </a:extLst>
            </a:blip>
            <a:srcRect l="3235" t="4706" r="19583"/>
            <a:stretch>
              <a:fillRect/>
            </a:stretch>
          </p:blipFill>
          <p:spPr bwMode="auto">
            <a:xfrm>
              <a:off x="97112" y="2687836"/>
              <a:ext cx="937617" cy="892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0" name="Picture 1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393" y="2652117"/>
              <a:ext cx="1009055" cy="973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41" name="Rectangle 16"/>
          <p:cNvSpPr>
            <a:spLocks/>
          </p:cNvSpPr>
          <p:nvPr/>
        </p:nvSpPr>
        <p:spPr bwMode="auto">
          <a:xfrm>
            <a:off x="187523" y="5664771"/>
            <a:ext cx="8813602" cy="27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26785" tIns="26785" rIns="26785" bIns="26785"/>
          <a:lstStyle/>
          <a:p>
            <a:pPr defTabSz="914306"/>
            <a:r>
              <a:rPr lang="en-US" sz="1400" dirty="0">
                <a:solidFill>
                  <a:srgbClr val="000000"/>
                </a:solidFill>
                <a:cs typeface="Arial" charset="0"/>
                <a:sym typeface="Arial" charset="0"/>
              </a:rPr>
              <a:t>All services are </a:t>
            </a:r>
            <a:r>
              <a:rPr lang="en-US" sz="1400" dirty="0">
                <a:solidFill>
                  <a:srgbClr val="000000"/>
                </a:solidFill>
                <a:latin typeface="Arial Bold" charset="0"/>
                <a:cs typeface="Arial Bold" charset="0"/>
                <a:sym typeface="Arial Bold" charset="0"/>
              </a:rPr>
              <a:t>FREE </a:t>
            </a:r>
            <a:r>
              <a:rPr lang="en-US" sz="1400" dirty="0">
                <a:solidFill>
                  <a:srgbClr val="000000"/>
                </a:solidFill>
                <a:cs typeface="Arial" charset="0"/>
                <a:sym typeface="Arial" charset="0"/>
              </a:rPr>
              <a:t>for VT researchers.  We assist with research—not class projects or homework.</a:t>
            </a:r>
          </a:p>
        </p:txBody>
      </p:sp>
      <p:sp>
        <p:nvSpPr>
          <p:cNvPr id="42" name="Rectangle 17"/>
          <p:cNvSpPr>
            <a:spLocks/>
          </p:cNvSpPr>
          <p:nvPr/>
        </p:nvSpPr>
        <p:spPr bwMode="auto">
          <a:xfrm>
            <a:off x="-8928" y="1026916"/>
            <a:ext cx="9072563" cy="473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26785" tIns="26785" rIns="26785" bIns="26785"/>
          <a:lstStyle/>
          <a:p>
            <a:pPr defTabSz="914306"/>
            <a:r>
              <a:rPr lang="en-US" sz="2400" dirty="0">
                <a:solidFill>
                  <a:srgbClr val="000000"/>
                </a:solidFill>
                <a:cs typeface="Arial" charset="0"/>
                <a:sym typeface="Arial" charset="0"/>
              </a:rPr>
              <a:t>LISA helps VT researchers benefit from the use of</a:t>
            </a:r>
            <a:r>
              <a:rPr lang="en-US" sz="400" dirty="0">
                <a:solidFill>
                  <a:srgbClr val="000000"/>
                </a:solidFill>
                <a:cs typeface="Arial" charset="0"/>
                <a:sym typeface="Arial" charset="0"/>
              </a:rPr>
              <a:t> </a:t>
            </a:r>
            <a:r>
              <a:rPr lang="en-US" sz="2400" dirty="0">
                <a:solidFill>
                  <a:srgbClr val="000000"/>
                </a:solidFill>
                <a:cs typeface="Arial" charset="0"/>
                <a:sym typeface="Arial" charset="0"/>
              </a:rPr>
              <a:t> </a:t>
            </a:r>
            <a:r>
              <a:rPr lang="en-US" sz="3000" dirty="0">
                <a:solidFill>
                  <a:srgbClr val="000000"/>
                </a:solidFill>
                <a:latin typeface="Arial Bold" charset="0"/>
                <a:cs typeface="Arial Bold" charset="0"/>
                <a:sym typeface="Arial Bold" charset="0"/>
              </a:rPr>
              <a:t>Statistics</a:t>
            </a:r>
          </a:p>
        </p:txBody>
      </p:sp>
      <p:sp>
        <p:nvSpPr>
          <p:cNvPr id="43" name="Rectangle 18"/>
          <p:cNvSpPr>
            <a:spLocks/>
          </p:cNvSpPr>
          <p:nvPr/>
        </p:nvSpPr>
        <p:spPr bwMode="auto">
          <a:xfrm>
            <a:off x="4900167" y="6206134"/>
            <a:ext cx="3402211" cy="366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26785" tIns="26785" rIns="26785" bIns="26785"/>
          <a:lstStyle/>
          <a:p>
            <a:pPr defTabSz="914306"/>
            <a:r>
              <a:rPr lang="en-US" sz="2100" b="1" dirty="0">
                <a:solidFill>
                  <a:srgbClr val="FFFFFF"/>
                </a:solidFill>
                <a:latin typeface="Lucida Grande" charset="0"/>
                <a:ea typeface="Lucida Grande" charset="0"/>
                <a:cs typeface="Lucida Grande" charset="0"/>
                <a:sym typeface="Lucida Grande" charset="0"/>
              </a:rPr>
              <a:t>www.lisa.stat.vt.edu</a:t>
            </a:r>
          </a:p>
        </p:txBody>
      </p:sp>
      <p:pic>
        <p:nvPicPr>
          <p:cNvPr id="44" name="Picture 19"/>
          <p:cNvPicPr>
            <a:picLocks noChangeArrowheads="1"/>
          </p:cNvPicPr>
          <p:nvPr/>
        </p:nvPicPr>
        <p:blipFill>
          <a:blip r:embed="rId11">
            <a:extLst>
              <a:ext uri="{28A0092B-C50C-407E-A947-70E740481C1C}">
                <a14:useLocalDpi xmlns:a14="http://schemas.microsoft.com/office/drawing/2010/main" val="0"/>
              </a:ext>
            </a:extLst>
          </a:blip>
          <a:srcRect t="12054" b="66629"/>
          <a:stretch>
            <a:fillRect/>
          </a:stretch>
        </p:blipFill>
        <p:spPr bwMode="auto">
          <a:xfrm>
            <a:off x="8207502" y="6072188"/>
            <a:ext cx="578197" cy="678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pic>
        <p:nvPicPr>
          <p:cNvPr id="45" name="Picture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906" y="6232922"/>
            <a:ext cx="2155404"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
        <p:nvSpPr>
          <p:cNvPr id="46" name="Rectangle 22"/>
          <p:cNvSpPr>
            <a:spLocks/>
          </p:cNvSpPr>
          <p:nvPr/>
        </p:nvSpPr>
        <p:spPr bwMode="auto">
          <a:xfrm>
            <a:off x="187523" y="4795242"/>
            <a:ext cx="8813602" cy="767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defTabSz="914306"/>
            <a:r>
              <a:rPr lang="en-US" sz="1500" dirty="0">
                <a:solidFill>
                  <a:srgbClr val="000000"/>
                </a:solidFill>
                <a:latin typeface="Arial Italic" charset="0"/>
                <a:cs typeface="Arial Italic" charset="0"/>
                <a:sym typeface="Arial Italic" charset="0"/>
              </a:rPr>
              <a:t>LISA also offers:</a:t>
            </a:r>
          </a:p>
          <a:p>
            <a:pPr defTabSz="914306"/>
            <a:endParaRPr lang="en-US" sz="600" dirty="0">
              <a:solidFill>
                <a:srgbClr val="000000"/>
              </a:solidFill>
              <a:latin typeface="Arial Bold Italic" charset="0"/>
              <a:ea typeface="Lucida Grande" charset="0"/>
              <a:cs typeface="Lucida Grande" charset="0"/>
              <a:sym typeface="Arial Bold Italic" charset="0"/>
            </a:endParaRPr>
          </a:p>
          <a:p>
            <a:pPr defTabSz="914306"/>
            <a:r>
              <a:rPr lang="en-US" sz="1500" dirty="0">
                <a:solidFill>
                  <a:srgbClr val="000000"/>
                </a:solidFill>
                <a:latin typeface="Arial Bold" charset="0"/>
                <a:cs typeface="Arial Bold" charset="0"/>
                <a:sym typeface="Arial Bold" charset="0"/>
              </a:rPr>
              <a:t>Educational Short Courses:</a:t>
            </a:r>
            <a:r>
              <a:rPr lang="en-US" sz="1500" dirty="0">
                <a:solidFill>
                  <a:srgbClr val="000000"/>
                </a:solidFill>
                <a:cs typeface="Arial" charset="0"/>
                <a:sym typeface="Arial" charset="0"/>
              </a:rPr>
              <a:t> </a:t>
            </a:r>
            <a:r>
              <a:rPr lang="en-US" sz="1600" dirty="0">
                <a:solidFill>
                  <a:srgbClr val="000000"/>
                </a:solidFill>
                <a:cs typeface="Arial" charset="0"/>
                <a:sym typeface="Arial" charset="0"/>
              </a:rPr>
              <a:t>Designed to help graduate students apply statistics in their research</a:t>
            </a:r>
            <a:endParaRPr lang="en-US" sz="1600" dirty="0">
              <a:solidFill>
                <a:srgbClr val="000000"/>
              </a:solidFill>
              <a:latin typeface="Arial Bold" charset="0"/>
              <a:ea typeface="Lucida Grande" charset="0"/>
              <a:cs typeface="Lucida Grande" charset="0"/>
              <a:sym typeface="Arial Bold" charset="0"/>
            </a:endParaRPr>
          </a:p>
          <a:p>
            <a:pPr defTabSz="914306"/>
            <a:r>
              <a:rPr lang="en-US" sz="1500" dirty="0">
                <a:solidFill>
                  <a:srgbClr val="000000"/>
                </a:solidFill>
                <a:latin typeface="Arial Bold" charset="0"/>
                <a:cs typeface="Arial Bold" charset="0"/>
                <a:sym typeface="Arial Bold" charset="0"/>
              </a:rPr>
              <a:t>Walk-In Consulting: </a:t>
            </a:r>
            <a:r>
              <a:rPr lang="en-US" sz="1600" dirty="0">
                <a:solidFill>
                  <a:srgbClr val="000000"/>
                </a:solidFill>
                <a:cs typeface="Arial" charset="0"/>
                <a:sym typeface="Arial" charset="0"/>
              </a:rPr>
              <a:t>M-F 1-3 PM GLC Video Conference Room  for questions requiring &lt;30 </a:t>
            </a:r>
            <a:r>
              <a:rPr lang="en-US" sz="1600" dirty="0" err="1">
                <a:solidFill>
                  <a:srgbClr val="000000"/>
                </a:solidFill>
                <a:cs typeface="Arial" charset="0"/>
                <a:sym typeface="Arial" charset="0"/>
              </a:rPr>
              <a:t>mins</a:t>
            </a:r>
            <a:endParaRPr lang="en-US" sz="1600" dirty="0">
              <a:solidFill>
                <a:srgbClr val="000000"/>
              </a:solidFill>
              <a:cs typeface="Arial" charset="0"/>
              <a:sym typeface="Arial" charset="0"/>
            </a:endParaRPr>
          </a:p>
          <a:p>
            <a:pPr defTabSz="914306"/>
            <a:r>
              <a:rPr lang="en-US" sz="1600">
                <a:solidFill>
                  <a:srgbClr val="000000"/>
                </a:solidFill>
                <a:cs typeface="Arial" charset="0"/>
                <a:sym typeface="Arial" charset="0"/>
              </a:rPr>
              <a:t>	</a:t>
            </a:r>
            <a:endParaRPr lang="en-US" sz="1600" dirty="0">
              <a:solidFill>
                <a:srgbClr val="000000"/>
              </a:solidFill>
              <a:cs typeface="Arial" charset="0"/>
              <a:sym typeface="Arial" charset="0"/>
            </a:endParaRPr>
          </a:p>
        </p:txBody>
      </p:sp>
      <p:sp>
        <p:nvSpPr>
          <p:cNvPr id="47" name="Slide Number Placeholder 1"/>
          <p:cNvSpPr>
            <a:spLocks noGrp="1"/>
          </p:cNvSpPr>
          <p:nvPr>
            <p:ph type="sldNum" sz="quarter" idx="12"/>
          </p:nvPr>
        </p:nvSpPr>
        <p:spPr>
          <a:xfrm>
            <a:off x="8343677" y="6389192"/>
            <a:ext cx="347141" cy="330398"/>
          </a:xfrm>
        </p:spPr>
        <p:txBody>
          <a:bodyPr/>
          <a:lstStyle/>
          <a:p>
            <a:pPr>
              <a:defRPr/>
            </a:pPr>
            <a:fld id="{AE7C69E6-9E89-49B8-AAFF-7F6718896A14}" type="slidenum">
              <a:rPr lang="en-US" smtClean="0">
                <a:solidFill>
                  <a:srgbClr val="FFFFFF"/>
                </a:solidFill>
              </a:rPr>
              <a:pPr>
                <a:defRPr/>
              </a:pPr>
              <a:t>2</a:t>
            </a:fld>
            <a:endParaRPr lang="en-US">
              <a:solidFill>
                <a:srgbClr val="FFFFFF"/>
              </a:solidFill>
            </a:endParaRPr>
          </a:p>
        </p:txBody>
      </p:sp>
    </p:spTree>
    <p:extLst>
      <p:ext uri="{BB962C8B-B14F-4D97-AF65-F5344CB8AC3E}">
        <p14:creationId xmlns:p14="http://schemas.microsoft.com/office/powerpoint/2010/main" val="25400592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buNone/>
            </a:pPr>
            <a:r>
              <a:rPr lang="en-US" b="1" dirty="0">
                <a:solidFill>
                  <a:srgbClr val="FF6600"/>
                </a:solidFill>
                <a:latin typeface="Lucida Sans Unicode"/>
                <a:cs typeface="Lucida Sans Unicode"/>
              </a:rPr>
              <a:t>if...else if....else statement</a:t>
            </a:r>
            <a:r>
              <a:rPr lang="en-US" dirty="0">
                <a:solidFill>
                  <a:srgbClr val="FF6600"/>
                </a:solidFill>
                <a:latin typeface="Lucida Sans Unicode"/>
                <a:cs typeface="Lucida Sans Unicode"/>
              </a:rPr>
              <a:t> </a:t>
            </a:r>
            <a:r>
              <a:rPr lang="en-US" dirty="0">
                <a:latin typeface="Lucida Sans Unicode"/>
                <a:cs typeface="Lucida Sans Unicode"/>
              </a:rPr>
              <a:t>- use this statement to select one of many blocks of code to be </a:t>
            </a:r>
            <a:r>
              <a:rPr lang="en-US" dirty="0" smtClean="0">
                <a:latin typeface="Lucida Sans Unicode"/>
                <a:cs typeface="Lucida Sans Unicode"/>
              </a:rPr>
              <a:t>executed</a:t>
            </a:r>
          </a:p>
          <a:p>
            <a:pPr marL="0" indent="0">
              <a:buNone/>
            </a:pPr>
            <a:endParaRPr lang="en-US" dirty="0" smtClean="0">
              <a:latin typeface="Lucida Sans Unicode"/>
              <a:cs typeface="Lucida Sans Unicode"/>
            </a:endParaRPr>
          </a:p>
          <a:p>
            <a:pPr marL="2406650" indent="0">
              <a:buNone/>
            </a:pPr>
            <a:r>
              <a:rPr lang="en-US" dirty="0">
                <a:solidFill>
                  <a:srgbClr val="FF6600"/>
                </a:solidFill>
                <a:latin typeface="Lucida Sans Unicode"/>
                <a:cs typeface="Lucida Sans Unicode"/>
              </a:rPr>
              <a:t>if </a:t>
            </a:r>
            <a:r>
              <a:rPr lang="en-US" dirty="0" smtClean="0">
                <a:solidFill>
                  <a:srgbClr val="FF6600"/>
                </a:solidFill>
                <a:latin typeface="Lucida Sans Unicode"/>
                <a:cs typeface="Lucida Sans Unicode"/>
              </a:rPr>
              <a:t>(condition){</a:t>
            </a:r>
            <a:endParaRPr lang="en-US" dirty="0">
              <a:solidFill>
                <a:srgbClr val="FF6600"/>
              </a:solidFill>
              <a:latin typeface="Lucida Sans Unicode"/>
              <a:cs typeface="Lucida Sans Unicode"/>
            </a:endParaRPr>
          </a:p>
          <a:p>
            <a:pPr marL="2406650" indent="0">
              <a:buNone/>
            </a:pPr>
            <a:r>
              <a:rPr lang="en-US" dirty="0" smtClean="0">
                <a:solidFill>
                  <a:srgbClr val="FF6600"/>
                </a:solidFill>
                <a:latin typeface="Lucida Sans Unicode"/>
                <a:cs typeface="Lucida Sans Unicode"/>
              </a:rPr>
              <a:t>statement</a:t>
            </a:r>
            <a:endParaRPr lang="en-US" dirty="0">
              <a:solidFill>
                <a:srgbClr val="FF6600"/>
              </a:solidFill>
              <a:latin typeface="Lucida Sans Unicode"/>
              <a:cs typeface="Lucida Sans Unicode"/>
            </a:endParaRPr>
          </a:p>
          <a:p>
            <a:pPr marL="2406650" indent="0">
              <a:buNone/>
            </a:pPr>
            <a:r>
              <a:rPr lang="en-US" dirty="0" smtClean="0">
                <a:solidFill>
                  <a:srgbClr val="FF6600"/>
                </a:solidFill>
                <a:latin typeface="Lucida Sans Unicode"/>
                <a:cs typeface="Lucida Sans Unicode"/>
              </a:rPr>
              <a:t>} else{</a:t>
            </a:r>
          </a:p>
          <a:p>
            <a:pPr marL="2406650" indent="0">
              <a:buNone/>
            </a:pPr>
            <a:r>
              <a:rPr lang="en-US" dirty="0" smtClean="0">
                <a:solidFill>
                  <a:srgbClr val="FF6600"/>
                </a:solidFill>
                <a:latin typeface="Lucida Sans Unicode"/>
                <a:cs typeface="Lucida Sans Unicode"/>
              </a:rPr>
              <a:t>if (condition2){</a:t>
            </a:r>
            <a:endParaRPr lang="en-US" dirty="0">
              <a:solidFill>
                <a:srgbClr val="FF6600"/>
              </a:solidFill>
              <a:latin typeface="Lucida Sans Unicode"/>
              <a:cs typeface="Lucida Sans Unicode"/>
            </a:endParaRPr>
          </a:p>
          <a:p>
            <a:pPr marL="2406650" indent="0">
              <a:buNone/>
            </a:pPr>
            <a:r>
              <a:rPr lang="en-US" dirty="0" smtClean="0">
                <a:solidFill>
                  <a:srgbClr val="FF6600"/>
                </a:solidFill>
                <a:latin typeface="Lucida Sans Unicode"/>
                <a:cs typeface="Lucida Sans Unicode"/>
              </a:rPr>
              <a:t>statement2</a:t>
            </a:r>
            <a:endParaRPr lang="en-US" dirty="0">
              <a:solidFill>
                <a:srgbClr val="FF6600"/>
              </a:solidFill>
              <a:latin typeface="Lucida Sans Unicode"/>
              <a:cs typeface="Lucida Sans Unicode"/>
            </a:endParaRPr>
          </a:p>
          <a:p>
            <a:pPr marL="2406650" indent="0">
              <a:buNone/>
            </a:pPr>
            <a:r>
              <a:rPr lang="en-US" dirty="0" smtClean="0">
                <a:solidFill>
                  <a:srgbClr val="FF6600"/>
                </a:solidFill>
                <a:latin typeface="Lucida Sans Unicode"/>
                <a:cs typeface="Lucida Sans Unicode"/>
              </a:rPr>
              <a:t>} else {</a:t>
            </a:r>
            <a:endParaRPr lang="en-US" dirty="0">
              <a:solidFill>
                <a:srgbClr val="FF6600"/>
              </a:solidFill>
              <a:latin typeface="Lucida Sans Unicode"/>
              <a:cs typeface="Lucida Sans Unicode"/>
            </a:endParaRPr>
          </a:p>
          <a:p>
            <a:pPr marL="2406650" indent="0">
              <a:buNone/>
            </a:pPr>
            <a:r>
              <a:rPr lang="en-US" dirty="0" smtClean="0">
                <a:solidFill>
                  <a:srgbClr val="FF6600"/>
                </a:solidFill>
                <a:latin typeface="Lucida Sans Unicode"/>
                <a:cs typeface="Lucida Sans Unicode"/>
              </a:rPr>
              <a:t>Statement4</a:t>
            </a:r>
          </a:p>
          <a:p>
            <a:pPr marL="2406650" indent="0">
              <a:buNone/>
            </a:pPr>
            <a:r>
              <a:rPr lang="en-US" dirty="0" smtClean="0">
                <a:solidFill>
                  <a:srgbClr val="FF6600"/>
                </a:solidFill>
                <a:latin typeface="Lucida Sans Unicode"/>
                <a:cs typeface="Lucida Sans Unicode"/>
              </a:rPr>
              <a:t>}</a:t>
            </a:r>
          </a:p>
          <a:p>
            <a:pPr marL="2406650" indent="0">
              <a:buNone/>
            </a:pPr>
            <a:r>
              <a:rPr lang="en-US" dirty="0" smtClean="0">
                <a:solidFill>
                  <a:srgbClr val="FF6600"/>
                </a:solidFill>
                <a:latin typeface="Lucida Sans Unicode"/>
                <a:cs typeface="Lucida Sans Unicode"/>
              </a:rPr>
              <a:t>}</a:t>
            </a:r>
          </a:p>
          <a:p>
            <a:pPr marL="2406650" indent="0">
              <a:buNone/>
            </a:pPr>
            <a:endParaRPr lang="en-US" dirty="0">
              <a:solidFill>
                <a:srgbClr val="FF6600"/>
              </a:solidFill>
              <a:latin typeface="Lucida Sans Unicode"/>
              <a:cs typeface="Lucida Sans Unicode"/>
            </a:endParaRPr>
          </a:p>
          <a:p>
            <a:pPr marL="0" indent="0">
              <a:buNone/>
            </a:pPr>
            <a:endParaRPr lang="en-US" dirty="0"/>
          </a:p>
        </p:txBody>
      </p:sp>
      <p:sp>
        <p:nvSpPr>
          <p:cNvPr id="4" name="TextBox 3"/>
          <p:cNvSpPr txBox="1"/>
          <p:nvPr/>
        </p:nvSpPr>
        <p:spPr>
          <a:xfrm>
            <a:off x="0" y="0"/>
            <a:ext cx="9144000" cy="1292662"/>
          </a:xfrm>
          <a:prstGeom prst="rect">
            <a:avLst/>
          </a:prstGeom>
          <a:solidFill>
            <a:srgbClr val="710B19"/>
          </a:solidFill>
        </p:spPr>
        <p:txBody>
          <a:bodyPr wrap="square" rtlCol="0">
            <a:spAutoFit/>
          </a:bodyPr>
          <a:lstStyle/>
          <a:p>
            <a:pPr algn="ctr"/>
            <a:endParaRPr lang="en-US" sz="2400" dirty="0">
              <a:solidFill>
                <a:srgbClr val="FFFFFF"/>
              </a:solidFill>
              <a:latin typeface="Lucida Sans Unicode"/>
              <a:cs typeface="Lucida Sans Unicode"/>
            </a:endParaRPr>
          </a:p>
          <a:p>
            <a:pPr algn="ctr"/>
            <a:r>
              <a:rPr lang="en-US" sz="3600" dirty="0" smtClean="0">
                <a:solidFill>
                  <a:srgbClr val="FFFFFF"/>
                </a:solidFill>
                <a:latin typeface="Lucida Sans Unicode"/>
                <a:cs typeface="Lucida Sans Unicode"/>
              </a:rPr>
              <a:t>If/Else Statement</a:t>
            </a:r>
          </a:p>
          <a:p>
            <a:pPr algn="ctr"/>
            <a:endParaRPr lang="en-US" dirty="0"/>
          </a:p>
        </p:txBody>
      </p:sp>
      <p:grpSp>
        <p:nvGrpSpPr>
          <p:cNvPr id="5" name="Group 4"/>
          <p:cNvGrpSpPr/>
          <p:nvPr/>
        </p:nvGrpSpPr>
        <p:grpSpPr>
          <a:xfrm>
            <a:off x="-96296" y="6446078"/>
            <a:ext cx="9240296" cy="411922"/>
            <a:chOff x="-76200" y="6446078"/>
            <a:chExt cx="9240296" cy="411922"/>
          </a:xfrm>
        </p:grpSpPr>
        <p:grpSp>
          <p:nvGrpSpPr>
            <p:cNvPr id="6" name="Group 5"/>
            <p:cNvGrpSpPr/>
            <p:nvPr/>
          </p:nvGrpSpPr>
          <p:grpSpPr>
            <a:xfrm>
              <a:off x="0" y="6446078"/>
              <a:ext cx="9164096" cy="411922"/>
              <a:chOff x="0" y="6446078"/>
              <a:chExt cx="9164096" cy="411922"/>
            </a:xfrm>
          </p:grpSpPr>
          <p:sp>
            <p:nvSpPr>
              <p:cNvPr id="9" name="Rectangle 8"/>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8" name="TextBox 7"/>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Tree>
    <p:extLst>
      <p:ext uri="{BB962C8B-B14F-4D97-AF65-F5344CB8AC3E}">
        <p14:creationId xmlns:p14="http://schemas.microsoft.com/office/powerpoint/2010/main" val="148989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034" y="1600200"/>
            <a:ext cx="8229600" cy="4525963"/>
          </a:xfrm>
        </p:spPr>
        <p:txBody>
          <a:bodyPr>
            <a:normAutofit/>
          </a:bodyPr>
          <a:lstStyle/>
          <a:p>
            <a:pPr marL="0" indent="0" algn="just">
              <a:buNone/>
            </a:pPr>
            <a:r>
              <a:rPr lang="en-US" sz="2800" dirty="0" smtClean="0">
                <a:latin typeface="Lucida Sans Unicode"/>
                <a:cs typeface="Lucida Sans Unicode"/>
              </a:rPr>
              <a:t>If you have modified your dataset in R you can export it as a .</a:t>
            </a:r>
            <a:r>
              <a:rPr lang="en-US" sz="2800" dirty="0" err="1" smtClean="0">
                <a:latin typeface="Lucida Sans Unicode"/>
                <a:cs typeface="Lucida Sans Unicode"/>
              </a:rPr>
              <a:t>csv</a:t>
            </a:r>
            <a:r>
              <a:rPr lang="en-US" sz="2800" dirty="0" smtClean="0">
                <a:latin typeface="Lucida Sans Unicode"/>
                <a:cs typeface="Lucida Sans Unicode"/>
              </a:rPr>
              <a:t> file using the following code:</a:t>
            </a:r>
          </a:p>
          <a:p>
            <a:pPr marL="0" indent="0">
              <a:buNone/>
            </a:pPr>
            <a:r>
              <a:rPr lang="en-US" sz="2800" dirty="0" err="1">
                <a:solidFill>
                  <a:srgbClr val="FF6600"/>
                </a:solidFill>
                <a:latin typeface="Lucida Sans Unicode"/>
                <a:cs typeface="Lucida Sans Unicode"/>
              </a:rPr>
              <a:t>write.csv</a:t>
            </a:r>
            <a:r>
              <a:rPr lang="en-US" sz="2800" dirty="0">
                <a:solidFill>
                  <a:srgbClr val="FF6600"/>
                </a:solidFill>
                <a:latin typeface="Lucida Sans Unicode"/>
                <a:cs typeface="Lucida Sans Unicode"/>
              </a:rPr>
              <a:t>(</a:t>
            </a:r>
            <a:r>
              <a:rPr lang="en-US" sz="2800" dirty="0" err="1">
                <a:solidFill>
                  <a:srgbClr val="FF6600"/>
                </a:solidFill>
                <a:latin typeface="Lucida Sans Unicode"/>
                <a:cs typeface="Lucida Sans Unicode"/>
              </a:rPr>
              <a:t>mydatacsv,file</a:t>
            </a:r>
            <a:r>
              <a:rPr lang="en-US" sz="2800" dirty="0">
                <a:solidFill>
                  <a:srgbClr val="FF6600"/>
                </a:solidFill>
                <a:latin typeface="Lucida Sans Unicode"/>
                <a:cs typeface="Lucida Sans Unicode"/>
              </a:rPr>
              <a:t>="</a:t>
            </a:r>
            <a:r>
              <a:rPr lang="en-US" sz="2800" dirty="0" err="1">
                <a:solidFill>
                  <a:srgbClr val="FF6600"/>
                </a:solidFill>
                <a:latin typeface="Lucida Sans Unicode"/>
                <a:cs typeface="Lucida Sans Unicode"/>
              </a:rPr>
              <a:t>mydatacsv.csv</a:t>
            </a:r>
            <a:r>
              <a:rPr lang="en-US" sz="2800" dirty="0">
                <a:solidFill>
                  <a:srgbClr val="FF6600"/>
                </a:solidFill>
                <a:latin typeface="Lucida Sans Unicode"/>
                <a:cs typeface="Lucida Sans Unicode"/>
              </a:rPr>
              <a:t>")</a:t>
            </a:r>
            <a:endParaRPr lang="en-US" sz="2800" dirty="0" smtClean="0">
              <a:solidFill>
                <a:srgbClr val="FF6600"/>
              </a:solidFill>
              <a:latin typeface="Lucida Sans Unicode"/>
              <a:cs typeface="Lucida Sans Unicode"/>
            </a:endParaRPr>
          </a:p>
          <a:p>
            <a:pPr marL="0" indent="0">
              <a:buNone/>
            </a:pPr>
            <a:r>
              <a:rPr lang="en-US" sz="2800" dirty="0" smtClean="0">
                <a:latin typeface="Lucida Sans Unicode"/>
                <a:cs typeface="Lucida Sans Unicode"/>
              </a:rPr>
              <a:t> </a:t>
            </a:r>
            <a:endParaRPr lang="en-US" sz="2800" dirty="0">
              <a:latin typeface="Lucida Sans Unicode"/>
              <a:cs typeface="Lucida Sans Unicode"/>
            </a:endParaRPr>
          </a:p>
          <a:p>
            <a:pPr marL="0" indent="0" algn="just">
              <a:buNone/>
            </a:pPr>
            <a:r>
              <a:rPr lang="en-US" sz="2800" dirty="0" smtClean="0">
                <a:latin typeface="Lucida Sans Unicode"/>
                <a:cs typeface="Lucida Sans Unicode"/>
              </a:rPr>
              <a:t>Can also export vectors or other objects that you have created to .</a:t>
            </a:r>
            <a:r>
              <a:rPr lang="en-US" sz="2800" dirty="0" err="1" smtClean="0">
                <a:latin typeface="Lucida Sans Unicode"/>
                <a:cs typeface="Lucida Sans Unicode"/>
              </a:rPr>
              <a:t>csv</a:t>
            </a:r>
            <a:r>
              <a:rPr lang="en-US" sz="2800" dirty="0" smtClean="0">
                <a:latin typeface="Lucida Sans Unicode"/>
                <a:cs typeface="Lucida Sans Unicode"/>
              </a:rPr>
              <a:t> file: </a:t>
            </a:r>
            <a:endParaRPr lang="en-US" sz="2800" dirty="0" smtClean="0">
              <a:solidFill>
                <a:srgbClr val="FF6600"/>
              </a:solidFill>
              <a:latin typeface="Lucida Sans Unicode"/>
              <a:cs typeface="Lucida Sans Unicode"/>
            </a:endParaRPr>
          </a:p>
          <a:p>
            <a:pPr marL="0" indent="0">
              <a:buNone/>
            </a:pPr>
            <a:r>
              <a:rPr lang="en-US" sz="2800" dirty="0" smtClean="0">
                <a:solidFill>
                  <a:srgbClr val="FF6600"/>
                </a:solidFill>
                <a:latin typeface="Lucida Sans Unicode"/>
                <a:cs typeface="Lucida Sans Unicode"/>
              </a:rPr>
              <a:t> </a:t>
            </a:r>
            <a:r>
              <a:rPr lang="en-US" sz="2800" dirty="0" err="1">
                <a:solidFill>
                  <a:srgbClr val="FF6600"/>
                </a:solidFill>
                <a:latin typeface="Lucida Sans Unicode"/>
                <a:cs typeface="Lucida Sans Unicode"/>
              </a:rPr>
              <a:t>write.csv</a:t>
            </a:r>
            <a:r>
              <a:rPr lang="en-US" sz="2800" dirty="0" smtClean="0">
                <a:solidFill>
                  <a:srgbClr val="FF6600"/>
                </a:solidFill>
                <a:latin typeface="Lucida Sans Unicode"/>
                <a:cs typeface="Lucida Sans Unicode"/>
              </a:rPr>
              <a:t>(vec2,</a:t>
            </a:r>
            <a:r>
              <a:rPr lang="en-US" sz="2800" dirty="0">
                <a:solidFill>
                  <a:srgbClr val="FF6600"/>
                </a:solidFill>
                <a:latin typeface="Lucida Sans Unicode"/>
                <a:cs typeface="Lucida Sans Unicode"/>
              </a:rPr>
              <a:t>file</a:t>
            </a:r>
            <a:r>
              <a:rPr lang="en-US" sz="2800" dirty="0" smtClean="0">
                <a:solidFill>
                  <a:srgbClr val="FF6600"/>
                </a:solidFill>
                <a:latin typeface="Lucida Sans Unicode"/>
                <a:cs typeface="Lucida Sans Unicode"/>
              </a:rPr>
              <a:t>=</a:t>
            </a:r>
            <a:r>
              <a:rPr lang="en-US" sz="2800" dirty="0">
                <a:solidFill>
                  <a:srgbClr val="FF6600"/>
                </a:solidFill>
                <a:latin typeface="Lucida Sans Unicode"/>
                <a:cs typeface="Lucida Sans Unicode"/>
              </a:rPr>
              <a:t>"</a:t>
            </a:r>
            <a:r>
              <a:rPr lang="en-US" sz="2800" dirty="0" smtClean="0">
                <a:solidFill>
                  <a:srgbClr val="FF6600"/>
                </a:solidFill>
                <a:latin typeface="Lucida Sans Unicode"/>
                <a:cs typeface="Lucida Sans Unicode"/>
              </a:rPr>
              <a:t>vec2.csv</a:t>
            </a:r>
            <a:r>
              <a:rPr lang="en-US" sz="2800" dirty="0">
                <a:solidFill>
                  <a:srgbClr val="FF6600"/>
                </a:solidFill>
                <a:latin typeface="Lucida Sans Unicode"/>
                <a:cs typeface="Lucida Sans Unicode"/>
              </a:rPr>
              <a:t>"</a:t>
            </a:r>
            <a:r>
              <a:rPr lang="en-US" sz="2800" dirty="0" smtClean="0">
                <a:solidFill>
                  <a:srgbClr val="FF6600"/>
                </a:solidFill>
                <a:latin typeface="Lucida Sans Unicode"/>
                <a:cs typeface="Lucida Sans Unicode"/>
              </a:rPr>
              <a:t>)</a:t>
            </a:r>
          </a:p>
          <a:p>
            <a:pPr marL="0" indent="0">
              <a:buNone/>
            </a:pPr>
            <a:endParaRPr lang="en-US" dirty="0">
              <a:solidFill>
                <a:srgbClr val="FF6600"/>
              </a:solidFill>
            </a:endParaRPr>
          </a:p>
          <a:p>
            <a:pPr marL="0" indent="0">
              <a:buNone/>
            </a:pPr>
            <a:endParaRPr lang="en-US" dirty="0">
              <a:solidFill>
                <a:srgbClr val="FF6600"/>
              </a:solidFill>
            </a:endParaRPr>
          </a:p>
          <a:p>
            <a:pPr marL="0" indent="0">
              <a:buNone/>
            </a:pPr>
            <a:endParaRPr lang="en-US" dirty="0" smtClean="0"/>
          </a:p>
        </p:txBody>
      </p:sp>
      <p:sp>
        <p:nvSpPr>
          <p:cNvPr id="4" name="TextBox 3"/>
          <p:cNvSpPr txBox="1"/>
          <p:nvPr/>
        </p:nvSpPr>
        <p:spPr>
          <a:xfrm>
            <a:off x="0" y="0"/>
            <a:ext cx="9144000" cy="1292662"/>
          </a:xfrm>
          <a:prstGeom prst="rect">
            <a:avLst/>
          </a:prstGeom>
          <a:solidFill>
            <a:srgbClr val="710B19"/>
          </a:solidFill>
        </p:spPr>
        <p:txBody>
          <a:bodyPr wrap="square" rtlCol="0">
            <a:spAutoFit/>
          </a:bodyPr>
          <a:lstStyle/>
          <a:p>
            <a:pPr algn="ctr"/>
            <a:endParaRPr lang="en-US" sz="2400" dirty="0">
              <a:solidFill>
                <a:srgbClr val="FFFFFF"/>
              </a:solidFill>
              <a:latin typeface="Lucida Sans Unicode"/>
              <a:cs typeface="Lucida Sans Unicode"/>
            </a:endParaRPr>
          </a:p>
          <a:p>
            <a:pPr algn="ctr"/>
            <a:r>
              <a:rPr lang="en-US" sz="3600" dirty="0" smtClean="0">
                <a:solidFill>
                  <a:srgbClr val="FFFFFF"/>
                </a:solidFill>
                <a:latin typeface="Lucida Sans Unicode"/>
                <a:cs typeface="Lucida Sans Unicode"/>
              </a:rPr>
              <a:t>Data Export: </a:t>
            </a:r>
            <a:r>
              <a:rPr lang="en-US" sz="3600" dirty="0" err="1" smtClean="0">
                <a:solidFill>
                  <a:srgbClr val="FFFFFF"/>
                </a:solidFill>
                <a:latin typeface="Lucida Sans Unicode"/>
                <a:cs typeface="Lucida Sans Unicode"/>
              </a:rPr>
              <a:t>csv</a:t>
            </a:r>
            <a:endParaRPr lang="en-US" sz="3600" dirty="0" smtClean="0">
              <a:solidFill>
                <a:srgbClr val="FFFFFF"/>
              </a:solidFill>
              <a:latin typeface="Lucida Sans Unicode"/>
              <a:cs typeface="Lucida Sans Unicode"/>
            </a:endParaRPr>
          </a:p>
          <a:p>
            <a:pPr algn="ctr"/>
            <a:endParaRPr lang="en-US" dirty="0"/>
          </a:p>
        </p:txBody>
      </p:sp>
      <p:grpSp>
        <p:nvGrpSpPr>
          <p:cNvPr id="5" name="Group 4"/>
          <p:cNvGrpSpPr/>
          <p:nvPr/>
        </p:nvGrpSpPr>
        <p:grpSpPr>
          <a:xfrm>
            <a:off x="-96296" y="6446078"/>
            <a:ext cx="9240296" cy="411922"/>
            <a:chOff x="-76200" y="6446078"/>
            <a:chExt cx="9240296" cy="411922"/>
          </a:xfrm>
        </p:grpSpPr>
        <p:grpSp>
          <p:nvGrpSpPr>
            <p:cNvPr id="6" name="Group 5"/>
            <p:cNvGrpSpPr/>
            <p:nvPr/>
          </p:nvGrpSpPr>
          <p:grpSpPr>
            <a:xfrm>
              <a:off x="0" y="6446078"/>
              <a:ext cx="9164096" cy="411922"/>
              <a:chOff x="0" y="6446078"/>
              <a:chExt cx="9164096" cy="411922"/>
            </a:xfrm>
          </p:grpSpPr>
          <p:sp>
            <p:nvSpPr>
              <p:cNvPr id="9" name="Rectangle 8"/>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8" name="TextBox 7"/>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Tree>
    <p:extLst>
      <p:ext uri="{BB962C8B-B14F-4D97-AF65-F5344CB8AC3E}">
        <p14:creationId xmlns:p14="http://schemas.microsoft.com/office/powerpoint/2010/main" val="348795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10000"/>
              </a:lnSpc>
              <a:buNone/>
            </a:pPr>
            <a:r>
              <a:rPr lang="en-US" sz="2500" dirty="0" smtClean="0">
                <a:latin typeface="Lucida Sans Unicode"/>
                <a:cs typeface="Lucida Sans Unicode"/>
              </a:rPr>
              <a:t>If you have modified your dataset in R you can export it as a space delimited .txt file using the following code:</a:t>
            </a:r>
          </a:p>
          <a:p>
            <a:pPr marL="0" indent="0">
              <a:buNone/>
            </a:pPr>
            <a:r>
              <a:rPr lang="en-US" sz="2500" dirty="0" err="1">
                <a:solidFill>
                  <a:srgbClr val="FF6600"/>
                </a:solidFill>
                <a:latin typeface="Lucida Sans Unicode"/>
                <a:cs typeface="Lucida Sans Unicode"/>
              </a:rPr>
              <a:t>write.table</a:t>
            </a:r>
            <a:r>
              <a:rPr lang="en-US" sz="2500" dirty="0">
                <a:solidFill>
                  <a:srgbClr val="FF6600"/>
                </a:solidFill>
                <a:latin typeface="Lucida Sans Unicode"/>
                <a:cs typeface="Lucida Sans Unicode"/>
              </a:rPr>
              <a:t>(</a:t>
            </a:r>
            <a:r>
              <a:rPr lang="en-US" sz="2500" dirty="0" err="1">
                <a:solidFill>
                  <a:srgbClr val="FF6600"/>
                </a:solidFill>
                <a:latin typeface="Lucida Sans Unicode"/>
                <a:cs typeface="Lucida Sans Unicode"/>
              </a:rPr>
              <a:t>mydatacsv,file</a:t>
            </a:r>
            <a:r>
              <a:rPr lang="en-US" sz="2500" dirty="0">
                <a:solidFill>
                  <a:srgbClr val="FF6600"/>
                </a:solidFill>
                <a:latin typeface="Lucida Sans Unicode"/>
                <a:cs typeface="Lucida Sans Unicode"/>
              </a:rPr>
              <a:t>="</a:t>
            </a:r>
            <a:r>
              <a:rPr lang="en-US" sz="2500" dirty="0" err="1">
                <a:solidFill>
                  <a:srgbClr val="FF6600"/>
                </a:solidFill>
                <a:latin typeface="Lucida Sans Unicode"/>
                <a:cs typeface="Lucida Sans Unicode"/>
              </a:rPr>
              <a:t>mydatatxt.txt</a:t>
            </a:r>
            <a:r>
              <a:rPr lang="en-US" sz="2500" dirty="0">
                <a:solidFill>
                  <a:srgbClr val="FF6600"/>
                </a:solidFill>
                <a:latin typeface="Lucida Sans Unicode"/>
                <a:cs typeface="Lucida Sans Unicode"/>
              </a:rPr>
              <a:t>", </a:t>
            </a:r>
            <a:r>
              <a:rPr lang="en-US" sz="2500" dirty="0" err="1">
                <a:solidFill>
                  <a:srgbClr val="FF6600"/>
                </a:solidFill>
                <a:latin typeface="Lucida Sans Unicode"/>
                <a:cs typeface="Lucida Sans Unicode"/>
              </a:rPr>
              <a:t>sep</a:t>
            </a:r>
            <a:r>
              <a:rPr lang="en-US" sz="2500" dirty="0">
                <a:solidFill>
                  <a:srgbClr val="FF6600"/>
                </a:solidFill>
                <a:latin typeface="Lucida Sans Unicode"/>
                <a:cs typeface="Lucida Sans Unicode"/>
              </a:rPr>
              <a:t>=" ")</a:t>
            </a:r>
            <a:endParaRPr lang="en-US" sz="2500" dirty="0" smtClean="0">
              <a:solidFill>
                <a:srgbClr val="FF6600"/>
              </a:solidFill>
              <a:latin typeface="Lucida Sans Unicode"/>
              <a:cs typeface="Lucida Sans Unicode"/>
            </a:endParaRPr>
          </a:p>
          <a:p>
            <a:pPr marL="0" indent="0">
              <a:buNone/>
            </a:pPr>
            <a:endParaRPr lang="en-US" sz="2500" dirty="0">
              <a:latin typeface="Lucida Sans Unicode"/>
              <a:cs typeface="Lucida Sans Unicode"/>
            </a:endParaRPr>
          </a:p>
          <a:p>
            <a:pPr marL="0" indent="0">
              <a:buNone/>
            </a:pPr>
            <a:r>
              <a:rPr lang="en-US" sz="2500" dirty="0" smtClean="0">
                <a:latin typeface="Lucida Sans Unicode"/>
                <a:cs typeface="Lucida Sans Unicode"/>
              </a:rPr>
              <a:t>You </a:t>
            </a:r>
            <a:r>
              <a:rPr lang="en-US" sz="2500" dirty="0">
                <a:latin typeface="Lucida Sans Unicode"/>
                <a:cs typeface="Lucida Sans Unicode"/>
              </a:rPr>
              <a:t>can export it as a </a:t>
            </a:r>
            <a:r>
              <a:rPr lang="en-US" sz="2500" dirty="0" smtClean="0">
                <a:latin typeface="Lucida Sans Unicode"/>
                <a:cs typeface="Lucida Sans Unicode"/>
              </a:rPr>
              <a:t>tab </a:t>
            </a:r>
            <a:r>
              <a:rPr lang="en-US" sz="2500" dirty="0">
                <a:latin typeface="Lucida Sans Unicode"/>
                <a:cs typeface="Lucida Sans Unicode"/>
              </a:rPr>
              <a:t>delimited .txt file using the following code:</a:t>
            </a:r>
          </a:p>
          <a:p>
            <a:pPr marL="0" indent="0" algn="just">
              <a:buNone/>
            </a:pPr>
            <a:r>
              <a:rPr lang="en-US" sz="2500" dirty="0" err="1">
                <a:solidFill>
                  <a:srgbClr val="FF6600"/>
                </a:solidFill>
                <a:latin typeface="Lucida Sans Unicode"/>
                <a:cs typeface="Lucida Sans Unicode"/>
              </a:rPr>
              <a:t>write.table</a:t>
            </a:r>
            <a:r>
              <a:rPr lang="en-US" sz="2500" dirty="0">
                <a:solidFill>
                  <a:srgbClr val="FF6600"/>
                </a:solidFill>
                <a:latin typeface="Lucida Sans Unicode"/>
                <a:cs typeface="Lucida Sans Unicode"/>
              </a:rPr>
              <a:t>(</a:t>
            </a:r>
            <a:r>
              <a:rPr lang="en-US" sz="2500" dirty="0" err="1">
                <a:solidFill>
                  <a:srgbClr val="FF6600"/>
                </a:solidFill>
                <a:latin typeface="Lucida Sans Unicode"/>
                <a:cs typeface="Lucida Sans Unicode"/>
              </a:rPr>
              <a:t>mydatacsv,file</a:t>
            </a:r>
            <a:r>
              <a:rPr lang="en-US" sz="2500" dirty="0">
                <a:solidFill>
                  <a:srgbClr val="FF6600"/>
                </a:solidFill>
                <a:latin typeface="Lucida Sans Unicode"/>
                <a:cs typeface="Lucida Sans Unicode"/>
              </a:rPr>
              <a:t>="mydatatxt2.txt", </a:t>
            </a:r>
            <a:r>
              <a:rPr lang="en-US" sz="2500" dirty="0" err="1">
                <a:solidFill>
                  <a:srgbClr val="FF6600"/>
                </a:solidFill>
                <a:latin typeface="Lucida Sans Unicode"/>
                <a:cs typeface="Lucida Sans Unicode"/>
              </a:rPr>
              <a:t>sep</a:t>
            </a:r>
            <a:r>
              <a:rPr lang="en-US" sz="2500" dirty="0">
                <a:solidFill>
                  <a:srgbClr val="FF6600"/>
                </a:solidFill>
                <a:latin typeface="Lucida Sans Unicode"/>
                <a:cs typeface="Lucida Sans Unicode"/>
              </a:rPr>
              <a:t>="\t") </a:t>
            </a:r>
          </a:p>
          <a:p>
            <a:pPr marL="0" indent="0">
              <a:buNone/>
            </a:pPr>
            <a:endParaRPr lang="en-US" dirty="0">
              <a:solidFill>
                <a:srgbClr val="FF6600"/>
              </a:solidFill>
            </a:endParaRPr>
          </a:p>
          <a:p>
            <a:pPr marL="0" indent="0">
              <a:buNone/>
            </a:pPr>
            <a:endParaRPr lang="en-US" dirty="0" smtClean="0"/>
          </a:p>
        </p:txBody>
      </p:sp>
      <p:sp>
        <p:nvSpPr>
          <p:cNvPr id="4" name="TextBox 3"/>
          <p:cNvSpPr txBox="1"/>
          <p:nvPr/>
        </p:nvSpPr>
        <p:spPr>
          <a:xfrm>
            <a:off x="0" y="0"/>
            <a:ext cx="9144000" cy="1292662"/>
          </a:xfrm>
          <a:prstGeom prst="rect">
            <a:avLst/>
          </a:prstGeom>
          <a:solidFill>
            <a:srgbClr val="710B19"/>
          </a:solidFill>
        </p:spPr>
        <p:txBody>
          <a:bodyPr wrap="square" rtlCol="0">
            <a:spAutoFit/>
          </a:bodyPr>
          <a:lstStyle/>
          <a:p>
            <a:pPr algn="ctr"/>
            <a:endParaRPr lang="en-US" sz="2400" dirty="0">
              <a:solidFill>
                <a:srgbClr val="FFFFFF"/>
              </a:solidFill>
              <a:latin typeface="Lucida Sans Unicode"/>
              <a:cs typeface="Lucida Sans Unicode"/>
            </a:endParaRPr>
          </a:p>
          <a:p>
            <a:pPr algn="ctr"/>
            <a:r>
              <a:rPr lang="en-US" sz="3600" dirty="0" smtClean="0">
                <a:solidFill>
                  <a:srgbClr val="FFFFFF"/>
                </a:solidFill>
                <a:latin typeface="Lucida Sans Unicode"/>
                <a:cs typeface="Lucida Sans Unicode"/>
              </a:rPr>
              <a:t>Data Export: txt</a:t>
            </a:r>
          </a:p>
          <a:p>
            <a:pPr algn="ctr"/>
            <a:endParaRPr lang="en-US" dirty="0"/>
          </a:p>
        </p:txBody>
      </p:sp>
      <p:grpSp>
        <p:nvGrpSpPr>
          <p:cNvPr id="5" name="Group 4"/>
          <p:cNvGrpSpPr/>
          <p:nvPr/>
        </p:nvGrpSpPr>
        <p:grpSpPr>
          <a:xfrm>
            <a:off x="-96296" y="6446078"/>
            <a:ext cx="9240296" cy="411922"/>
            <a:chOff x="-76200" y="6446078"/>
            <a:chExt cx="9240296" cy="411922"/>
          </a:xfrm>
        </p:grpSpPr>
        <p:grpSp>
          <p:nvGrpSpPr>
            <p:cNvPr id="6" name="Group 5"/>
            <p:cNvGrpSpPr/>
            <p:nvPr/>
          </p:nvGrpSpPr>
          <p:grpSpPr>
            <a:xfrm>
              <a:off x="0" y="6446078"/>
              <a:ext cx="9164096" cy="411922"/>
              <a:chOff x="0" y="6446078"/>
              <a:chExt cx="9164096" cy="411922"/>
            </a:xfrm>
          </p:grpSpPr>
          <p:sp>
            <p:nvSpPr>
              <p:cNvPr id="9" name="Rectangle 8"/>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8" name="TextBox 7"/>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Tree>
    <p:extLst>
      <p:ext uri="{BB962C8B-B14F-4D97-AF65-F5344CB8AC3E}">
        <p14:creationId xmlns:p14="http://schemas.microsoft.com/office/powerpoint/2010/main" val="74726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just">
              <a:lnSpc>
                <a:spcPct val="110000"/>
              </a:lnSpc>
              <a:buNone/>
            </a:pPr>
            <a:r>
              <a:rPr lang="en-US" sz="2200" dirty="0">
                <a:latin typeface="Lucida Sans Unicode"/>
                <a:cs typeface="Lucida Sans Unicode"/>
              </a:rPr>
              <a:t>The variable content for each record on the file includes demographic and socioeconomic variables from the Current Population Survey combined with the underlying cause of death mortality outcome and the follow-up time until death for records of the deceased or 11 years of follow-up for those not deceased. </a:t>
            </a:r>
            <a:endParaRPr lang="en-US" sz="2200" dirty="0" smtClean="0">
              <a:latin typeface="Lucida Sans Unicode"/>
              <a:cs typeface="Lucida Sans Unicode"/>
            </a:endParaRPr>
          </a:p>
          <a:p>
            <a:pPr marL="0" indent="0" algn="just">
              <a:lnSpc>
                <a:spcPct val="110000"/>
              </a:lnSpc>
              <a:buNone/>
            </a:pPr>
            <a:endParaRPr lang="en-US" sz="2200" dirty="0" smtClean="0">
              <a:latin typeface="Lucida Sans Unicode"/>
              <a:cs typeface="Lucida Sans Unicode"/>
            </a:endParaRPr>
          </a:p>
          <a:p>
            <a:pPr marL="0" indent="0" algn="just">
              <a:lnSpc>
                <a:spcPct val="110000"/>
              </a:lnSpc>
              <a:buNone/>
            </a:pPr>
            <a:r>
              <a:rPr lang="en-US" sz="2200" dirty="0" smtClean="0">
                <a:latin typeface="Lucida Sans Unicode"/>
                <a:cs typeface="Lucida Sans Unicode"/>
              </a:rPr>
              <a:t>The previous information was taken from the reference manual of the dataset, this manual and a complete variable description is attached in the course materials. </a:t>
            </a:r>
            <a:endParaRPr lang="en-US" sz="2200" dirty="0">
              <a:latin typeface="Lucida Sans Unicode"/>
              <a:cs typeface="Lucida Sans Unicode"/>
            </a:endParaRPr>
          </a:p>
        </p:txBody>
      </p:sp>
      <p:sp>
        <p:nvSpPr>
          <p:cNvPr id="4" name="TextBox 3"/>
          <p:cNvSpPr txBox="1"/>
          <p:nvPr/>
        </p:nvSpPr>
        <p:spPr>
          <a:xfrm>
            <a:off x="0" y="0"/>
            <a:ext cx="9144000" cy="1415772"/>
          </a:xfrm>
          <a:prstGeom prst="rect">
            <a:avLst/>
          </a:prstGeom>
          <a:solidFill>
            <a:srgbClr val="710B19"/>
          </a:solidFill>
        </p:spPr>
        <p:txBody>
          <a:bodyPr wrap="square" rtlCol="0">
            <a:spAutoFit/>
          </a:bodyPr>
          <a:lstStyle/>
          <a:p>
            <a:pPr algn="ctr"/>
            <a:endParaRPr lang="en-US" sz="3200" dirty="0">
              <a:solidFill>
                <a:srgbClr val="FFFFFF"/>
              </a:solidFill>
              <a:latin typeface="Lucida Sans Unicode"/>
              <a:cs typeface="Lucida Sans Unicode"/>
            </a:endParaRPr>
          </a:p>
          <a:p>
            <a:pPr algn="ctr"/>
            <a:r>
              <a:rPr lang="en-US" sz="3200" dirty="0" smtClean="0">
                <a:solidFill>
                  <a:srgbClr val="FFFFFF"/>
                </a:solidFill>
                <a:latin typeface="Lucida Sans Unicode"/>
                <a:cs typeface="Lucida Sans Unicode"/>
              </a:rPr>
              <a:t>National Longitudinal Mortality Study Dataset</a:t>
            </a:r>
            <a:r>
              <a:rPr lang="en-US" sz="3600" dirty="0" smtClean="0">
                <a:solidFill>
                  <a:srgbClr val="FFFFFF"/>
                </a:solidFill>
                <a:latin typeface="Lucida Sans Unicode"/>
                <a:cs typeface="Lucida Sans Unicode"/>
              </a:rPr>
              <a:t>  </a:t>
            </a:r>
          </a:p>
          <a:p>
            <a:pPr algn="ctr"/>
            <a:endParaRPr lang="en-US" dirty="0"/>
          </a:p>
        </p:txBody>
      </p:sp>
      <p:grpSp>
        <p:nvGrpSpPr>
          <p:cNvPr id="5" name="Group 4"/>
          <p:cNvGrpSpPr/>
          <p:nvPr/>
        </p:nvGrpSpPr>
        <p:grpSpPr>
          <a:xfrm>
            <a:off x="-96296" y="6446078"/>
            <a:ext cx="9240296" cy="411922"/>
            <a:chOff x="-76200" y="6446078"/>
            <a:chExt cx="9240296" cy="411922"/>
          </a:xfrm>
        </p:grpSpPr>
        <p:grpSp>
          <p:nvGrpSpPr>
            <p:cNvPr id="6" name="Group 5"/>
            <p:cNvGrpSpPr/>
            <p:nvPr/>
          </p:nvGrpSpPr>
          <p:grpSpPr>
            <a:xfrm>
              <a:off x="0" y="6446078"/>
              <a:ext cx="9164096" cy="411922"/>
              <a:chOff x="0" y="6446078"/>
              <a:chExt cx="9164096" cy="411922"/>
            </a:xfrm>
          </p:grpSpPr>
          <p:sp>
            <p:nvSpPr>
              <p:cNvPr id="9" name="Rectangle 8"/>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8" name="TextBox 7"/>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Tree>
    <p:extLst>
      <p:ext uri="{BB962C8B-B14F-4D97-AF65-F5344CB8AC3E}">
        <p14:creationId xmlns:p14="http://schemas.microsoft.com/office/powerpoint/2010/main" val="2113729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45878"/>
          </a:xfrm>
        </p:spPr>
        <p:txBody>
          <a:bodyPr>
            <a:noAutofit/>
          </a:bodyPr>
          <a:lstStyle/>
          <a:p>
            <a:pPr marL="514350" indent="-514350" algn="just">
              <a:buClr>
                <a:srgbClr val="FF6600"/>
              </a:buClr>
              <a:buSzPct val="103000"/>
              <a:buFont typeface="+mj-lt"/>
              <a:buAutoNum type="arabicPeriod"/>
            </a:pPr>
            <a:r>
              <a:rPr lang="en-US" sz="2000" dirty="0" smtClean="0">
                <a:latin typeface="Lucida Sans Unicode"/>
                <a:cs typeface="Lucida Sans Unicode"/>
              </a:rPr>
              <a:t>Read into R the dataset </a:t>
            </a:r>
            <a:r>
              <a:rPr lang="en-US" sz="2000" dirty="0" err="1" smtClean="0">
                <a:latin typeface="Lucida Sans Unicode"/>
                <a:cs typeface="Lucida Sans Unicode"/>
              </a:rPr>
              <a:t>pubfileb.csv</a:t>
            </a:r>
            <a:r>
              <a:rPr lang="en-US" sz="2000" dirty="0" smtClean="0">
                <a:latin typeface="Lucida Sans Unicode"/>
                <a:cs typeface="Lucida Sans Unicode"/>
              </a:rPr>
              <a:t>.</a:t>
            </a:r>
          </a:p>
          <a:p>
            <a:pPr marL="514350" indent="-514350" algn="just">
              <a:buClr>
                <a:srgbClr val="FF6600"/>
              </a:buClr>
              <a:buSzPct val="103000"/>
              <a:buFont typeface="+mj-lt"/>
              <a:buAutoNum type="arabicPeriod"/>
            </a:pPr>
            <a:r>
              <a:rPr lang="en-US" sz="2000" dirty="0" smtClean="0">
                <a:latin typeface="Lucida Sans Unicode"/>
                <a:cs typeface="Lucida Sans Unicode"/>
              </a:rPr>
              <a:t>Determine the dimensions of the dataset.</a:t>
            </a:r>
          </a:p>
          <a:p>
            <a:pPr marL="514350" indent="-514350" algn="just">
              <a:buClr>
                <a:srgbClr val="FF6600"/>
              </a:buClr>
              <a:buSzPct val="103000"/>
              <a:buFont typeface="+mj-lt"/>
              <a:buAutoNum type="arabicPeriod"/>
            </a:pPr>
            <a:r>
              <a:rPr lang="en-US" sz="2000" dirty="0" smtClean="0">
                <a:latin typeface="Lucida Sans Unicode"/>
                <a:cs typeface="Lucida Sans Unicode"/>
              </a:rPr>
              <a:t>Extract the variable </a:t>
            </a:r>
            <a:r>
              <a:rPr lang="en-US" sz="2000" dirty="0" err="1" smtClean="0">
                <a:latin typeface="Lucida Sans Unicode"/>
                <a:cs typeface="Lucida Sans Unicode"/>
              </a:rPr>
              <a:t>povpct</a:t>
            </a:r>
            <a:r>
              <a:rPr lang="en-US" sz="2000" dirty="0" smtClean="0">
                <a:latin typeface="Lucida Sans Unicode"/>
                <a:cs typeface="Lucida Sans Unicode"/>
              </a:rPr>
              <a:t>,  income as percent of poverty level (column 35) as a new variable.</a:t>
            </a:r>
          </a:p>
          <a:p>
            <a:pPr marL="514350" indent="-514350" algn="just">
              <a:buClr>
                <a:srgbClr val="FF6600"/>
              </a:buClr>
              <a:buSzPct val="103000"/>
              <a:buFont typeface="+mj-lt"/>
              <a:buAutoNum type="arabicPeriod"/>
            </a:pPr>
            <a:r>
              <a:rPr lang="en-US" sz="2000" dirty="0" smtClean="0">
                <a:latin typeface="Lucida Sans Unicode"/>
                <a:cs typeface="Lucida Sans Unicode"/>
              </a:rPr>
              <a:t>Extract the variable </a:t>
            </a:r>
            <a:r>
              <a:rPr lang="en-US" sz="2000" dirty="0" err="1" smtClean="0">
                <a:latin typeface="Lucida Sans Unicode"/>
                <a:cs typeface="Lucida Sans Unicode"/>
              </a:rPr>
              <a:t>ms</a:t>
            </a:r>
            <a:r>
              <a:rPr lang="en-US" sz="2000" dirty="0" smtClean="0">
                <a:latin typeface="Lucida Sans Unicode"/>
                <a:cs typeface="Lucida Sans Unicode"/>
              </a:rPr>
              <a:t>, marital status (column 5) as a new variable.</a:t>
            </a:r>
          </a:p>
          <a:p>
            <a:pPr marL="514350" indent="-514350" algn="just">
              <a:buClr>
                <a:srgbClr val="FF6600"/>
              </a:buClr>
              <a:buSzPct val="103000"/>
              <a:buFont typeface="+mj-lt"/>
              <a:buAutoNum type="arabicPeriod"/>
            </a:pPr>
            <a:r>
              <a:rPr lang="en-US" sz="2000" dirty="0">
                <a:latin typeface="Lucida Sans Unicode"/>
                <a:cs typeface="Lucida Sans Unicode"/>
              </a:rPr>
              <a:t>Obtain the minimum, maximum, mean, variance, median for the variable </a:t>
            </a:r>
            <a:r>
              <a:rPr lang="en-US" sz="2000" dirty="0" err="1" smtClean="0">
                <a:latin typeface="Lucida Sans Unicode"/>
                <a:cs typeface="Lucida Sans Unicode"/>
              </a:rPr>
              <a:t>povpct</a:t>
            </a:r>
            <a:r>
              <a:rPr lang="en-US" sz="2000" dirty="0" smtClean="0">
                <a:latin typeface="Lucida Sans Unicode"/>
                <a:cs typeface="Lucida Sans Unicode"/>
              </a:rPr>
              <a:t> and </a:t>
            </a:r>
            <a:r>
              <a:rPr lang="en-US" sz="2000" dirty="0">
                <a:latin typeface="Lucida Sans Unicode"/>
                <a:cs typeface="Lucida Sans Unicode"/>
              </a:rPr>
              <a:t>store them in separate variables</a:t>
            </a:r>
            <a:r>
              <a:rPr lang="en-US" sz="2000" dirty="0" smtClean="0">
                <a:latin typeface="Lucida Sans Unicode"/>
                <a:cs typeface="Lucida Sans Unicode"/>
              </a:rPr>
              <a:t>.</a:t>
            </a:r>
          </a:p>
          <a:p>
            <a:pPr marL="514350" indent="-514350" algn="just">
              <a:buClr>
                <a:srgbClr val="FF6600"/>
              </a:buClr>
              <a:buSzPct val="103000"/>
              <a:buFont typeface="+mj-lt"/>
              <a:buAutoNum type="arabicPeriod"/>
            </a:pPr>
            <a:r>
              <a:rPr lang="en-US" sz="2000" dirty="0">
                <a:latin typeface="Lucida Sans Unicode"/>
                <a:cs typeface="Lucida Sans Unicode"/>
              </a:rPr>
              <a:t>Create a vector with the stored values from </a:t>
            </a:r>
            <a:r>
              <a:rPr lang="en-US" sz="2000" dirty="0">
                <a:solidFill>
                  <a:srgbClr val="FF6600"/>
                </a:solidFill>
                <a:latin typeface="Lucida Sans Unicode"/>
                <a:cs typeface="Lucida Sans Unicode"/>
              </a:rPr>
              <a:t>5</a:t>
            </a:r>
            <a:r>
              <a:rPr lang="en-US" sz="2000" dirty="0" smtClean="0">
                <a:solidFill>
                  <a:srgbClr val="FF6600"/>
                </a:solidFill>
                <a:latin typeface="Lucida Sans Unicode"/>
                <a:cs typeface="Lucida Sans Unicode"/>
              </a:rPr>
              <a:t>.</a:t>
            </a:r>
          </a:p>
          <a:p>
            <a:pPr marL="514350" indent="-514350" algn="just">
              <a:buClr>
                <a:srgbClr val="FF6600"/>
              </a:buClr>
              <a:buSzPct val="103000"/>
              <a:buFont typeface="+mj-lt"/>
              <a:buAutoNum type="arabicPeriod"/>
            </a:pPr>
            <a:r>
              <a:rPr lang="en-US" sz="2000" dirty="0" smtClean="0">
                <a:latin typeface="Lucida Sans Unicode"/>
                <a:cs typeface="Lucida Sans Unicode"/>
              </a:rPr>
              <a:t>Create </a:t>
            </a:r>
            <a:r>
              <a:rPr lang="en-US" sz="2000" dirty="0">
                <a:latin typeface="Lucida Sans Unicode"/>
                <a:cs typeface="Lucida Sans Unicode"/>
              </a:rPr>
              <a:t>a histogram of </a:t>
            </a:r>
            <a:r>
              <a:rPr lang="en-US" sz="2000" dirty="0" err="1" smtClean="0">
                <a:latin typeface="Lucida Sans Unicode"/>
                <a:cs typeface="Lucida Sans Unicode"/>
              </a:rPr>
              <a:t>povpct</a:t>
            </a:r>
            <a:r>
              <a:rPr lang="en-US" sz="2000" dirty="0" smtClean="0">
                <a:latin typeface="Lucida Sans Unicode"/>
                <a:cs typeface="Lucida Sans Unicode"/>
              </a:rPr>
              <a:t> of </a:t>
            </a:r>
            <a:r>
              <a:rPr lang="en-US" sz="2000" dirty="0">
                <a:latin typeface="Lucida Sans Unicode"/>
                <a:cs typeface="Lucida Sans Unicode"/>
              </a:rPr>
              <a:t>a different color with 20 breaks.</a:t>
            </a:r>
          </a:p>
          <a:p>
            <a:pPr marL="514350" indent="-514350" algn="just">
              <a:buClr>
                <a:srgbClr val="FF6600"/>
              </a:buClr>
              <a:buSzPct val="103000"/>
              <a:buFont typeface="+mj-lt"/>
              <a:buAutoNum type="arabicPeriod"/>
            </a:pPr>
            <a:endParaRPr lang="en-US" sz="2000" dirty="0">
              <a:latin typeface="Lucida Sans Unicode"/>
              <a:cs typeface="Lucida Sans Unicode"/>
            </a:endParaRPr>
          </a:p>
          <a:p>
            <a:pPr marL="514350" indent="-514350" algn="just">
              <a:buClr>
                <a:srgbClr val="FF6600"/>
              </a:buClr>
              <a:buSzPct val="103000"/>
              <a:buFont typeface="+mj-lt"/>
              <a:buAutoNum type="arabicPeriod"/>
            </a:pPr>
            <a:endParaRPr lang="en-US" sz="2000" dirty="0" smtClean="0">
              <a:latin typeface="Lucida Sans Unicode"/>
              <a:cs typeface="Lucida Sans Unicode"/>
            </a:endParaRPr>
          </a:p>
        </p:txBody>
      </p:sp>
      <p:sp>
        <p:nvSpPr>
          <p:cNvPr id="4" name="TextBox 3"/>
          <p:cNvSpPr txBox="1"/>
          <p:nvPr/>
        </p:nvSpPr>
        <p:spPr>
          <a:xfrm>
            <a:off x="0" y="0"/>
            <a:ext cx="9144000" cy="1292662"/>
          </a:xfrm>
          <a:prstGeom prst="rect">
            <a:avLst/>
          </a:prstGeom>
          <a:solidFill>
            <a:srgbClr val="710B19"/>
          </a:solidFill>
        </p:spPr>
        <p:txBody>
          <a:bodyPr wrap="square" rtlCol="0">
            <a:spAutoFit/>
          </a:bodyPr>
          <a:lstStyle/>
          <a:p>
            <a:pPr algn="ctr"/>
            <a:endParaRPr lang="en-US" sz="2400" dirty="0">
              <a:solidFill>
                <a:srgbClr val="FFFFFF"/>
              </a:solidFill>
              <a:latin typeface="Lucida Sans Unicode"/>
              <a:cs typeface="Lucida Sans Unicode"/>
            </a:endParaRPr>
          </a:p>
          <a:p>
            <a:pPr algn="ctr"/>
            <a:r>
              <a:rPr lang="en-US" sz="3600" dirty="0" smtClean="0">
                <a:solidFill>
                  <a:srgbClr val="FFFFFF"/>
                </a:solidFill>
                <a:latin typeface="Lucida Sans Unicode"/>
                <a:cs typeface="Lucida Sans Unicode"/>
              </a:rPr>
              <a:t>Practice 2 a.  </a:t>
            </a:r>
          </a:p>
          <a:p>
            <a:pPr algn="ctr"/>
            <a:endParaRPr lang="en-US" dirty="0"/>
          </a:p>
        </p:txBody>
      </p:sp>
      <p:grpSp>
        <p:nvGrpSpPr>
          <p:cNvPr id="5" name="Group 4"/>
          <p:cNvGrpSpPr/>
          <p:nvPr/>
        </p:nvGrpSpPr>
        <p:grpSpPr>
          <a:xfrm>
            <a:off x="-96296" y="6446078"/>
            <a:ext cx="9240296" cy="411922"/>
            <a:chOff x="-76200" y="6446078"/>
            <a:chExt cx="9240296" cy="411922"/>
          </a:xfrm>
        </p:grpSpPr>
        <p:grpSp>
          <p:nvGrpSpPr>
            <p:cNvPr id="6" name="Group 5"/>
            <p:cNvGrpSpPr/>
            <p:nvPr/>
          </p:nvGrpSpPr>
          <p:grpSpPr>
            <a:xfrm>
              <a:off x="0" y="6446078"/>
              <a:ext cx="9164096" cy="411922"/>
              <a:chOff x="0" y="6446078"/>
              <a:chExt cx="9164096" cy="411922"/>
            </a:xfrm>
          </p:grpSpPr>
          <p:sp>
            <p:nvSpPr>
              <p:cNvPr id="9" name="Rectangle 8"/>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8" name="TextBox 7"/>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Tree>
    <p:extLst>
      <p:ext uri="{BB962C8B-B14F-4D97-AF65-F5344CB8AC3E}">
        <p14:creationId xmlns:p14="http://schemas.microsoft.com/office/powerpoint/2010/main" val="8706640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514350" indent="-514350" algn="just">
              <a:lnSpc>
                <a:spcPct val="130000"/>
              </a:lnSpc>
              <a:buClr>
                <a:srgbClr val="FF6600"/>
              </a:buClr>
              <a:buSzPct val="103000"/>
              <a:buFont typeface="+mj-lt"/>
              <a:buAutoNum type="arabicPeriod"/>
            </a:pPr>
            <a:r>
              <a:rPr lang="en-US" dirty="0">
                <a:latin typeface="Lucida Sans Unicode"/>
                <a:cs typeface="Lucida Sans Unicode"/>
              </a:rPr>
              <a:t>Create a boxplot of </a:t>
            </a:r>
            <a:r>
              <a:rPr lang="en-US" dirty="0" err="1">
                <a:latin typeface="Lucida Sans Unicode"/>
                <a:cs typeface="Lucida Sans Unicode"/>
              </a:rPr>
              <a:t>povpct</a:t>
            </a:r>
            <a:r>
              <a:rPr lang="en-US" dirty="0">
                <a:latin typeface="Lucida Sans Unicode"/>
                <a:cs typeface="Lucida Sans Unicode"/>
              </a:rPr>
              <a:t> of a different color.</a:t>
            </a:r>
          </a:p>
          <a:p>
            <a:pPr marL="514350" indent="-514350" algn="just">
              <a:lnSpc>
                <a:spcPct val="130000"/>
              </a:lnSpc>
              <a:buClr>
                <a:srgbClr val="FF6600"/>
              </a:buClr>
              <a:buSzPct val="103000"/>
              <a:buFont typeface="+mj-lt"/>
              <a:buAutoNum type="arabicPeriod"/>
            </a:pPr>
            <a:r>
              <a:rPr lang="en-US" dirty="0">
                <a:latin typeface="Lucida Sans Unicode"/>
                <a:cs typeface="Lucida Sans Unicode"/>
              </a:rPr>
              <a:t>Create a boxplot of </a:t>
            </a:r>
            <a:r>
              <a:rPr lang="en-US" dirty="0" err="1">
                <a:latin typeface="Lucida Sans Unicode"/>
                <a:cs typeface="Lucida Sans Unicode"/>
              </a:rPr>
              <a:t>povpct</a:t>
            </a:r>
            <a:r>
              <a:rPr lang="en-US" dirty="0">
                <a:latin typeface="Lucida Sans Unicode"/>
                <a:cs typeface="Lucida Sans Unicode"/>
              </a:rPr>
              <a:t> by </a:t>
            </a:r>
            <a:r>
              <a:rPr lang="en-US" dirty="0" err="1">
                <a:latin typeface="Lucida Sans Unicode"/>
                <a:cs typeface="Lucida Sans Unicode"/>
              </a:rPr>
              <a:t>ms</a:t>
            </a:r>
            <a:r>
              <a:rPr lang="en-US" dirty="0">
                <a:latin typeface="Lucida Sans Unicode"/>
                <a:cs typeface="Lucida Sans Unicode"/>
              </a:rPr>
              <a:t> with the same color for all boxes</a:t>
            </a:r>
            <a:r>
              <a:rPr lang="en-US" dirty="0" smtClean="0">
                <a:latin typeface="Lucida Sans Unicode"/>
                <a:cs typeface="Lucida Sans Unicode"/>
              </a:rPr>
              <a:t>.</a:t>
            </a:r>
          </a:p>
          <a:p>
            <a:pPr marL="514350" indent="-514350" algn="just">
              <a:lnSpc>
                <a:spcPct val="130000"/>
              </a:lnSpc>
              <a:buClr>
                <a:srgbClr val="FF6600"/>
              </a:buClr>
              <a:buSzPct val="103000"/>
              <a:buFont typeface="+mj-lt"/>
              <a:buAutoNum type="arabicPeriod"/>
            </a:pPr>
            <a:r>
              <a:rPr lang="en-US" dirty="0" smtClean="0">
                <a:latin typeface="Lucida Sans Unicode"/>
                <a:cs typeface="Lucida Sans Unicode"/>
              </a:rPr>
              <a:t>Create </a:t>
            </a:r>
            <a:r>
              <a:rPr lang="en-US" dirty="0">
                <a:latin typeface="Lucida Sans Unicode"/>
                <a:cs typeface="Lucida Sans Unicode"/>
              </a:rPr>
              <a:t>a boxplot </a:t>
            </a:r>
            <a:r>
              <a:rPr lang="en-US" dirty="0" smtClean="0">
                <a:latin typeface="Lucida Sans Unicode"/>
                <a:cs typeface="Lucida Sans Unicode"/>
              </a:rPr>
              <a:t>of </a:t>
            </a:r>
            <a:r>
              <a:rPr lang="en-US" dirty="0" err="1">
                <a:latin typeface="Lucida Sans Unicode"/>
                <a:cs typeface="Lucida Sans Unicode"/>
              </a:rPr>
              <a:t>povpct</a:t>
            </a:r>
            <a:r>
              <a:rPr lang="en-US" dirty="0">
                <a:latin typeface="Lucida Sans Unicode"/>
                <a:cs typeface="Lucida Sans Unicode"/>
              </a:rPr>
              <a:t> by </a:t>
            </a:r>
            <a:r>
              <a:rPr lang="en-US" dirty="0" err="1">
                <a:latin typeface="Lucida Sans Unicode"/>
                <a:cs typeface="Lucida Sans Unicode"/>
              </a:rPr>
              <a:t>ms</a:t>
            </a:r>
            <a:r>
              <a:rPr lang="en-US" dirty="0">
                <a:latin typeface="Lucida Sans Unicode"/>
                <a:cs typeface="Lucida Sans Unicode"/>
              </a:rPr>
              <a:t> with the same color </a:t>
            </a:r>
            <a:r>
              <a:rPr lang="en-US" dirty="0" smtClean="0">
                <a:latin typeface="Lucida Sans Unicode"/>
                <a:cs typeface="Lucida Sans Unicode"/>
              </a:rPr>
              <a:t>for the first three boxes and another color for the remaining three boxes.</a:t>
            </a:r>
          </a:p>
          <a:p>
            <a:pPr marL="514350" indent="-514350" algn="just">
              <a:lnSpc>
                <a:spcPct val="130000"/>
              </a:lnSpc>
              <a:buClr>
                <a:srgbClr val="FF6600"/>
              </a:buClr>
              <a:buSzPct val="103000"/>
              <a:buFont typeface="+mj-lt"/>
              <a:buAutoNum type="arabicPeriod"/>
            </a:pPr>
            <a:r>
              <a:rPr lang="en-US" dirty="0">
                <a:latin typeface="Lucida Sans Unicode"/>
                <a:cs typeface="Lucida Sans Unicode"/>
              </a:rPr>
              <a:t>Create a normal Q-Q plot for </a:t>
            </a:r>
            <a:r>
              <a:rPr lang="en-US" dirty="0" err="1" smtClean="0">
                <a:latin typeface="Lucida Sans Unicode"/>
                <a:cs typeface="Lucida Sans Unicode"/>
              </a:rPr>
              <a:t>povpct</a:t>
            </a:r>
            <a:r>
              <a:rPr lang="en-US" dirty="0" smtClean="0">
                <a:latin typeface="Lucida Sans Unicode"/>
                <a:cs typeface="Lucida Sans Unicode"/>
              </a:rPr>
              <a:t>.</a:t>
            </a:r>
          </a:p>
          <a:p>
            <a:pPr marL="514350" indent="-514350" algn="just">
              <a:lnSpc>
                <a:spcPct val="130000"/>
              </a:lnSpc>
              <a:buClr>
                <a:srgbClr val="FF6600"/>
              </a:buClr>
              <a:buSzPct val="103000"/>
              <a:buFont typeface="+mj-lt"/>
              <a:buAutoNum type="arabicPeriod"/>
            </a:pPr>
            <a:r>
              <a:rPr lang="en-US" dirty="0" smtClean="0">
                <a:latin typeface="Lucida Sans Unicode"/>
                <a:cs typeface="Lucida Sans Unicode"/>
              </a:rPr>
              <a:t>Using </a:t>
            </a:r>
            <a:r>
              <a:rPr lang="en-US" dirty="0">
                <a:latin typeface="Lucida Sans Unicode"/>
                <a:cs typeface="Lucida Sans Unicode"/>
              </a:rPr>
              <a:t>for loops count how many observations are there in a metropolitan area (</a:t>
            </a:r>
            <a:r>
              <a:rPr lang="en-US" dirty="0" err="1">
                <a:latin typeface="Lucida Sans Unicode"/>
                <a:cs typeface="Lucida Sans Unicode"/>
              </a:rPr>
              <a:t>smsast</a:t>
            </a:r>
            <a:r>
              <a:rPr lang="en-US" dirty="0">
                <a:latin typeface="Lucida Sans Unicode"/>
                <a:cs typeface="Lucida Sans Unicode"/>
              </a:rPr>
              <a:t>=1) (col 20) with an age lower than 15 (col 2).</a:t>
            </a:r>
          </a:p>
          <a:p>
            <a:pPr marL="514350" indent="-514350" algn="just">
              <a:lnSpc>
                <a:spcPct val="130000"/>
              </a:lnSpc>
              <a:buClr>
                <a:srgbClr val="FF6600"/>
              </a:buClr>
              <a:buSzPct val="103000"/>
              <a:buFont typeface="+mj-lt"/>
              <a:buAutoNum type="arabicPeriod"/>
            </a:pPr>
            <a:r>
              <a:rPr lang="en-US" dirty="0" smtClean="0">
                <a:latin typeface="Lucida Sans Unicode"/>
                <a:cs typeface="Lucida Sans Unicode"/>
              </a:rPr>
              <a:t>Export </a:t>
            </a:r>
            <a:r>
              <a:rPr lang="en-US" dirty="0">
                <a:latin typeface="Lucida Sans Unicode"/>
                <a:cs typeface="Lucida Sans Unicode"/>
              </a:rPr>
              <a:t>your extracted </a:t>
            </a:r>
            <a:r>
              <a:rPr lang="en-US" dirty="0" smtClean="0">
                <a:latin typeface="Lucida Sans Unicode"/>
                <a:cs typeface="Lucida Sans Unicode"/>
              </a:rPr>
              <a:t>variables </a:t>
            </a:r>
            <a:r>
              <a:rPr lang="en-US" dirty="0">
                <a:latin typeface="Lucida Sans Unicode"/>
                <a:cs typeface="Lucida Sans Unicode"/>
              </a:rPr>
              <a:t>as a .</a:t>
            </a:r>
            <a:r>
              <a:rPr lang="en-US" dirty="0" err="1">
                <a:latin typeface="Lucida Sans Unicode"/>
                <a:cs typeface="Lucida Sans Unicode"/>
              </a:rPr>
              <a:t>csv</a:t>
            </a:r>
            <a:r>
              <a:rPr lang="en-US" dirty="0">
                <a:latin typeface="Lucida Sans Unicode"/>
                <a:cs typeface="Lucida Sans Unicode"/>
              </a:rPr>
              <a:t> file and the dataset </a:t>
            </a:r>
            <a:r>
              <a:rPr lang="en-US" dirty="0" smtClean="0">
                <a:latin typeface="Lucida Sans Unicode"/>
                <a:cs typeface="Lucida Sans Unicode"/>
              </a:rPr>
              <a:t>as a </a:t>
            </a:r>
            <a:r>
              <a:rPr lang="en-US" dirty="0">
                <a:latin typeface="Lucida Sans Unicode"/>
                <a:cs typeface="Lucida Sans Unicode"/>
              </a:rPr>
              <a:t>tab delimited .txt file. </a:t>
            </a:r>
          </a:p>
          <a:p>
            <a:endParaRPr lang="en-US" dirty="0"/>
          </a:p>
        </p:txBody>
      </p:sp>
      <p:sp>
        <p:nvSpPr>
          <p:cNvPr id="5" name="TextBox 4"/>
          <p:cNvSpPr txBox="1"/>
          <p:nvPr/>
        </p:nvSpPr>
        <p:spPr>
          <a:xfrm>
            <a:off x="0" y="0"/>
            <a:ext cx="9144000" cy="1292662"/>
          </a:xfrm>
          <a:prstGeom prst="rect">
            <a:avLst/>
          </a:prstGeom>
          <a:solidFill>
            <a:srgbClr val="710B19"/>
          </a:solidFill>
        </p:spPr>
        <p:txBody>
          <a:bodyPr wrap="square" rtlCol="0">
            <a:spAutoFit/>
          </a:bodyPr>
          <a:lstStyle/>
          <a:p>
            <a:pPr algn="ctr"/>
            <a:endParaRPr lang="en-US" sz="2400" dirty="0">
              <a:solidFill>
                <a:srgbClr val="FFFFFF"/>
              </a:solidFill>
              <a:latin typeface="Lucida Sans Unicode"/>
              <a:cs typeface="Lucida Sans Unicode"/>
            </a:endParaRPr>
          </a:p>
          <a:p>
            <a:pPr algn="ctr"/>
            <a:r>
              <a:rPr lang="en-US" sz="3600" dirty="0" smtClean="0">
                <a:solidFill>
                  <a:srgbClr val="FFFFFF"/>
                </a:solidFill>
                <a:latin typeface="Lucida Sans Unicode"/>
                <a:cs typeface="Lucida Sans Unicode"/>
              </a:rPr>
              <a:t>Practice 2 b.  </a:t>
            </a:r>
          </a:p>
          <a:p>
            <a:pPr algn="ctr"/>
            <a:endParaRPr lang="en-US" dirty="0"/>
          </a:p>
        </p:txBody>
      </p:sp>
      <p:grpSp>
        <p:nvGrpSpPr>
          <p:cNvPr id="6" name="Group 5"/>
          <p:cNvGrpSpPr/>
          <p:nvPr/>
        </p:nvGrpSpPr>
        <p:grpSpPr>
          <a:xfrm>
            <a:off x="-96296" y="6446078"/>
            <a:ext cx="9240296" cy="411922"/>
            <a:chOff x="-76200" y="6446078"/>
            <a:chExt cx="9240296" cy="411922"/>
          </a:xfrm>
        </p:grpSpPr>
        <p:grpSp>
          <p:nvGrpSpPr>
            <p:cNvPr id="7" name="Group 6"/>
            <p:cNvGrpSpPr/>
            <p:nvPr/>
          </p:nvGrpSpPr>
          <p:grpSpPr>
            <a:xfrm>
              <a:off x="0" y="6446078"/>
              <a:ext cx="9164096" cy="411922"/>
              <a:chOff x="0" y="6446078"/>
              <a:chExt cx="9164096" cy="411922"/>
            </a:xfrm>
          </p:grpSpPr>
          <p:sp>
            <p:nvSpPr>
              <p:cNvPr id="10" name="Rectangle 9"/>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9" name="TextBox 8"/>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Tree>
    <p:extLst>
      <p:ext uri="{BB962C8B-B14F-4D97-AF65-F5344CB8AC3E}">
        <p14:creationId xmlns:p14="http://schemas.microsoft.com/office/powerpoint/2010/main" val="26383369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401934" y="557145"/>
            <a:ext cx="8456693" cy="2186201"/>
          </a:xfrm>
          <a:prstGeom prst="round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96296" y="6446078"/>
            <a:ext cx="9240296" cy="411922"/>
            <a:chOff x="-76200" y="6446078"/>
            <a:chExt cx="9240296" cy="411922"/>
          </a:xfrm>
        </p:grpSpPr>
        <p:grpSp>
          <p:nvGrpSpPr>
            <p:cNvPr id="6" name="Group 5"/>
            <p:cNvGrpSpPr/>
            <p:nvPr/>
          </p:nvGrpSpPr>
          <p:grpSpPr>
            <a:xfrm>
              <a:off x="0" y="6446078"/>
              <a:ext cx="9164096" cy="411922"/>
              <a:chOff x="0" y="6446078"/>
              <a:chExt cx="9164096" cy="411922"/>
            </a:xfrm>
          </p:grpSpPr>
          <p:sp>
            <p:nvSpPr>
              <p:cNvPr id="9" name="Rectangle 8"/>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8" name="TextBox 7"/>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5021" y="1106110"/>
            <a:ext cx="3033861" cy="795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
        <p:nvSpPr>
          <p:cNvPr id="14" name="TextBox 13"/>
          <p:cNvSpPr txBox="1"/>
          <p:nvPr/>
        </p:nvSpPr>
        <p:spPr>
          <a:xfrm>
            <a:off x="1470392" y="3626405"/>
            <a:ext cx="6148912" cy="2092881"/>
          </a:xfrm>
          <a:prstGeom prst="rect">
            <a:avLst/>
          </a:prstGeom>
          <a:noFill/>
        </p:spPr>
        <p:txBody>
          <a:bodyPr wrap="square" rtlCol="0">
            <a:spAutoFit/>
          </a:bodyPr>
          <a:lstStyle/>
          <a:p>
            <a:r>
              <a:rPr lang="en-US" sz="2200" dirty="0" smtClean="0">
                <a:latin typeface="Lucida Sans Unicode"/>
                <a:cs typeface="Lucida Sans Unicode"/>
              </a:rPr>
              <a:t>Please don’t forget to fill the sign in sheet and to complete the survey that will be sent to you by email</a:t>
            </a:r>
            <a:r>
              <a:rPr lang="en-US" dirty="0" smtClean="0">
                <a:latin typeface="Lucida Sans Unicode"/>
                <a:cs typeface="Lucida Sans Unicode"/>
              </a:rPr>
              <a:t>. </a:t>
            </a:r>
          </a:p>
          <a:p>
            <a:endParaRPr lang="en-US" dirty="0">
              <a:latin typeface="Lucida Sans Unicode"/>
              <a:cs typeface="Lucida Sans Unicode"/>
            </a:endParaRPr>
          </a:p>
          <a:p>
            <a:pPr algn="ctr"/>
            <a:r>
              <a:rPr lang="en-US" sz="2800" dirty="0">
                <a:solidFill>
                  <a:srgbClr val="FF6600"/>
                </a:solidFill>
                <a:latin typeface="Lucida Sans Unicode"/>
                <a:cs typeface="Lucida Sans Unicode"/>
              </a:rPr>
              <a:t>Thank you! </a:t>
            </a:r>
          </a:p>
          <a:p>
            <a:endParaRPr lang="en-US" dirty="0">
              <a:latin typeface="Lucida Sans Unicode"/>
              <a:cs typeface="Lucida Sans Unicode"/>
            </a:endParaRPr>
          </a:p>
        </p:txBody>
      </p:sp>
    </p:spTree>
    <p:extLst>
      <p:ext uri="{BB962C8B-B14F-4D97-AF65-F5344CB8AC3E}">
        <p14:creationId xmlns:p14="http://schemas.microsoft.com/office/powerpoint/2010/main" val="2250447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612803"/>
            <a:ext cx="8229600" cy="4525963"/>
          </a:xfrm>
        </p:spPr>
        <p:txBody>
          <a:bodyPr>
            <a:normAutofit fontScale="70000" lnSpcReduction="20000"/>
          </a:bodyPr>
          <a:lstStyle/>
          <a:p>
            <a:pPr marL="514350" indent="-514350">
              <a:lnSpc>
                <a:spcPct val="120000"/>
              </a:lnSpc>
              <a:buClr>
                <a:srgbClr val="FF6600"/>
              </a:buClr>
              <a:buSzPct val="103000"/>
              <a:buFont typeface="+mj-lt"/>
              <a:buAutoNum type="arabicPeriod"/>
            </a:pPr>
            <a:r>
              <a:rPr lang="en-US" dirty="0" smtClean="0">
                <a:latin typeface="Lucida Sans Unicode"/>
                <a:cs typeface="Lucida Sans Unicode"/>
              </a:rPr>
              <a:t>What is R</a:t>
            </a:r>
          </a:p>
          <a:p>
            <a:pPr marL="514350" indent="-514350">
              <a:lnSpc>
                <a:spcPct val="120000"/>
              </a:lnSpc>
              <a:buClr>
                <a:srgbClr val="FF6600"/>
              </a:buClr>
              <a:buSzPct val="103000"/>
              <a:buFont typeface="+mj-lt"/>
              <a:buAutoNum type="arabicPeriod"/>
            </a:pPr>
            <a:r>
              <a:rPr lang="en-US" dirty="0" smtClean="0">
                <a:latin typeface="Lucida Sans Unicode"/>
                <a:cs typeface="Lucida Sans Unicode"/>
              </a:rPr>
              <a:t>Why use R</a:t>
            </a:r>
          </a:p>
          <a:p>
            <a:pPr marL="514350" indent="-514350">
              <a:lnSpc>
                <a:spcPct val="120000"/>
              </a:lnSpc>
              <a:buClr>
                <a:srgbClr val="FF6600"/>
              </a:buClr>
              <a:buSzPct val="103000"/>
              <a:buFont typeface="+mj-lt"/>
              <a:buAutoNum type="arabicPeriod"/>
            </a:pPr>
            <a:r>
              <a:rPr lang="en-US" dirty="0" smtClean="0">
                <a:latin typeface="Lucida Sans Unicode"/>
                <a:cs typeface="Lucida Sans Unicode"/>
              </a:rPr>
              <a:t>Installing R in your own computer</a:t>
            </a:r>
          </a:p>
          <a:p>
            <a:pPr marL="514350" indent="-514350">
              <a:lnSpc>
                <a:spcPct val="120000"/>
              </a:lnSpc>
              <a:buClr>
                <a:srgbClr val="FF6600"/>
              </a:buClr>
              <a:buSzPct val="103000"/>
              <a:buFont typeface="+mj-lt"/>
              <a:buAutoNum type="arabicPeriod"/>
            </a:pPr>
            <a:r>
              <a:rPr lang="en-US" dirty="0">
                <a:latin typeface="Lucida Sans Unicode"/>
                <a:cs typeface="Lucida Sans Unicode"/>
              </a:rPr>
              <a:t>R</a:t>
            </a:r>
            <a:r>
              <a:rPr lang="en-US" dirty="0" smtClean="0">
                <a:latin typeface="Lucida Sans Unicode"/>
                <a:cs typeface="Lucida Sans Unicode"/>
              </a:rPr>
              <a:t> studio</a:t>
            </a:r>
          </a:p>
          <a:p>
            <a:pPr marL="514350" indent="-514350">
              <a:lnSpc>
                <a:spcPct val="120000"/>
              </a:lnSpc>
              <a:buClr>
                <a:srgbClr val="FF6600"/>
              </a:buClr>
              <a:buSzPct val="103000"/>
              <a:buFont typeface="+mj-lt"/>
              <a:buAutoNum type="arabicPeriod"/>
            </a:pPr>
            <a:r>
              <a:rPr lang="en-US" dirty="0" smtClean="0">
                <a:latin typeface="Lucida Sans Unicode"/>
                <a:cs typeface="Lucida Sans Unicode"/>
              </a:rPr>
              <a:t>Data Structures and Manipulation</a:t>
            </a:r>
          </a:p>
          <a:p>
            <a:pPr marL="514350" indent="-514350">
              <a:lnSpc>
                <a:spcPct val="120000"/>
              </a:lnSpc>
              <a:buClr>
                <a:srgbClr val="FF6600"/>
              </a:buClr>
              <a:buSzPct val="103000"/>
              <a:buFont typeface="+mj-lt"/>
              <a:buAutoNum type="arabicPeriod"/>
            </a:pPr>
            <a:r>
              <a:rPr lang="en-US" dirty="0" smtClean="0">
                <a:latin typeface="Lucida Sans Unicode"/>
                <a:cs typeface="Lucida Sans Unicode"/>
              </a:rPr>
              <a:t>Data Import</a:t>
            </a:r>
          </a:p>
          <a:p>
            <a:pPr marL="514350" indent="-514350">
              <a:lnSpc>
                <a:spcPct val="120000"/>
              </a:lnSpc>
              <a:buClr>
                <a:srgbClr val="FF6600"/>
              </a:buClr>
              <a:buSzPct val="103000"/>
              <a:buFont typeface="+mj-lt"/>
              <a:buAutoNum type="arabicPeriod"/>
            </a:pPr>
            <a:r>
              <a:rPr lang="en-US" dirty="0" smtClean="0">
                <a:latin typeface="Lucida Sans Unicode"/>
                <a:cs typeface="Lucida Sans Unicode"/>
              </a:rPr>
              <a:t>Exploratory Data Analysis</a:t>
            </a:r>
          </a:p>
          <a:p>
            <a:pPr marL="514350" indent="-514350">
              <a:lnSpc>
                <a:spcPct val="120000"/>
              </a:lnSpc>
              <a:buClr>
                <a:srgbClr val="FF6600"/>
              </a:buClr>
              <a:buSzPct val="103000"/>
              <a:buFont typeface="+mj-lt"/>
              <a:buAutoNum type="arabicPeriod"/>
            </a:pPr>
            <a:r>
              <a:rPr lang="en-US" dirty="0" smtClean="0">
                <a:latin typeface="Lucida Sans Unicode"/>
                <a:cs typeface="Lucida Sans Unicode"/>
              </a:rPr>
              <a:t>Loops</a:t>
            </a:r>
          </a:p>
          <a:p>
            <a:pPr marL="514350" indent="-514350">
              <a:lnSpc>
                <a:spcPct val="120000"/>
              </a:lnSpc>
              <a:buClr>
                <a:srgbClr val="FF6600"/>
              </a:buClr>
              <a:buSzPct val="103000"/>
              <a:buFont typeface="+mj-lt"/>
              <a:buAutoNum type="arabicPeriod"/>
            </a:pPr>
            <a:r>
              <a:rPr lang="en-US" dirty="0" smtClean="0">
                <a:latin typeface="Lucida Sans Unicode"/>
                <a:cs typeface="Lucida Sans Unicode"/>
              </a:rPr>
              <a:t>If/Else Statements</a:t>
            </a:r>
          </a:p>
          <a:p>
            <a:pPr marL="514350" indent="-514350">
              <a:lnSpc>
                <a:spcPct val="120000"/>
              </a:lnSpc>
              <a:buClr>
                <a:srgbClr val="FF6600"/>
              </a:buClr>
              <a:buSzPct val="103000"/>
              <a:buFont typeface="+mj-lt"/>
              <a:buAutoNum type="arabicPeriod"/>
            </a:pPr>
            <a:r>
              <a:rPr lang="en-US" dirty="0" smtClean="0">
                <a:latin typeface="Lucida Sans Unicode"/>
                <a:cs typeface="Lucida Sans Unicode"/>
              </a:rPr>
              <a:t>Data Export</a:t>
            </a:r>
            <a:endParaRPr lang="en-US" dirty="0">
              <a:latin typeface="Lucida Sans Unicode"/>
              <a:cs typeface="Lucida Sans Unicode"/>
            </a:endParaRPr>
          </a:p>
        </p:txBody>
      </p:sp>
      <p:sp>
        <p:nvSpPr>
          <p:cNvPr id="6" name="TextBox 5"/>
          <p:cNvSpPr txBox="1"/>
          <p:nvPr/>
        </p:nvSpPr>
        <p:spPr>
          <a:xfrm>
            <a:off x="0" y="0"/>
            <a:ext cx="9144000" cy="1292662"/>
          </a:xfrm>
          <a:prstGeom prst="rect">
            <a:avLst/>
          </a:prstGeom>
          <a:solidFill>
            <a:srgbClr val="710B19"/>
          </a:solidFill>
        </p:spPr>
        <p:txBody>
          <a:bodyPr wrap="square" rtlCol="0">
            <a:spAutoFit/>
          </a:bodyPr>
          <a:lstStyle/>
          <a:p>
            <a:pPr algn="ctr"/>
            <a:endParaRPr lang="en-US" sz="2400" dirty="0">
              <a:solidFill>
                <a:srgbClr val="FFFFFF"/>
              </a:solidFill>
              <a:latin typeface="Lucida Sans Unicode"/>
              <a:cs typeface="Lucida Sans Unicode"/>
            </a:endParaRPr>
          </a:p>
          <a:p>
            <a:pPr algn="ctr"/>
            <a:r>
              <a:rPr lang="en-US" sz="3600" dirty="0" smtClean="0">
                <a:solidFill>
                  <a:srgbClr val="FFFFFF"/>
                </a:solidFill>
                <a:latin typeface="Lucida Sans Unicode"/>
                <a:cs typeface="Lucida Sans Unicode"/>
              </a:rPr>
              <a:t>Outline</a:t>
            </a:r>
            <a:endParaRPr lang="en-US" dirty="0" smtClean="0"/>
          </a:p>
          <a:p>
            <a:endParaRPr lang="en-US" dirty="0"/>
          </a:p>
        </p:txBody>
      </p:sp>
      <p:grpSp>
        <p:nvGrpSpPr>
          <p:cNvPr id="7" name="Group 6"/>
          <p:cNvGrpSpPr/>
          <p:nvPr/>
        </p:nvGrpSpPr>
        <p:grpSpPr>
          <a:xfrm>
            <a:off x="-96296" y="6441273"/>
            <a:ext cx="9240296" cy="411922"/>
            <a:chOff x="-76200" y="6446078"/>
            <a:chExt cx="9240296" cy="411922"/>
          </a:xfrm>
        </p:grpSpPr>
        <p:grpSp>
          <p:nvGrpSpPr>
            <p:cNvPr id="8" name="Group 7"/>
            <p:cNvGrpSpPr/>
            <p:nvPr/>
          </p:nvGrpSpPr>
          <p:grpSpPr>
            <a:xfrm>
              <a:off x="0" y="6446078"/>
              <a:ext cx="9164096" cy="411922"/>
              <a:chOff x="0" y="6446078"/>
              <a:chExt cx="9164096" cy="411922"/>
            </a:xfrm>
          </p:grpSpPr>
          <p:sp>
            <p:nvSpPr>
              <p:cNvPr id="11" name="Rectangle 10"/>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Box 8"/>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10" name="TextBox 9"/>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Tree>
    <p:extLst>
      <p:ext uri="{BB962C8B-B14F-4D97-AF65-F5344CB8AC3E}">
        <p14:creationId xmlns:p14="http://schemas.microsoft.com/office/powerpoint/2010/main" val="25815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6483863"/>
            <a:ext cx="9144000" cy="374137"/>
            <a:chOff x="0" y="6446078"/>
            <a:chExt cx="9144000" cy="374137"/>
          </a:xfrm>
        </p:grpSpPr>
        <p:sp>
          <p:nvSpPr>
            <p:cNvPr id="3" name="TextBox 2"/>
            <p:cNvSpPr txBox="1"/>
            <p:nvPr/>
          </p:nvSpPr>
          <p:spPr>
            <a:xfrm>
              <a:off x="0" y="6446078"/>
              <a:ext cx="4582048"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4" name="TextBox 3"/>
            <p:cNvSpPr txBox="1"/>
            <p:nvPr/>
          </p:nvSpPr>
          <p:spPr>
            <a:xfrm>
              <a:off x="4561952" y="6450883"/>
              <a:ext cx="4582048"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grpSp>
        <p:nvGrpSpPr>
          <p:cNvPr id="8" name="Group 7"/>
          <p:cNvGrpSpPr/>
          <p:nvPr/>
        </p:nvGrpSpPr>
        <p:grpSpPr>
          <a:xfrm>
            <a:off x="-96296" y="6441273"/>
            <a:ext cx="9240296" cy="411922"/>
            <a:chOff x="-76200" y="6446078"/>
            <a:chExt cx="9240296" cy="411922"/>
          </a:xfrm>
        </p:grpSpPr>
        <p:grpSp>
          <p:nvGrpSpPr>
            <p:cNvPr id="9" name="Group 8"/>
            <p:cNvGrpSpPr/>
            <p:nvPr/>
          </p:nvGrpSpPr>
          <p:grpSpPr>
            <a:xfrm>
              <a:off x="0" y="6446078"/>
              <a:ext cx="9164096" cy="411922"/>
              <a:chOff x="0" y="6446078"/>
              <a:chExt cx="9164096" cy="411922"/>
            </a:xfrm>
          </p:grpSpPr>
          <p:sp>
            <p:nvSpPr>
              <p:cNvPr id="12" name="Rectangle 11"/>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11" name="TextBox 10"/>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
        <p:nvSpPr>
          <p:cNvPr id="16" name="TextBox 15"/>
          <p:cNvSpPr txBox="1"/>
          <p:nvPr/>
        </p:nvSpPr>
        <p:spPr>
          <a:xfrm>
            <a:off x="0" y="0"/>
            <a:ext cx="9144000" cy="1292662"/>
          </a:xfrm>
          <a:prstGeom prst="rect">
            <a:avLst/>
          </a:prstGeom>
          <a:solidFill>
            <a:srgbClr val="710B19"/>
          </a:solidFill>
        </p:spPr>
        <p:txBody>
          <a:bodyPr wrap="square" rtlCol="0">
            <a:spAutoFit/>
          </a:bodyPr>
          <a:lstStyle/>
          <a:p>
            <a:pPr algn="ctr"/>
            <a:endParaRPr lang="en-US" sz="2400" dirty="0">
              <a:solidFill>
                <a:srgbClr val="FFFFFF"/>
              </a:solidFill>
              <a:latin typeface="Lucida Sans Unicode"/>
              <a:cs typeface="Lucida Sans Unicode"/>
            </a:endParaRPr>
          </a:p>
          <a:p>
            <a:pPr algn="ctr"/>
            <a:r>
              <a:rPr lang="en-US" sz="3600" dirty="0" smtClean="0">
                <a:solidFill>
                  <a:srgbClr val="FFFFFF"/>
                </a:solidFill>
                <a:latin typeface="Lucida Sans Unicode"/>
                <a:cs typeface="Lucida Sans Unicode"/>
              </a:rPr>
              <a:t>What is R?</a:t>
            </a:r>
            <a:endParaRPr lang="en-US" dirty="0" smtClean="0"/>
          </a:p>
          <a:p>
            <a:endParaRPr lang="en-US" dirty="0"/>
          </a:p>
        </p:txBody>
      </p:sp>
      <p:sp>
        <p:nvSpPr>
          <p:cNvPr id="17" name="TextBox 16"/>
          <p:cNvSpPr txBox="1"/>
          <p:nvPr/>
        </p:nvSpPr>
        <p:spPr>
          <a:xfrm>
            <a:off x="807887" y="1639651"/>
            <a:ext cx="7508129" cy="4401205"/>
          </a:xfrm>
          <a:prstGeom prst="rect">
            <a:avLst/>
          </a:prstGeom>
          <a:noFill/>
        </p:spPr>
        <p:txBody>
          <a:bodyPr wrap="square" rtlCol="0">
            <a:spAutoFit/>
          </a:bodyPr>
          <a:lstStyle/>
          <a:p>
            <a:pPr algn="just"/>
            <a:r>
              <a:rPr lang="en-US" sz="2000" dirty="0" smtClean="0">
                <a:latin typeface="Lucida Sans Unicode"/>
                <a:cs typeface="Lucida Sans Unicode"/>
              </a:rPr>
              <a:t>R is a powerful, versatile, and free statistical programming language. Scientists, statisticians, analysts, students and others who are interested in statistical analysis, data visualization, etc. are using R to do so. </a:t>
            </a:r>
            <a:endParaRPr lang="en-US" sz="2000" dirty="0">
              <a:latin typeface="Lucida Sans Unicode"/>
              <a:cs typeface="Lucida Sans Unicode"/>
            </a:endParaRPr>
          </a:p>
          <a:p>
            <a:pPr algn="just"/>
            <a:endParaRPr lang="en-US" sz="2000" dirty="0" smtClean="0">
              <a:latin typeface="Lucida Sans Unicode"/>
              <a:cs typeface="Lucida Sans Unicode"/>
            </a:endParaRPr>
          </a:p>
          <a:p>
            <a:pPr algn="just"/>
            <a:r>
              <a:rPr lang="en-US" sz="2000" dirty="0" smtClean="0">
                <a:latin typeface="Lucida Sans Unicode"/>
                <a:cs typeface="Lucida Sans Unicode"/>
              </a:rPr>
              <a:t>Data analysis is done in R by writing or using built in scripts and functions in the R  language.  The R environment is not only equipped with all the standard methods,  but also some of the most recent cutting-edge techniques. </a:t>
            </a:r>
          </a:p>
          <a:p>
            <a:pPr algn="just"/>
            <a:endParaRPr lang="en-US" sz="2000" dirty="0">
              <a:latin typeface="Lucida Sans Unicode"/>
              <a:cs typeface="Lucida Sans Unicode"/>
            </a:endParaRPr>
          </a:p>
          <a:p>
            <a:pPr algn="just"/>
            <a:r>
              <a:rPr lang="en-US" sz="2000" dirty="0" smtClean="0">
                <a:latin typeface="Lucida Sans Unicode"/>
                <a:cs typeface="Lucida Sans Unicode"/>
              </a:rPr>
              <a:t>R is open source. This means that you can download and use R for free, and additionally the source code is open and available for inspection and modification. </a:t>
            </a:r>
            <a:endParaRPr lang="en-US" sz="2000" dirty="0">
              <a:latin typeface="Lucida Sans Unicode"/>
              <a:cs typeface="Lucida Sans Unicode"/>
            </a:endParaRPr>
          </a:p>
        </p:txBody>
      </p:sp>
    </p:spTree>
    <p:extLst>
      <p:ext uri="{BB962C8B-B14F-4D97-AF65-F5344CB8AC3E}">
        <p14:creationId xmlns:p14="http://schemas.microsoft.com/office/powerpoint/2010/main" val="3941923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1292662"/>
          </a:xfrm>
          <a:prstGeom prst="rect">
            <a:avLst/>
          </a:prstGeom>
          <a:solidFill>
            <a:srgbClr val="710B19"/>
          </a:solidFill>
        </p:spPr>
        <p:txBody>
          <a:bodyPr wrap="square" rtlCol="0">
            <a:spAutoFit/>
          </a:bodyPr>
          <a:lstStyle/>
          <a:p>
            <a:pPr algn="ctr"/>
            <a:endParaRPr lang="en-US" sz="2400" dirty="0">
              <a:solidFill>
                <a:srgbClr val="FFFFFF"/>
              </a:solidFill>
              <a:latin typeface="Lucida Sans Unicode"/>
              <a:cs typeface="Lucida Sans Unicode"/>
            </a:endParaRPr>
          </a:p>
          <a:p>
            <a:pPr algn="ctr"/>
            <a:r>
              <a:rPr lang="en-US" sz="3600" dirty="0" smtClean="0">
                <a:solidFill>
                  <a:srgbClr val="FFFFFF"/>
                </a:solidFill>
                <a:latin typeface="Lucida Sans Unicode"/>
                <a:cs typeface="Lucida Sans Unicode"/>
              </a:rPr>
              <a:t>Why use R?</a:t>
            </a:r>
            <a:endParaRPr lang="en-US" dirty="0" smtClean="0"/>
          </a:p>
          <a:p>
            <a:endParaRPr lang="en-US" dirty="0"/>
          </a:p>
        </p:txBody>
      </p:sp>
      <p:grpSp>
        <p:nvGrpSpPr>
          <p:cNvPr id="4" name="Group 3"/>
          <p:cNvGrpSpPr/>
          <p:nvPr/>
        </p:nvGrpSpPr>
        <p:grpSpPr>
          <a:xfrm>
            <a:off x="-96296" y="6446078"/>
            <a:ext cx="9240296" cy="411922"/>
            <a:chOff x="-76200" y="6446078"/>
            <a:chExt cx="9240296" cy="411922"/>
          </a:xfrm>
        </p:grpSpPr>
        <p:grpSp>
          <p:nvGrpSpPr>
            <p:cNvPr id="5" name="Group 4"/>
            <p:cNvGrpSpPr/>
            <p:nvPr/>
          </p:nvGrpSpPr>
          <p:grpSpPr>
            <a:xfrm>
              <a:off x="0" y="6446078"/>
              <a:ext cx="9164096" cy="411922"/>
              <a:chOff x="0" y="6446078"/>
              <a:chExt cx="9164096" cy="411922"/>
            </a:xfrm>
          </p:grpSpPr>
          <p:sp>
            <p:nvSpPr>
              <p:cNvPr id="8" name="Rectangle 7"/>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TextBox 5"/>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7" name="TextBox 6"/>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
        <p:nvSpPr>
          <p:cNvPr id="10" name="TextBox 9"/>
          <p:cNvSpPr txBox="1"/>
          <p:nvPr/>
        </p:nvSpPr>
        <p:spPr>
          <a:xfrm>
            <a:off x="1028951" y="1703951"/>
            <a:ext cx="7283045" cy="4524315"/>
          </a:xfrm>
          <a:prstGeom prst="rect">
            <a:avLst/>
          </a:prstGeom>
          <a:noFill/>
        </p:spPr>
        <p:txBody>
          <a:bodyPr wrap="square" rtlCol="0">
            <a:spAutoFit/>
          </a:bodyPr>
          <a:lstStyle/>
          <a:p>
            <a:pPr marL="342900" indent="-342900" algn="just">
              <a:buClr>
                <a:srgbClr val="FF6600"/>
              </a:buClr>
              <a:buSzPct val="103000"/>
              <a:buFont typeface="+mj-lt"/>
              <a:buAutoNum type="arabicPeriod"/>
            </a:pPr>
            <a:r>
              <a:rPr lang="en-US" sz="2000" dirty="0" smtClean="0">
                <a:latin typeface="Lucida Sans Unicode"/>
                <a:cs typeface="Lucida Sans Unicode"/>
              </a:rPr>
              <a:t> R is free and open. </a:t>
            </a:r>
          </a:p>
          <a:p>
            <a:pPr algn="just">
              <a:buClr>
                <a:srgbClr val="FF6600"/>
              </a:buClr>
              <a:buSzPct val="103000"/>
            </a:pPr>
            <a:endParaRPr lang="en-US" sz="2000" dirty="0" smtClean="0">
              <a:latin typeface="Lucida Sans Unicode"/>
              <a:cs typeface="Lucida Sans Unicode"/>
            </a:endParaRPr>
          </a:p>
          <a:p>
            <a:pPr marL="457200" indent="-457200" algn="just">
              <a:buClr>
                <a:srgbClr val="FF6600"/>
              </a:buClr>
              <a:buSzPct val="103000"/>
              <a:buFont typeface="+mj-lt"/>
              <a:buAutoNum type="arabicPeriod" startAt="2"/>
            </a:pPr>
            <a:r>
              <a:rPr lang="en-US" sz="2000" dirty="0" smtClean="0">
                <a:latin typeface="Lucida Sans Unicode"/>
                <a:cs typeface="Lucida Sans Unicode"/>
              </a:rPr>
              <a:t>R is a language. You learn much more than just point   and click.</a:t>
            </a:r>
          </a:p>
          <a:p>
            <a:pPr algn="just">
              <a:buClr>
                <a:srgbClr val="FF6600"/>
              </a:buClr>
              <a:buSzPct val="103000"/>
            </a:pPr>
            <a:endParaRPr lang="en-US" sz="2000" dirty="0" smtClean="0">
              <a:latin typeface="Lucida Sans Unicode"/>
              <a:cs typeface="Lucida Sans Unicode"/>
            </a:endParaRPr>
          </a:p>
          <a:p>
            <a:pPr marL="457200" indent="-457200" algn="just">
              <a:buClr>
                <a:srgbClr val="FF6600"/>
              </a:buClr>
              <a:buSzPct val="103000"/>
              <a:buFont typeface="+mj-lt"/>
              <a:buAutoNum type="arabicPeriod" startAt="3"/>
            </a:pPr>
            <a:r>
              <a:rPr lang="en-US" sz="2000" dirty="0" smtClean="0">
                <a:latin typeface="Lucida Sans Unicode"/>
                <a:cs typeface="Lucida Sans Unicode"/>
              </a:rPr>
              <a:t>R has excellent tools for graphics and data visualization. </a:t>
            </a:r>
          </a:p>
          <a:p>
            <a:pPr algn="just">
              <a:buClr>
                <a:srgbClr val="FF6600"/>
              </a:buClr>
              <a:buSzPct val="103000"/>
            </a:pPr>
            <a:endParaRPr lang="en-US" sz="2000" dirty="0" smtClean="0">
              <a:latin typeface="Lucida Sans Unicode"/>
              <a:cs typeface="Lucida Sans Unicode"/>
            </a:endParaRPr>
          </a:p>
          <a:p>
            <a:pPr marL="457200" indent="-457200" algn="just">
              <a:buClr>
                <a:srgbClr val="FF6600"/>
              </a:buClr>
              <a:buSzPct val="103000"/>
              <a:buFont typeface="+mj-lt"/>
              <a:buAutoNum type="arabicPeriod" startAt="4"/>
              <a:tabLst>
                <a:tab pos="401638" algn="l"/>
              </a:tabLst>
            </a:pPr>
            <a:r>
              <a:rPr lang="en-US" sz="2000" dirty="0" smtClean="0">
                <a:latin typeface="Lucida Sans Unicode"/>
                <a:cs typeface="Lucida Sans Unicode"/>
              </a:rPr>
              <a:t>R is flexible.  You are not restricted to the built in set of functions, you can use them and extend them with your own. </a:t>
            </a:r>
          </a:p>
          <a:p>
            <a:pPr marL="342900" indent="-342900">
              <a:buClr>
                <a:srgbClr val="FF6600"/>
              </a:buClr>
              <a:buSzPct val="103000"/>
              <a:buFont typeface="+mj-lt"/>
              <a:buAutoNum type="arabicPeriod" startAt="4"/>
            </a:pPr>
            <a:endParaRPr lang="en-US" dirty="0"/>
          </a:p>
          <a:p>
            <a:pPr>
              <a:buClr>
                <a:srgbClr val="FF6600"/>
              </a:buClr>
              <a:buSzPct val="103000"/>
            </a:pPr>
            <a:endParaRPr lang="en-US" dirty="0" smtClean="0"/>
          </a:p>
          <a:p>
            <a:pPr algn="ctr">
              <a:buClr>
                <a:srgbClr val="FF6600"/>
              </a:buClr>
              <a:buSzPct val="103000"/>
            </a:pPr>
            <a:r>
              <a:rPr lang="en-US" sz="3200" dirty="0" smtClean="0">
                <a:solidFill>
                  <a:srgbClr val="FF6600"/>
                </a:solidFill>
              </a:rPr>
              <a:t>You can make your analysis your own!  </a:t>
            </a:r>
            <a:endParaRPr lang="en-US" sz="3200" dirty="0">
              <a:solidFill>
                <a:srgbClr val="FF6600"/>
              </a:solidFill>
            </a:endParaRPr>
          </a:p>
        </p:txBody>
      </p:sp>
    </p:spTree>
    <p:extLst>
      <p:ext uri="{BB962C8B-B14F-4D97-AF65-F5344CB8AC3E}">
        <p14:creationId xmlns:p14="http://schemas.microsoft.com/office/powerpoint/2010/main" val="3243605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6296" y="6446078"/>
            <a:ext cx="9240296" cy="411922"/>
            <a:chOff x="-76200" y="6446078"/>
            <a:chExt cx="9240296" cy="411922"/>
          </a:xfrm>
        </p:grpSpPr>
        <p:grpSp>
          <p:nvGrpSpPr>
            <p:cNvPr id="3" name="Group 2"/>
            <p:cNvGrpSpPr/>
            <p:nvPr/>
          </p:nvGrpSpPr>
          <p:grpSpPr>
            <a:xfrm>
              <a:off x="0" y="6446078"/>
              <a:ext cx="9164096" cy="411922"/>
              <a:chOff x="0" y="6446078"/>
              <a:chExt cx="9164096" cy="411922"/>
            </a:xfrm>
          </p:grpSpPr>
          <p:sp>
            <p:nvSpPr>
              <p:cNvPr id="6" name="Rectangle 5"/>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TextBox 3"/>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5" name="TextBox 4"/>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
        <p:nvSpPr>
          <p:cNvPr id="8" name="TextBox 7"/>
          <p:cNvSpPr txBox="1"/>
          <p:nvPr/>
        </p:nvSpPr>
        <p:spPr>
          <a:xfrm>
            <a:off x="0" y="0"/>
            <a:ext cx="9144000" cy="1277273"/>
          </a:xfrm>
          <a:prstGeom prst="rect">
            <a:avLst/>
          </a:prstGeom>
          <a:solidFill>
            <a:srgbClr val="710B19"/>
          </a:solidFill>
        </p:spPr>
        <p:txBody>
          <a:bodyPr wrap="square" rtlCol="0">
            <a:spAutoFit/>
          </a:bodyPr>
          <a:lstStyle/>
          <a:p>
            <a:pPr algn="ctr"/>
            <a:endParaRPr lang="en-US" sz="2400" dirty="0">
              <a:solidFill>
                <a:srgbClr val="FFFFFF"/>
              </a:solidFill>
              <a:latin typeface="Lucida Sans Unicode"/>
              <a:cs typeface="Lucida Sans Unicode"/>
            </a:endParaRPr>
          </a:p>
          <a:p>
            <a:pPr algn="ctr"/>
            <a:r>
              <a:rPr lang="en-US" sz="3500" dirty="0" smtClean="0">
                <a:solidFill>
                  <a:srgbClr val="FFFFFF"/>
                </a:solidFill>
                <a:latin typeface="Lucida Sans Unicode"/>
                <a:cs typeface="Lucida Sans Unicode"/>
              </a:rPr>
              <a:t>How to Obtain R for your own computer?</a:t>
            </a:r>
            <a:endParaRPr lang="en-US" sz="3500" dirty="0" smtClean="0"/>
          </a:p>
          <a:p>
            <a:endParaRPr lang="en-US" dirty="0"/>
          </a:p>
        </p:txBody>
      </p:sp>
      <p:sp>
        <p:nvSpPr>
          <p:cNvPr id="9" name="TextBox 8"/>
          <p:cNvSpPr txBox="1"/>
          <p:nvPr/>
        </p:nvSpPr>
        <p:spPr>
          <a:xfrm>
            <a:off x="994833" y="1968500"/>
            <a:ext cx="6858000" cy="2308324"/>
          </a:xfrm>
          <a:prstGeom prst="rect">
            <a:avLst/>
          </a:prstGeom>
          <a:noFill/>
        </p:spPr>
        <p:txBody>
          <a:bodyPr wrap="square" rtlCol="0">
            <a:spAutoFit/>
          </a:bodyPr>
          <a:lstStyle/>
          <a:p>
            <a:r>
              <a:rPr lang="en-US" sz="2400" b="1" dirty="0" smtClean="0">
                <a:solidFill>
                  <a:srgbClr val="FF6600"/>
                </a:solidFill>
                <a:latin typeface="Lucida Sans Unicode"/>
                <a:cs typeface="Lucida Sans Unicode"/>
              </a:rPr>
              <a:t>Windows:</a:t>
            </a:r>
          </a:p>
          <a:p>
            <a:r>
              <a:rPr lang="en-US" sz="2400" dirty="0" smtClean="0">
                <a:latin typeface="Lucida Sans Unicode"/>
                <a:cs typeface="Lucida Sans Unicode"/>
              </a:rPr>
              <a:t>http://</a:t>
            </a:r>
            <a:r>
              <a:rPr lang="en-US" sz="2400" dirty="0" err="1" smtClean="0">
                <a:latin typeface="Lucida Sans Unicode"/>
                <a:cs typeface="Lucida Sans Unicode"/>
              </a:rPr>
              <a:t>cran.r-project.org</a:t>
            </a:r>
            <a:r>
              <a:rPr lang="en-US" sz="2400" dirty="0" smtClean="0">
                <a:latin typeface="Lucida Sans Unicode"/>
                <a:cs typeface="Lucida Sans Unicode"/>
              </a:rPr>
              <a:t>/bin/windows/base/</a:t>
            </a:r>
            <a:endParaRPr lang="en-US" sz="2400" dirty="0">
              <a:latin typeface="Lucida Sans Unicode"/>
              <a:cs typeface="Lucida Sans Unicode"/>
            </a:endParaRPr>
          </a:p>
          <a:p>
            <a:endParaRPr lang="en-US" sz="2400" dirty="0">
              <a:latin typeface="Lucida Sans Unicode"/>
              <a:cs typeface="Lucida Sans Unicode"/>
            </a:endParaRPr>
          </a:p>
          <a:p>
            <a:r>
              <a:rPr lang="en-US" sz="2400" b="1" dirty="0" err="1" smtClean="0">
                <a:solidFill>
                  <a:srgbClr val="FF6600"/>
                </a:solidFill>
                <a:latin typeface="Lucida Sans Unicode"/>
                <a:cs typeface="Lucida Sans Unicode"/>
              </a:rPr>
              <a:t>MacOs</a:t>
            </a:r>
            <a:r>
              <a:rPr lang="en-US" sz="2400" b="1" dirty="0" smtClean="0">
                <a:solidFill>
                  <a:srgbClr val="FF6600"/>
                </a:solidFill>
                <a:latin typeface="Lucida Sans Unicode"/>
                <a:cs typeface="Lucida Sans Unicode"/>
              </a:rPr>
              <a:t> X:</a:t>
            </a:r>
          </a:p>
          <a:p>
            <a:r>
              <a:rPr lang="en-US" sz="2400" dirty="0" smtClean="0">
                <a:latin typeface="Lucida Sans Unicode"/>
                <a:cs typeface="Lucida Sans Unicode"/>
              </a:rPr>
              <a:t>http://</a:t>
            </a:r>
            <a:r>
              <a:rPr lang="en-US" sz="2400" dirty="0" err="1" smtClean="0">
                <a:latin typeface="Lucida Sans Unicode"/>
                <a:cs typeface="Lucida Sans Unicode"/>
              </a:rPr>
              <a:t>cran.r-project.org</a:t>
            </a:r>
            <a:r>
              <a:rPr lang="en-US" sz="2400" dirty="0" smtClean="0">
                <a:latin typeface="Lucida Sans Unicode"/>
                <a:cs typeface="Lucida Sans Unicode"/>
              </a:rPr>
              <a:t>/bin/</a:t>
            </a:r>
            <a:r>
              <a:rPr lang="en-US" sz="2400" dirty="0" err="1" smtClean="0">
                <a:latin typeface="Lucida Sans Unicode"/>
                <a:cs typeface="Lucida Sans Unicode"/>
              </a:rPr>
              <a:t>macosx</a:t>
            </a:r>
            <a:r>
              <a:rPr lang="en-US" sz="2400" dirty="0" smtClean="0">
                <a:latin typeface="Lucida Sans Unicode"/>
                <a:cs typeface="Lucida Sans Unicode"/>
              </a:rPr>
              <a:t>/</a:t>
            </a:r>
            <a:endParaRPr lang="en-US" sz="2400" dirty="0">
              <a:latin typeface="Lucida Sans Unicode"/>
              <a:cs typeface="Lucida Sans Unicode"/>
            </a:endParaRPr>
          </a:p>
        </p:txBody>
      </p:sp>
    </p:spTree>
    <p:extLst>
      <p:ext uri="{BB962C8B-B14F-4D97-AF65-F5344CB8AC3E}">
        <p14:creationId xmlns:p14="http://schemas.microsoft.com/office/powerpoint/2010/main" val="2185929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96296" y="6446078"/>
            <a:ext cx="9240296" cy="411922"/>
            <a:chOff x="-76200" y="6446078"/>
            <a:chExt cx="9240296" cy="411922"/>
          </a:xfrm>
        </p:grpSpPr>
        <p:grpSp>
          <p:nvGrpSpPr>
            <p:cNvPr id="4" name="Group 3"/>
            <p:cNvGrpSpPr/>
            <p:nvPr/>
          </p:nvGrpSpPr>
          <p:grpSpPr>
            <a:xfrm>
              <a:off x="0" y="6446078"/>
              <a:ext cx="9164096" cy="411922"/>
              <a:chOff x="0" y="6446078"/>
              <a:chExt cx="9164096" cy="411922"/>
            </a:xfrm>
          </p:grpSpPr>
          <p:sp>
            <p:nvSpPr>
              <p:cNvPr id="7" name="Rectangle 6"/>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 name="TextBox 4"/>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6" name="TextBox 5"/>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
        <p:nvSpPr>
          <p:cNvPr id="9" name="TextBox 8"/>
          <p:cNvSpPr txBox="1"/>
          <p:nvPr/>
        </p:nvSpPr>
        <p:spPr>
          <a:xfrm>
            <a:off x="0" y="0"/>
            <a:ext cx="9144000" cy="1292662"/>
          </a:xfrm>
          <a:prstGeom prst="rect">
            <a:avLst/>
          </a:prstGeom>
          <a:solidFill>
            <a:srgbClr val="710B19"/>
          </a:solidFill>
        </p:spPr>
        <p:txBody>
          <a:bodyPr wrap="square" rtlCol="0">
            <a:spAutoFit/>
          </a:bodyPr>
          <a:lstStyle/>
          <a:p>
            <a:pPr algn="ctr"/>
            <a:endParaRPr lang="en-US" sz="2400" dirty="0">
              <a:solidFill>
                <a:srgbClr val="FFFFFF"/>
              </a:solidFill>
              <a:latin typeface="Lucida Sans Unicode"/>
              <a:cs typeface="Lucida Sans Unicode"/>
            </a:endParaRPr>
          </a:p>
          <a:p>
            <a:pPr algn="ctr"/>
            <a:r>
              <a:rPr lang="en-US" sz="3600" dirty="0" smtClean="0">
                <a:solidFill>
                  <a:srgbClr val="FFFFFF"/>
                </a:solidFill>
                <a:latin typeface="Lucida Sans Unicode"/>
                <a:cs typeface="Lucida Sans Unicode"/>
              </a:rPr>
              <a:t>R Studio</a:t>
            </a:r>
            <a:endParaRPr lang="en-US" dirty="0" smtClean="0"/>
          </a:p>
          <a:p>
            <a:endParaRPr lang="en-US" dirty="0"/>
          </a:p>
        </p:txBody>
      </p:sp>
      <p:pic>
        <p:nvPicPr>
          <p:cNvPr id="13" name="Picture 12"/>
          <p:cNvPicPr>
            <a:picLocks noChangeAspect="1"/>
          </p:cNvPicPr>
          <p:nvPr/>
        </p:nvPicPr>
        <p:blipFill>
          <a:blip r:embed="rId2"/>
          <a:stretch>
            <a:fillRect/>
          </a:stretch>
        </p:blipFill>
        <p:spPr>
          <a:xfrm>
            <a:off x="625999" y="1455881"/>
            <a:ext cx="7871905" cy="4686780"/>
          </a:xfrm>
          <a:prstGeom prst="rect">
            <a:avLst/>
          </a:prstGeom>
        </p:spPr>
      </p:pic>
      <p:grpSp>
        <p:nvGrpSpPr>
          <p:cNvPr id="18" name="Group 17"/>
          <p:cNvGrpSpPr/>
          <p:nvPr/>
        </p:nvGrpSpPr>
        <p:grpSpPr>
          <a:xfrm>
            <a:off x="984250" y="4842210"/>
            <a:ext cx="3016250" cy="727651"/>
            <a:chOff x="984250" y="4842210"/>
            <a:chExt cx="3016250" cy="727651"/>
          </a:xfrm>
        </p:grpSpPr>
        <p:sp>
          <p:nvSpPr>
            <p:cNvPr id="15" name="Rounded Rectangle 14"/>
            <p:cNvSpPr/>
            <p:nvPr/>
          </p:nvSpPr>
          <p:spPr>
            <a:xfrm>
              <a:off x="984250" y="4842210"/>
              <a:ext cx="2921000" cy="727651"/>
            </a:xfrm>
            <a:prstGeom prst="roundRect">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984250" y="4873625"/>
              <a:ext cx="3016250" cy="584776"/>
            </a:xfrm>
            <a:prstGeom prst="rect">
              <a:avLst/>
            </a:prstGeom>
            <a:noFill/>
          </p:spPr>
          <p:txBody>
            <a:bodyPr wrap="square" rtlCol="0">
              <a:spAutoFit/>
            </a:bodyPr>
            <a:lstStyle/>
            <a:p>
              <a:r>
                <a:rPr lang="en-US" sz="1600" dirty="0" smtClean="0">
                  <a:solidFill>
                    <a:srgbClr val="FF6600"/>
                  </a:solidFill>
                </a:rPr>
                <a:t>The console will display all your results and commands.</a:t>
              </a:r>
              <a:endParaRPr lang="en-US" sz="1600" dirty="0">
                <a:solidFill>
                  <a:srgbClr val="FF6600"/>
                </a:solidFill>
              </a:endParaRPr>
            </a:p>
          </p:txBody>
        </p:sp>
      </p:grpSp>
      <p:grpSp>
        <p:nvGrpSpPr>
          <p:cNvPr id="19" name="Group 18"/>
          <p:cNvGrpSpPr/>
          <p:nvPr/>
        </p:nvGrpSpPr>
        <p:grpSpPr>
          <a:xfrm>
            <a:off x="6507719" y="2241702"/>
            <a:ext cx="1763156" cy="847390"/>
            <a:chOff x="984250" y="4842210"/>
            <a:chExt cx="2921000" cy="727651"/>
          </a:xfrm>
        </p:grpSpPr>
        <p:sp>
          <p:nvSpPr>
            <p:cNvPr id="20" name="Rounded Rectangle 19"/>
            <p:cNvSpPr/>
            <p:nvPr/>
          </p:nvSpPr>
          <p:spPr>
            <a:xfrm>
              <a:off x="984250" y="4842210"/>
              <a:ext cx="2921000" cy="727651"/>
            </a:xfrm>
            <a:prstGeom prst="roundRect">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984250" y="4842210"/>
              <a:ext cx="2622136" cy="713574"/>
            </a:xfrm>
            <a:prstGeom prst="rect">
              <a:avLst/>
            </a:prstGeom>
            <a:noFill/>
          </p:spPr>
          <p:txBody>
            <a:bodyPr wrap="square" rtlCol="0">
              <a:spAutoFit/>
            </a:bodyPr>
            <a:lstStyle/>
            <a:p>
              <a:pPr algn="ctr"/>
              <a:r>
                <a:rPr lang="en-US" sz="1600" dirty="0" smtClean="0">
                  <a:solidFill>
                    <a:srgbClr val="FF6600"/>
                  </a:solidFill>
                </a:rPr>
                <a:t>Workspace</a:t>
              </a:r>
            </a:p>
            <a:p>
              <a:pPr algn="ctr"/>
              <a:r>
                <a:rPr lang="en-US" sz="1600" dirty="0" smtClean="0">
                  <a:solidFill>
                    <a:srgbClr val="FF6600"/>
                  </a:solidFill>
                </a:rPr>
                <a:t> and history of commands</a:t>
              </a:r>
              <a:endParaRPr lang="en-US" sz="1600" dirty="0">
                <a:solidFill>
                  <a:srgbClr val="FF6600"/>
                </a:solidFill>
              </a:endParaRPr>
            </a:p>
          </p:txBody>
        </p:sp>
      </p:grpSp>
      <p:grpSp>
        <p:nvGrpSpPr>
          <p:cNvPr id="23" name="Group 22"/>
          <p:cNvGrpSpPr/>
          <p:nvPr/>
        </p:nvGrpSpPr>
        <p:grpSpPr>
          <a:xfrm>
            <a:off x="5572125" y="4211901"/>
            <a:ext cx="2518352" cy="865514"/>
            <a:chOff x="984250" y="4842210"/>
            <a:chExt cx="2921000" cy="743214"/>
          </a:xfrm>
        </p:grpSpPr>
        <p:sp>
          <p:nvSpPr>
            <p:cNvPr id="24" name="Rounded Rectangle 23"/>
            <p:cNvSpPr/>
            <p:nvPr/>
          </p:nvSpPr>
          <p:spPr>
            <a:xfrm>
              <a:off x="984250" y="4842210"/>
              <a:ext cx="2921000" cy="727651"/>
            </a:xfrm>
            <a:prstGeom prst="roundRect">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984250" y="4871850"/>
              <a:ext cx="2622137" cy="713574"/>
            </a:xfrm>
            <a:prstGeom prst="rect">
              <a:avLst/>
            </a:prstGeom>
            <a:noFill/>
          </p:spPr>
          <p:txBody>
            <a:bodyPr wrap="square" rtlCol="0">
              <a:spAutoFit/>
            </a:bodyPr>
            <a:lstStyle/>
            <a:p>
              <a:pPr algn="ctr"/>
              <a:r>
                <a:rPr lang="en-US" sz="1600" dirty="0" smtClean="0">
                  <a:solidFill>
                    <a:srgbClr val="FF6600"/>
                  </a:solidFill>
                </a:rPr>
                <a:t>Available files, generated plots, package management and help</a:t>
              </a:r>
              <a:endParaRPr lang="en-US" sz="1600" dirty="0">
                <a:solidFill>
                  <a:srgbClr val="FF6600"/>
                </a:solidFill>
              </a:endParaRPr>
            </a:p>
          </p:txBody>
        </p:sp>
      </p:grpSp>
    </p:spTree>
    <p:extLst>
      <p:ext uri="{BB962C8B-B14F-4D97-AF65-F5344CB8AC3E}">
        <p14:creationId xmlns:p14="http://schemas.microsoft.com/office/powerpoint/2010/main" val="236105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r>
              <a:rPr lang="en-US" sz="2800" dirty="0" smtClean="0">
                <a:latin typeface="Lucida Sans Unicode"/>
                <a:cs typeface="Lucida Sans Unicode"/>
              </a:rPr>
              <a:t>Point and Click at the interface and search.</a:t>
            </a:r>
          </a:p>
          <a:p>
            <a:r>
              <a:rPr lang="en-US" sz="2800" dirty="0" smtClean="0">
                <a:latin typeface="Lucida Sans Unicode"/>
                <a:cs typeface="Lucida Sans Unicode"/>
              </a:rPr>
              <a:t>Type </a:t>
            </a:r>
            <a:r>
              <a:rPr lang="en-US" sz="2800" dirty="0" smtClean="0">
                <a:solidFill>
                  <a:srgbClr val="FF6600"/>
                </a:solidFill>
                <a:latin typeface="Lucida Sans Unicode"/>
                <a:cs typeface="Lucida Sans Unicode"/>
              </a:rPr>
              <a:t>??word </a:t>
            </a:r>
            <a:r>
              <a:rPr lang="en-US" sz="2800" dirty="0" smtClean="0">
                <a:latin typeface="Lucida Sans Unicode"/>
                <a:cs typeface="Lucida Sans Unicode"/>
              </a:rPr>
              <a:t>at the console and R will search for help pages.</a:t>
            </a:r>
          </a:p>
          <a:p>
            <a:r>
              <a:rPr lang="en-US" sz="2800" dirty="0" smtClean="0">
                <a:latin typeface="Lucida Sans Unicode"/>
                <a:cs typeface="Lucida Sans Unicode"/>
              </a:rPr>
              <a:t>Google: How to do </a:t>
            </a:r>
            <a:r>
              <a:rPr lang="en-US" sz="2800" u="sng" dirty="0" smtClean="0">
                <a:latin typeface="Lucida Sans Unicode"/>
                <a:cs typeface="Lucida Sans Unicode"/>
              </a:rPr>
              <a:t>            </a:t>
            </a:r>
            <a:r>
              <a:rPr lang="en-US" sz="2800" dirty="0" smtClean="0">
                <a:latin typeface="Lucida Sans Unicode"/>
                <a:cs typeface="Lucida Sans Unicode"/>
              </a:rPr>
              <a:t> in R.</a:t>
            </a:r>
          </a:p>
          <a:p>
            <a:r>
              <a:rPr lang="en-US" sz="2800" dirty="0" smtClean="0">
                <a:latin typeface="Lucida Sans Unicode"/>
                <a:cs typeface="Lucida Sans Unicode"/>
              </a:rPr>
              <a:t>UCLA website: </a:t>
            </a:r>
            <a:r>
              <a:rPr lang="en-US" sz="2800" dirty="0">
                <a:latin typeface="Lucida Sans Unicode"/>
                <a:cs typeface="Lucida Sans Unicode"/>
                <a:hlinkClick r:id="rId2"/>
              </a:rPr>
              <a:t>http://www.ats.ucla.edu/stat/</a:t>
            </a:r>
            <a:endParaRPr lang="en-US" sz="2800" dirty="0">
              <a:latin typeface="Lucida Sans Unicode"/>
              <a:cs typeface="Lucida Sans Unicode"/>
            </a:endParaRPr>
          </a:p>
        </p:txBody>
      </p:sp>
      <p:sp>
        <p:nvSpPr>
          <p:cNvPr id="4" name="TextBox 3"/>
          <p:cNvSpPr txBox="1"/>
          <p:nvPr/>
        </p:nvSpPr>
        <p:spPr>
          <a:xfrm>
            <a:off x="0" y="0"/>
            <a:ext cx="9144000" cy="1292662"/>
          </a:xfrm>
          <a:prstGeom prst="rect">
            <a:avLst/>
          </a:prstGeom>
          <a:solidFill>
            <a:srgbClr val="710B19"/>
          </a:solidFill>
        </p:spPr>
        <p:txBody>
          <a:bodyPr wrap="square" rtlCol="0">
            <a:spAutoFit/>
          </a:bodyPr>
          <a:lstStyle/>
          <a:p>
            <a:pPr algn="ctr"/>
            <a:endParaRPr lang="en-US" sz="2400" dirty="0">
              <a:solidFill>
                <a:srgbClr val="FFFFFF"/>
              </a:solidFill>
              <a:latin typeface="Lucida Sans Unicode"/>
              <a:cs typeface="Lucida Sans Unicode"/>
            </a:endParaRPr>
          </a:p>
          <a:p>
            <a:pPr algn="ctr"/>
            <a:r>
              <a:rPr lang="en-US" sz="3600" dirty="0" smtClean="0">
                <a:solidFill>
                  <a:srgbClr val="FFFFFF"/>
                </a:solidFill>
                <a:latin typeface="Lucida Sans Unicode"/>
                <a:cs typeface="Lucida Sans Unicode"/>
              </a:rPr>
              <a:t>Help</a:t>
            </a:r>
            <a:endParaRPr lang="en-US" dirty="0" smtClean="0"/>
          </a:p>
          <a:p>
            <a:endParaRPr lang="en-US" dirty="0"/>
          </a:p>
        </p:txBody>
      </p:sp>
      <p:grpSp>
        <p:nvGrpSpPr>
          <p:cNvPr id="5" name="Group 4"/>
          <p:cNvGrpSpPr/>
          <p:nvPr/>
        </p:nvGrpSpPr>
        <p:grpSpPr>
          <a:xfrm>
            <a:off x="-96296" y="6446078"/>
            <a:ext cx="9240296" cy="411922"/>
            <a:chOff x="-76200" y="6446078"/>
            <a:chExt cx="9240296" cy="411922"/>
          </a:xfrm>
        </p:grpSpPr>
        <p:grpSp>
          <p:nvGrpSpPr>
            <p:cNvPr id="6" name="Group 5"/>
            <p:cNvGrpSpPr/>
            <p:nvPr/>
          </p:nvGrpSpPr>
          <p:grpSpPr>
            <a:xfrm>
              <a:off x="0" y="6446078"/>
              <a:ext cx="9164096" cy="411922"/>
              <a:chOff x="0" y="6446078"/>
              <a:chExt cx="9164096" cy="411922"/>
            </a:xfrm>
          </p:grpSpPr>
          <p:sp>
            <p:nvSpPr>
              <p:cNvPr id="9" name="Rectangle 8"/>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8" name="TextBox 7"/>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Tree>
    <p:extLst>
      <p:ext uri="{BB962C8B-B14F-4D97-AF65-F5344CB8AC3E}">
        <p14:creationId xmlns:p14="http://schemas.microsoft.com/office/powerpoint/2010/main" val="1265663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1292662"/>
          </a:xfrm>
          <a:prstGeom prst="rect">
            <a:avLst/>
          </a:prstGeom>
          <a:solidFill>
            <a:srgbClr val="710B19"/>
          </a:solidFill>
        </p:spPr>
        <p:txBody>
          <a:bodyPr wrap="square" rtlCol="0">
            <a:spAutoFit/>
          </a:bodyPr>
          <a:lstStyle/>
          <a:p>
            <a:pPr algn="ctr"/>
            <a:endParaRPr lang="en-US" sz="2400" dirty="0">
              <a:solidFill>
                <a:srgbClr val="FFFFFF"/>
              </a:solidFill>
              <a:latin typeface="Lucida Sans Unicode"/>
              <a:cs typeface="Lucida Sans Unicode"/>
            </a:endParaRPr>
          </a:p>
          <a:p>
            <a:pPr algn="ctr"/>
            <a:r>
              <a:rPr lang="en-US" sz="3600" dirty="0" smtClean="0">
                <a:solidFill>
                  <a:srgbClr val="FFFFFF"/>
                </a:solidFill>
                <a:latin typeface="Lucida Sans Unicode"/>
                <a:cs typeface="Lucida Sans Unicode"/>
              </a:rPr>
              <a:t>Data Structures and Manipulation</a:t>
            </a:r>
            <a:endParaRPr lang="en-US" dirty="0" smtClean="0"/>
          </a:p>
          <a:p>
            <a:endParaRPr lang="en-US" dirty="0"/>
          </a:p>
        </p:txBody>
      </p:sp>
      <p:sp>
        <p:nvSpPr>
          <p:cNvPr id="5" name="TextBox 4"/>
          <p:cNvSpPr txBox="1"/>
          <p:nvPr/>
        </p:nvSpPr>
        <p:spPr>
          <a:xfrm>
            <a:off x="712264" y="1644763"/>
            <a:ext cx="7699375" cy="4801315"/>
          </a:xfrm>
          <a:prstGeom prst="rect">
            <a:avLst/>
          </a:prstGeom>
          <a:noFill/>
        </p:spPr>
        <p:txBody>
          <a:bodyPr wrap="square" rtlCol="0">
            <a:spAutoFit/>
          </a:bodyPr>
          <a:lstStyle/>
          <a:p>
            <a:pPr marL="342900" indent="-342900">
              <a:buClr>
                <a:srgbClr val="FF6600"/>
              </a:buClr>
              <a:buSzPct val="104000"/>
              <a:buFont typeface="+mj-lt"/>
              <a:buAutoNum type="arabicPeriod"/>
            </a:pPr>
            <a:r>
              <a:rPr lang="en-US" u="sng" dirty="0" smtClean="0"/>
              <a:t>Object Creation</a:t>
            </a:r>
          </a:p>
          <a:p>
            <a:pPr marL="349250">
              <a:buClr>
                <a:srgbClr val="FF6600"/>
              </a:buClr>
              <a:buSzPct val="104000"/>
            </a:pPr>
            <a:r>
              <a:rPr lang="en-US" dirty="0" smtClean="0"/>
              <a:t>Expression: A command is given, evaluated and the result is printed on the screen. </a:t>
            </a:r>
          </a:p>
          <a:p>
            <a:pPr marL="349250">
              <a:buClr>
                <a:srgbClr val="FF6600"/>
              </a:buClr>
              <a:buSzPct val="104000"/>
            </a:pPr>
            <a:r>
              <a:rPr lang="en-US" dirty="0" smtClean="0"/>
              <a:t>Assignment: Storing the results of expressions. </a:t>
            </a:r>
          </a:p>
          <a:p>
            <a:pPr marL="349250">
              <a:buClr>
                <a:srgbClr val="FF6600"/>
              </a:buClr>
              <a:buSzPct val="104000"/>
            </a:pPr>
            <a:endParaRPr lang="en-US" dirty="0" smtClean="0"/>
          </a:p>
          <a:p>
            <a:pPr marL="342900" indent="-342900">
              <a:buClr>
                <a:srgbClr val="FF6600"/>
              </a:buClr>
              <a:buSzPct val="104000"/>
              <a:buFont typeface="+mj-lt"/>
              <a:buAutoNum type="arabicPeriod" startAt="2"/>
            </a:pPr>
            <a:r>
              <a:rPr lang="en-US" u="sng" dirty="0" smtClean="0"/>
              <a:t>Vectors:</a:t>
            </a:r>
          </a:p>
          <a:p>
            <a:pPr marL="349250">
              <a:buClr>
                <a:srgbClr val="FF6600"/>
              </a:buClr>
              <a:buSzPct val="104000"/>
            </a:pPr>
            <a:r>
              <a:rPr lang="en-US" dirty="0" smtClean="0"/>
              <a:t>The basic data structure in R. (Scalars are vectors of dimension 1).</a:t>
            </a:r>
          </a:p>
          <a:p>
            <a:pPr marL="692150" indent="-342900">
              <a:buClr>
                <a:srgbClr val="FF6600"/>
              </a:buClr>
              <a:buSzPct val="104000"/>
              <a:buFont typeface="+mj-lt"/>
              <a:buAutoNum type="alphaLcPeriod"/>
            </a:pPr>
            <a:r>
              <a:rPr lang="en-US" dirty="0" smtClean="0"/>
              <a:t>Creating sequences:</a:t>
            </a:r>
          </a:p>
          <a:p>
            <a:pPr marL="968375" lvl="0" indent="-285750">
              <a:buClr>
                <a:srgbClr val="FF6600"/>
              </a:buClr>
              <a:buSzPct val="104000"/>
              <a:buFontTx/>
              <a:buChar char="-"/>
            </a:pPr>
            <a:r>
              <a:rPr lang="en-US" dirty="0" smtClean="0"/>
              <a:t>: command. Creates a sequence incrementing/decrementing by 1 </a:t>
            </a:r>
          </a:p>
          <a:p>
            <a:pPr marL="968375" indent="-285750">
              <a:buClr>
                <a:srgbClr val="FF6600"/>
              </a:buClr>
              <a:buSzPct val="104000"/>
              <a:buFontTx/>
              <a:buChar char="-"/>
            </a:pPr>
            <a:r>
              <a:rPr lang="en-US" dirty="0" err="1" smtClean="0"/>
              <a:t>seq</a:t>
            </a:r>
            <a:r>
              <a:rPr lang="en-US" dirty="0" smtClean="0"/>
              <a:t>() command. </a:t>
            </a:r>
          </a:p>
          <a:p>
            <a:pPr marL="692150" indent="-342900">
              <a:buClr>
                <a:srgbClr val="FF6600"/>
              </a:buClr>
              <a:buSzPct val="104000"/>
              <a:buFont typeface="+mj-lt"/>
              <a:buAutoNum type="alphaLcPeriod" startAt="2"/>
            </a:pPr>
            <a:r>
              <a:rPr lang="en-US" dirty="0" smtClean="0"/>
              <a:t>Vectors with no pattern. </a:t>
            </a:r>
            <a:r>
              <a:rPr lang="en-US" dirty="0"/>
              <a:t>c</a:t>
            </a:r>
            <a:r>
              <a:rPr lang="en-US" dirty="0" smtClean="0"/>
              <a:t>() function. </a:t>
            </a:r>
          </a:p>
          <a:p>
            <a:pPr marL="692150" indent="-342900">
              <a:buClr>
                <a:srgbClr val="FF6600"/>
              </a:buClr>
              <a:buSzPct val="104000"/>
              <a:buFont typeface="+mj-lt"/>
              <a:buAutoNum type="alphaLcPeriod" startAt="2"/>
            </a:pPr>
            <a:r>
              <a:rPr lang="en-US" dirty="0" smtClean="0"/>
              <a:t>Vectors of characters. Also use c() function with the help of “”</a:t>
            </a:r>
          </a:p>
          <a:p>
            <a:pPr marL="692150" indent="-342900">
              <a:buClr>
                <a:srgbClr val="FF6600"/>
              </a:buClr>
              <a:buSzPct val="104000"/>
              <a:buFont typeface="+mj-lt"/>
              <a:buAutoNum type="alphaLcPeriod" startAt="2"/>
            </a:pPr>
            <a:r>
              <a:rPr lang="en-US" dirty="0" smtClean="0"/>
              <a:t>Repeating values. </a:t>
            </a:r>
            <a:r>
              <a:rPr lang="en-US" dirty="0"/>
              <a:t>r</a:t>
            </a:r>
            <a:r>
              <a:rPr lang="en-US" dirty="0" smtClean="0"/>
              <a:t>ep() function. </a:t>
            </a:r>
          </a:p>
          <a:p>
            <a:pPr marL="692150" indent="-342900">
              <a:buClr>
                <a:srgbClr val="FF6600"/>
              </a:buClr>
              <a:buSzPct val="104000"/>
              <a:buFont typeface="+mj-lt"/>
              <a:buAutoNum type="alphaLcPeriod" startAt="2"/>
            </a:pPr>
            <a:r>
              <a:rPr lang="en-US" dirty="0" smtClean="0"/>
              <a:t>Arithmetic with vectors: All basic operations can be performed with vectors. </a:t>
            </a:r>
          </a:p>
          <a:p>
            <a:pPr marL="692150" indent="-342900">
              <a:buClr>
                <a:srgbClr val="FF6600"/>
              </a:buClr>
              <a:buSzPct val="104000"/>
              <a:buFont typeface="+mj-lt"/>
              <a:buAutoNum type="alphaLcPeriod" startAt="2"/>
            </a:pPr>
            <a:r>
              <a:rPr lang="en-US" dirty="0" smtClean="0"/>
              <a:t>Subsets: The basic syntax for </a:t>
            </a:r>
            <a:r>
              <a:rPr lang="en-US" dirty="0" err="1" smtClean="0"/>
              <a:t>subsetting</a:t>
            </a:r>
            <a:r>
              <a:rPr lang="en-US" dirty="0" smtClean="0"/>
              <a:t> vectors is: vector[index]</a:t>
            </a:r>
          </a:p>
          <a:p>
            <a:endParaRPr lang="en-US" dirty="0" smtClean="0"/>
          </a:p>
        </p:txBody>
      </p:sp>
      <p:grpSp>
        <p:nvGrpSpPr>
          <p:cNvPr id="18" name="Group 17"/>
          <p:cNvGrpSpPr/>
          <p:nvPr/>
        </p:nvGrpSpPr>
        <p:grpSpPr>
          <a:xfrm>
            <a:off x="-96296" y="6446078"/>
            <a:ext cx="9240296" cy="411922"/>
            <a:chOff x="-76200" y="6446078"/>
            <a:chExt cx="9240296" cy="411922"/>
          </a:xfrm>
        </p:grpSpPr>
        <p:grpSp>
          <p:nvGrpSpPr>
            <p:cNvPr id="19" name="Group 18"/>
            <p:cNvGrpSpPr/>
            <p:nvPr/>
          </p:nvGrpSpPr>
          <p:grpSpPr>
            <a:xfrm>
              <a:off x="0" y="6446078"/>
              <a:ext cx="9164096" cy="411922"/>
              <a:chOff x="0" y="6446078"/>
              <a:chExt cx="9164096" cy="411922"/>
            </a:xfrm>
          </p:grpSpPr>
          <p:sp>
            <p:nvSpPr>
              <p:cNvPr id="22" name="Rectangle 21"/>
              <p:cNvSpPr/>
              <p:nvPr/>
            </p:nvSpPr>
            <p:spPr>
              <a:xfrm>
                <a:off x="0" y="6446078"/>
                <a:ext cx="4582048" cy="411922"/>
              </a:xfrm>
              <a:prstGeom prst="rect">
                <a:avLst/>
              </a:prstGeom>
              <a:solidFill>
                <a:srgbClr val="710B19"/>
              </a:solidFill>
              <a:ln>
                <a:solidFill>
                  <a:srgbClr val="710B1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4582048" y="6446078"/>
                <a:ext cx="4582048" cy="411922"/>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TextBox 19"/>
            <p:cNvSpPr txBox="1"/>
            <p:nvPr/>
          </p:nvSpPr>
          <p:spPr>
            <a:xfrm>
              <a:off x="-76200" y="6446078"/>
              <a:ext cx="2841506" cy="369332"/>
            </a:xfrm>
            <a:prstGeom prst="rect">
              <a:avLst/>
            </a:prstGeom>
            <a:noFill/>
          </p:spPr>
          <p:txBody>
            <a:bodyPr wrap="square" rtlCol="0">
              <a:spAutoFit/>
            </a:bodyPr>
            <a:lstStyle/>
            <a:p>
              <a:r>
                <a:rPr lang="en-US" dirty="0" smtClean="0">
                  <a:solidFill>
                    <a:srgbClr val="FFFFFF"/>
                  </a:solidFill>
                </a:rPr>
                <a:t>LISA: R Basics</a:t>
              </a:r>
              <a:endParaRPr lang="en-US" dirty="0">
                <a:solidFill>
                  <a:srgbClr val="FFFFFF"/>
                </a:solidFill>
              </a:endParaRPr>
            </a:p>
          </p:txBody>
        </p:sp>
        <p:sp>
          <p:nvSpPr>
            <p:cNvPr id="21" name="TextBox 20"/>
            <p:cNvSpPr txBox="1"/>
            <p:nvPr/>
          </p:nvSpPr>
          <p:spPr>
            <a:xfrm>
              <a:off x="4582048" y="6446078"/>
              <a:ext cx="1977516" cy="369332"/>
            </a:xfrm>
            <a:prstGeom prst="rect">
              <a:avLst/>
            </a:prstGeom>
            <a:noFill/>
          </p:spPr>
          <p:txBody>
            <a:bodyPr wrap="square" rtlCol="0">
              <a:spAutoFit/>
            </a:bodyPr>
            <a:lstStyle/>
            <a:p>
              <a:r>
                <a:rPr lang="en-US" dirty="0" smtClean="0">
                  <a:solidFill>
                    <a:srgbClr val="FFFFFF"/>
                  </a:solidFill>
                </a:rPr>
                <a:t>Summer 2013</a:t>
              </a:r>
              <a:endParaRPr lang="en-US" dirty="0">
                <a:solidFill>
                  <a:srgbClr val="FFFFFF"/>
                </a:solidFill>
              </a:endParaRPr>
            </a:p>
          </p:txBody>
        </p:sp>
      </p:grpSp>
    </p:spTree>
    <p:extLst>
      <p:ext uri="{BB962C8B-B14F-4D97-AF65-F5344CB8AC3E}">
        <p14:creationId xmlns:p14="http://schemas.microsoft.com/office/powerpoint/2010/main" val="17214820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LISA Short Course Series&amp;#x0D;&amp;#x0A;R Basics&amp;quot;&quot;/&gt;&lt;property id=&quot;20307&quot; value=&quot;256&quot;/&gt;&lt;/object&gt;&lt;object type=&quot;3&quot; unique_id=&quot;10005&quot;&gt;&lt;property id=&quot;20148&quot; value=&quot;5&quot;/&gt;&lt;property id=&quot;20300&quot; value=&quot;Slide 2&quot;/&gt;&lt;property id=&quot;20307&quot; value=&quot;279&quot;/&gt;&lt;/object&gt;&lt;object type=&quot;3&quot; unique_id=&quot;10006&quot;&gt;&lt;property id=&quot;20148&quot; value=&quot;5&quot;/&gt;&lt;property id=&quot;20300&quot; value=&quot;Slide 3&quot;/&gt;&lt;property id=&quot;20307&quot; value=&quot;281&quot;/&gt;&lt;/object&gt;&lt;object type=&quot;3&quot; unique_id=&quot;10007&quot;&gt;&lt;property id=&quot;20148&quot; value=&quot;5&quot;/&gt;&lt;property id=&quot;20300&quot; value=&quot;Slide 4&quot;/&gt;&lt;property id=&quot;20307&quot; value=&quot;257&quot;/&gt;&lt;/object&gt;&lt;object type=&quot;3&quot; unique_id=&quot;10008&quot;&gt;&lt;property id=&quot;20148&quot; value=&quot;5&quot;/&gt;&lt;property id=&quot;20300&quot; value=&quot;Slide 5&quot;/&gt;&lt;property id=&quot;20307&quot; value=&quot;258&quot;/&gt;&lt;/object&gt;&lt;object type=&quot;3&quot; unique_id=&quot;10009&quot;&gt;&lt;property id=&quot;20148&quot; value=&quot;5&quot;/&gt;&lt;property id=&quot;20300&quot; value=&quot;Slide 6&quot;/&gt;&lt;property id=&quot;20307&quot; value=&quot;259&quot;/&gt;&lt;/object&gt;&lt;object type=&quot;3&quot; unique_id=&quot;10010&quot;&gt;&lt;property id=&quot;20148&quot; value=&quot;5&quot;/&gt;&lt;property id=&quot;20300&quot; value=&quot;Slide 7&quot;/&gt;&lt;property id=&quot;20307&quot; value=&quot;260&quot;/&gt;&lt;/object&gt;&lt;object type=&quot;3&quot; unique_id=&quot;10011&quot;&gt;&lt;property id=&quot;20148&quot; value=&quot;5&quot;/&gt;&lt;property id=&quot;20300&quot; value=&quot;Slide 9&quot;/&gt;&lt;property id=&quot;20307&quot; value=&quot;261&quot;/&gt;&lt;/object&gt;&lt;object type=&quot;3&quot; unique_id=&quot;10012&quot;&gt;&lt;property id=&quot;20148&quot; value=&quot;5&quot;/&gt;&lt;property id=&quot;20300&quot; value=&quot;Slide 10&quot;/&gt;&lt;property id=&quot;20307&quot; value=&quot;262&quot;/&gt;&lt;/object&gt;&lt;object type=&quot;3&quot; unique_id=&quot;10013&quot;&gt;&lt;property id=&quot;20148&quot; value=&quot;5&quot;/&gt;&lt;property id=&quot;20300&quot; value=&quot;Slide 11&quot;/&gt;&lt;property id=&quot;20307&quot; value=&quot;263&quot;/&gt;&lt;/object&gt;&lt;object type=&quot;3&quot; unique_id=&quot;10014&quot;&gt;&lt;property id=&quot;20148&quot; value=&quot;5&quot;/&gt;&lt;property id=&quot;20300&quot; value=&quot;Slide 12&quot;/&gt;&lt;property id=&quot;20307&quot; value=&quot;264&quot;/&gt;&lt;/object&gt;&lt;object type=&quot;3&quot; unique_id=&quot;10015&quot;&gt;&lt;property id=&quot;20148&quot; value=&quot;5&quot;/&gt;&lt;property id=&quot;20300&quot; value=&quot;Slide 13&quot;/&gt;&lt;property id=&quot;20307&quot; value=&quot;265&quot;/&gt;&lt;/object&gt;&lt;object type=&quot;3&quot; unique_id=&quot;10016&quot;&gt;&lt;property id=&quot;20148&quot; value=&quot;5&quot;/&gt;&lt;property id=&quot;20300&quot; value=&quot;Slide 14&quot;/&gt;&lt;property id=&quot;20307&quot; value=&quot;266&quot;/&gt;&lt;/object&gt;&lt;object type=&quot;3&quot; unique_id=&quot;10017&quot;&gt;&lt;property id=&quot;20148&quot; value=&quot;5&quot;/&gt;&lt;property id=&quot;20300&quot; value=&quot;Slide 15&quot;/&gt;&lt;property id=&quot;20307&quot; value=&quot;268&quot;/&gt;&lt;/object&gt;&lt;object type=&quot;3&quot; unique_id=&quot;10018&quot;&gt;&lt;property id=&quot;20148&quot; value=&quot;5&quot;/&gt;&lt;property id=&quot;20300&quot; value=&quot;Slide 16&quot;/&gt;&lt;property id=&quot;20307&quot; value=&quot;273&quot;/&gt;&lt;/object&gt;&lt;object type=&quot;3&quot; unique_id=&quot;10019&quot;&gt;&lt;property id=&quot;20148&quot; value=&quot;5&quot;/&gt;&lt;property id=&quot;20300&quot; value=&quot;Slide 17&quot;/&gt;&lt;property id=&quot;20307&quot; value=&quot;272&quot;/&gt;&lt;/object&gt;&lt;object type=&quot;3&quot; unique_id=&quot;10020&quot;&gt;&lt;property id=&quot;20148&quot; value=&quot;5&quot;/&gt;&lt;property id=&quot;20300&quot; value=&quot;Slide 18&quot;/&gt;&lt;property id=&quot;20307&quot; value=&quot;270&quot;/&gt;&lt;/object&gt;&lt;object type=&quot;3&quot; unique_id=&quot;10021&quot;&gt;&lt;property id=&quot;20148&quot; value=&quot;5&quot;/&gt;&lt;property id=&quot;20300&quot; value=&quot;Slide 19&quot;/&gt;&lt;property id=&quot;20307&quot; value=&quot;274&quot;/&gt;&lt;/object&gt;&lt;object type=&quot;3&quot; unique_id=&quot;10022&quot;&gt;&lt;property id=&quot;20148&quot; value=&quot;5&quot;/&gt;&lt;property id=&quot;20300&quot; value=&quot;Slide 20&quot;/&gt;&lt;property id=&quot;20307&quot; value=&quot;275&quot;/&gt;&lt;/object&gt;&lt;object type=&quot;3&quot; unique_id=&quot;10023&quot;&gt;&lt;property id=&quot;20148&quot; value=&quot;5&quot;/&gt;&lt;property id=&quot;20300&quot; value=&quot;Slide 21&quot;/&gt;&lt;property id=&quot;20307&quot; value=&quot;276&quot;/&gt;&lt;/object&gt;&lt;object type=&quot;3&quot; unique_id=&quot;10024&quot;&gt;&lt;property id=&quot;20148&quot; value=&quot;5&quot;/&gt;&lt;property id=&quot;20300&quot; value=&quot;Slide 22&quot;/&gt;&lt;property id=&quot;20307&quot; value=&quot;277&quot;/&gt;&lt;/object&gt;&lt;object type=&quot;3&quot; unique_id=&quot;10025&quot;&gt;&lt;property id=&quot;20148&quot; value=&quot;5&quot;/&gt;&lt;property id=&quot;20300&quot; value=&quot;Slide 23&quot;/&gt;&lt;property id=&quot;20307&quot; value=&quot;282&quot;/&gt;&lt;/object&gt;&lt;object type=&quot;3&quot; unique_id=&quot;10026&quot;&gt;&lt;property id=&quot;20148&quot; value=&quot;5&quot;/&gt;&lt;property id=&quot;20300&quot; value=&quot;Slide 24&quot;/&gt;&lt;property id=&quot;20307&quot; value=&quot;278&quot;/&gt;&lt;/object&gt;&lt;object type=&quot;3&quot; unique_id=&quot;10027&quot;&gt;&lt;property id=&quot;20148&quot; value=&quot;5&quot;/&gt;&lt;property id=&quot;20300&quot; value=&quot;Slide 25&quot;/&gt;&lt;property id=&quot;20307&quot; value=&quot;283&quot;/&gt;&lt;/object&gt;&lt;object type=&quot;3&quot; unique_id=&quot;10028&quot;&gt;&lt;property id=&quot;20148&quot; value=&quot;5&quot;/&gt;&lt;property id=&quot;20300&quot; value=&quot;Slide 26&quot;/&gt;&lt;property id=&quot;20307&quot; value=&quot;284&quot;/&gt;&lt;/object&gt;&lt;object type=&quot;3&quot; unique_id=&quot;10029&quot;&gt;&lt;property id=&quot;20148&quot; value=&quot;5&quot;/&gt;&lt;property id=&quot;20300&quot; value=&quot;Slide 8&quot;/&gt;&lt;property id=&quot;20307&quot; value=&quot;285&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Black .thmx</Template>
  <TotalTime>3028</TotalTime>
  <Words>1683</Words>
  <Application>Microsoft Office PowerPoint</Application>
  <PresentationFormat>On-screen Show (4:3)</PresentationFormat>
  <Paragraphs>299</Paragraphs>
  <Slides>26</Slides>
  <Notes>1</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Office Theme</vt:lpstr>
      <vt:lpstr>Black</vt:lpstr>
      <vt:lpstr>LISA Short Course Series R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Virginia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 Maria Ortega Villa</dc:creator>
  <cp:lastModifiedBy>Tonya Pruitt</cp:lastModifiedBy>
  <cp:revision>93</cp:revision>
  <dcterms:created xsi:type="dcterms:W3CDTF">2013-06-20T17:07:11Z</dcterms:created>
  <dcterms:modified xsi:type="dcterms:W3CDTF">2013-06-27T12:49:23Z</dcterms:modified>
</cp:coreProperties>
</file>