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79" r:id="rId4"/>
    <p:sldId id="281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3" r:id="rId16"/>
    <p:sldId id="272" r:id="rId17"/>
    <p:sldId id="284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0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6F1C8-0962-6D4D-96F8-5320FFA21DF6}" type="datetimeFigureOut">
              <a:rPr lang="en-US" smtClean="0"/>
              <a:t>7/1/13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1683-2616-CD44-ACD6-86D84451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A1683-2616-CD44-ACD6-86D8445149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6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8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69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3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7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7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3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7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2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0669-210C-094E-AB34-C1037F285BE2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8106-0664-DC45-86D2-7C3A78FF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34700"/>
            <a:ext cx="6400800" cy="7070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1934" y="924799"/>
            <a:ext cx="8456693" cy="2186201"/>
          </a:xfrm>
          <a:prstGeom prst="roundRect">
            <a:avLst/>
          </a:prstGeom>
          <a:solidFill>
            <a:srgbClr val="710B19"/>
          </a:solidFill>
          <a:ln>
            <a:solidFill>
              <a:srgbClr val="710B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848" y="1319061"/>
            <a:ext cx="7772400" cy="146191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LISA Short Course Series</a:t>
            </a:r>
            <a:br>
              <a:rPr lang="en-US" sz="4000" b="1" dirty="0" smtClean="0">
                <a:solidFill>
                  <a:schemeClr val="bg1"/>
                </a:solidFill>
                <a:latin typeface="Lucida Sans Unicode"/>
                <a:cs typeface="Lucida Sans Unicode"/>
              </a:rPr>
            </a:br>
            <a:r>
              <a:rPr lang="en-US" sz="4000" b="1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R Statistical Analysis</a:t>
            </a:r>
            <a:endParaRPr lang="en-US" sz="40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04" y="3922302"/>
            <a:ext cx="91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Lucida Sans Unicode"/>
                <a:cs typeface="Lucida Sans Unicode"/>
              </a:rPr>
              <a:t>Ning Wang</a:t>
            </a:r>
          </a:p>
          <a:p>
            <a:pPr algn="ctr"/>
            <a:endParaRPr lang="en-US" sz="2000" dirty="0" smtClean="0">
              <a:latin typeface="Lucida Sans Unicode"/>
              <a:cs typeface="Lucida Sans Unicode"/>
            </a:endParaRPr>
          </a:p>
          <a:p>
            <a:pPr algn="ctr"/>
            <a:r>
              <a:rPr lang="en-US" sz="2000" dirty="0" smtClean="0">
                <a:latin typeface="Lucida Sans Unicode"/>
                <a:cs typeface="Lucida Sans Unicode"/>
              </a:rPr>
              <a:t>Summer 2013 </a:t>
            </a:r>
            <a:endParaRPr lang="en-US" sz="2000" dirty="0">
              <a:latin typeface="Lucida Sans Unicode"/>
              <a:cs typeface="Lucida Sans Unicode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58196" y="6446078"/>
            <a:ext cx="9240296" cy="411922"/>
            <a:chOff x="-76200" y="6446078"/>
            <a:chExt cx="9240296" cy="411922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-76200" y="6446078"/>
              <a:ext cx="28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LISA: R Statistical Analysis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01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600200"/>
            <a:ext cx="8669867" cy="4525963"/>
          </a:xfrm>
        </p:spPr>
        <p:txBody>
          <a:bodyPr>
            <a:normAutofit/>
          </a:bodyPr>
          <a:lstStyle/>
          <a:p>
            <a:pPr marL="0" indent="0">
              <a:buClr>
                <a:srgbClr val="FF6600"/>
              </a:buClr>
              <a:buSzPct val="103000"/>
              <a:buNone/>
            </a:pPr>
            <a:r>
              <a:rPr lang="en-US" sz="2400" b="1" dirty="0" smtClean="0">
                <a:solidFill>
                  <a:srgbClr val="FF6600"/>
                </a:solidFill>
              </a:rPr>
              <a:t>2.5 Checking assumptions &amp; Nonparametric test</a:t>
            </a:r>
            <a:endParaRPr lang="en-US" sz="2400" dirty="0" smtClean="0">
              <a:latin typeface="Lucida Sans Unicode"/>
              <a:cs typeface="Lucida Sans Unicode"/>
            </a:endParaRPr>
          </a:p>
          <a:p>
            <a:pPr marL="0" indent="0">
              <a:buClr>
                <a:srgbClr val="FF6600"/>
              </a:buClr>
              <a:buSzPct val="103000"/>
              <a:buNone/>
            </a:pPr>
            <a:r>
              <a:rPr lang="en-US" sz="2000" dirty="0" smtClean="0">
                <a:latin typeface="Lucida Sans Unicode"/>
                <a:cs typeface="Lucida Sans Unicode"/>
              </a:rPr>
              <a:t>Using t-test, we assume the data follows a normal distribution, to check this normal assumption: </a:t>
            </a:r>
            <a:r>
              <a:rPr lang="en-US" sz="2000" b="1" dirty="0" smtClean="0">
                <a:latin typeface="Lucida Sans Unicode"/>
                <a:cs typeface="Lucida Sans Unicode"/>
              </a:rPr>
              <a:t>visualization and statistical test.</a:t>
            </a:r>
          </a:p>
          <a:p>
            <a:pPr marL="0" indent="0">
              <a:buClr>
                <a:srgbClr val="FF6600"/>
              </a:buClr>
              <a:buSzPct val="103000"/>
              <a:buNone/>
            </a:pPr>
            <a:endParaRPr lang="en-US" sz="2000" b="1" dirty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0" indent="0">
              <a:buClr>
                <a:srgbClr val="FF6600"/>
              </a:buClr>
              <a:buSzPct val="103000"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Lucida Sans Unicode"/>
                <a:cs typeface="Lucida Sans Unicode"/>
              </a:rPr>
              <a:t>Visualization</a:t>
            </a:r>
          </a:p>
          <a:p>
            <a:pPr marL="0" indent="0">
              <a:buClr>
                <a:srgbClr val="FF6600"/>
              </a:buClr>
              <a:buSzPct val="103000"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Lucida Sans Unicode"/>
                <a:cs typeface="Lucida Sans Unicode"/>
              </a:rPr>
              <a:t>Histogram: </a:t>
            </a:r>
            <a:r>
              <a:rPr lang="en-US" sz="2000" dirty="0">
                <a:solidFill>
                  <a:srgbClr val="000000"/>
                </a:solidFill>
                <a:latin typeface="Lucida Sans Unicode"/>
                <a:cs typeface="Lucida Sans Unicode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latin typeface="Lucida Sans Unicode"/>
                <a:cs typeface="Lucida Sans Unicode"/>
              </a:rPr>
              <a:t>hape of normal distribution: </a:t>
            </a:r>
            <a:r>
              <a:rPr lang="en-US" sz="2000" dirty="0" err="1" smtClean="0">
                <a:solidFill>
                  <a:srgbClr val="000000"/>
                </a:solidFill>
                <a:latin typeface="Lucida Sans Unicode"/>
                <a:cs typeface="Lucida Sans Unicode"/>
              </a:rPr>
              <a:t>symetric</a:t>
            </a:r>
            <a:r>
              <a:rPr lang="en-US" sz="2000" dirty="0" smtClean="0">
                <a:solidFill>
                  <a:srgbClr val="000000"/>
                </a:solidFill>
                <a:latin typeface="Lucida Sans Unicode"/>
                <a:cs typeface="Lucida Sans Unicode"/>
              </a:rPr>
              <a:t>, bell-shape with rapidly dying tails. </a:t>
            </a:r>
          </a:p>
          <a:p>
            <a:pPr marL="0" indent="0">
              <a:buClr>
                <a:srgbClr val="FF6600"/>
              </a:buClr>
              <a:buSzPct val="103000"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Lucida Sans Unicode"/>
                <a:cs typeface="Lucida Sans Unicode"/>
              </a:rPr>
              <a:t>QQ-plot: </a:t>
            </a:r>
            <a:r>
              <a:rPr lang="en-US" sz="2000" dirty="0" smtClean="0">
                <a:solidFill>
                  <a:srgbClr val="000000"/>
                </a:solidFill>
                <a:latin typeface="Lucida Sans Unicode"/>
                <a:cs typeface="Lucida Sans Unicode"/>
              </a:rPr>
              <a:t>plot the theoretical quintiles of the normal distribution and the quintiles of the data, straight line shows assumption hold. </a:t>
            </a:r>
          </a:p>
          <a:p>
            <a:pPr marL="0" indent="0">
              <a:buClr>
                <a:srgbClr val="FF6600"/>
              </a:buClr>
              <a:buSzPct val="103000"/>
              <a:buNone/>
            </a:pPr>
            <a:endParaRPr lang="en-US" sz="2000" dirty="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0" indent="0">
              <a:buClr>
                <a:srgbClr val="FF6600"/>
              </a:buClr>
              <a:buSzPct val="103000"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Lucida Sans Unicode"/>
                <a:cs typeface="Lucida Sans Unicode"/>
              </a:rPr>
              <a:t>Statistical Test: </a:t>
            </a:r>
            <a:r>
              <a:rPr lang="en-US" sz="2000" b="1" dirty="0" smtClean="0"/>
              <a:t>Shapiro</a:t>
            </a:r>
            <a:r>
              <a:rPr lang="en-US" sz="2000" b="1" dirty="0"/>
              <a:t>-</a:t>
            </a:r>
            <a:r>
              <a:rPr lang="en-US" sz="2000" b="1" dirty="0" err="1"/>
              <a:t>Wilk</a:t>
            </a:r>
            <a:r>
              <a:rPr lang="en-US" sz="2000" b="1" dirty="0"/>
              <a:t> Normality </a:t>
            </a:r>
            <a:r>
              <a:rPr lang="en-US" sz="2000" b="1" dirty="0" smtClean="0"/>
              <a:t>Test</a:t>
            </a:r>
            <a:endParaRPr lang="en-US" sz="2000" b="1" dirty="0"/>
          </a:p>
          <a:p>
            <a:pPr marL="0" indent="0">
              <a:buClr>
                <a:srgbClr val="FF6600"/>
              </a:buClr>
              <a:buSzPct val="103000"/>
              <a:buNone/>
            </a:pPr>
            <a:r>
              <a:rPr lang="en-US" sz="2000" b="1" dirty="0" smtClean="0"/>
              <a:t>In R</a:t>
            </a:r>
            <a:r>
              <a:rPr lang="en-US" sz="2000" b="1" dirty="0"/>
              <a:t>: </a:t>
            </a:r>
            <a:r>
              <a:rPr lang="en-US" sz="2000" dirty="0" err="1"/>
              <a:t>shapiro.test</a:t>
            </a:r>
            <a:r>
              <a:rPr lang="en-US" sz="2000" dirty="0" smtClean="0"/>
              <a:t>(data)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>
                <a:solidFill>
                  <a:srgbClr val="FFFFFF"/>
                </a:solidFill>
                <a:latin typeface="Lucida Sans Unicode"/>
                <a:cs typeface="Lucida Sans Unicode"/>
              </a:rPr>
              <a:t>T-TEST</a:t>
            </a:r>
            <a:endParaRPr lang="en-US" sz="3600" dirty="0"/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20096" y="6446078"/>
            <a:ext cx="9164096" cy="411922"/>
            <a:chOff x="0" y="6446078"/>
            <a:chExt cx="91640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24330" y="6446078"/>
            <a:ext cx="2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LISA: R Statistical Analysis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3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600200"/>
            <a:ext cx="8669866" cy="4845878"/>
          </a:xfrm>
        </p:spPr>
        <p:txBody>
          <a:bodyPr>
            <a:normAutofit/>
          </a:bodyPr>
          <a:lstStyle/>
          <a:p>
            <a:pPr marL="0" indent="0">
              <a:buClr>
                <a:srgbClr val="FF6600"/>
              </a:buClr>
              <a:buSzPct val="103000"/>
              <a:buNone/>
            </a:pPr>
            <a:r>
              <a:rPr lang="en-US" sz="2400" b="1" dirty="0">
                <a:solidFill>
                  <a:srgbClr val="FF6600"/>
                </a:solidFill>
              </a:rPr>
              <a:t>2.5 Checking assumptions &amp; Nonparametric </a:t>
            </a:r>
            <a:r>
              <a:rPr lang="en-US" sz="2400" b="1" dirty="0" smtClean="0">
                <a:solidFill>
                  <a:srgbClr val="FF6600"/>
                </a:solidFill>
              </a:rPr>
              <a:t>test</a:t>
            </a:r>
          </a:p>
          <a:p>
            <a:pPr marL="0" indent="0">
              <a:buClr>
                <a:srgbClr val="FF6600"/>
              </a:buClr>
              <a:buSzPct val="103000"/>
              <a:buNone/>
            </a:pPr>
            <a:endParaRPr lang="en-US" sz="2400" b="1" dirty="0">
              <a:solidFill>
                <a:srgbClr val="FF6600"/>
              </a:solidFill>
              <a:latin typeface="Lucida Sans Unicode"/>
              <a:cs typeface="Lucida Sans Unicode"/>
            </a:endParaRPr>
          </a:p>
          <a:p>
            <a:pPr marL="0" indent="0">
              <a:buClr>
                <a:srgbClr val="FF6600"/>
              </a:buClr>
              <a:buSzPct val="103000"/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Sans Unicode"/>
                <a:cs typeface="Lucida Sans Unicode"/>
              </a:rPr>
              <a:t>When the normal assumption does not hold, we use the alternative nonparametric test. </a:t>
            </a:r>
          </a:p>
          <a:p>
            <a:pPr marL="0" indent="0">
              <a:buClr>
                <a:srgbClr val="FF6600"/>
              </a:buClr>
              <a:buSzPct val="103000"/>
              <a:buNone/>
            </a:pPr>
            <a:endParaRPr lang="en-US" sz="2000" dirty="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0" indent="0">
              <a:buClr>
                <a:srgbClr val="FF6600"/>
              </a:buClr>
              <a:buSzPct val="103000"/>
              <a:buNone/>
            </a:pPr>
            <a:r>
              <a:rPr lang="en-US" sz="2000" b="1" dirty="0">
                <a:solidFill>
                  <a:srgbClr val="000000"/>
                </a:solidFill>
                <a:latin typeface="Lucida Sans Unicode"/>
                <a:cs typeface="Lucida Sans Unicode"/>
              </a:rPr>
              <a:t>Wilcoxon Signed Rank </a:t>
            </a:r>
            <a:r>
              <a:rPr lang="en-US" sz="2000" b="1" dirty="0" smtClean="0">
                <a:solidFill>
                  <a:srgbClr val="000000"/>
                </a:solidFill>
                <a:latin typeface="Lucida Sans Unicode"/>
                <a:cs typeface="Lucida Sans Unicode"/>
              </a:rPr>
              <a:t>Test</a:t>
            </a:r>
          </a:p>
          <a:p>
            <a:pPr marL="0" indent="0">
              <a:buClr>
                <a:srgbClr val="FF6600"/>
              </a:buClr>
              <a:buSzPct val="103000"/>
              <a:buNone/>
            </a:pPr>
            <a:endParaRPr lang="en-US" sz="2000" dirty="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0" indent="0">
              <a:buClr>
                <a:srgbClr val="FF6600"/>
              </a:buClr>
              <a:buSzPct val="103000"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Lucida Sans Unicode"/>
                <a:cs typeface="Lucida Sans Unicode"/>
              </a:rPr>
              <a:t>Null hypothesis: </a:t>
            </a:r>
            <a:r>
              <a:rPr lang="en-US" sz="2000" dirty="0" smtClean="0"/>
              <a:t>me</a:t>
            </a:r>
            <a:r>
              <a:rPr lang="en-US" altLang="zh-CN" sz="2000" dirty="0" smtClean="0"/>
              <a:t>an</a:t>
            </a:r>
            <a:r>
              <a:rPr lang="en-US" sz="2000" dirty="0" smtClean="0"/>
              <a:t> </a:t>
            </a:r>
            <a:r>
              <a:rPr lang="en-US" sz="2000" dirty="0"/>
              <a:t>difference between the pairs is zero </a:t>
            </a:r>
            <a:endParaRPr lang="en-US" sz="2000" dirty="0" smtClean="0"/>
          </a:p>
          <a:p>
            <a:pPr marL="0" indent="0">
              <a:buClr>
                <a:srgbClr val="FF6600"/>
              </a:buClr>
              <a:buSzPct val="103000"/>
              <a:buNone/>
            </a:pPr>
            <a:r>
              <a:rPr lang="en-US" sz="2000" b="1" dirty="0" smtClean="0"/>
              <a:t>Alternative hypothesis: </a:t>
            </a:r>
            <a:r>
              <a:rPr lang="en-US" sz="2000" dirty="0" smtClean="0"/>
              <a:t>mean </a:t>
            </a:r>
            <a:r>
              <a:rPr lang="en-US" sz="2000" dirty="0"/>
              <a:t>difference is not </a:t>
            </a:r>
            <a:r>
              <a:rPr lang="en-US" sz="2000" dirty="0" smtClean="0"/>
              <a:t>zero</a:t>
            </a:r>
          </a:p>
          <a:p>
            <a:pPr marL="0" indent="0">
              <a:buClr>
                <a:srgbClr val="FF6600"/>
              </a:buClr>
              <a:buSzPct val="103000"/>
              <a:buNone/>
            </a:pPr>
            <a:endParaRPr lang="en-US" sz="2000" dirty="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0" indent="0">
              <a:buClr>
                <a:srgbClr val="FF6600"/>
              </a:buClr>
              <a:buSzPct val="103000"/>
              <a:buNone/>
            </a:pPr>
            <a:r>
              <a:rPr lang="en-US" sz="2000" dirty="0">
                <a:solidFill>
                  <a:srgbClr val="000000"/>
                </a:solidFill>
                <a:latin typeface="Lucida Sans Unicode"/>
                <a:cs typeface="Lucida Sans Unicode"/>
              </a:rPr>
              <a:t>In R: </a:t>
            </a:r>
            <a:r>
              <a:rPr lang="en-US" sz="2000" dirty="0" err="1"/>
              <a:t>wilcox.test</a:t>
            </a:r>
            <a:r>
              <a:rPr lang="en-US" sz="2000" dirty="0"/>
              <a:t>(x, y = NULL, alternative = c("</a:t>
            </a:r>
            <a:r>
              <a:rPr lang="en-US" sz="2000" dirty="0" err="1"/>
              <a:t>two.sided</a:t>
            </a:r>
            <a:r>
              <a:rPr lang="en-US" sz="2000" dirty="0"/>
              <a:t>", "less", "greater"), mu = 0, paired = FALSE, exact = NULL, correct = TRUE, </a:t>
            </a:r>
            <a:r>
              <a:rPr lang="en-US" sz="2000" dirty="0" err="1"/>
              <a:t>conf.int</a:t>
            </a:r>
            <a:r>
              <a:rPr lang="en-US" sz="2000" dirty="0"/>
              <a:t> = FALSE, </a:t>
            </a:r>
            <a:r>
              <a:rPr lang="en-US" sz="2000" dirty="0" err="1"/>
              <a:t>conf.level</a:t>
            </a:r>
            <a:r>
              <a:rPr lang="en-US" sz="2000" dirty="0"/>
              <a:t> = 0.95, ...)</a:t>
            </a:r>
            <a:endParaRPr lang="en-US" sz="2000" dirty="0">
              <a:solidFill>
                <a:srgbClr val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>
                <a:solidFill>
                  <a:srgbClr val="FFFFFF"/>
                </a:solidFill>
                <a:latin typeface="Lucida Sans Unicode"/>
                <a:cs typeface="Lucida Sans Unicode"/>
              </a:rPr>
              <a:t>T-TEST</a:t>
            </a:r>
            <a:endParaRPr lang="en-US" sz="3600" dirty="0"/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20096" y="6446078"/>
            <a:ext cx="9164096" cy="411922"/>
            <a:chOff x="0" y="6446078"/>
            <a:chExt cx="91640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41263" y="6446078"/>
            <a:ext cx="2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LISA: R Statistical Analysis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6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83" y="1625600"/>
            <a:ext cx="864553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T-test: </a:t>
            </a:r>
            <a:r>
              <a:rPr lang="en-US" sz="2400" dirty="0" smtClean="0">
                <a:solidFill>
                  <a:srgbClr val="000000"/>
                </a:solidFill>
              </a:rPr>
              <a:t>Compare the mean of a population to a nominal value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 or compare the means of equivalence for two populations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 about compare the means of </a:t>
            </a:r>
            <a:r>
              <a:rPr lang="en-US" sz="2400" b="1" dirty="0" smtClean="0">
                <a:solidFill>
                  <a:srgbClr val="000000"/>
                </a:solidFill>
              </a:rPr>
              <a:t>more than two populations</a:t>
            </a:r>
            <a:r>
              <a:rPr lang="en-US" sz="2400" dirty="0" smtClean="0">
                <a:solidFill>
                  <a:srgbClr val="000000"/>
                </a:solidFill>
              </a:rPr>
              <a:t>? 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We use </a:t>
            </a:r>
            <a:r>
              <a:rPr lang="en-US" sz="2400" dirty="0" smtClean="0">
                <a:solidFill>
                  <a:srgbClr val="000000"/>
                </a:solidFill>
              </a:rPr>
              <a:t>ANOVA!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One-Way </a:t>
            </a:r>
            <a:r>
              <a:rPr lang="en-US" sz="2000" b="1" dirty="0" smtClean="0">
                <a:solidFill>
                  <a:srgbClr val="000000"/>
                </a:solidFill>
              </a:rPr>
              <a:t>ANOVA: </a:t>
            </a:r>
            <a:r>
              <a:rPr lang="en-US" sz="2000" dirty="0" smtClean="0">
                <a:solidFill>
                  <a:srgbClr val="000000"/>
                </a:solidFill>
              </a:rPr>
              <a:t>Compare the means of populations where the variation are attributed to the different levels of one factor. 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Two-</a:t>
            </a:r>
            <a:r>
              <a:rPr lang="en-US" sz="2000" b="1" dirty="0">
                <a:solidFill>
                  <a:srgbClr val="000000"/>
                </a:solidFill>
              </a:rPr>
              <a:t>Way ANOVA: </a:t>
            </a:r>
            <a:r>
              <a:rPr lang="en-US" sz="2000" dirty="0">
                <a:solidFill>
                  <a:srgbClr val="000000"/>
                </a:solidFill>
              </a:rPr>
              <a:t>Compare the means of </a:t>
            </a:r>
            <a:r>
              <a:rPr lang="en-US" sz="2000" dirty="0" smtClean="0">
                <a:solidFill>
                  <a:srgbClr val="000000"/>
                </a:solidFill>
              </a:rPr>
              <a:t>populations </a:t>
            </a:r>
            <a:r>
              <a:rPr lang="en-US" sz="2000" dirty="0">
                <a:solidFill>
                  <a:srgbClr val="000000"/>
                </a:solidFill>
              </a:rPr>
              <a:t>where the variation are attributed to the different </a:t>
            </a:r>
            <a:r>
              <a:rPr lang="en-US" sz="2000" dirty="0" smtClean="0">
                <a:solidFill>
                  <a:srgbClr val="000000"/>
                </a:solidFill>
              </a:rPr>
              <a:t>levels </a:t>
            </a:r>
            <a:r>
              <a:rPr lang="en-US" sz="2000" dirty="0">
                <a:solidFill>
                  <a:srgbClr val="000000"/>
                </a:solidFill>
              </a:rPr>
              <a:t>of </a:t>
            </a:r>
            <a:r>
              <a:rPr lang="en-US" sz="2000" dirty="0" smtClean="0">
                <a:solidFill>
                  <a:srgbClr val="000000"/>
                </a:solidFill>
              </a:rPr>
              <a:t>two factors.  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1263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ANOVA--Analysis </a:t>
            </a:r>
            <a:r>
              <a:rPr lang="en-US" sz="360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Variance</a:t>
            </a:r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20096" y="6446078"/>
            <a:ext cx="9164096" cy="411922"/>
            <a:chOff x="0" y="6446078"/>
            <a:chExt cx="91640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41263" y="6446078"/>
            <a:ext cx="2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LISA: R Statistical Analysis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6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574800"/>
            <a:ext cx="8720666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Sans Unicode"/>
                <a:cs typeface="Lucida Sans Unicode"/>
              </a:rPr>
              <a:t>One-way ANOVA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Lucida Sans Unicode"/>
              <a:cs typeface="Lucida Sans Unicode"/>
            </a:endParaRPr>
          </a:p>
          <a:p>
            <a:pPr marL="0" indent="0">
              <a:buNone/>
            </a:pPr>
            <a:r>
              <a:rPr lang="en-US" sz="2000" b="1" dirty="0" smtClean="0">
                <a:latin typeface="Lucida Sans Unicode"/>
                <a:cs typeface="Lucida Sans Unicode"/>
              </a:rPr>
              <a:t>Example: </a:t>
            </a:r>
            <a:r>
              <a:rPr lang="en-US" sz="2000" dirty="0"/>
              <a:t>Compare the mpg for 3 </a:t>
            </a:r>
            <a:r>
              <a:rPr lang="en-US" sz="2000" dirty="0" err="1"/>
              <a:t>cyl</a:t>
            </a:r>
            <a:r>
              <a:rPr lang="en-US" sz="2000" dirty="0"/>
              <a:t> </a:t>
            </a:r>
            <a:r>
              <a:rPr lang="en-US" sz="2000" dirty="0" smtClean="0"/>
              <a:t>levels</a:t>
            </a:r>
            <a:endParaRPr lang="en-US" sz="2000" dirty="0" smtClean="0">
              <a:latin typeface="Lucida Sans Unicode"/>
              <a:cs typeface="Lucida Sans Unicode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Lucida Sans Unicode"/>
                <a:cs typeface="Lucida Sans Unicode"/>
              </a:rPr>
              <a:t>mtcars</a:t>
            </a:r>
            <a:r>
              <a:rPr lang="en-US" sz="2000" dirty="0" smtClean="0">
                <a:latin typeface="Lucida Sans Unicode"/>
                <a:cs typeface="Lucida Sans Unicode"/>
              </a:rPr>
              <a:t> data: </a:t>
            </a:r>
            <a:r>
              <a:rPr lang="en-US" sz="2000" dirty="0" smtClean="0"/>
              <a:t>mpg: Miles</a:t>
            </a:r>
            <a:r>
              <a:rPr lang="en-US" sz="2000" dirty="0"/>
              <a:t>/(US) </a:t>
            </a:r>
            <a:r>
              <a:rPr lang="en-US" sz="2000" dirty="0" smtClean="0"/>
              <a:t>gallon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</a:t>
            </a:r>
            <a:r>
              <a:rPr lang="en-US" sz="2000" dirty="0" err="1" smtClean="0"/>
              <a:t>cyl</a:t>
            </a:r>
            <a:r>
              <a:rPr lang="en-US" sz="2000" dirty="0" smtClean="0"/>
              <a:t>:  Number </a:t>
            </a:r>
            <a:r>
              <a:rPr lang="en-US" sz="2000" dirty="0"/>
              <a:t>of </a:t>
            </a:r>
            <a:r>
              <a:rPr lang="en-US" sz="2000" dirty="0" smtClean="0"/>
              <a:t>cylinders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am: Transmission </a:t>
            </a:r>
            <a:r>
              <a:rPr lang="en-US" sz="2000" dirty="0"/>
              <a:t>(0 = automatic, 1 = manual)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0" indent="0">
              <a:buNone/>
            </a:pPr>
            <a:r>
              <a:rPr lang="en-US" sz="2000" b="1" dirty="0" smtClean="0">
                <a:latin typeface="Lucida Sans Unicode"/>
                <a:cs typeface="Lucida Sans Unicode"/>
              </a:rPr>
              <a:t>Hypothesis: </a:t>
            </a:r>
          </a:p>
          <a:p>
            <a:pPr marL="0" indent="0">
              <a:buNone/>
            </a:pPr>
            <a:r>
              <a:rPr lang="en-US" sz="2000" b="1" dirty="0">
                <a:latin typeface="Lucida Sans Unicode"/>
                <a:cs typeface="Lucida Sans Unicode"/>
              </a:rPr>
              <a:t>Null hypothesis: </a:t>
            </a:r>
            <a:r>
              <a:rPr lang="en-US" sz="2000" dirty="0">
                <a:latin typeface="Lucida Sans Unicode"/>
                <a:cs typeface="Lucida Sans Unicode"/>
              </a:rPr>
              <a:t>null hypothesis </a:t>
            </a:r>
            <a:r>
              <a:rPr lang="en-US" sz="2000" dirty="0" smtClean="0">
                <a:latin typeface="Lucida Sans Unicode"/>
                <a:cs typeface="Lucida Sans Unicode"/>
              </a:rPr>
              <a:t>the three levels have equal mpg</a:t>
            </a:r>
          </a:p>
          <a:p>
            <a:pPr marL="0" indent="0">
              <a:buNone/>
            </a:pPr>
            <a:r>
              <a:rPr lang="en-US" sz="2000" b="1" dirty="0" smtClean="0">
                <a:latin typeface="Lucida Sans Unicode"/>
                <a:cs typeface="Lucida Sans Unicode"/>
              </a:rPr>
              <a:t>Alternative hypothesis: </a:t>
            </a:r>
            <a:r>
              <a:rPr lang="en-US" sz="2000" dirty="0">
                <a:latin typeface="Lucida Sans Unicode"/>
                <a:cs typeface="Lucida Sans Unicode"/>
              </a:rPr>
              <a:t>at least two levels do not have equal</a:t>
            </a:r>
            <a:r>
              <a:rPr lang="en-US" sz="2000" b="1" dirty="0" smtClean="0">
                <a:latin typeface="Lucida Sans Unicode"/>
                <a:cs typeface="Lucida Sans Unicode"/>
              </a:rPr>
              <a:t> </a:t>
            </a:r>
            <a:r>
              <a:rPr lang="en-US" sz="2000" dirty="0">
                <a:latin typeface="Lucida Sans Unicode"/>
                <a:cs typeface="Lucida Sans Unicode"/>
              </a:rPr>
              <a:t>mpg</a:t>
            </a:r>
          </a:p>
          <a:p>
            <a:pPr marL="0" indent="0">
              <a:buNone/>
            </a:pPr>
            <a:endParaRPr lang="en-US" sz="2000" dirty="0" smtClean="0">
              <a:latin typeface="Lucida Sans Unicode"/>
              <a:cs typeface="Lucida Sans Unicode"/>
            </a:endParaRPr>
          </a:p>
          <a:p>
            <a:pPr marL="0" indent="0">
              <a:buNone/>
            </a:pPr>
            <a:r>
              <a:rPr lang="en-US" sz="2000" b="1" dirty="0" smtClean="0">
                <a:latin typeface="Lucida Sans Unicode"/>
                <a:cs typeface="Lucida Sans Unicode"/>
              </a:rPr>
              <a:t>In R</a:t>
            </a:r>
            <a:r>
              <a:rPr lang="en-US" sz="2000" b="1" dirty="0">
                <a:latin typeface="Lucida Sans Unicode"/>
                <a:cs typeface="Lucida Sans Unicode"/>
              </a:rPr>
              <a:t>: </a:t>
            </a:r>
            <a:r>
              <a:rPr lang="en-US" sz="2000" dirty="0" err="1">
                <a:latin typeface="Lucida Sans Unicode"/>
                <a:cs typeface="Lucida Sans Unicode"/>
              </a:rPr>
              <a:t>aov</a:t>
            </a:r>
            <a:r>
              <a:rPr lang="en-US" sz="2000" dirty="0">
                <a:latin typeface="Lucida Sans Unicode"/>
                <a:cs typeface="Lucida Sans Unicode"/>
              </a:rPr>
              <a:t>(</a:t>
            </a:r>
            <a:r>
              <a:rPr lang="en-US" sz="2000" dirty="0" err="1">
                <a:latin typeface="Lucida Sans Unicode"/>
                <a:cs typeface="Lucida Sans Unicode"/>
              </a:rPr>
              <a:t>mpg~factor</a:t>
            </a:r>
            <a:r>
              <a:rPr lang="en-US" sz="2000" dirty="0">
                <a:latin typeface="Lucida Sans Unicode"/>
                <a:cs typeface="Lucida Sans Unicode"/>
              </a:rPr>
              <a:t>(</a:t>
            </a:r>
            <a:r>
              <a:rPr lang="en-US" sz="2000" dirty="0" err="1">
                <a:latin typeface="Lucida Sans Unicode"/>
                <a:cs typeface="Lucida Sans Unicode"/>
              </a:rPr>
              <a:t>cyl</a:t>
            </a:r>
            <a:r>
              <a:rPr lang="en-US" sz="2000" dirty="0">
                <a:latin typeface="Lucida Sans Unicode"/>
                <a:cs typeface="Lucida Sans Unicode"/>
              </a:rPr>
              <a:t>)) and summary(a.1)</a:t>
            </a:r>
            <a:endParaRPr lang="en-US" sz="2000" dirty="0" smtClean="0">
              <a:latin typeface="Lucida Sans Unicode"/>
              <a:cs typeface="Lucida Sans Unicode"/>
            </a:endParaRPr>
          </a:p>
          <a:p>
            <a:pPr marL="0" indent="0">
              <a:buNone/>
            </a:pPr>
            <a:endParaRPr lang="en-US" sz="2000" b="1" dirty="0" smtClean="0">
              <a:latin typeface="Lucida Sans Unicode"/>
              <a:cs typeface="Lucida Sans Unicode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>
                <a:solidFill>
                  <a:srgbClr val="FFFFFF"/>
                </a:solidFill>
                <a:latin typeface="Lucida Sans Unicode"/>
                <a:cs typeface="Lucida Sans Unicode"/>
              </a:rPr>
              <a:t>ANOVA--Analysis Of Variance</a:t>
            </a:r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20096" y="6446078"/>
            <a:ext cx="9164096" cy="411922"/>
            <a:chOff x="0" y="6446078"/>
            <a:chExt cx="91640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41263" y="6446078"/>
            <a:ext cx="2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LISA: R Statistical Analysis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1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Sans Unicode"/>
                <a:cs typeface="Lucida Sans Unicode"/>
              </a:rPr>
              <a:t>2. Two-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Sans Unicode"/>
                <a:cs typeface="Lucida Sans Unicode"/>
              </a:rPr>
              <a:t>way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Sans Unicode"/>
                <a:cs typeface="Lucida Sans Unicode"/>
              </a:rPr>
              <a:t>ANOVA</a:t>
            </a:r>
          </a:p>
          <a:p>
            <a:pPr marL="0" indent="0">
              <a:buNone/>
            </a:pPr>
            <a:r>
              <a:rPr lang="en-US" sz="2000" b="1" dirty="0">
                <a:latin typeface="Lucida Sans Unicode"/>
                <a:cs typeface="Lucida Sans Unicode"/>
              </a:rPr>
              <a:t>Example: </a:t>
            </a:r>
            <a:r>
              <a:rPr lang="en-US" sz="2000" dirty="0"/>
              <a:t>Compare the mpg for 3 </a:t>
            </a:r>
            <a:r>
              <a:rPr lang="en-US" sz="2000" dirty="0" err="1"/>
              <a:t>cyl</a:t>
            </a:r>
            <a:r>
              <a:rPr lang="en-US" sz="2000" dirty="0"/>
              <a:t> </a:t>
            </a:r>
            <a:r>
              <a:rPr lang="en-US" sz="2000" dirty="0" smtClean="0"/>
              <a:t>levels and 2 types of transmission</a:t>
            </a:r>
          </a:p>
          <a:p>
            <a:pPr marL="0" indent="0">
              <a:buNone/>
            </a:pPr>
            <a:r>
              <a:rPr lang="en-US" sz="1800" dirty="0" smtClean="0">
                <a:latin typeface="Lucida Sans Unicode"/>
                <a:cs typeface="Lucida Sans Unicode"/>
              </a:rPr>
              <a:t>Three effects to be considered: </a:t>
            </a:r>
            <a:r>
              <a:rPr lang="en-US" sz="1800" dirty="0" err="1" smtClean="0">
                <a:latin typeface="Lucida Sans Unicode"/>
                <a:cs typeface="Lucida Sans Unicode"/>
              </a:rPr>
              <a:t>cyl</a:t>
            </a:r>
            <a:r>
              <a:rPr lang="en-US" sz="1800" dirty="0" smtClean="0">
                <a:latin typeface="Lucida Sans Unicode"/>
                <a:cs typeface="Lucida Sans Unicode"/>
              </a:rPr>
              <a:t> levels, types of transmission and the interactions</a:t>
            </a:r>
          </a:p>
          <a:p>
            <a:pPr marL="0" indent="0">
              <a:buNone/>
            </a:pPr>
            <a:endParaRPr lang="en-US" sz="2000" dirty="0">
              <a:latin typeface="Lucida Sans Unicode"/>
              <a:cs typeface="Lucida Sans Unicode"/>
            </a:endParaRPr>
          </a:p>
          <a:p>
            <a:pPr marL="0" indent="0">
              <a:buNone/>
            </a:pPr>
            <a:endParaRPr lang="en-US" sz="2000" dirty="0" smtClean="0">
              <a:latin typeface="Lucida Sans Unicode"/>
              <a:cs typeface="Lucida Sans Unicode"/>
            </a:endParaRPr>
          </a:p>
          <a:p>
            <a:pPr marL="0" indent="0">
              <a:buNone/>
            </a:pPr>
            <a:endParaRPr lang="en-US" sz="2000" dirty="0">
              <a:latin typeface="Lucida Sans Unicode"/>
              <a:cs typeface="Lucida Sans Unicode"/>
            </a:endParaRPr>
          </a:p>
          <a:p>
            <a:pPr marL="0" indent="0">
              <a:buNone/>
            </a:pPr>
            <a:endParaRPr lang="en-US" sz="2000" dirty="0" smtClean="0">
              <a:latin typeface="Lucida Sans Unicode"/>
              <a:cs typeface="Lucida Sans Unicode"/>
            </a:endParaRPr>
          </a:p>
          <a:p>
            <a:pPr marL="0" indent="0">
              <a:buNone/>
            </a:pPr>
            <a:endParaRPr lang="en-US" sz="2000" dirty="0">
              <a:latin typeface="Lucida Sans Unicode"/>
              <a:cs typeface="Lucida Sans Unicode"/>
            </a:endParaRPr>
          </a:p>
          <a:p>
            <a:pPr marL="0" indent="0">
              <a:buNone/>
            </a:pPr>
            <a:endParaRPr lang="en-US" sz="2000" dirty="0" smtClean="0">
              <a:latin typeface="Lucida Sans Unicode"/>
              <a:cs typeface="Lucida Sans Unicode"/>
            </a:endParaRPr>
          </a:p>
          <a:p>
            <a:pPr marL="0" indent="0">
              <a:buNone/>
            </a:pPr>
            <a:endParaRPr lang="en-US" sz="2000" dirty="0">
              <a:latin typeface="Lucida Sans Unicode"/>
              <a:cs typeface="Lucida Sans Unicode"/>
            </a:endParaRPr>
          </a:p>
          <a:p>
            <a:pPr marL="0" indent="0">
              <a:buNone/>
            </a:pPr>
            <a:r>
              <a:rPr lang="en-US" sz="2000" b="1" dirty="0">
                <a:latin typeface="Lucida Sans Unicode"/>
                <a:cs typeface="Lucida Sans Unicode"/>
              </a:rPr>
              <a:t>In R: </a:t>
            </a:r>
            <a:r>
              <a:rPr lang="en-US" sz="2000" dirty="0">
                <a:latin typeface="Lucida Sans Unicode"/>
                <a:cs typeface="Lucida Sans Unicode"/>
              </a:rPr>
              <a:t>a.2 = </a:t>
            </a:r>
            <a:r>
              <a:rPr lang="en-US" sz="2000" dirty="0" err="1">
                <a:latin typeface="Lucida Sans Unicode"/>
                <a:cs typeface="Lucida Sans Unicode"/>
              </a:rPr>
              <a:t>aov</a:t>
            </a:r>
            <a:r>
              <a:rPr lang="en-US" sz="2000" dirty="0">
                <a:latin typeface="Lucida Sans Unicode"/>
                <a:cs typeface="Lucida Sans Unicode"/>
              </a:rPr>
              <a:t>(</a:t>
            </a:r>
            <a:r>
              <a:rPr lang="en-US" sz="2000" dirty="0" err="1">
                <a:latin typeface="Lucida Sans Unicode"/>
                <a:cs typeface="Lucida Sans Unicode"/>
              </a:rPr>
              <a:t>mpg~factor</a:t>
            </a:r>
            <a:r>
              <a:rPr lang="en-US" sz="2000" dirty="0">
                <a:latin typeface="Lucida Sans Unicode"/>
                <a:cs typeface="Lucida Sans Unicode"/>
              </a:rPr>
              <a:t>(am)*factor(</a:t>
            </a:r>
            <a:r>
              <a:rPr lang="en-US" sz="2000" dirty="0" err="1">
                <a:latin typeface="Lucida Sans Unicode"/>
                <a:cs typeface="Lucida Sans Unicode"/>
              </a:rPr>
              <a:t>cyl</a:t>
            </a:r>
            <a:r>
              <a:rPr lang="en-US" sz="2000" dirty="0">
                <a:latin typeface="Lucida Sans Unicode"/>
                <a:cs typeface="Lucida Sans Unicode"/>
              </a:rPr>
              <a:t>)</a:t>
            </a:r>
            <a:r>
              <a:rPr lang="en-US" sz="2000" dirty="0" smtClean="0">
                <a:latin typeface="Lucida Sans Unicode"/>
                <a:cs typeface="Lucida Sans Unicode"/>
              </a:rPr>
              <a:t>) and summary</a:t>
            </a:r>
            <a:r>
              <a:rPr lang="en-US" sz="2000" dirty="0">
                <a:latin typeface="Lucida Sans Unicode"/>
                <a:cs typeface="Lucida Sans Unicode"/>
              </a:rPr>
              <a:t>(a.2)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>
                <a:solidFill>
                  <a:srgbClr val="FFFFFF"/>
                </a:solidFill>
                <a:latin typeface="Lucida Sans Unicode"/>
                <a:cs typeface="Lucida Sans Unicode"/>
              </a:rPr>
              <a:t>ANOVA--Analysis Of Variance</a:t>
            </a:r>
          </a:p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20096" y="6446078"/>
            <a:ext cx="9164096" cy="411922"/>
            <a:chOff x="0" y="6446078"/>
            <a:chExt cx="91640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-41263" y="6446078"/>
            <a:ext cx="2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LISA: R Statistical Analysis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66" y="2745437"/>
            <a:ext cx="4659869" cy="29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1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346200"/>
            <a:ext cx="8703733" cy="491913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 smtClean="0"/>
              <a:t>Research Question: </a:t>
            </a:r>
            <a:r>
              <a:rPr lang="en-US" sz="2400" dirty="0" smtClean="0"/>
              <a:t>What the relationship between two variables? Or one variable with several other variables?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000" b="1" dirty="0" smtClean="0"/>
              <a:t>Example:  </a:t>
            </a:r>
            <a:r>
              <a:rPr lang="en-US" sz="2000" b="1" dirty="0"/>
              <a:t>Brownlee's Stack Loss Plant Data</a:t>
            </a:r>
          </a:p>
          <a:p>
            <a:pPr marL="0" indent="0" algn="ctr">
              <a:buNone/>
            </a:pPr>
            <a:r>
              <a:rPr lang="en-US" sz="2000" b="1" dirty="0" err="1" smtClean="0"/>
              <a:t>Air.Flow</a:t>
            </a:r>
            <a:r>
              <a:rPr lang="en-US" sz="2000" dirty="0" smtClean="0"/>
              <a:t>: Flow </a:t>
            </a:r>
            <a:r>
              <a:rPr lang="en-US" sz="2000" dirty="0"/>
              <a:t>of cooling </a:t>
            </a:r>
            <a:r>
              <a:rPr lang="en-US" sz="2000" dirty="0" smtClean="0"/>
              <a:t>air</a:t>
            </a:r>
          </a:p>
          <a:p>
            <a:pPr marL="0" indent="0" algn="ctr">
              <a:buNone/>
            </a:pPr>
            <a:r>
              <a:rPr lang="en-US" sz="2000" b="1" dirty="0" err="1" smtClean="0"/>
              <a:t>Water.Temp</a:t>
            </a:r>
            <a:r>
              <a:rPr lang="en-US" sz="2000" b="1" dirty="0" smtClean="0"/>
              <a:t>: </a:t>
            </a:r>
            <a:r>
              <a:rPr lang="en-US" sz="2000" dirty="0" smtClean="0"/>
              <a:t>Cooling </a:t>
            </a:r>
            <a:r>
              <a:rPr lang="en-US" sz="2000" dirty="0"/>
              <a:t>Water Inlet </a:t>
            </a:r>
            <a:r>
              <a:rPr lang="en-US" sz="2000" dirty="0" smtClean="0"/>
              <a:t>Temperature</a:t>
            </a:r>
          </a:p>
          <a:p>
            <a:pPr marL="0" indent="0" algn="ctr">
              <a:buNone/>
            </a:pPr>
            <a:r>
              <a:rPr lang="en-US" sz="2000" b="1" dirty="0" err="1" smtClean="0"/>
              <a:t>AcidConc</a:t>
            </a:r>
            <a:r>
              <a:rPr lang="en-US" sz="2000" b="1" dirty="0" smtClean="0"/>
              <a:t>.: </a:t>
            </a:r>
            <a:r>
              <a:rPr lang="en-US" sz="2000" dirty="0" smtClean="0"/>
              <a:t>Concentration </a:t>
            </a:r>
            <a:r>
              <a:rPr lang="en-US" sz="2000" dirty="0"/>
              <a:t>of acid [per 1000, minus 500</a:t>
            </a:r>
            <a:r>
              <a:rPr lang="en-US" sz="2000" dirty="0" smtClean="0"/>
              <a:t>] </a:t>
            </a:r>
          </a:p>
          <a:p>
            <a:pPr marL="0" indent="0" algn="ctr">
              <a:buNone/>
            </a:pPr>
            <a:r>
              <a:rPr lang="en-US" sz="2000" b="1" dirty="0" err="1" smtClean="0"/>
              <a:t>stack.loss</a:t>
            </a:r>
            <a:r>
              <a:rPr lang="en-US" sz="2000" b="1" dirty="0" smtClean="0"/>
              <a:t>: </a:t>
            </a:r>
            <a:r>
              <a:rPr lang="en-US" sz="2000" dirty="0" smtClean="0"/>
              <a:t>Stack loss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0" indent="0" algn="just">
              <a:buNone/>
            </a:pPr>
            <a:r>
              <a:rPr lang="en-US" sz="2000" dirty="0"/>
              <a:t>What is the relationship of </a:t>
            </a:r>
            <a:r>
              <a:rPr lang="en-US" sz="2000" dirty="0" err="1"/>
              <a:t>Air.Flow</a:t>
            </a:r>
            <a:r>
              <a:rPr lang="en-US" sz="2000" dirty="0"/>
              <a:t> and the </a:t>
            </a:r>
            <a:r>
              <a:rPr lang="en-US" sz="2000" dirty="0" err="1"/>
              <a:t>stack.loss</a:t>
            </a:r>
            <a:r>
              <a:rPr lang="en-US" sz="2000" dirty="0"/>
              <a:t>? </a:t>
            </a:r>
          </a:p>
          <a:p>
            <a:pPr marL="0" indent="0" algn="just">
              <a:buNone/>
            </a:pPr>
            <a:r>
              <a:rPr lang="en-US" sz="2000" dirty="0"/>
              <a:t>Or How are the variables </a:t>
            </a:r>
            <a:r>
              <a:rPr lang="en-US" sz="2000" dirty="0" err="1"/>
              <a:t>Air.Flow</a:t>
            </a:r>
            <a:r>
              <a:rPr lang="en-US" sz="2000" dirty="0"/>
              <a:t>, </a:t>
            </a:r>
            <a:r>
              <a:rPr lang="en-US" sz="2000" dirty="0" err="1"/>
              <a:t>Water.Temp</a:t>
            </a:r>
            <a:r>
              <a:rPr lang="en-US" sz="2000" dirty="0"/>
              <a:t> and </a:t>
            </a:r>
            <a:r>
              <a:rPr lang="en-US" sz="2000" dirty="0" err="1"/>
              <a:t>Acid.Conc</a:t>
            </a:r>
            <a:r>
              <a:rPr lang="en-US" sz="2000" dirty="0"/>
              <a:t> related to </a:t>
            </a:r>
            <a:r>
              <a:rPr lang="en-US" sz="2000" dirty="0" err="1"/>
              <a:t>stack.loss</a:t>
            </a:r>
            <a:r>
              <a:rPr lang="en-US" sz="2000" dirty="0"/>
              <a:t>? 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In R: </a:t>
            </a:r>
            <a:r>
              <a:rPr lang="en-US" sz="2000" dirty="0"/>
              <a:t>lm(formula, data, subset, weights, </a:t>
            </a:r>
            <a:r>
              <a:rPr lang="en-US" sz="2000" dirty="0" err="1"/>
              <a:t>na.action</a:t>
            </a:r>
            <a:r>
              <a:rPr lang="en-US" sz="2000" dirty="0"/>
              <a:t>, method = "</a:t>
            </a:r>
            <a:r>
              <a:rPr lang="en-US" sz="2000" dirty="0" err="1"/>
              <a:t>qr</a:t>
            </a:r>
            <a:r>
              <a:rPr lang="en-US" sz="2000" dirty="0"/>
              <a:t>", model = TRUE, x = FALSE, y = FALSE, </a:t>
            </a:r>
            <a:r>
              <a:rPr lang="en-US" sz="2000" dirty="0" err="1"/>
              <a:t>qr</a:t>
            </a:r>
            <a:r>
              <a:rPr lang="en-US" sz="2000" dirty="0"/>
              <a:t> = TRUE, </a:t>
            </a:r>
            <a:r>
              <a:rPr lang="en-US" sz="2000" dirty="0" err="1"/>
              <a:t>singular.ok</a:t>
            </a:r>
            <a:r>
              <a:rPr lang="en-US" sz="2000" dirty="0"/>
              <a:t> = TRUE, contrasts = NULL, offset, ...)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>
                <a:solidFill>
                  <a:srgbClr val="FFFFFF"/>
                </a:solidFill>
                <a:latin typeface="Lucida Sans Unicode"/>
                <a:cs typeface="Lucida Sans Unicode"/>
              </a:rPr>
              <a:t>Regression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20096" y="6446078"/>
            <a:ext cx="9164096" cy="411922"/>
            <a:chOff x="0" y="6446078"/>
            <a:chExt cx="91640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58196" y="6446078"/>
            <a:ext cx="2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LISA: R Statistical Analysis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6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1934" y="557145"/>
            <a:ext cx="8456693" cy="2186201"/>
          </a:xfrm>
          <a:prstGeom prst="roundRect">
            <a:avLst/>
          </a:prstGeom>
          <a:solidFill>
            <a:srgbClr val="710B19"/>
          </a:solidFill>
          <a:ln>
            <a:solidFill>
              <a:srgbClr val="710B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20096" y="6446078"/>
            <a:ext cx="9164096" cy="411922"/>
            <a:chOff x="0" y="6446078"/>
            <a:chExt cx="91640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21" y="1106110"/>
            <a:ext cx="3033861" cy="79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470392" y="3626405"/>
            <a:ext cx="61489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Lucida Sans Unicode"/>
                <a:cs typeface="Lucida Sans Unicode"/>
              </a:rPr>
              <a:t>Please don’t forget to fill the sign in sheet and to complete the survey that will be sent to you by email</a:t>
            </a:r>
            <a:r>
              <a:rPr lang="en-US" dirty="0" smtClean="0">
                <a:latin typeface="Lucida Sans Unicode"/>
                <a:cs typeface="Lucida Sans Unicode"/>
              </a:rPr>
              <a:t>. </a:t>
            </a:r>
          </a:p>
          <a:p>
            <a:endParaRPr lang="en-US" dirty="0">
              <a:latin typeface="Lucida Sans Unicode"/>
              <a:cs typeface="Lucida Sans Unicode"/>
            </a:endParaRPr>
          </a:p>
          <a:p>
            <a:pPr algn="ctr"/>
            <a:r>
              <a:rPr lang="en-US" sz="2800" dirty="0">
                <a:solidFill>
                  <a:srgbClr val="FF6600"/>
                </a:solidFill>
                <a:latin typeface="Lucida Sans Unicode"/>
                <a:cs typeface="Lucida Sans Unicode"/>
              </a:rPr>
              <a:t>Thank you! </a:t>
            </a:r>
          </a:p>
          <a:p>
            <a:endParaRPr lang="en-US" dirty="0">
              <a:latin typeface="Lucida Sans Unicode"/>
              <a:cs typeface="Lucida Sans Unicod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1263" y="6446078"/>
            <a:ext cx="2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LISA: R Statistical Analysis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4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>
            <a:spLocks/>
          </p:cNvSpPr>
          <p:nvPr/>
        </p:nvSpPr>
        <p:spPr bwMode="auto">
          <a:xfrm>
            <a:off x="0" y="937617"/>
            <a:ext cx="9152930" cy="4991695"/>
          </a:xfrm>
          <a:prstGeom prst="rect">
            <a:avLst/>
          </a:prstGeom>
          <a:solidFill>
            <a:schemeClr val="tx2"/>
          </a:solidFill>
          <a:ln w="25400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 lIns="0" tIns="0" rIns="0" bIns="0"/>
          <a:lstStyle/>
          <a:p>
            <a:pPr defTabSz="914306"/>
            <a:endParaRPr lang="en-US">
              <a:solidFill>
                <a:srgbClr val="000000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71" y="61392"/>
            <a:ext cx="3033861" cy="79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" name="Rectangle 3"/>
          <p:cNvSpPr>
            <a:spLocks/>
          </p:cNvSpPr>
          <p:nvPr/>
        </p:nvSpPr>
        <p:spPr bwMode="auto">
          <a:xfrm>
            <a:off x="3945807" y="169665"/>
            <a:ext cx="5116711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85" tIns="26785" rIns="26785" bIns="26785"/>
          <a:lstStyle/>
          <a:p>
            <a:pPr algn="r" defTabSz="914306"/>
            <a:r>
              <a:rPr lang="en-US" sz="2000" b="1" dirty="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Laboratory for Interdisciplinary Statistical Analysis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169789" y="1617390"/>
            <a:ext cx="7831336" cy="3027164"/>
            <a:chOff x="1169789" y="1617390"/>
            <a:chExt cx="7831336" cy="3027164"/>
          </a:xfrm>
        </p:grpSpPr>
        <p:sp>
          <p:nvSpPr>
            <p:cNvPr id="30" name="Rectangle 5"/>
            <p:cNvSpPr>
              <a:spLocks/>
            </p:cNvSpPr>
            <p:nvPr/>
          </p:nvSpPr>
          <p:spPr bwMode="auto">
            <a:xfrm>
              <a:off x="1205508" y="1653109"/>
              <a:ext cx="7759898" cy="2955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0" tIns="127000" rIns="127000" bIns="127000" anchor="ctr"/>
            <a:lstStyle/>
            <a:p>
              <a:pPr defTabSz="914306"/>
              <a:r>
                <a:rPr lang="en-US" sz="3000">
                  <a:solidFill>
                    <a:srgbClr val="000000"/>
                  </a:solidFill>
                  <a:latin typeface="Arial Bold" charset="0"/>
                  <a:cs typeface="Arial Bold" charset="0"/>
                  <a:sym typeface="Arial Bold" charset="0"/>
                </a:rPr>
                <a:t>Collaboration:</a:t>
              </a:r>
            </a:p>
            <a:p>
              <a:pPr defTabSz="914306"/>
              <a:r>
                <a:rPr lang="en-US" sz="800">
                  <a:solidFill>
                    <a:srgbClr val="000000"/>
                  </a:solidFill>
                  <a:cs typeface="Arial" charset="0"/>
                  <a:sym typeface="Arial" charset="0"/>
                </a:rPr>
                <a:t> </a:t>
              </a:r>
              <a:endParaRPr lang="en-US" sz="800">
                <a:solidFill>
                  <a:srgbClr val="000000"/>
                </a:solidFill>
                <a:ea typeface="Lucida Grande" charset="0"/>
                <a:cs typeface="Lucida Grande" charset="0"/>
                <a:sym typeface="Arial" charset="0"/>
              </a:endParaRPr>
            </a:p>
            <a:p>
              <a:pPr defTabSz="914306"/>
              <a:r>
                <a:rPr lang="en-US" sz="1500">
                  <a:solidFill>
                    <a:srgbClr val="000000"/>
                  </a:solidFill>
                  <a:cs typeface="Arial" charset="0"/>
                  <a:sym typeface="Arial" charset="0"/>
                </a:rPr>
                <a:t>Visit our website to request personalized statistical advice and assistance with:</a:t>
              </a:r>
            </a:p>
            <a:p>
              <a:pPr defTabSz="914306"/>
              <a:endParaRPr lang="en-US" sz="2200">
                <a:solidFill>
                  <a:srgbClr val="000000"/>
                </a:solidFill>
                <a:ea typeface="Lucida Grande" charset="0"/>
                <a:cs typeface="Lucida Grande" charset="0"/>
                <a:sym typeface="Arial" charset="0"/>
              </a:endParaRPr>
            </a:p>
            <a:p>
              <a:pPr defTabSz="914306"/>
              <a:r>
                <a:rPr lang="en-US" sz="2200">
                  <a:solidFill>
                    <a:srgbClr val="000000"/>
                  </a:solidFill>
                  <a:cs typeface="Arial" charset="0"/>
                  <a:sym typeface="Arial" charset="0"/>
                </a:rPr>
                <a:t>Experimental Design • Data Analysis • Interpreting Results</a:t>
              </a:r>
              <a:br>
                <a:rPr lang="en-US" sz="2200">
                  <a:solidFill>
                    <a:srgbClr val="000000"/>
                  </a:solidFill>
                  <a:cs typeface="Arial" charset="0"/>
                  <a:sym typeface="Arial" charset="0"/>
                </a:rPr>
              </a:br>
              <a:r>
                <a:rPr lang="en-US" sz="2200">
                  <a:solidFill>
                    <a:srgbClr val="000000"/>
                  </a:solidFill>
                  <a:cs typeface="Arial" charset="0"/>
                  <a:sym typeface="Arial" charset="0"/>
                </a:rPr>
                <a:t>Grant Proposals • Software (R, SAS, JMP, SPSS...)</a:t>
              </a:r>
            </a:p>
            <a:p>
              <a:pPr defTabSz="914306"/>
              <a:endParaRPr lang="en-US" sz="2200">
                <a:solidFill>
                  <a:srgbClr val="000000"/>
                </a:solidFill>
                <a:ea typeface="Lucida Grande" charset="0"/>
                <a:cs typeface="Lucida Grande" charset="0"/>
                <a:sym typeface="Arial" charset="0"/>
              </a:endParaRPr>
            </a:p>
            <a:p>
              <a:pPr defTabSz="914306"/>
              <a:r>
                <a:rPr lang="en-US" sz="1500">
                  <a:solidFill>
                    <a:srgbClr val="000000"/>
                  </a:solidFill>
                  <a:cs typeface="Arial" charset="0"/>
                  <a:sym typeface="Arial" charset="0"/>
                </a:rPr>
                <a:t>LISA statistical collaborators aim to explain concepts in ways useful for your research.</a:t>
              </a:r>
              <a:endParaRPr lang="en-US" sz="1500">
                <a:solidFill>
                  <a:srgbClr val="000000"/>
                </a:solidFill>
                <a:ea typeface="Lucida Grande" charset="0"/>
                <a:cs typeface="Lucida Grande" charset="0"/>
                <a:sym typeface="Arial" charset="0"/>
              </a:endParaRPr>
            </a:p>
            <a:p>
              <a:pPr defTabSz="914306"/>
              <a:endParaRPr lang="en-US" sz="800">
                <a:solidFill>
                  <a:srgbClr val="000000"/>
                </a:solidFill>
                <a:ea typeface="Lucida Grande" charset="0"/>
                <a:cs typeface="Lucida Grande" charset="0"/>
                <a:sym typeface="Arial" charset="0"/>
              </a:endParaRPr>
            </a:p>
            <a:p>
              <a:pPr algn="r" defTabSz="914306"/>
              <a:r>
                <a:rPr lang="en-US" sz="1700">
                  <a:solidFill>
                    <a:srgbClr val="000000"/>
                  </a:solidFill>
                  <a:cs typeface="Arial" charset="0"/>
                  <a:sym typeface="Arial" charset="0"/>
                </a:rPr>
                <a:t>Great advice right now: </a:t>
              </a:r>
              <a:r>
                <a:rPr lang="en-US" sz="1700">
                  <a:solidFill>
                    <a:srgbClr val="000000"/>
                  </a:solidFill>
                  <a:latin typeface="Arial Italic" charset="0"/>
                  <a:cs typeface="Arial Italic" charset="0"/>
                  <a:sym typeface="Arial Italic" charset="0"/>
                </a:rPr>
                <a:t>Meet with LISA </a:t>
              </a:r>
              <a:r>
                <a:rPr lang="en-US" sz="1700">
                  <a:solidFill>
                    <a:srgbClr val="000000"/>
                  </a:solidFill>
                  <a:latin typeface="Arial Bold Italic" charset="0"/>
                  <a:cs typeface="Arial Bold Italic" charset="0"/>
                  <a:sym typeface="Arial Bold Italic" charset="0"/>
                </a:rPr>
                <a:t>before </a:t>
              </a:r>
              <a:r>
                <a:rPr lang="en-US" sz="1700">
                  <a:solidFill>
                    <a:srgbClr val="000000"/>
                  </a:solidFill>
                  <a:latin typeface="Arial Italic" charset="0"/>
                  <a:cs typeface="Arial Italic" charset="0"/>
                  <a:sym typeface="Arial Italic" charset="0"/>
                </a:rPr>
                <a:t>collecting your data.</a:t>
              </a:r>
            </a:p>
          </p:txBody>
        </p:sp>
        <p:pic>
          <p:nvPicPr>
            <p:cNvPr id="31" name="Picture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9789" y="1617390"/>
              <a:ext cx="7831336" cy="3027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65857" y="3634383"/>
            <a:ext cx="1009055" cy="1009055"/>
            <a:chOff x="65857" y="3634383"/>
            <a:chExt cx="1009055" cy="1009055"/>
          </a:xfrm>
        </p:grpSpPr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76" y="3670102"/>
              <a:ext cx="929804" cy="93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57" y="3634383"/>
              <a:ext cx="1009055" cy="1009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" name="Group 48"/>
          <p:cNvGrpSpPr/>
          <p:nvPr/>
        </p:nvGrpSpPr>
        <p:grpSpPr>
          <a:xfrm>
            <a:off x="63624" y="1616273"/>
            <a:ext cx="1009055" cy="1009055"/>
            <a:chOff x="63624" y="1616273"/>
            <a:chExt cx="1009055" cy="1009055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43" y="1651992"/>
              <a:ext cx="933153" cy="93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12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4" y="1616273"/>
              <a:ext cx="1009055" cy="1009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Group 47"/>
          <p:cNvGrpSpPr/>
          <p:nvPr/>
        </p:nvGrpSpPr>
        <p:grpSpPr>
          <a:xfrm>
            <a:off x="61393" y="2652117"/>
            <a:ext cx="1009055" cy="973336"/>
            <a:chOff x="61393" y="2652117"/>
            <a:chExt cx="1009055" cy="973336"/>
          </a:xfrm>
        </p:grpSpPr>
        <p:pic>
          <p:nvPicPr>
            <p:cNvPr id="39" name="Picture 14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5" t="4706" r="19583"/>
            <a:stretch>
              <a:fillRect/>
            </a:stretch>
          </p:blipFill>
          <p:spPr bwMode="auto">
            <a:xfrm>
              <a:off x="97112" y="2687836"/>
              <a:ext cx="937617" cy="892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5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93" y="2652117"/>
              <a:ext cx="1009055" cy="973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Rectangle 16"/>
          <p:cNvSpPr>
            <a:spLocks/>
          </p:cNvSpPr>
          <p:nvPr/>
        </p:nvSpPr>
        <p:spPr bwMode="auto">
          <a:xfrm>
            <a:off x="187523" y="5664771"/>
            <a:ext cx="8813602" cy="27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85" tIns="26785" rIns="26785" bIns="26785"/>
          <a:lstStyle/>
          <a:p>
            <a:pPr defTabSz="914306"/>
            <a:r>
              <a:rPr lang="en-US" sz="1400" dirty="0">
                <a:solidFill>
                  <a:srgbClr val="000000"/>
                </a:solidFill>
                <a:cs typeface="Arial" charset="0"/>
                <a:sym typeface="Arial" charset="0"/>
              </a:rPr>
              <a:t>All services are </a:t>
            </a:r>
            <a:r>
              <a:rPr lang="en-US" sz="1400" dirty="0">
                <a:solidFill>
                  <a:srgbClr val="000000"/>
                </a:solidFill>
                <a:latin typeface="Arial Bold" charset="0"/>
                <a:cs typeface="Arial Bold" charset="0"/>
                <a:sym typeface="Arial Bold" charset="0"/>
              </a:rPr>
              <a:t>FREE </a:t>
            </a:r>
            <a:r>
              <a:rPr lang="en-US" sz="1400" dirty="0">
                <a:solidFill>
                  <a:srgbClr val="000000"/>
                </a:solidFill>
                <a:cs typeface="Arial" charset="0"/>
                <a:sym typeface="Arial" charset="0"/>
              </a:rPr>
              <a:t>for VT researchers.  We assist with research—not class projects or homework.</a:t>
            </a:r>
          </a:p>
        </p:txBody>
      </p:sp>
      <p:sp>
        <p:nvSpPr>
          <p:cNvPr id="42" name="Rectangle 17"/>
          <p:cNvSpPr>
            <a:spLocks/>
          </p:cNvSpPr>
          <p:nvPr/>
        </p:nvSpPr>
        <p:spPr bwMode="auto">
          <a:xfrm>
            <a:off x="-8928" y="1026916"/>
            <a:ext cx="9072563" cy="47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85" tIns="26785" rIns="26785" bIns="26785"/>
          <a:lstStyle/>
          <a:p>
            <a:pPr defTabSz="914306"/>
            <a:r>
              <a:rPr lang="en-US" sz="2400" dirty="0">
                <a:solidFill>
                  <a:srgbClr val="000000"/>
                </a:solidFill>
                <a:cs typeface="Arial" charset="0"/>
                <a:sym typeface="Arial" charset="0"/>
              </a:rPr>
              <a:t>LISA helps VT researchers benefit from the use of</a:t>
            </a:r>
            <a:r>
              <a:rPr lang="en-US" sz="400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Arial Bold" charset="0"/>
                <a:cs typeface="Arial Bold" charset="0"/>
                <a:sym typeface="Arial Bold" charset="0"/>
              </a:rPr>
              <a:t>Statistics</a:t>
            </a:r>
          </a:p>
        </p:txBody>
      </p:sp>
      <p:sp>
        <p:nvSpPr>
          <p:cNvPr id="43" name="Rectangle 18"/>
          <p:cNvSpPr>
            <a:spLocks/>
          </p:cNvSpPr>
          <p:nvPr/>
        </p:nvSpPr>
        <p:spPr bwMode="auto">
          <a:xfrm>
            <a:off x="4900167" y="6206134"/>
            <a:ext cx="3402211" cy="36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85" tIns="26785" rIns="26785" bIns="26785"/>
          <a:lstStyle/>
          <a:p>
            <a:pPr defTabSz="914306"/>
            <a:r>
              <a:rPr lang="en-US" sz="2100" b="1" dirty="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www.lisa.stat.vt.edu</a:t>
            </a:r>
          </a:p>
        </p:txBody>
      </p:sp>
      <p:pic>
        <p:nvPicPr>
          <p:cNvPr id="44" name="Picture 19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4" b="66629"/>
          <a:stretch>
            <a:fillRect/>
          </a:stretch>
        </p:blipFill>
        <p:spPr bwMode="auto">
          <a:xfrm>
            <a:off x="8207502" y="6072188"/>
            <a:ext cx="578197" cy="6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5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6232922"/>
            <a:ext cx="2155404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6" name="Rectangle 22"/>
          <p:cNvSpPr>
            <a:spLocks/>
          </p:cNvSpPr>
          <p:nvPr/>
        </p:nvSpPr>
        <p:spPr bwMode="auto">
          <a:xfrm>
            <a:off x="187523" y="4795242"/>
            <a:ext cx="8813602" cy="76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914306"/>
            <a:r>
              <a:rPr lang="en-US" sz="1500" dirty="0">
                <a:solidFill>
                  <a:srgbClr val="000000"/>
                </a:solidFill>
                <a:latin typeface="Arial Italic" charset="0"/>
                <a:cs typeface="Arial Italic" charset="0"/>
                <a:sym typeface="Arial Italic" charset="0"/>
              </a:rPr>
              <a:t>LISA also offers:</a:t>
            </a:r>
          </a:p>
          <a:p>
            <a:pPr defTabSz="914306"/>
            <a:endParaRPr lang="en-US" sz="600" dirty="0">
              <a:solidFill>
                <a:srgbClr val="000000"/>
              </a:solidFill>
              <a:latin typeface="Arial Bold Italic" charset="0"/>
              <a:ea typeface="Lucida Grande" charset="0"/>
              <a:cs typeface="Lucida Grande" charset="0"/>
              <a:sym typeface="Arial Bold Italic" charset="0"/>
            </a:endParaRPr>
          </a:p>
          <a:p>
            <a:pPr defTabSz="914306"/>
            <a:r>
              <a:rPr lang="en-US" sz="1500" dirty="0">
                <a:solidFill>
                  <a:srgbClr val="000000"/>
                </a:solidFill>
                <a:latin typeface="Arial Bold" charset="0"/>
                <a:cs typeface="Arial Bold" charset="0"/>
                <a:sym typeface="Arial Bold" charset="0"/>
              </a:rPr>
              <a:t>Educational Short Courses:</a:t>
            </a:r>
            <a:r>
              <a:rPr lang="en-US" sz="1500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cs typeface="Arial" charset="0"/>
                <a:sym typeface="Arial" charset="0"/>
              </a:rPr>
              <a:t>Designed to help graduate students apply statistics in their research</a:t>
            </a:r>
            <a:endParaRPr lang="en-US" sz="1600" dirty="0">
              <a:solidFill>
                <a:srgbClr val="000000"/>
              </a:solidFill>
              <a:latin typeface="Arial Bold" charset="0"/>
              <a:ea typeface="Lucida Grande" charset="0"/>
              <a:cs typeface="Lucida Grande" charset="0"/>
              <a:sym typeface="Arial Bold" charset="0"/>
            </a:endParaRPr>
          </a:p>
          <a:p>
            <a:pPr defTabSz="914306"/>
            <a:r>
              <a:rPr lang="en-US" sz="1500" dirty="0">
                <a:solidFill>
                  <a:srgbClr val="000000"/>
                </a:solidFill>
                <a:latin typeface="Arial Bold" charset="0"/>
                <a:cs typeface="Arial Bold" charset="0"/>
                <a:sym typeface="Arial Bold" charset="0"/>
              </a:rPr>
              <a:t>Walk-In Consulting: </a:t>
            </a:r>
            <a:r>
              <a:rPr lang="en-US" sz="1600" dirty="0">
                <a:solidFill>
                  <a:srgbClr val="000000"/>
                </a:solidFill>
                <a:cs typeface="Arial" charset="0"/>
                <a:sym typeface="Arial" charset="0"/>
              </a:rPr>
              <a:t>M-F 1-3 PM GLC Video Conference Room  for questions requiring &lt;30 </a:t>
            </a:r>
            <a:r>
              <a:rPr lang="en-US" sz="1600" dirty="0" err="1">
                <a:solidFill>
                  <a:srgbClr val="000000"/>
                </a:solidFill>
                <a:cs typeface="Arial" charset="0"/>
                <a:sym typeface="Arial" charset="0"/>
              </a:rPr>
              <a:t>mins</a:t>
            </a:r>
            <a:endParaRPr lang="en-US" sz="1600" dirty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defTabSz="914306"/>
            <a:r>
              <a:rPr lang="en-US" sz="1600">
                <a:solidFill>
                  <a:srgbClr val="000000"/>
                </a:solidFill>
                <a:cs typeface="Arial" charset="0"/>
                <a:sym typeface="Arial" charset="0"/>
              </a:rPr>
              <a:t>	</a:t>
            </a:r>
            <a:endParaRPr lang="en-US" sz="1600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4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43677" y="6389192"/>
            <a:ext cx="347141" cy="330398"/>
          </a:xfrm>
        </p:spPr>
        <p:txBody>
          <a:bodyPr/>
          <a:lstStyle/>
          <a:p>
            <a:pPr>
              <a:defRPr/>
            </a:pPr>
            <a:fld id="{AE7C69E6-9E89-49B8-AAFF-7F6718896A1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5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7394" y="1642990"/>
            <a:ext cx="8629115" cy="558754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/>
            </a:pPr>
            <a:r>
              <a:rPr lang="en-US" sz="2400" dirty="0" smtClean="0">
                <a:latin typeface="Lucida Sans Unicode"/>
                <a:cs typeface="Lucida Sans Unicode"/>
              </a:rPr>
              <a:t>Review on plots </a:t>
            </a:r>
            <a:endParaRPr lang="en-US" sz="1900" dirty="0" smtClean="0">
              <a:latin typeface="Lucida Sans Unicode"/>
              <a:cs typeface="Lucida Sans Unicode"/>
            </a:endParaRPr>
          </a:p>
          <a:p>
            <a:pPr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 startAt="2"/>
            </a:pPr>
            <a:r>
              <a:rPr lang="en-US" sz="2400" dirty="0" smtClean="0">
                <a:latin typeface="Lucida Sans Unicode"/>
                <a:cs typeface="Lucida Sans Unicode"/>
              </a:rPr>
              <a:t> </a:t>
            </a:r>
            <a:r>
              <a:rPr lang="en-US" altLang="zh-CN" sz="2400" dirty="0" smtClean="0">
                <a:latin typeface="Lucida Sans Unicode"/>
                <a:cs typeface="Lucida Sans Unicode"/>
              </a:rPr>
              <a:t>T-test </a:t>
            </a:r>
          </a:p>
          <a:p>
            <a:pPr marL="0" indent="0">
              <a:lnSpc>
                <a:spcPct val="120000"/>
              </a:lnSpc>
              <a:buClr>
                <a:srgbClr val="FF6600"/>
              </a:buClr>
              <a:buSzPct val="103000"/>
              <a:buNone/>
            </a:pPr>
            <a:r>
              <a:rPr lang="en-US" sz="1800" dirty="0" smtClean="0">
                <a:latin typeface="Lucida Sans Unicode"/>
                <a:cs typeface="Lucida Sans Unicode"/>
              </a:rPr>
              <a:t>     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Lucida Sans Unicode"/>
                <a:cs typeface="Lucida Sans Unicode"/>
              </a:rPr>
              <a:t>2.1 </a:t>
            </a:r>
            <a:r>
              <a:rPr lang="en-US" sz="1900" dirty="0">
                <a:latin typeface="Lucida Sans Unicode"/>
                <a:cs typeface="Lucida Sans Unicode"/>
              </a:rPr>
              <a:t>One sample t-</a:t>
            </a:r>
            <a:r>
              <a:rPr lang="en-US" sz="1900" dirty="0" smtClean="0">
                <a:latin typeface="Lucida Sans Unicode"/>
                <a:cs typeface="Lucida Sans Unicode"/>
              </a:rPr>
              <a:t>test</a:t>
            </a:r>
          </a:p>
          <a:p>
            <a:pPr marL="0" indent="0">
              <a:lnSpc>
                <a:spcPct val="120000"/>
              </a:lnSpc>
              <a:buClr>
                <a:srgbClr val="FF6600"/>
              </a:buClr>
              <a:buSzPct val="103000"/>
              <a:buNone/>
            </a:pPr>
            <a:r>
              <a:rPr lang="en-US" sz="1900" dirty="0">
                <a:latin typeface="Lucida Sans Unicode"/>
                <a:cs typeface="Lucida Sans Unicode"/>
              </a:rPr>
              <a:t>      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Lucida Sans Unicode"/>
                <a:cs typeface="Lucida Sans Unicode"/>
              </a:rPr>
              <a:t>2.2</a:t>
            </a:r>
            <a:r>
              <a:rPr lang="en-US" sz="1900" dirty="0">
                <a:latin typeface="Lucida Sans Unicode"/>
                <a:cs typeface="Lucida Sans Unicode"/>
              </a:rPr>
              <a:t> Two sample t-</a:t>
            </a:r>
            <a:r>
              <a:rPr lang="en-US" sz="1900" dirty="0" smtClean="0">
                <a:latin typeface="Lucida Sans Unicode"/>
                <a:cs typeface="Lucida Sans Unicode"/>
              </a:rPr>
              <a:t>test</a:t>
            </a:r>
          </a:p>
          <a:p>
            <a:pPr marL="0" indent="0">
              <a:lnSpc>
                <a:spcPct val="120000"/>
              </a:lnSpc>
              <a:buClr>
                <a:srgbClr val="FF6600"/>
              </a:buClr>
              <a:buSzPct val="103000"/>
              <a:buNone/>
            </a:pPr>
            <a:r>
              <a:rPr lang="en-US" sz="1900" dirty="0">
                <a:latin typeface="Lucida Sans Unicode"/>
                <a:cs typeface="Lucida Sans Unicode"/>
              </a:rPr>
              <a:t>      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Lucida Sans Unicode"/>
                <a:cs typeface="Lucida Sans Unicode"/>
              </a:rPr>
              <a:t>2.3</a:t>
            </a:r>
            <a:r>
              <a:rPr lang="en-US" sz="1900" dirty="0">
                <a:latin typeface="Lucida Sans Unicode"/>
                <a:cs typeface="Lucida Sans Unicode"/>
              </a:rPr>
              <a:t> </a:t>
            </a:r>
            <a:r>
              <a:rPr lang="en-US" altLang="zh-CN" sz="1900" dirty="0">
                <a:latin typeface="Lucida Sans Unicode"/>
                <a:cs typeface="Lucida Sans Unicode"/>
              </a:rPr>
              <a:t>Paired T-test </a:t>
            </a:r>
            <a:endParaRPr lang="en-US" altLang="zh-CN" sz="1900" dirty="0" smtClean="0">
              <a:latin typeface="Lucida Sans Unicode"/>
              <a:cs typeface="Lucida Sans Unicode"/>
            </a:endParaRPr>
          </a:p>
          <a:p>
            <a:pPr marL="0" indent="0">
              <a:lnSpc>
                <a:spcPct val="120000"/>
              </a:lnSpc>
              <a:buClr>
                <a:srgbClr val="FF6600"/>
              </a:buClr>
              <a:buSzPct val="103000"/>
              <a:buNone/>
            </a:pPr>
            <a:r>
              <a:rPr lang="en-US" sz="1900" dirty="0" smtClean="0">
                <a:latin typeface="Lucida Sans Unicode"/>
                <a:cs typeface="Lucida Sans Unicode"/>
              </a:rPr>
              <a:t>     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Lucida Sans Unicode"/>
                <a:cs typeface="Lucida Sans Unicode"/>
              </a:rPr>
              <a:t> 2.4 </a:t>
            </a:r>
            <a:r>
              <a:rPr lang="en-US" sz="1900" dirty="0">
                <a:latin typeface="Lucida Sans Unicode"/>
                <a:cs typeface="Lucida Sans Unicode"/>
              </a:rPr>
              <a:t>Normality </a:t>
            </a:r>
            <a:r>
              <a:rPr lang="en-US" sz="1900" dirty="0" smtClean="0">
                <a:latin typeface="Lucida Sans Unicode"/>
                <a:cs typeface="Lucida Sans Unicode"/>
              </a:rPr>
              <a:t>Assumption &amp; </a:t>
            </a:r>
            <a:r>
              <a:rPr lang="en-US" altLang="zh-CN" sz="1900" dirty="0" smtClean="0">
                <a:latin typeface="Lucida Sans Unicode"/>
                <a:cs typeface="Lucida Sans Unicode"/>
              </a:rPr>
              <a:t>Nonparametric test</a:t>
            </a:r>
          </a:p>
          <a:p>
            <a:pPr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 startAt="3"/>
            </a:pPr>
            <a:r>
              <a:rPr lang="en-US" altLang="zh-CN" sz="2200" dirty="0">
                <a:latin typeface="Lucida Sans Unicode"/>
                <a:cs typeface="Lucida Sans Unicode"/>
              </a:rPr>
              <a:t> </a:t>
            </a:r>
            <a:r>
              <a:rPr lang="en-US" altLang="zh-CN" sz="2200" dirty="0" smtClean="0">
                <a:latin typeface="Lucida Sans Unicode"/>
                <a:cs typeface="Lucida Sans Unicode"/>
              </a:rPr>
              <a:t> ANOVA </a:t>
            </a:r>
          </a:p>
          <a:p>
            <a:pPr marL="0" indent="0">
              <a:lnSpc>
                <a:spcPct val="120000"/>
              </a:lnSpc>
              <a:buClr>
                <a:srgbClr val="FF6600"/>
              </a:buClr>
              <a:buSzPct val="103000"/>
              <a:buNone/>
            </a:pPr>
            <a:r>
              <a:rPr lang="en-US" sz="1800" dirty="0">
                <a:latin typeface="Lucida Sans Unicode"/>
                <a:cs typeface="Lucida Sans Unicode"/>
              </a:rPr>
              <a:t> </a:t>
            </a:r>
            <a:r>
              <a:rPr lang="en-US" sz="1800" dirty="0" smtClean="0">
                <a:latin typeface="Lucida Sans Unicode"/>
                <a:cs typeface="Lucida Sans Unicode"/>
              </a:rPr>
              <a:t>   </a:t>
            </a:r>
            <a:r>
              <a:rPr lang="en-US" sz="1900" dirty="0" smtClean="0">
                <a:latin typeface="Lucida Sans Unicode"/>
                <a:cs typeface="Lucida Sans Unicode"/>
              </a:rPr>
              <a:t>  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Lucida Sans Unicode"/>
                <a:cs typeface="Lucida Sans Unicode"/>
              </a:rPr>
              <a:t> 3.1 </a:t>
            </a:r>
            <a:r>
              <a:rPr lang="en-US" altLang="zh-CN" sz="1900" dirty="0" smtClean="0">
                <a:latin typeface="Lucida Sans Unicode"/>
                <a:cs typeface="Lucida Sans Unicode"/>
              </a:rPr>
              <a:t>One-way ANOVA</a:t>
            </a:r>
          </a:p>
          <a:p>
            <a:pPr marL="0" indent="0">
              <a:lnSpc>
                <a:spcPct val="120000"/>
              </a:lnSpc>
              <a:buClr>
                <a:srgbClr val="FF6600"/>
              </a:buClr>
              <a:buSzPct val="103000"/>
              <a:buNone/>
            </a:pPr>
            <a:r>
              <a:rPr lang="en-US" sz="1900" dirty="0">
                <a:latin typeface="Lucida Sans Unicode"/>
                <a:cs typeface="Lucida Sans Unicode"/>
              </a:rPr>
              <a:t> </a:t>
            </a:r>
            <a:r>
              <a:rPr lang="en-US" sz="1900" dirty="0" smtClean="0">
                <a:latin typeface="Lucida Sans Unicode"/>
                <a:cs typeface="Lucida Sans Unicode"/>
              </a:rPr>
              <a:t>      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Lucida Sans Unicode"/>
                <a:cs typeface="Lucida Sans Unicode"/>
              </a:rPr>
              <a:t>3.2</a:t>
            </a:r>
            <a:r>
              <a:rPr lang="en-US" sz="1900" dirty="0" smtClean="0">
                <a:latin typeface="Lucida Sans Unicode"/>
                <a:cs typeface="Lucida Sans Unicode"/>
              </a:rPr>
              <a:t> </a:t>
            </a:r>
            <a:r>
              <a:rPr lang="en-US" altLang="zh-CN" sz="1900" dirty="0" smtClean="0">
                <a:latin typeface="Lucida Sans Unicode"/>
                <a:cs typeface="Lucida Sans Unicode"/>
              </a:rPr>
              <a:t>Two-</a:t>
            </a:r>
            <a:r>
              <a:rPr lang="en-US" altLang="zh-CN" sz="1900" dirty="0">
                <a:latin typeface="Lucida Sans Unicode"/>
                <a:cs typeface="Lucida Sans Unicode"/>
              </a:rPr>
              <a:t>way </a:t>
            </a:r>
            <a:r>
              <a:rPr lang="en-US" altLang="zh-CN" sz="1900" dirty="0" smtClean="0">
                <a:latin typeface="Lucida Sans Unicode"/>
                <a:cs typeface="Lucida Sans Unicode"/>
              </a:rPr>
              <a:t>ANOVA</a:t>
            </a:r>
          </a:p>
          <a:p>
            <a:pPr>
              <a:lnSpc>
                <a:spcPct val="120000"/>
              </a:lnSpc>
              <a:buClr>
                <a:srgbClr val="FF6600"/>
              </a:buClr>
              <a:buSzPct val="103000"/>
              <a:buFont typeface="+mj-lt"/>
              <a:buAutoNum type="arabicPeriod" startAt="4"/>
            </a:pPr>
            <a:r>
              <a:rPr lang="en-US" sz="2200" dirty="0">
                <a:latin typeface="Lucida Sans Unicode"/>
                <a:cs typeface="Lucida Sans Unicode"/>
              </a:rPr>
              <a:t> </a:t>
            </a:r>
            <a:r>
              <a:rPr lang="en-US" sz="2200" dirty="0" smtClean="0">
                <a:latin typeface="Lucida Sans Unicode"/>
                <a:cs typeface="Lucida Sans Unicode"/>
              </a:rPr>
              <a:t>Regression </a:t>
            </a:r>
          </a:p>
          <a:p>
            <a:pPr marL="0" indent="0">
              <a:lnSpc>
                <a:spcPct val="120000"/>
              </a:lnSpc>
              <a:buClr>
                <a:srgbClr val="FF6600"/>
              </a:buClr>
              <a:buSzPct val="103000"/>
              <a:buNone/>
            </a:pPr>
            <a:endParaRPr lang="en-US" sz="1800" dirty="0" smtClean="0">
              <a:latin typeface="Lucida Sans Unicode"/>
              <a:cs typeface="Lucida Sans Unicode"/>
            </a:endParaRPr>
          </a:p>
          <a:p>
            <a:pPr marL="0" indent="0">
              <a:lnSpc>
                <a:spcPct val="120000"/>
              </a:lnSpc>
              <a:buClr>
                <a:srgbClr val="FF6600"/>
              </a:buClr>
              <a:buSzPct val="103000"/>
              <a:buNone/>
            </a:pPr>
            <a:r>
              <a:rPr lang="en-US" dirty="0" smtClean="0">
                <a:latin typeface="Lucida Sans Unicode"/>
                <a:cs typeface="Lucida Sans Unicode"/>
              </a:rPr>
              <a:t>     </a:t>
            </a:r>
            <a:endParaRPr lang="en-US" dirty="0">
              <a:latin typeface="Lucida Sans Unicode"/>
              <a:cs typeface="Lucida Sans Unicod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Outline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-20096" y="6441273"/>
            <a:ext cx="9164096" cy="411922"/>
            <a:chOff x="0" y="6446078"/>
            <a:chExt cx="9164096" cy="411922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58196" y="6446078"/>
            <a:ext cx="2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LISA: R Statistical Analysis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483863"/>
            <a:ext cx="9144000" cy="374137"/>
            <a:chOff x="0" y="6446078"/>
            <a:chExt cx="9144000" cy="374137"/>
          </a:xfrm>
        </p:grpSpPr>
        <p:sp>
          <p:nvSpPr>
            <p:cNvPr id="3" name="TextBox 2"/>
            <p:cNvSpPr txBox="1"/>
            <p:nvPr/>
          </p:nvSpPr>
          <p:spPr>
            <a:xfrm>
              <a:off x="0" y="6446078"/>
              <a:ext cx="458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LISA: R Basics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61952" y="6450883"/>
              <a:ext cx="458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20096" y="6441273"/>
            <a:ext cx="9164096" cy="411922"/>
            <a:chOff x="0" y="6446078"/>
            <a:chExt cx="9164096" cy="411922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0"/>
            <a:ext cx="9144000" cy="1403461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>
              <a:lnSpc>
                <a:spcPct val="120000"/>
              </a:lnSpc>
              <a:buClr>
                <a:srgbClr val="FF6600"/>
              </a:buClr>
              <a:buSzPct val="103000"/>
            </a:pPr>
            <a:r>
              <a:rPr lang="en-US" sz="3600" dirty="0">
                <a:solidFill>
                  <a:schemeClr val="bg1"/>
                </a:solidFill>
                <a:latin typeface="Lucida Sans Unicode"/>
                <a:cs typeface="Lucida Sans Unicode"/>
              </a:rPr>
              <a:t>Review on plots 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0915" y="1630304"/>
            <a:ext cx="882226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What do we </a:t>
            </a:r>
            <a:r>
              <a:rPr lang="en-US" altLang="zh-CN" sz="2400" dirty="0" smtClean="0"/>
              <a:t>actually do </a:t>
            </a:r>
            <a:r>
              <a:rPr lang="en-US" altLang="zh-CN" sz="2400" dirty="0"/>
              <a:t>with a data set when it’s handed to us</a:t>
            </a:r>
            <a:r>
              <a:rPr lang="en-US" altLang="zh-CN" sz="2400" dirty="0" smtClean="0"/>
              <a:t>?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Using </a:t>
            </a:r>
            <a:r>
              <a:rPr lang="en-US" altLang="zh-CN" sz="2400" dirty="0"/>
              <a:t>visual tools is a critical first step when analyzing </a:t>
            </a:r>
            <a:r>
              <a:rPr lang="en-US" altLang="zh-CN" sz="2400" dirty="0" smtClean="0"/>
              <a:t>data </a:t>
            </a:r>
            <a:r>
              <a:rPr lang="en-US" altLang="zh-CN" sz="2400" dirty="0"/>
              <a:t>and it can often be sufficient in its own right!</a:t>
            </a:r>
          </a:p>
          <a:p>
            <a:endParaRPr lang="en-US" altLang="zh-CN" sz="2400" dirty="0"/>
          </a:p>
          <a:p>
            <a:r>
              <a:rPr lang="en-US" altLang="zh-CN" sz="2400" dirty="0"/>
              <a:t>By observing visual summaries of the data, we can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000" dirty="0" smtClean="0"/>
              <a:t>   </a:t>
            </a:r>
            <a:endParaRPr lang="en-US" altLang="zh-CN" sz="2000" dirty="0"/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l"/>
            </a:pPr>
            <a:r>
              <a:rPr lang="en-US" altLang="zh-CN" sz="2000" dirty="0"/>
              <a:t>Determine the general pattern of data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l"/>
            </a:pPr>
            <a:r>
              <a:rPr lang="en-US" altLang="zh-CN" sz="2000" dirty="0"/>
              <a:t>Identify outliers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l"/>
            </a:pPr>
            <a:r>
              <a:rPr lang="en-US" altLang="zh-CN" sz="2000" dirty="0"/>
              <a:t>Check whether the data follow some theoretical distribution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l"/>
            </a:pPr>
            <a:r>
              <a:rPr lang="en-US" altLang="zh-CN" sz="2000" dirty="0"/>
              <a:t>Make quick comparisons between groups of </a:t>
            </a:r>
            <a:r>
              <a:rPr lang="en-US" altLang="zh-CN" sz="2000" dirty="0" smtClean="0"/>
              <a:t>data</a:t>
            </a:r>
          </a:p>
          <a:p>
            <a:pPr marL="109728" lvl="1">
              <a:spcBef>
                <a:spcPts val="400"/>
              </a:spcBef>
              <a:buSzPct val="68000"/>
            </a:pPr>
            <a:endParaRPr lang="en-US" altLang="zh-CN" sz="2000" dirty="0"/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endParaRPr lang="en-US" altLang="zh-CN" sz="2000" dirty="0"/>
          </a:p>
          <a:p>
            <a:pPr algn="just"/>
            <a:endParaRPr lang="en-US" sz="2000" b="1" dirty="0" smtClean="0">
              <a:latin typeface="Lucida Sans Unicode"/>
              <a:cs typeface="Lucida Sans Unicode"/>
            </a:endParaRPr>
          </a:p>
          <a:p>
            <a:pPr algn="just"/>
            <a:endParaRPr lang="en-US" sz="2000" b="1" dirty="0">
              <a:latin typeface="Lucida Sans Unicode"/>
              <a:cs typeface="Lucida Sans Unicode"/>
            </a:endParaRPr>
          </a:p>
          <a:p>
            <a:pPr marL="342900" indent="-342900" algn="just">
              <a:buFont typeface="Wingdings" charset="2"/>
              <a:buChar char="§"/>
            </a:pPr>
            <a:endParaRPr lang="en-US" sz="2000" b="1" dirty="0" smtClean="0">
              <a:latin typeface="Lucida Sans Unicode"/>
              <a:cs typeface="Lucida Sans Unicode"/>
            </a:endParaRPr>
          </a:p>
          <a:p>
            <a:pPr algn="just"/>
            <a:endParaRPr lang="en-US" sz="2400" b="1" dirty="0">
              <a:latin typeface="Lucida Sans Unicode"/>
              <a:cs typeface="Lucida Sans Unicod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58196" y="6446078"/>
            <a:ext cx="2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LISA: R Statistical Analysis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2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1403461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>
              <a:lnSpc>
                <a:spcPct val="120000"/>
              </a:lnSpc>
              <a:buClr>
                <a:srgbClr val="FF6600"/>
              </a:buClr>
              <a:buSzPct val="103000"/>
            </a:pPr>
            <a:r>
              <a:rPr lang="en-US" sz="3600" dirty="0">
                <a:solidFill>
                  <a:schemeClr val="bg1"/>
                </a:solidFill>
                <a:latin typeface="Lucida Sans Unicode"/>
                <a:cs typeface="Lucida Sans Unicode"/>
              </a:rPr>
              <a:t>Review on plots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20096" y="6446078"/>
            <a:ext cx="9164096" cy="411922"/>
            <a:chOff x="0" y="6446078"/>
            <a:chExt cx="9164096" cy="411922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58196" y="6446078"/>
            <a:ext cx="2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LISA: R Statistical Analysis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990" y="2013402"/>
            <a:ext cx="89870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/>
              <a:t>plot(x, y) </a:t>
            </a:r>
            <a:r>
              <a:rPr lang="en-US" sz="2400" dirty="0"/>
              <a:t>(or equivalent </a:t>
            </a:r>
            <a:r>
              <a:rPr lang="en-US" sz="2400" b="1" dirty="0"/>
              <a:t>plot(</a:t>
            </a:r>
            <a:r>
              <a:rPr lang="en-US" sz="2400" b="1" dirty="0" err="1"/>
              <a:t>y~x</a:t>
            </a:r>
            <a:r>
              <a:rPr lang="en-US" sz="2400" b="1" dirty="0"/>
              <a:t>))</a:t>
            </a:r>
            <a:r>
              <a:rPr lang="en-US" sz="2400" dirty="0"/>
              <a:t> scatter plot of variables x and y   </a:t>
            </a:r>
            <a:endParaRPr lang="en-US" sz="2400" dirty="0" smtClean="0"/>
          </a:p>
          <a:p>
            <a:pPr lvl="0"/>
            <a:endParaRPr lang="en-US" sz="2400" dirty="0"/>
          </a:p>
          <a:p>
            <a:pPr lvl="0"/>
            <a:r>
              <a:rPr lang="en-US" sz="2400" b="1" dirty="0"/>
              <a:t>pairs(</a:t>
            </a:r>
            <a:r>
              <a:rPr lang="en-US" sz="2400" b="1" dirty="0" err="1" smtClean="0"/>
              <a:t>cbind</a:t>
            </a:r>
            <a:r>
              <a:rPr lang="en-US" sz="2400" b="1" dirty="0" smtClean="0"/>
              <a:t>(x</a:t>
            </a:r>
            <a:r>
              <a:rPr lang="en-US" sz="2400" b="1" dirty="0"/>
              <a:t>, y, </a:t>
            </a:r>
            <a:r>
              <a:rPr lang="en-US" sz="2400" b="1" dirty="0" smtClean="0"/>
              <a:t>z))</a:t>
            </a:r>
            <a:r>
              <a:rPr lang="en-US" sz="2400" b="1" dirty="0"/>
              <a:t>: </a:t>
            </a:r>
            <a:r>
              <a:rPr lang="en-US" sz="2400" dirty="0"/>
              <a:t>scatter plots matrix of variables x, y and z </a:t>
            </a:r>
            <a:endParaRPr lang="en-US" sz="2400" dirty="0" smtClean="0"/>
          </a:p>
          <a:p>
            <a:pPr lvl="0"/>
            <a:endParaRPr lang="en-US" sz="2400" dirty="0"/>
          </a:p>
          <a:p>
            <a:pPr lvl="0"/>
            <a:r>
              <a:rPr lang="en-US" sz="2400" b="1" dirty="0" err="1"/>
              <a:t>hist</a:t>
            </a:r>
            <a:r>
              <a:rPr lang="en-US" sz="2400" b="1" dirty="0"/>
              <a:t>(y): </a:t>
            </a:r>
            <a:r>
              <a:rPr lang="en-US" sz="2400" b="1" dirty="0" smtClean="0"/>
              <a:t>histogram</a:t>
            </a:r>
          </a:p>
          <a:p>
            <a:pPr lvl="0"/>
            <a:endParaRPr lang="en-US" sz="2400" dirty="0"/>
          </a:p>
          <a:p>
            <a:pPr lvl="0"/>
            <a:r>
              <a:rPr lang="en-US" sz="2400" b="1" dirty="0"/>
              <a:t>boxplot(y): </a:t>
            </a:r>
            <a:r>
              <a:rPr lang="en-US" sz="2400" b="1" dirty="0" smtClean="0"/>
              <a:t>boxplot</a:t>
            </a:r>
          </a:p>
          <a:p>
            <a:pPr lvl="0"/>
            <a:endParaRPr lang="en-US" sz="2400" dirty="0"/>
          </a:p>
          <a:p>
            <a:pPr lvl="0"/>
            <a:r>
              <a:rPr lang="en-US" sz="2400" b="1" dirty="0"/>
              <a:t>lm(</a:t>
            </a:r>
            <a:r>
              <a:rPr lang="en-US" sz="2400" b="1" dirty="0" err="1"/>
              <a:t>y~x</a:t>
            </a:r>
            <a:r>
              <a:rPr lang="en-US" sz="2400" b="1" dirty="0"/>
              <a:t>): fit a straight line between variable x and 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60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0096" y="6446078"/>
            <a:ext cx="9164096" cy="411922"/>
            <a:chOff x="0" y="6446078"/>
            <a:chExt cx="9164096" cy="411922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T-TEST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58196" y="6446078"/>
            <a:ext cx="2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LISA: R Statistical Analysis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016" y="1461585"/>
            <a:ext cx="89309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FF6600"/>
              </a:buClr>
              <a:buSzPct val="103000"/>
            </a:pPr>
            <a:r>
              <a:rPr lang="en-US" sz="2400" b="1" dirty="0">
                <a:solidFill>
                  <a:srgbClr val="FF6600"/>
                </a:solidFill>
              </a:rPr>
              <a:t>2.1  One sample t-test</a:t>
            </a:r>
          </a:p>
          <a:p>
            <a:pPr algn="just">
              <a:buClr>
                <a:srgbClr val="FF6600"/>
              </a:buClr>
              <a:buSzPct val="103000"/>
            </a:pPr>
            <a:endParaRPr lang="en-US" sz="2000" dirty="0">
              <a:solidFill>
                <a:srgbClr val="FF6600"/>
              </a:solidFill>
            </a:endParaRPr>
          </a:p>
          <a:p>
            <a:pPr algn="just">
              <a:buClr>
                <a:srgbClr val="FF6600"/>
              </a:buClr>
              <a:buSzPct val="103000"/>
            </a:pPr>
            <a:r>
              <a:rPr lang="en-US" sz="2000" b="1" dirty="0"/>
              <a:t>Research Question: </a:t>
            </a:r>
          </a:p>
          <a:p>
            <a:pPr algn="just">
              <a:buClr>
                <a:srgbClr val="FF6600"/>
              </a:buClr>
              <a:buSzPct val="103000"/>
            </a:pPr>
            <a:r>
              <a:rPr lang="en-US" sz="2000" dirty="0"/>
              <a:t>Is the mean of a population different from the null hypothesis (a nominal value)?</a:t>
            </a:r>
          </a:p>
          <a:p>
            <a:pPr algn="just">
              <a:buClr>
                <a:srgbClr val="FF6600"/>
              </a:buClr>
              <a:buSzPct val="103000"/>
            </a:pPr>
            <a:endParaRPr lang="en-US" sz="2000" dirty="0"/>
          </a:p>
          <a:p>
            <a:pPr algn="just">
              <a:buClr>
                <a:srgbClr val="FF6600"/>
              </a:buClr>
              <a:buSzPct val="103000"/>
            </a:pPr>
            <a:r>
              <a:rPr lang="en-US" sz="2000" b="1" dirty="0"/>
              <a:t>Example:</a:t>
            </a:r>
          </a:p>
          <a:p>
            <a:pPr algn="just">
              <a:buClr>
                <a:srgbClr val="FF6600"/>
              </a:buClr>
              <a:buSzPct val="103000"/>
            </a:pPr>
            <a:r>
              <a:rPr lang="en-US" sz="2000" dirty="0"/>
              <a:t>Testing whether the average mpg </a:t>
            </a:r>
            <a:r>
              <a:rPr lang="en-US" sz="2000" dirty="0" smtClean="0"/>
              <a:t>(</a:t>
            </a:r>
            <a:r>
              <a:rPr lang="en-US" sz="2000" dirty="0"/>
              <a:t>Miles/(US) gallon</a:t>
            </a:r>
            <a:r>
              <a:rPr lang="en-US" sz="2000" dirty="0" smtClean="0"/>
              <a:t>)of </a:t>
            </a:r>
            <a:r>
              <a:rPr lang="en-US" sz="2000" dirty="0"/>
              <a:t>cars </a:t>
            </a:r>
            <a:r>
              <a:rPr lang="en-US" sz="2000" dirty="0" smtClean="0"/>
              <a:t>is </a:t>
            </a:r>
            <a:r>
              <a:rPr lang="en-US" sz="2000" dirty="0"/>
              <a:t>different from 23 mpg</a:t>
            </a:r>
          </a:p>
          <a:p>
            <a:pPr algn="just">
              <a:buClr>
                <a:srgbClr val="FF6600"/>
              </a:buClr>
              <a:buSzPct val="103000"/>
            </a:pPr>
            <a:endParaRPr lang="en-US" sz="2000" dirty="0"/>
          </a:p>
          <a:p>
            <a:pPr algn="just">
              <a:buClr>
                <a:srgbClr val="FF6600"/>
              </a:buClr>
              <a:buSzPct val="103000"/>
            </a:pPr>
            <a:r>
              <a:rPr lang="en-US" sz="2000" b="1" dirty="0"/>
              <a:t>Hypothesis: </a:t>
            </a:r>
          </a:p>
          <a:p>
            <a:pPr algn="just">
              <a:buClr>
                <a:srgbClr val="FF6600"/>
              </a:buClr>
              <a:buSzPct val="103000"/>
            </a:pPr>
            <a:r>
              <a:rPr lang="en-US" sz="2000" b="1" dirty="0"/>
              <a:t>Null hypothesis: </a:t>
            </a:r>
            <a:r>
              <a:rPr lang="en-US" sz="2000" dirty="0"/>
              <a:t>the average mpg of cars </a:t>
            </a:r>
            <a:r>
              <a:rPr lang="en-US" sz="2000" dirty="0" smtClean="0"/>
              <a:t>is </a:t>
            </a:r>
            <a:r>
              <a:rPr lang="en-US" sz="2000" dirty="0"/>
              <a:t>23 mpg</a:t>
            </a:r>
          </a:p>
          <a:p>
            <a:pPr algn="just">
              <a:buClr>
                <a:srgbClr val="FF6600"/>
              </a:buClr>
              <a:buSzPct val="103000"/>
            </a:pPr>
            <a:r>
              <a:rPr lang="en-US" sz="2000" b="1" dirty="0"/>
              <a:t>Alternative hypothesis: </a:t>
            </a:r>
            <a:r>
              <a:rPr lang="en-US" sz="2000" dirty="0"/>
              <a:t>the average mpg of cars is not equal </a:t>
            </a:r>
            <a:r>
              <a:rPr lang="en-US" sz="2000" dirty="0" smtClean="0"/>
              <a:t>to(or greater/less than) </a:t>
            </a:r>
            <a:r>
              <a:rPr lang="en-US" sz="2000" dirty="0"/>
              <a:t>23 mpg </a:t>
            </a:r>
          </a:p>
          <a:p>
            <a:pPr algn="just">
              <a:buClr>
                <a:srgbClr val="FF6600"/>
              </a:buClr>
              <a:buSzPct val="103000"/>
            </a:pPr>
            <a:endParaRPr lang="en-US" sz="2000" dirty="0"/>
          </a:p>
          <a:p>
            <a:pPr algn="just">
              <a:buClr>
                <a:srgbClr val="FF6600"/>
              </a:buClr>
              <a:buSzPct val="103000"/>
            </a:pPr>
            <a:r>
              <a:rPr lang="en-US" sz="2000" b="1" dirty="0"/>
              <a:t>In R:  </a:t>
            </a:r>
            <a:r>
              <a:rPr lang="en-US" sz="2000" dirty="0" err="1" smtClean="0"/>
              <a:t>t.test</a:t>
            </a:r>
            <a:r>
              <a:rPr lang="en-US" sz="2000" dirty="0"/>
              <a:t>(x, y = NULL, alternative = c("</a:t>
            </a:r>
            <a:r>
              <a:rPr lang="en-US" sz="2000" dirty="0" err="1"/>
              <a:t>two.sided</a:t>
            </a:r>
            <a:r>
              <a:rPr lang="en-US" sz="2000" dirty="0"/>
              <a:t>", "less", "greater"), mu = 0, paired = FALSE, </a:t>
            </a:r>
            <a:r>
              <a:rPr lang="en-US" sz="2000" dirty="0" err="1"/>
              <a:t>var.equal</a:t>
            </a:r>
            <a:r>
              <a:rPr lang="en-US" sz="2000" dirty="0"/>
              <a:t> = FALSE, </a:t>
            </a:r>
            <a:r>
              <a:rPr lang="en-US" sz="2000" dirty="0" err="1"/>
              <a:t>conf.level</a:t>
            </a:r>
            <a:r>
              <a:rPr lang="en-US" sz="2000" dirty="0"/>
              <a:t> = </a:t>
            </a:r>
            <a:r>
              <a:rPr lang="en-US" sz="2000" dirty="0" smtClean="0"/>
              <a:t>0.95)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105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T-Test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9731" y="1413930"/>
            <a:ext cx="861800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2.2 Two sample  t-test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Research Question: </a:t>
            </a:r>
            <a:r>
              <a:rPr lang="en-US" sz="2000" dirty="0" smtClean="0"/>
              <a:t>Are </a:t>
            </a:r>
            <a:r>
              <a:rPr lang="en-US" sz="2000" dirty="0"/>
              <a:t>the means of two populations different</a:t>
            </a:r>
            <a:r>
              <a:rPr lang="en-US" sz="2000" dirty="0" smtClean="0"/>
              <a:t>?</a:t>
            </a:r>
          </a:p>
          <a:p>
            <a:endParaRPr lang="en-US" sz="2000" dirty="0" smtClean="0"/>
          </a:p>
          <a:p>
            <a:pPr algn="just">
              <a:buClr>
                <a:srgbClr val="FF6600"/>
              </a:buClr>
              <a:buSzPct val="103000"/>
            </a:pPr>
            <a:r>
              <a:rPr lang="en-US" sz="2000" b="1" dirty="0"/>
              <a:t>Example:</a:t>
            </a:r>
          </a:p>
          <a:p>
            <a:pPr algn="just">
              <a:buClr>
                <a:srgbClr val="FF6600"/>
              </a:buClr>
              <a:buSzPct val="103000"/>
            </a:pPr>
            <a:r>
              <a:rPr lang="en-US" sz="2000" dirty="0" smtClean="0"/>
              <a:t>Consider </a:t>
            </a:r>
            <a:r>
              <a:rPr lang="en-US" sz="2000" dirty="0"/>
              <a:t>whether the average mpg of automatic cars is different from </a:t>
            </a:r>
            <a:r>
              <a:rPr lang="en-US" sz="2000" dirty="0" smtClean="0"/>
              <a:t>manual?</a:t>
            </a:r>
          </a:p>
          <a:p>
            <a:pPr algn="just">
              <a:buClr>
                <a:srgbClr val="FF6600"/>
              </a:buClr>
              <a:buSzPct val="103000"/>
            </a:pPr>
            <a:endParaRPr lang="en-US" sz="2000" dirty="0" smtClean="0"/>
          </a:p>
          <a:p>
            <a:pPr algn="just">
              <a:buClr>
                <a:srgbClr val="FF6600"/>
              </a:buClr>
              <a:buSzPct val="103000"/>
            </a:pPr>
            <a:r>
              <a:rPr lang="en-US" sz="2000" b="1" dirty="0"/>
              <a:t>Hypothesis: </a:t>
            </a:r>
          </a:p>
          <a:p>
            <a:pPr algn="just">
              <a:buClr>
                <a:srgbClr val="FF6600"/>
              </a:buClr>
              <a:buSzPct val="103000"/>
            </a:pPr>
            <a:r>
              <a:rPr lang="en-US" sz="2000" b="1" dirty="0"/>
              <a:t>Null hypothesis: </a:t>
            </a:r>
            <a:r>
              <a:rPr lang="en-US" sz="2000" dirty="0"/>
              <a:t>the average mpg of </a:t>
            </a:r>
            <a:r>
              <a:rPr lang="en-US" sz="2000" dirty="0" smtClean="0"/>
              <a:t>automatic cars equals to the average mpg of manual cars</a:t>
            </a:r>
            <a:endParaRPr lang="en-US" sz="2000" dirty="0"/>
          </a:p>
          <a:p>
            <a:pPr algn="just">
              <a:buClr>
                <a:srgbClr val="FF6600"/>
              </a:buClr>
              <a:buSzPct val="103000"/>
            </a:pPr>
            <a:r>
              <a:rPr lang="en-US" sz="2000" b="1" dirty="0"/>
              <a:t>Alternative hypothesis: </a:t>
            </a:r>
            <a:r>
              <a:rPr lang="en-US" sz="2000" dirty="0"/>
              <a:t>the average mpg of automatic cars is </a:t>
            </a:r>
            <a:r>
              <a:rPr lang="en-US" sz="2000" dirty="0" smtClean="0"/>
              <a:t>not equal to (or greater/less than) the </a:t>
            </a:r>
            <a:r>
              <a:rPr lang="en-US" sz="2000" dirty="0"/>
              <a:t>average mpg of manual </a:t>
            </a:r>
            <a:r>
              <a:rPr lang="en-US" sz="2000" dirty="0" smtClean="0"/>
              <a:t>cars</a:t>
            </a:r>
          </a:p>
          <a:p>
            <a:pPr algn="just">
              <a:buClr>
                <a:srgbClr val="FF6600"/>
              </a:buClr>
              <a:buSzPct val="103000"/>
            </a:pPr>
            <a:endParaRPr lang="en-US" sz="2000" dirty="0"/>
          </a:p>
          <a:p>
            <a:pPr algn="just">
              <a:buClr>
                <a:srgbClr val="FF6600"/>
              </a:buClr>
              <a:buSzPct val="103000"/>
            </a:pPr>
            <a:r>
              <a:rPr lang="en-US" sz="2000" b="1" dirty="0" smtClean="0"/>
              <a:t>In R</a:t>
            </a:r>
            <a:r>
              <a:rPr lang="en-US" sz="2000" b="1" dirty="0"/>
              <a:t>: </a:t>
            </a:r>
            <a:r>
              <a:rPr lang="en-US" sz="2000" b="1" dirty="0" smtClean="0"/>
              <a:t>  </a:t>
            </a:r>
            <a:r>
              <a:rPr lang="en-US" sz="2000" dirty="0" err="1" smtClean="0"/>
              <a:t>t.test</a:t>
            </a:r>
            <a:r>
              <a:rPr lang="en-US" sz="2000" dirty="0"/>
              <a:t>(</a:t>
            </a:r>
            <a:r>
              <a:rPr lang="en-US" sz="2000" dirty="0" err="1"/>
              <a:t>mpg~am</a:t>
            </a:r>
            <a:r>
              <a:rPr lang="en-US" sz="2000" dirty="0"/>
              <a:t>) </a:t>
            </a:r>
            <a:endParaRPr lang="en-US" sz="2000" dirty="0" smtClean="0"/>
          </a:p>
          <a:p>
            <a:pPr algn="just">
              <a:buClr>
                <a:srgbClr val="FF6600"/>
              </a:buClr>
              <a:buSzPct val="103000"/>
            </a:pPr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t.test</a:t>
            </a:r>
            <a:r>
              <a:rPr lang="en-US" sz="2000" dirty="0"/>
              <a:t>(</a:t>
            </a:r>
            <a:r>
              <a:rPr lang="en-US" sz="2000" dirty="0" err="1"/>
              <a:t>mpg~am,var.equal</a:t>
            </a:r>
            <a:r>
              <a:rPr lang="en-US" sz="2000" dirty="0"/>
              <a:t>=T)</a:t>
            </a:r>
          </a:p>
          <a:p>
            <a:pPr algn="just">
              <a:buClr>
                <a:srgbClr val="FF6600"/>
              </a:buClr>
              <a:buSzPct val="103000"/>
            </a:pPr>
            <a:r>
              <a:rPr lang="en-US" sz="2000" dirty="0" smtClean="0"/>
              <a:t> </a:t>
            </a:r>
            <a:endParaRPr lang="en-US" sz="2000" dirty="0"/>
          </a:p>
          <a:p>
            <a:endParaRPr lang="en-US" sz="2000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-20096" y="6446078"/>
            <a:ext cx="9164096" cy="411922"/>
            <a:chOff x="0" y="6446078"/>
            <a:chExt cx="9164096" cy="411922"/>
          </a:xfrm>
        </p:grpSpPr>
        <p:grpSp>
          <p:nvGrpSpPr>
            <p:cNvPr id="19" name="Group 18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58196" y="6446078"/>
            <a:ext cx="2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LISA: R Statistical Analysis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8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>
                <a:solidFill>
                  <a:srgbClr val="FFFFFF"/>
                </a:solidFill>
                <a:latin typeface="Lucida Sans Unicode"/>
                <a:cs typeface="Lucida Sans Unicode"/>
              </a:rPr>
              <a:t>T-TEST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0096" y="6446078"/>
            <a:ext cx="9164096" cy="411922"/>
            <a:chOff x="0" y="6446078"/>
            <a:chExt cx="91640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3055" y="1316198"/>
            <a:ext cx="843779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2.3 Sample size calculation</a:t>
            </a:r>
          </a:p>
          <a:p>
            <a:endParaRPr lang="en-US" sz="2400" b="1" dirty="0">
              <a:solidFill>
                <a:srgbClr val="FF6600"/>
              </a:solidFill>
            </a:endParaRPr>
          </a:p>
          <a:p>
            <a:r>
              <a:rPr lang="en-US" sz="2000" b="1" dirty="0"/>
              <a:t>Research Question: </a:t>
            </a:r>
          </a:p>
          <a:p>
            <a:r>
              <a:rPr lang="en-US" sz="2000" dirty="0"/>
              <a:t>How many observations are needed for a given power or </a:t>
            </a:r>
            <a:r>
              <a:rPr lang="en-US" sz="2000" dirty="0" smtClean="0"/>
              <a:t>What is the power of the test given a sample size? </a:t>
            </a:r>
          </a:p>
          <a:p>
            <a:endParaRPr lang="en-US" sz="2000" dirty="0"/>
          </a:p>
          <a:p>
            <a:r>
              <a:rPr lang="en-US" sz="2000" b="1" dirty="0"/>
              <a:t>Power</a:t>
            </a:r>
            <a:r>
              <a:rPr lang="en-US" sz="2000" dirty="0"/>
              <a:t> = probability rejecting null when null is </a:t>
            </a:r>
            <a:r>
              <a:rPr lang="en-US" sz="2000" dirty="0" smtClean="0"/>
              <a:t>false</a:t>
            </a:r>
          </a:p>
          <a:p>
            <a:endParaRPr lang="en-US" sz="2000" dirty="0"/>
          </a:p>
          <a:p>
            <a:r>
              <a:rPr lang="en-US" sz="2000" b="1" dirty="0" smtClean="0"/>
              <a:t>In R: </a:t>
            </a:r>
            <a:r>
              <a:rPr lang="en-US" sz="2000" dirty="0" err="1"/>
              <a:t>power.t.test</a:t>
            </a:r>
            <a:r>
              <a:rPr lang="en-US" sz="2000" dirty="0"/>
              <a:t>(n = NULL, delta = NULL, </a:t>
            </a:r>
            <a:r>
              <a:rPr lang="en-US" sz="2000" dirty="0" err="1"/>
              <a:t>sd</a:t>
            </a:r>
            <a:r>
              <a:rPr lang="en-US" sz="2000" dirty="0"/>
              <a:t> = 1, </a:t>
            </a:r>
            <a:r>
              <a:rPr lang="en-US" sz="2000" dirty="0" err="1"/>
              <a:t>sig.level</a:t>
            </a:r>
            <a:r>
              <a:rPr lang="en-US" sz="2000" dirty="0"/>
              <a:t> = 0.05, power = NULL, type = c("</a:t>
            </a:r>
            <a:r>
              <a:rPr lang="en-US" sz="2000" dirty="0" err="1"/>
              <a:t>two.sample</a:t>
            </a:r>
            <a:r>
              <a:rPr lang="en-US" sz="2000" dirty="0"/>
              <a:t>", "</a:t>
            </a:r>
            <a:r>
              <a:rPr lang="en-US" sz="2000" dirty="0" err="1"/>
              <a:t>one.sample</a:t>
            </a:r>
            <a:r>
              <a:rPr lang="en-US" sz="2000" dirty="0"/>
              <a:t>", "paired"), alternative = c("</a:t>
            </a:r>
            <a:r>
              <a:rPr lang="en-US" sz="2000" dirty="0" err="1"/>
              <a:t>two.sided</a:t>
            </a:r>
            <a:r>
              <a:rPr lang="en-US" sz="2000" dirty="0"/>
              <a:t>", "</a:t>
            </a:r>
            <a:r>
              <a:rPr lang="en-US" sz="2000" dirty="0" err="1"/>
              <a:t>one.sided</a:t>
            </a:r>
            <a:r>
              <a:rPr lang="en-US" sz="2000" dirty="0"/>
              <a:t>"), strict = FALSE</a:t>
            </a:r>
            <a:r>
              <a:rPr lang="en-US" sz="2000" dirty="0" smtClean="0"/>
              <a:t>)</a:t>
            </a:r>
          </a:p>
          <a:p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2000" b="1" dirty="0" smtClean="0">
                <a:solidFill>
                  <a:srgbClr val="000000"/>
                </a:solidFill>
              </a:rPr>
              <a:t>Calculate power given a </a:t>
            </a:r>
            <a:r>
              <a:rPr lang="en-US" sz="2000" b="1" dirty="0">
                <a:solidFill>
                  <a:srgbClr val="000000"/>
                </a:solidFill>
              </a:rPr>
              <a:t>sample size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 err="1">
                <a:solidFill>
                  <a:srgbClr val="000000"/>
                </a:solidFill>
              </a:rPr>
              <a:t>power.t.test</a:t>
            </a:r>
            <a:r>
              <a:rPr lang="en-US" sz="2000" dirty="0">
                <a:solidFill>
                  <a:srgbClr val="000000"/>
                </a:solidFill>
              </a:rPr>
              <a:t>(delta=2,sd=2,power=.8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Calculate the sample size given </a:t>
            </a:r>
            <a:r>
              <a:rPr lang="en-US" sz="2000" b="1" dirty="0">
                <a:solidFill>
                  <a:srgbClr val="000000"/>
                </a:solidFill>
              </a:rPr>
              <a:t>a power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 err="1">
                <a:solidFill>
                  <a:srgbClr val="000000"/>
                </a:solidFill>
              </a:rPr>
              <a:t>power.t.test</a:t>
            </a:r>
            <a:r>
              <a:rPr lang="en-US" sz="2000" dirty="0">
                <a:solidFill>
                  <a:srgbClr val="000000"/>
                </a:solidFill>
              </a:rPr>
              <a:t>(n=20, delta=2, </a:t>
            </a:r>
            <a:r>
              <a:rPr lang="en-US" sz="2000" dirty="0" err="1">
                <a:solidFill>
                  <a:srgbClr val="000000"/>
                </a:solidFill>
              </a:rPr>
              <a:t>sd</a:t>
            </a:r>
            <a:r>
              <a:rPr lang="en-US" sz="2000" dirty="0">
                <a:solidFill>
                  <a:srgbClr val="000000"/>
                </a:solidFill>
              </a:rPr>
              <a:t>=2)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43579"/>
            <a:ext cx="2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LISA: R Statistical Analysis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62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rgbClr val="710B19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algn="ctr"/>
            <a:r>
              <a:rPr lang="en-US" sz="3600" dirty="0">
                <a:solidFill>
                  <a:srgbClr val="FFFFFF"/>
                </a:solidFill>
                <a:latin typeface="Lucida Sans Unicode"/>
                <a:cs typeface="Lucida Sans Unicode"/>
              </a:rPr>
              <a:t>T-TEST</a:t>
            </a:r>
            <a:endParaRPr lang="en-US" sz="3600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20096" y="6446078"/>
            <a:ext cx="9164096" cy="411922"/>
            <a:chOff x="0" y="6446078"/>
            <a:chExt cx="9164096" cy="41192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6446078"/>
              <a:ext cx="9164096" cy="411922"/>
              <a:chOff x="0" y="6446078"/>
              <a:chExt cx="9164096" cy="4119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6446078"/>
                <a:ext cx="4582048" cy="411922"/>
              </a:xfrm>
              <a:prstGeom prst="rect">
                <a:avLst/>
              </a:prstGeom>
              <a:solidFill>
                <a:srgbClr val="710B19"/>
              </a:solidFill>
              <a:ln>
                <a:solidFill>
                  <a:srgbClr val="710B1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82048" y="6446078"/>
                <a:ext cx="4582048" cy="411922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582048" y="6446078"/>
              <a:ext cx="1977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Summer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41455" y="1570199"/>
            <a:ext cx="864099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2.4 Paired T-test</a:t>
            </a:r>
          </a:p>
          <a:p>
            <a:endParaRPr lang="en-US" sz="2400" b="1" dirty="0">
              <a:solidFill>
                <a:srgbClr val="FF6600"/>
              </a:solidFill>
            </a:endParaRPr>
          </a:p>
          <a:p>
            <a:pPr algn="just"/>
            <a:r>
              <a:rPr lang="en-US" sz="2000" b="1" dirty="0">
                <a:solidFill>
                  <a:srgbClr val="000000"/>
                </a:solidFill>
              </a:rPr>
              <a:t>Research Question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endParaRPr lang="en-US" sz="2000" dirty="0" smtClean="0">
              <a:solidFill>
                <a:srgbClr val="000000"/>
              </a:solidFill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</a:rPr>
              <a:t>Given </a:t>
            </a:r>
            <a:r>
              <a:rPr lang="en-US" sz="2000" dirty="0">
                <a:solidFill>
                  <a:srgbClr val="000000"/>
                </a:solidFill>
              </a:rPr>
              <a:t>the paired structure of the data are the means of two </a:t>
            </a:r>
            <a:r>
              <a:rPr lang="en-US" sz="2000" dirty="0" smtClean="0">
                <a:solidFill>
                  <a:srgbClr val="000000"/>
                </a:solidFill>
              </a:rPr>
              <a:t>sets </a:t>
            </a:r>
            <a:r>
              <a:rPr lang="en-US" sz="2000" dirty="0">
                <a:solidFill>
                  <a:srgbClr val="000000"/>
                </a:solidFill>
              </a:rPr>
              <a:t>of observations significantly different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</a:p>
          <a:p>
            <a:pPr algn="just"/>
            <a:endParaRPr lang="en-US" sz="2000" dirty="0">
              <a:solidFill>
                <a:srgbClr val="00000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0000"/>
                </a:solidFill>
              </a:rPr>
              <a:t>Example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a study was conducted to generate electricity from wave power at </a:t>
            </a:r>
            <a:r>
              <a:rPr lang="en-US" sz="2000" dirty="0" smtClean="0">
                <a:solidFill>
                  <a:srgbClr val="000000"/>
                </a:solidFill>
              </a:rPr>
              <a:t>sea. </a:t>
            </a:r>
            <a:r>
              <a:rPr lang="en-US" sz="2000" dirty="0">
                <a:solidFill>
                  <a:srgbClr val="000000"/>
                </a:solidFill>
              </a:rPr>
              <a:t>Two different procedures were tested for a variety of wave types with one of each type tested on every </a:t>
            </a:r>
            <a:r>
              <a:rPr lang="en-US" sz="2000" dirty="0" smtClean="0">
                <a:solidFill>
                  <a:srgbClr val="000000"/>
                </a:solidFill>
              </a:rPr>
              <a:t>wave. The </a:t>
            </a:r>
            <a:r>
              <a:rPr lang="en-US" sz="2000" dirty="0">
                <a:solidFill>
                  <a:srgbClr val="000000"/>
                </a:solidFill>
              </a:rPr>
              <a:t>question of interest is whether bending stress differs for the two mooring </a:t>
            </a:r>
            <a:r>
              <a:rPr lang="en-US" sz="2000" dirty="0" smtClean="0">
                <a:solidFill>
                  <a:srgbClr val="000000"/>
                </a:solidFill>
              </a:rPr>
              <a:t>methods. </a:t>
            </a:r>
          </a:p>
          <a:p>
            <a:pPr algn="just"/>
            <a:endParaRPr lang="en-US" sz="2000" dirty="0" smtClean="0">
              <a:solidFill>
                <a:srgbClr val="000000"/>
              </a:solidFill>
            </a:endParaRPr>
          </a:p>
          <a:p>
            <a:pPr algn="just"/>
            <a:r>
              <a:rPr lang="en-US" sz="2000" b="1" dirty="0">
                <a:solidFill>
                  <a:srgbClr val="000000"/>
                </a:solidFill>
              </a:rPr>
              <a:t>In R: </a:t>
            </a:r>
            <a:r>
              <a:rPr lang="en-US" sz="2000" dirty="0" err="1">
                <a:solidFill>
                  <a:srgbClr val="000000"/>
                </a:solidFill>
              </a:rPr>
              <a:t>t.test</a:t>
            </a:r>
            <a:r>
              <a:rPr lang="en-US" sz="2000" dirty="0">
                <a:solidFill>
                  <a:srgbClr val="000000"/>
                </a:solidFill>
              </a:rPr>
              <a:t>(method1,method2,paired=T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  or 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t.test</a:t>
            </a:r>
            <a:r>
              <a:rPr lang="en-US" dirty="0" smtClean="0">
                <a:solidFill>
                  <a:srgbClr val="000000"/>
                </a:solidFill>
              </a:rPr>
              <a:t>(diff),   diff=method1-method2 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 dirty="0" smtClean="0"/>
          </a:p>
          <a:p>
            <a:pPr marL="676275" indent="-342900">
              <a:buClr>
                <a:srgbClr val="FF6600"/>
              </a:buClr>
              <a:buSzPct val="104000"/>
              <a:buFont typeface="+mj-lt"/>
              <a:buAutoNum type="alphaLcPeriod" startAt="3"/>
              <a:tabLst>
                <a:tab pos="285750" algn="l"/>
              </a:tabLst>
            </a:pP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-24330" y="6446078"/>
            <a:ext cx="2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LISA: R Statistical Analysis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99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LISA Short Course Series&amp;#x0D;&amp;#x0A;R Basics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79&quot;/&gt;&lt;/object&gt;&lt;object type=&quot;3&quot; unique_id=&quot;10006&quot;&gt;&lt;property id=&quot;20148&quot; value=&quot;5&quot;/&gt;&lt;property id=&quot;20300&quot; value=&quot;Slide 3&quot;/&gt;&lt;property id=&quot;20307&quot; value=&quot;281&quot;/&gt;&lt;/object&gt;&lt;object type=&quot;3&quot; unique_id=&quot;10007&quot;&gt;&lt;property id=&quot;20148&quot; value=&quot;5&quot;/&gt;&lt;property id=&quot;20300&quot; value=&quot;Slide 4&quot;/&gt;&lt;property id=&quot;20307&quot; value=&quot;257&quot;/&gt;&lt;/object&gt;&lt;object type=&quot;3&quot; unique_id=&quot;10008&quot;&gt;&lt;property id=&quot;20148&quot; value=&quot;5&quot;/&gt;&lt;property id=&quot;20300&quot; value=&quot;Slide 5&quot;/&gt;&lt;property id=&quot;20307&quot; value=&quot;258&quot;/&gt;&lt;/object&gt;&lt;object type=&quot;3&quot; unique_id=&quot;10009&quot;&gt;&lt;property id=&quot;20148&quot; value=&quot;5&quot;/&gt;&lt;property id=&quot;20300&quot; value=&quot;Slide 6&quot;/&gt;&lt;property id=&quot;20307&quot; value=&quot;259&quot;/&gt;&lt;/object&gt;&lt;object type=&quot;3&quot; unique_id=&quot;10010&quot;&gt;&lt;property id=&quot;20148&quot; value=&quot;5&quot;/&gt;&lt;property id=&quot;20300&quot; value=&quot;Slide 7&quot;/&gt;&lt;property id=&quot;20307&quot; value=&quot;260&quot;/&gt;&lt;/object&gt;&lt;object type=&quot;3&quot; unique_id=&quot;10011&quot;&gt;&lt;property id=&quot;20148&quot; value=&quot;5&quot;/&gt;&lt;property id=&quot;20300&quot; value=&quot;Slide 8&quot;/&gt;&lt;property id=&quot;20307&quot; value=&quot;261&quot;/&gt;&lt;/object&gt;&lt;object type=&quot;3&quot; unique_id=&quot;10012&quot;&gt;&lt;property id=&quot;20148&quot; value=&quot;5&quot;/&gt;&lt;property id=&quot;20300&quot; value=&quot;Slide 9&quot;/&gt;&lt;property id=&quot;20307&quot; value=&quot;262&quot;/&gt;&lt;/object&gt;&lt;object type=&quot;3&quot; unique_id=&quot;10013&quot;&gt;&lt;property id=&quot;20148&quot; value=&quot;5&quot;/&gt;&lt;property id=&quot;20300&quot; value=&quot;Slide 10&quot;/&gt;&lt;property id=&quot;20307&quot; value=&quot;263&quot;/&gt;&lt;/object&gt;&lt;object type=&quot;3&quot; unique_id=&quot;10014&quot;&gt;&lt;property id=&quot;20148&quot; value=&quot;5&quot;/&gt;&lt;property id=&quot;20300&quot; value=&quot;Slide 11&quot;/&gt;&lt;property id=&quot;20307&quot; value=&quot;264&quot;/&gt;&lt;/object&gt;&lt;object type=&quot;3&quot; unique_id=&quot;10015&quot;&gt;&lt;property id=&quot;20148&quot; value=&quot;5&quot;/&gt;&lt;property id=&quot;20300&quot; value=&quot;Slide 12&quot;/&gt;&lt;property id=&quot;20307&quot; value=&quot;265&quot;/&gt;&lt;/object&gt;&lt;object type=&quot;3&quot; unique_id=&quot;10016&quot;&gt;&lt;property id=&quot;20148&quot; value=&quot;5&quot;/&gt;&lt;property id=&quot;20300&quot; value=&quot;Slide 13&quot;/&gt;&lt;property id=&quot;20307&quot; value=&quot;266&quot;/&gt;&lt;/object&gt;&lt;object type=&quot;3&quot; unique_id=&quot;10017&quot;&gt;&lt;property id=&quot;20148&quot; value=&quot;5&quot;/&gt;&lt;property id=&quot;20300&quot; value=&quot;Slide 14&quot;/&gt;&lt;property id=&quot;20307&quot; value=&quot;268&quot;/&gt;&lt;/object&gt;&lt;object type=&quot;3&quot; unique_id=&quot;10018&quot;&gt;&lt;property id=&quot;20148&quot; value=&quot;5&quot;/&gt;&lt;property id=&quot;20300&quot; value=&quot;Slide 15&quot;/&gt;&lt;property id=&quot;20307&quot; value=&quot;273&quot;/&gt;&lt;/object&gt;&lt;object type=&quot;3&quot; unique_id=&quot;10019&quot;&gt;&lt;property id=&quot;20148&quot; value=&quot;5&quot;/&gt;&lt;property id=&quot;20300&quot; value=&quot;Slide 16&quot;/&gt;&lt;property id=&quot;20307&quot; value=&quot;272&quot;/&gt;&lt;/object&gt;&lt;object type=&quot;3&quot; unique_id=&quot;10020&quot;&gt;&lt;property id=&quot;20148&quot; value=&quot;5&quot;/&gt;&lt;property id=&quot;20300&quot; value=&quot;Slide 17&quot;/&gt;&lt;property id=&quot;20307&quot; value=&quot;270&quot;/&gt;&lt;/object&gt;&lt;object type=&quot;3&quot; unique_id=&quot;10021&quot;&gt;&lt;property id=&quot;20148&quot; value=&quot;5&quot;/&gt;&lt;property id=&quot;20300&quot; value=&quot;Slide 18&quot;/&gt;&lt;property id=&quot;20307&quot; value=&quot;274&quot;/&gt;&lt;/object&gt;&lt;object type=&quot;3&quot; unique_id=&quot;10022&quot;&gt;&lt;property id=&quot;20148&quot; value=&quot;5&quot;/&gt;&lt;property id=&quot;20300&quot; value=&quot;Slide 19&quot;/&gt;&lt;property id=&quot;20307&quot; value=&quot;275&quot;/&gt;&lt;/object&gt;&lt;object type=&quot;3&quot; unique_id=&quot;10023&quot;&gt;&lt;property id=&quot;20148&quot; value=&quot;5&quot;/&gt;&lt;property id=&quot;20300&quot; value=&quot;Slide 20&quot;/&gt;&lt;property id=&quot;20307&quot; value=&quot;276&quot;/&gt;&lt;/object&gt;&lt;object type=&quot;3&quot; unique_id=&quot;10024&quot;&gt;&lt;property id=&quot;20148&quot; value=&quot;5&quot;/&gt;&lt;property id=&quot;20300&quot; value=&quot;Slide 21&quot;/&gt;&lt;property id=&quot;20307&quot; value=&quot;277&quot;/&gt;&lt;/object&gt;&lt;object type=&quot;3&quot; unique_id=&quot;10025&quot;&gt;&lt;property id=&quot;20148&quot; value=&quot;5&quot;/&gt;&lt;property id=&quot;20300&quot; value=&quot;Slide 22&quot;/&gt;&lt;property id=&quot;20307&quot; value=&quot;282&quot;/&gt;&lt;/object&gt;&lt;object type=&quot;3&quot; unique_id=&quot;10026&quot;&gt;&lt;property id=&quot;20148&quot; value=&quot;5&quot;/&gt;&lt;property id=&quot;20300&quot; value=&quot;Slide 23&quot;/&gt;&lt;property id=&quot;20307&quot; value=&quot;278&quot;/&gt;&lt;/object&gt;&lt;object type=&quot;3&quot; unique_id=&quot;10027&quot;&gt;&lt;property id=&quot;20148&quot; value=&quot;5&quot;/&gt;&lt;property id=&quot;20300&quot; value=&quot;Slide 24&quot;/&gt;&lt;property id=&quot;20307&quot; value=&quot;283&quot;/&gt;&lt;/object&gt;&lt;object type=&quot;3&quot; unique_id=&quot;10028&quot;&gt;&lt;property id=&quot;20148&quot; value=&quot;5&quot;/&gt;&lt;property id=&quot;20300&quot; value=&quot;Slide 25&quot;/&gt;&lt;property id=&quot;20307&quot; value=&quot;28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3179</TotalTime>
  <Words>1505</Words>
  <Application>Microsoft Macintosh PowerPoint</Application>
  <PresentationFormat>On-screen Show (4:3)</PresentationFormat>
  <Paragraphs>228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Black</vt:lpstr>
      <vt:lpstr>LISA Short Course Series R Statistical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Maria Ortega Villa</dc:creator>
  <cp:lastModifiedBy>Ning Wang</cp:lastModifiedBy>
  <cp:revision>120</cp:revision>
  <dcterms:created xsi:type="dcterms:W3CDTF">2013-06-20T17:07:11Z</dcterms:created>
  <dcterms:modified xsi:type="dcterms:W3CDTF">2013-07-01T18:32:10Z</dcterms:modified>
</cp:coreProperties>
</file>