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67" r:id="rId7"/>
    <p:sldId id="260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5309-1861-FE6B-BF56-015AAC6C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BECF0-4051-043E-43D8-1F9686BCE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14C2-1CB7-AF98-4BB8-916FA442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46831-43B2-E153-A384-CEC87B94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71D2-59D6-CECC-68A3-3B2318EA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1294-B43A-357D-1092-00242E4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0ED3F-645D-173D-DA06-DC8E27C3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3485-0A20-578A-4AEE-C25050B4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1B7B-5DA4-9DA6-CEDC-EFCAC0A2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A40A-A914-B851-683B-83D98914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1914D-C79E-ACE9-1BBE-F8660C53C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78C3C-EAD6-1AA0-4A69-4E332FD2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A5E3-0E6E-529E-540D-32B1668D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E48E-1E02-2722-71BD-C921F9FD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9A01-7A66-B0A9-1575-1F2544A9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2011-7B17-7A76-AB70-E928FA90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ABC2-5736-70C6-BDED-94BC4D1B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1D052-12AD-7103-BC6A-CD659FB4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DD38-5031-B86C-D472-7BED8015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F97C-4249-FE9D-6C77-053CB0AB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B4BA-DFE9-B6CF-A712-049E71C6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0E6AC-F03A-E193-023B-FCC17ED9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11E3-6172-0443-E200-AA6B90C2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DD30-B32A-6AAE-8D58-8B3CB491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95D9-72D0-090B-24B3-0DF9C489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3D6E-57CD-EE01-D9EF-2BD413FD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6161-9F17-2067-D348-A7EAA2E41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633FA-0C3B-F9C0-84D0-BEE7641B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866D-AAEE-50D1-EFCC-75F12225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3DA1-BCB7-81C7-790F-1FB972EB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A0BAA-7B00-F398-A93E-1D06C24A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113D-D1ED-B5DE-E223-C40987AC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58CC-7B70-025B-9654-D9499D2B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B4DDF-7E92-966D-7C8D-D6454DD3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1AB10-E0B8-7A83-9826-A187CE3E1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622FD-38AB-292E-B206-385FCD2E6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C4AE4-23B2-B81D-60FC-0D2085D9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BDD24-BD7E-AC0F-CEF3-3899FE9C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046F1-791D-F2DE-DB27-C4D53654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A3A1-E66B-EE6D-6B72-A198F5A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C19F4-FF09-0FD8-13A6-56612068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7F442-24C7-59B1-64B1-454D1EE4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793E9-12EB-6214-004A-2A6C0DD0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BFCE8-DA4C-F86F-CE3D-B58E77EF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44C04-E7CA-2186-A4AD-18BD35B1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0F7AC-6408-2C4C-507A-9FF1ED76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1123-5F71-F817-048E-07BE7E7F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310D-56D7-3488-58DD-EE684614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4D3A-5CEB-9F7A-DC03-AEAAFE1B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7F2FE-327A-49A4-2028-82A9BB3E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7547C-9983-DCA7-90F8-6B3D1218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6C930-B4A7-6544-DB3F-CB17F0EE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FE84-395C-E650-362F-3E055F7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3771F-C1F0-71D7-5852-C0C2FEDED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B9D74-F4BC-21EF-431E-B973A2E7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2D3E-737C-6477-9668-D3BC5AC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8A9C-53DE-D556-C641-309BC9E3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3FF99-5C8B-59C2-8104-C25BC049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5F182-8B80-A8D8-70FD-93C475E5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07DE-FEC8-0C31-11EA-C0B8B8EF0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3428-EFA5-00A3-D8D9-A490B006F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9968-23A4-463E-899F-3BA3AC149E2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E921-9192-E3FE-403B-F6F6AA36B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A714-61C1-772C-1029-C0D8C018E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9701-ABF6-4EC8-9A2E-CFBD843EA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A88D-4DFA-C018-B3B0-CE7CDBF22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Solana Validator Score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E97E6-CB80-BD05-8868-8FAEBB437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Review of 6 tables, key outliers, and available metrics.</a:t>
            </a:r>
          </a:p>
        </p:txBody>
      </p:sp>
    </p:spTree>
    <p:extLst>
      <p:ext uri="{BB962C8B-B14F-4D97-AF65-F5344CB8AC3E}">
        <p14:creationId xmlns:p14="http://schemas.microsoft.com/office/powerpoint/2010/main" val="121804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“Complex” </a:t>
            </a:r>
            <a:r>
              <a:rPr lang="en-US" dirty="0" err="1"/>
              <a:t>Staker</a:t>
            </a:r>
            <a:r>
              <a:rPr lang="en-US" dirty="0"/>
              <a:t> at Epoch 431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Stake </a:t>
            </a:r>
            <a:r>
              <a:rPr lang="en-US" sz="1900" b="0" i="0" dirty="0" err="1">
                <a:solidFill>
                  <a:srgbClr val="2C2F34"/>
                </a:solidFill>
                <a:effectLst/>
                <a:latin typeface="Inter"/>
              </a:rPr>
              <a:t>Pubkey</a:t>
            </a:r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: EyQBSZzbUV2p1QZTUGPvbgGFrgRWSucGxm7GuW7Bv8un</a:t>
            </a:r>
          </a:p>
          <a:p>
            <a:pPr lvl="1"/>
            <a:r>
              <a:rPr lang="en-US" sz="1900" dirty="0"/>
              <a:t>Authorized </a:t>
            </a:r>
            <a:r>
              <a:rPr lang="en-US" sz="1900" dirty="0" err="1"/>
              <a:t>Staker</a:t>
            </a:r>
            <a:r>
              <a:rPr lang="en-US" sz="1900" dirty="0"/>
              <a:t>: </a:t>
            </a:r>
          </a:p>
          <a:p>
            <a:pPr lvl="2"/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Before epoch 397: 6hpMTcU76pCkSZHG1qdfw8ZrM9rFwFCpmKZWqBc5VXr3</a:t>
            </a:r>
          </a:p>
          <a:p>
            <a:pPr lvl="2"/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 epoch 397 &amp; 398: n6Sqjg44X4JqbZYARSpLg2Qdd78PbGopeRX2cKxwzJm</a:t>
            </a:r>
          </a:p>
          <a:p>
            <a:pPr lvl="2"/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Epoch 399-431: AKKH8ak4kc44CTo9x33cErfQ14ZYJc9sb9TieGmyynS4 </a:t>
            </a:r>
          </a:p>
          <a:p>
            <a:pPr lvl="1"/>
            <a:r>
              <a:rPr lang="en-US" sz="1900" dirty="0">
                <a:solidFill>
                  <a:srgbClr val="2C2F34"/>
                </a:solidFill>
                <a:latin typeface="Inter"/>
              </a:rPr>
              <a:t>Authorized Withdrawer (match &amp; changes with </a:t>
            </a:r>
            <a:r>
              <a:rPr lang="en-US" sz="1900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sz="1900" dirty="0">
                <a:solidFill>
                  <a:srgbClr val="2C2F34"/>
                </a:solidFill>
                <a:latin typeface="Inter"/>
              </a:rPr>
              <a:t> in each epoch range)</a:t>
            </a:r>
            <a:endParaRPr lang="en-US" sz="1900" dirty="0">
              <a:solidFill>
                <a:schemeClr val="accent1"/>
              </a:solidFill>
              <a:latin typeface="Inter"/>
            </a:endParaRPr>
          </a:p>
          <a:p>
            <a:pPr lvl="1"/>
            <a:r>
              <a:rPr lang="en-US" sz="1900" dirty="0">
                <a:solidFill>
                  <a:srgbClr val="2C2F34"/>
                </a:solidFill>
                <a:latin typeface="Inter"/>
              </a:rPr>
              <a:t>Custodian: </a:t>
            </a:r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11111111111111111111111111111111</a:t>
            </a:r>
          </a:p>
          <a:p>
            <a:pPr lvl="1"/>
            <a:r>
              <a:rPr lang="en-US" sz="1900" dirty="0">
                <a:solidFill>
                  <a:srgbClr val="2C2F34"/>
                </a:solidFill>
                <a:latin typeface="Inter"/>
              </a:rPr>
              <a:t>“Complex” = 3 </a:t>
            </a:r>
            <a:r>
              <a:rPr lang="en-US" sz="1900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sz="1900" dirty="0">
                <a:solidFill>
                  <a:srgbClr val="2C2F34"/>
                </a:solidFill>
                <a:latin typeface="Inter"/>
              </a:rPr>
              <a:t>, 3 withdrawer, 2 vote </a:t>
            </a:r>
            <a:r>
              <a:rPr lang="en-US" sz="1900" dirty="0" err="1">
                <a:solidFill>
                  <a:srgbClr val="2C2F34"/>
                </a:solidFill>
                <a:latin typeface="Inter"/>
              </a:rPr>
              <a:t>pubkey</a:t>
            </a:r>
            <a:r>
              <a:rPr lang="en-US" sz="1900" dirty="0">
                <a:solidFill>
                  <a:srgbClr val="2C2F34"/>
                </a:solidFill>
                <a:latin typeface="Inter"/>
              </a:rPr>
              <a:t>, 1 custodian.</a:t>
            </a:r>
          </a:p>
          <a:p>
            <a:pPr lvl="1"/>
            <a:r>
              <a:rPr lang="en-US" sz="1900" dirty="0">
                <a:solidFill>
                  <a:srgbClr val="2C2F34"/>
                </a:solidFill>
                <a:latin typeface="Inter"/>
              </a:rPr>
              <a:t>Vote </a:t>
            </a:r>
            <a:r>
              <a:rPr lang="en-US" sz="1900" dirty="0" err="1">
                <a:solidFill>
                  <a:srgbClr val="2C2F34"/>
                </a:solidFill>
                <a:latin typeface="Inter"/>
              </a:rPr>
              <a:t>Pubkey</a:t>
            </a:r>
            <a:r>
              <a:rPr lang="en-US" sz="1900" dirty="0">
                <a:solidFill>
                  <a:srgbClr val="2C2F34"/>
                </a:solidFill>
                <a:latin typeface="Inter"/>
              </a:rPr>
              <a:t>: switches starting epoch 397</a:t>
            </a:r>
          </a:p>
          <a:p>
            <a:pPr lvl="2"/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J9Go27V87fCdJtjMxmFJu48ctrHzFoe6xQpA6Ecq4Wkw </a:t>
            </a:r>
          </a:p>
          <a:p>
            <a:pPr lvl="2"/>
            <a:r>
              <a:rPr lang="en-US" sz="1900" b="0" i="0" dirty="0">
                <a:solidFill>
                  <a:srgbClr val="2C2F34"/>
                </a:solidFill>
                <a:effectLst/>
                <a:latin typeface="Inter"/>
              </a:rPr>
              <a:t>J8xfTV9UVS1cdaZj4toDd5Q1kgJ41buq19YDB3xH77AU</a:t>
            </a:r>
          </a:p>
          <a:p>
            <a:pPr lvl="2"/>
            <a:r>
              <a:rPr lang="en-US" sz="1900" dirty="0">
                <a:solidFill>
                  <a:srgbClr val="0070C0"/>
                </a:solidFill>
                <a:latin typeface="Inter"/>
              </a:rPr>
              <a:t>Q- can we identify if de-activated 396? No cooldown?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Activated Epoch: 196 </a:t>
            </a:r>
          </a:p>
          <a:p>
            <a:pPr lvl="2"/>
            <a:r>
              <a:rPr lang="en-US" sz="1600" dirty="0">
                <a:solidFill>
                  <a:srgbClr val="2C2F34"/>
                </a:solidFill>
                <a:latin typeface="Inter"/>
              </a:rPr>
              <a:t>“OG” status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Deactivation Epoch: </a:t>
            </a:r>
            <a:r>
              <a:rPr lang="en-US" sz="2000" b="0" i="0" dirty="0">
                <a:solidFill>
                  <a:srgbClr val="2C2F34"/>
                </a:solidFill>
                <a:effectLst/>
                <a:latin typeface="Inter"/>
              </a:rPr>
              <a:t>18446744073709551615 (Max)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004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“Complex” </a:t>
            </a:r>
            <a:r>
              <a:rPr lang="en-US" dirty="0" err="1"/>
              <a:t>Staker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Active Stake &amp; Account Sol goes up over time</a:t>
            </a:r>
          </a:p>
          <a:p>
            <a:r>
              <a:rPr lang="en-US" sz="2400" dirty="0"/>
              <a:t>Rent Epoch follows epoch, until epoch 361. (same as simple curiously…)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Q– this </a:t>
            </a:r>
            <a:r>
              <a:rPr lang="en-US" sz="2000" dirty="0" err="1">
                <a:solidFill>
                  <a:srgbClr val="0070C0"/>
                </a:solidFill>
              </a:rPr>
              <a:t>staker</a:t>
            </a:r>
            <a:r>
              <a:rPr lang="en-US" sz="2000" dirty="0">
                <a:solidFill>
                  <a:srgbClr val="0070C0"/>
                </a:solidFill>
              </a:rPr>
              <a:t> owes rent? How do we identify rent paid?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3609C-E96F-9288-B3AB-532A4B74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9861" y="3797644"/>
            <a:ext cx="5822139" cy="1963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04482-9D27-3407-0CEB-CFF1F6F9F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240" y="3615496"/>
            <a:ext cx="6094621" cy="19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8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“Complex” </a:t>
            </a:r>
            <a:r>
              <a:rPr lang="en-US" dirty="0" err="1"/>
              <a:t>Staker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Credit grows over time except for the swap around epoch 396 (switches)</a:t>
            </a:r>
          </a:p>
          <a:p>
            <a:r>
              <a:rPr lang="en-US" sz="2400" dirty="0"/>
              <a:t>Not the same per epoch, can fluctuate (is lower variance better?)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F08B7-EC54-F2F9-3BFA-C4DC7627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054381"/>
            <a:ext cx="9677400" cy="330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95A3-F158-94CE-1E2C-EC83F04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Tables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A99C517-E90B-1837-1BEA-E6A38B84F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5925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605">
                  <a:extLst>
                    <a:ext uri="{9D8B030D-6E8A-4147-A177-3AD203B41FA5}">
                      <a16:colId xmlns:a16="http://schemas.microsoft.com/office/drawing/2014/main" val="346462182"/>
                    </a:ext>
                  </a:extLst>
                </a:gridCol>
                <a:gridCol w="2096429">
                  <a:extLst>
                    <a:ext uri="{9D8B030D-6E8A-4147-A177-3AD203B41FA5}">
                      <a16:colId xmlns:a16="http://schemas.microsoft.com/office/drawing/2014/main" val="456057825"/>
                    </a:ext>
                  </a:extLst>
                </a:gridCol>
                <a:gridCol w="6469566">
                  <a:extLst>
                    <a:ext uri="{9D8B030D-6E8A-4147-A177-3AD203B41FA5}">
                      <a16:colId xmlns:a16="http://schemas.microsoft.com/office/drawing/2014/main" val="254985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Stake Accounts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For each Epoch, a Stake Public Key (validator) has an Active Stake (and Active SOL) balances, that change while active and delegated.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3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4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 Accounts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A stake account VOTE_PUBKEY aligns with PUBKEY voting activity.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1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Validator App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Validators App Data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4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35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7C3E37-A2EF-6991-1B52-C0E97FF0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3429000"/>
            <a:ext cx="9751796" cy="2709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9F60A-597C-8833-ACC2-DF302ACD2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3725"/>
            <a:ext cx="10515600" cy="25830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2D909-5B9D-A771-040D-40BDC329C553}"/>
              </a:ext>
            </a:extLst>
          </p:cNvPr>
          <p:cNvCxnSpPr>
            <a:cxnSpLocks/>
          </p:cNvCxnSpPr>
          <p:nvPr/>
        </p:nvCxnSpPr>
        <p:spPr>
          <a:xfrm>
            <a:off x="2692400" y="3014133"/>
            <a:ext cx="905933" cy="524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C9DD21-4DAA-7612-F6DF-66195B6E7B8A}"/>
              </a:ext>
            </a:extLst>
          </p:cNvPr>
          <p:cNvSpPr txBox="1"/>
          <p:nvPr/>
        </p:nvSpPr>
        <p:spPr>
          <a:xfrm>
            <a:off x="14445" y="22906"/>
            <a:ext cx="6261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Stake Account &lt;&gt; Vote Account Confusion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DFC67-B6D7-0A44-1841-8B67F6B91EB5}"/>
              </a:ext>
            </a:extLst>
          </p:cNvPr>
          <p:cNvSpPr txBox="1"/>
          <p:nvPr/>
        </p:nvSpPr>
        <p:spPr>
          <a:xfrm>
            <a:off x="1786467" y="6138260"/>
            <a:ext cx="5758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>
                <a:solidFill>
                  <a:srgbClr val="2C2F34"/>
                </a:solidFill>
                <a:latin typeface="Inter"/>
              </a:rPr>
              <a:t>“Simple” = 1 </a:t>
            </a:r>
            <a:r>
              <a:rPr lang="en-US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dirty="0">
                <a:solidFill>
                  <a:srgbClr val="2C2F34"/>
                </a:solidFill>
                <a:latin typeface="Inter"/>
              </a:rPr>
              <a:t>, 1 withdrawer, 1 custodian. </a:t>
            </a:r>
          </a:p>
          <a:p>
            <a:pPr lvl="1"/>
            <a:r>
              <a:rPr lang="en-US" dirty="0">
                <a:solidFill>
                  <a:srgbClr val="2C2F34"/>
                </a:solidFill>
                <a:latin typeface="Inter"/>
              </a:rPr>
              <a:t>“Self” = </a:t>
            </a:r>
            <a:r>
              <a:rPr lang="en-US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dirty="0">
                <a:solidFill>
                  <a:srgbClr val="2C2F34"/>
                </a:solidFill>
                <a:latin typeface="Inter"/>
              </a:rPr>
              <a:t>, withdrawer, custodian are all the same.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AF89C-A366-C242-CF62-8F13AFC9B613}"/>
              </a:ext>
            </a:extLst>
          </p:cNvPr>
          <p:cNvSpPr txBox="1"/>
          <p:nvPr/>
        </p:nvSpPr>
        <p:spPr>
          <a:xfrm>
            <a:off x="8007444" y="350408"/>
            <a:ext cx="376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 Account Data for voter 2Y2opv8K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B1F22-C7AE-0502-ABE5-9B8EBF9BB0EB}"/>
              </a:ext>
            </a:extLst>
          </p:cNvPr>
          <p:cNvSpPr txBox="1"/>
          <p:nvPr/>
        </p:nvSpPr>
        <p:spPr>
          <a:xfrm>
            <a:off x="7948177" y="3136100"/>
            <a:ext cx="402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Account Data for </a:t>
            </a:r>
            <a:r>
              <a:rPr lang="en-US" dirty="0" err="1"/>
              <a:t>pubkey</a:t>
            </a:r>
            <a:r>
              <a:rPr lang="en-US" dirty="0"/>
              <a:t> 363uHdm</a:t>
            </a:r>
          </a:p>
        </p:txBody>
      </p:sp>
    </p:spTree>
    <p:extLst>
      <p:ext uri="{BB962C8B-B14F-4D97-AF65-F5344CB8AC3E}">
        <p14:creationId xmlns:p14="http://schemas.microsoft.com/office/powerpoint/2010/main" val="198561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7C3E37-A2EF-6991-1B52-C0E97FF0F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953" y="3420113"/>
            <a:ext cx="8413557" cy="313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9F60A-597C-8833-ACC2-DF302ACD2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447"/>
          <a:stretch/>
        </p:blipFill>
        <p:spPr>
          <a:xfrm>
            <a:off x="838200" y="593726"/>
            <a:ext cx="10515600" cy="112500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2D909-5B9D-A771-040D-40BDC329C553}"/>
              </a:ext>
            </a:extLst>
          </p:cNvPr>
          <p:cNvCxnSpPr>
            <a:cxnSpLocks/>
          </p:cNvCxnSpPr>
          <p:nvPr/>
        </p:nvCxnSpPr>
        <p:spPr>
          <a:xfrm>
            <a:off x="2692400" y="3014133"/>
            <a:ext cx="905933" cy="524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C9DD21-4DAA-7612-F6DF-66195B6E7B8A}"/>
              </a:ext>
            </a:extLst>
          </p:cNvPr>
          <p:cNvSpPr txBox="1"/>
          <p:nvPr/>
        </p:nvSpPr>
        <p:spPr>
          <a:xfrm>
            <a:off x="255472" y="46779"/>
            <a:ext cx="5779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Multiple stakers to single </a:t>
            </a:r>
            <a:r>
              <a:rPr lang="en-US" sz="2800" dirty="0" err="1"/>
              <a:t>vote_pubkey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AF89C-A366-C242-CF62-8F13AFC9B613}"/>
              </a:ext>
            </a:extLst>
          </p:cNvPr>
          <p:cNvSpPr txBox="1"/>
          <p:nvPr/>
        </p:nvSpPr>
        <p:spPr>
          <a:xfrm>
            <a:off x="8007444" y="350408"/>
            <a:ext cx="376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 Account Data for voter 2Y2opv8K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B1F22-C7AE-0502-ABE5-9B8EBF9BB0EB}"/>
              </a:ext>
            </a:extLst>
          </p:cNvPr>
          <p:cNvSpPr txBox="1"/>
          <p:nvPr/>
        </p:nvSpPr>
        <p:spPr>
          <a:xfrm>
            <a:off x="7948177" y="3136100"/>
            <a:ext cx="38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Account Data for voter 2Y2opv8K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E184C-CBBF-88BD-2701-A919FAF9AAD3}"/>
              </a:ext>
            </a:extLst>
          </p:cNvPr>
          <p:cNvSpPr txBox="1"/>
          <p:nvPr/>
        </p:nvSpPr>
        <p:spPr>
          <a:xfrm>
            <a:off x="565244" y="6482599"/>
            <a:ext cx="38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Account Data for voter 2Y2opv8K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F8F89-AF50-6833-698E-717DB4B98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53" y="2293343"/>
            <a:ext cx="10056891" cy="842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0D27B-9138-AD66-FA46-22C5C446E4EF}"/>
              </a:ext>
            </a:extLst>
          </p:cNvPr>
          <p:cNvSpPr txBox="1"/>
          <p:nvPr/>
        </p:nvSpPr>
        <p:spPr>
          <a:xfrm>
            <a:off x="877051" y="1962052"/>
            <a:ext cx="453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 </a:t>
            </a:r>
            <a:r>
              <a:rPr lang="en-US" dirty="0" err="1"/>
              <a:t>pubkey</a:t>
            </a:r>
            <a:r>
              <a:rPr lang="en-US" dirty="0"/>
              <a:t> not tied back to all </a:t>
            </a:r>
            <a:r>
              <a:rPr lang="en-US" dirty="0" err="1"/>
              <a:t>stake_pubkey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0D44E-5A35-C511-446A-46FE73289E97}"/>
              </a:ext>
            </a:extLst>
          </p:cNvPr>
          <p:cNvSpPr txBox="1"/>
          <p:nvPr/>
        </p:nvSpPr>
        <p:spPr>
          <a:xfrm>
            <a:off x="6035259" y="1708053"/>
            <a:ext cx="5512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Voter/Withdrawer/</a:t>
            </a:r>
            <a:r>
              <a:rPr lang="en-US" dirty="0" err="1"/>
              <a:t>Node_Pubkey</a:t>
            </a:r>
            <a:r>
              <a:rPr lang="en-US" dirty="0"/>
              <a:t>  for voter 2Y2…</a:t>
            </a:r>
            <a:br>
              <a:rPr lang="en-US" dirty="0"/>
            </a:br>
            <a:r>
              <a:rPr lang="en-US" dirty="0"/>
              <a:t>Only 1 of them !?</a:t>
            </a:r>
          </a:p>
        </p:txBody>
      </p:sp>
    </p:spTree>
    <p:extLst>
      <p:ext uri="{BB962C8B-B14F-4D97-AF65-F5344CB8AC3E}">
        <p14:creationId xmlns:p14="http://schemas.microsoft.com/office/powerpoint/2010/main" val="2218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75BBF-47D6-3B55-2985-D5510E0F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6" y="5243053"/>
            <a:ext cx="10819291" cy="6632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978933-3F76-3632-7B19-201D1AA74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086" y="1565913"/>
            <a:ext cx="8413557" cy="313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9DF932-0A4E-88F7-E725-D22AA6CB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43" y="480884"/>
            <a:ext cx="10056891" cy="84275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C81C13-5DA2-22DA-139A-6034684AF208}"/>
              </a:ext>
            </a:extLst>
          </p:cNvPr>
          <p:cNvCxnSpPr>
            <a:cxnSpLocks/>
          </p:cNvCxnSpPr>
          <p:nvPr/>
        </p:nvCxnSpPr>
        <p:spPr>
          <a:xfrm>
            <a:off x="2785533" y="1159933"/>
            <a:ext cx="905933" cy="524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354F7B-1DC1-F143-0901-E89D4672A310}"/>
              </a:ext>
            </a:extLst>
          </p:cNvPr>
          <p:cNvSpPr txBox="1"/>
          <p:nvPr/>
        </p:nvSpPr>
        <p:spPr>
          <a:xfrm>
            <a:off x="581638" y="111552"/>
            <a:ext cx="108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2Y2opv8K has </a:t>
            </a:r>
            <a:r>
              <a:rPr lang="en-US" b="1" u="sng" dirty="0"/>
              <a:t>only 1 </a:t>
            </a:r>
            <a:r>
              <a:rPr lang="en-US" dirty="0"/>
              <a:t>[node </a:t>
            </a:r>
            <a:r>
              <a:rPr lang="en-US" dirty="0" err="1"/>
              <a:t>pubkey</a:t>
            </a:r>
            <a:r>
              <a:rPr lang="en-US" dirty="0"/>
              <a:t>, authorized voter, authorized withdrawer] in vote account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9BCB6-1DA6-DD62-BAD3-A1216D4726D4}"/>
              </a:ext>
            </a:extLst>
          </p:cNvPr>
          <p:cNvSpPr txBox="1"/>
          <p:nvPr/>
        </p:nvSpPr>
        <p:spPr>
          <a:xfrm>
            <a:off x="5932600" y="1266573"/>
            <a:ext cx="38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Account Data for voter 2Y2opv8K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4962969-4811-1094-FF32-2749DED58E47}"/>
              </a:ext>
            </a:extLst>
          </p:cNvPr>
          <p:cNvCxnSpPr>
            <a:cxnSpLocks/>
          </p:cNvCxnSpPr>
          <p:nvPr/>
        </p:nvCxnSpPr>
        <p:spPr>
          <a:xfrm rot="5400000">
            <a:off x="6654046" y="1612741"/>
            <a:ext cx="4289284" cy="3305641"/>
          </a:xfrm>
          <a:prstGeom prst="curvedConnector3">
            <a:avLst>
              <a:gd name="adj1" fmla="val 877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FFF889-E404-CCB9-FEB1-6F995EEBE93C}"/>
              </a:ext>
            </a:extLst>
          </p:cNvPr>
          <p:cNvSpPr txBox="1"/>
          <p:nvPr/>
        </p:nvSpPr>
        <p:spPr>
          <a:xfrm>
            <a:off x="377623" y="4651066"/>
            <a:ext cx="855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VOTER is the validator, and </a:t>
            </a:r>
            <a:r>
              <a:rPr lang="en-US" dirty="0" err="1"/>
              <a:t>stake_pubkeys</a:t>
            </a:r>
            <a:r>
              <a:rPr lang="en-US" dirty="0"/>
              <a:t> are delegators to validator. </a:t>
            </a:r>
            <a:br>
              <a:rPr lang="en-US" dirty="0"/>
            </a:br>
            <a:r>
              <a:rPr lang="en-US" dirty="0"/>
              <a:t>Should we use only stake account data?</a:t>
            </a:r>
          </a:p>
        </p:txBody>
      </p:sp>
    </p:spTree>
    <p:extLst>
      <p:ext uri="{BB962C8B-B14F-4D97-AF65-F5344CB8AC3E}">
        <p14:creationId xmlns:p14="http://schemas.microsoft.com/office/powerpoint/2010/main" val="154907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CFB9-E5A4-7E10-BA5B-9CCF8C66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 Account vs Vote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6E76-438B-6001-F844-0E027AB5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stake data at epoch 334, summarize at the </a:t>
            </a:r>
            <a:r>
              <a:rPr lang="en-US" dirty="0" err="1"/>
              <a:t>vote_pubkey</a:t>
            </a:r>
            <a:r>
              <a:rPr lang="en-US" dirty="0"/>
              <a:t> level (i.e., combine all the stakers)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vote data (1 </a:t>
            </a:r>
            <a:r>
              <a:rPr lang="en-US" dirty="0" err="1"/>
              <a:t>node_pubkey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9683D-4281-B66B-9770-F4A4704C2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2657367"/>
            <a:ext cx="10898121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CC885-ECC7-3F48-5B3F-A2E93DE8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18" y="4260742"/>
            <a:ext cx="11340361" cy="6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9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95A3-F158-94CE-1E2C-EC83F04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Tables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A99C517-E90B-1837-1BEA-E6A38B84F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37439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605">
                  <a:extLst>
                    <a:ext uri="{9D8B030D-6E8A-4147-A177-3AD203B41FA5}">
                      <a16:colId xmlns:a16="http://schemas.microsoft.com/office/drawing/2014/main" val="346462182"/>
                    </a:ext>
                  </a:extLst>
                </a:gridCol>
                <a:gridCol w="2096429">
                  <a:extLst>
                    <a:ext uri="{9D8B030D-6E8A-4147-A177-3AD203B41FA5}">
                      <a16:colId xmlns:a16="http://schemas.microsoft.com/office/drawing/2014/main" val="456057825"/>
                    </a:ext>
                  </a:extLst>
                </a:gridCol>
                <a:gridCol w="6469566">
                  <a:extLst>
                    <a:ext uri="{9D8B030D-6E8A-4147-A177-3AD203B41FA5}">
                      <a16:colId xmlns:a16="http://schemas.microsoft.com/office/drawing/2014/main" val="254985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Stake Accounts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For each Epoch, a Stake Public Key (validator) has an Active Stake (and Active SOL) balances, that change while active and delegated.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3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4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 Accounts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A stake account VOTE_PUBKEY aligns with PUBKEY voting activity.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1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Validator App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Validators App Data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vote_pubkey</a:t>
                      </a:r>
                      <a:r>
                        <a:rPr lang="en-US" dirty="0"/>
                        <a:t> aligns to a </a:t>
                      </a:r>
                      <a:r>
                        <a:rPr lang="en-US" dirty="0" err="1"/>
                        <a:t>node_pubkey</a:t>
                      </a:r>
                      <a:r>
                        <a:rPr lang="en-US" dirty="0"/>
                        <a:t> which operates from a location, running a software version,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4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24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5D8986-A197-A09A-F1C9-81953F79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0359"/>
            <a:ext cx="8637229" cy="39377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805F4B-414F-CCDC-06F9-FBE5B4E7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324" y="1836794"/>
            <a:ext cx="3117474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9333D-9944-8022-E682-9FD1A8C8E0B9}"/>
              </a:ext>
            </a:extLst>
          </p:cNvPr>
          <p:cNvSpPr txBox="1"/>
          <p:nvPr/>
        </p:nvSpPr>
        <p:spPr>
          <a:xfrm>
            <a:off x="394283" y="335560"/>
            <a:ext cx="209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Delinquent?</a:t>
            </a:r>
          </a:p>
        </p:txBody>
      </p:sp>
    </p:spTree>
    <p:extLst>
      <p:ext uri="{BB962C8B-B14F-4D97-AF65-F5344CB8AC3E}">
        <p14:creationId xmlns:p14="http://schemas.microsoft.com/office/powerpoint/2010/main" val="26150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95A3-F158-94CE-1E2C-EC83F04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Tables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A99C517-E90B-1837-1BEA-E6A38B84F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311902"/>
              </p:ext>
            </p:extLst>
          </p:nvPr>
        </p:nvGraphicFramePr>
        <p:xfrm>
          <a:off x="838200" y="1825625"/>
          <a:ext cx="10515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605">
                  <a:extLst>
                    <a:ext uri="{9D8B030D-6E8A-4147-A177-3AD203B41FA5}">
                      <a16:colId xmlns:a16="http://schemas.microsoft.com/office/drawing/2014/main" val="346462182"/>
                    </a:ext>
                  </a:extLst>
                </a:gridCol>
                <a:gridCol w="2096429">
                  <a:extLst>
                    <a:ext uri="{9D8B030D-6E8A-4147-A177-3AD203B41FA5}">
                      <a16:colId xmlns:a16="http://schemas.microsoft.com/office/drawing/2014/main" val="456057825"/>
                    </a:ext>
                  </a:extLst>
                </a:gridCol>
                <a:gridCol w="6469566">
                  <a:extLst>
                    <a:ext uri="{9D8B030D-6E8A-4147-A177-3AD203B41FA5}">
                      <a16:colId xmlns:a16="http://schemas.microsoft.com/office/drawing/2014/main" val="254985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Stake Accounts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For each Epoch, a Stake Public Key (not validator?) has an Active Stake (and Active SOL) balances, that change while active and delegated.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3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4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 Accounts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1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Validator App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Validators App Data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4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19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19333D-9944-8022-E682-9FD1A8C8E0B9}"/>
              </a:ext>
            </a:extLst>
          </p:cNvPr>
          <p:cNvSpPr txBox="1"/>
          <p:nvPr/>
        </p:nvSpPr>
        <p:spPr>
          <a:xfrm>
            <a:off x="394283" y="335560"/>
            <a:ext cx="667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are scores derived?</a:t>
            </a:r>
          </a:p>
          <a:p>
            <a:r>
              <a:rPr lang="en-US" dirty="0"/>
              <a:t>Which are fastest highest value changes voters can make to improve?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62B62C-9D4E-7141-896A-B9C6A267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268"/>
            <a:ext cx="12192000" cy="42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2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157A-F465-83E7-BB71-62AD9EE0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159390"/>
            <a:ext cx="81661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Stake Accounts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81537E-375F-0719-FBCC-CD095D69E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320621"/>
              </p:ext>
            </p:extLst>
          </p:nvPr>
        </p:nvGraphicFramePr>
        <p:xfrm>
          <a:off x="300926" y="690722"/>
          <a:ext cx="11741149" cy="26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311">
                  <a:extLst>
                    <a:ext uri="{9D8B030D-6E8A-4147-A177-3AD203B41FA5}">
                      <a16:colId xmlns:a16="http://schemas.microsoft.com/office/drawing/2014/main" val="1999146198"/>
                    </a:ext>
                  </a:extLst>
                </a:gridCol>
                <a:gridCol w="3907258">
                  <a:extLst>
                    <a:ext uri="{9D8B030D-6E8A-4147-A177-3AD203B41FA5}">
                      <a16:colId xmlns:a16="http://schemas.microsoft.com/office/drawing/2014/main" val="3027742712"/>
                    </a:ext>
                  </a:extLst>
                </a:gridCol>
                <a:gridCol w="5250580">
                  <a:extLst>
                    <a:ext uri="{9D8B030D-6E8A-4147-A177-3AD203B41FA5}">
                      <a16:colId xmlns:a16="http://schemas.microsoft.com/office/drawing/2014/main" val="293292211"/>
                    </a:ext>
                  </a:extLst>
                </a:gridCol>
              </a:tblGrid>
              <a:tr h="288056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Potential Use in Metric?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064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Epochs are 1-2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acts as time for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48069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Stake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 for a single </a:t>
                      </a:r>
                      <a:r>
                        <a:rPr lang="en-US" sz="1400" dirty="0" err="1"/>
                        <a:t>staker</a:t>
                      </a:r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ID for a validator in an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1934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Authorized </a:t>
                      </a:r>
                      <a:r>
                        <a:rPr lang="en-US" sz="1400" dirty="0" err="1"/>
                        <a:t>staker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that signs delegate/deactivate </a:t>
                      </a:r>
                      <a:r>
                        <a:rPr lang="en-US" sz="1400" dirty="0" err="1"/>
                        <a:t>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</a:t>
                      </a:r>
                      <a:r>
                        <a:rPr lang="en-US" sz="1400" dirty="0" err="1"/>
                        <a:t>staker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27637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Authorized withdrawer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that signs withdrawals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withdrawer)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21006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Lockup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Details on when SOL can be withdrawn [</a:t>
                      </a:r>
                      <a:r>
                        <a:rPr lang="en-US" sz="1400" b="1" dirty="0"/>
                        <a:t>custodian, </a:t>
                      </a:r>
                      <a:r>
                        <a:rPr lang="en-US" sz="1400" dirty="0"/>
                        <a:t>epoch, timestamp]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custodian)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“Locked” (timestamp in future)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55719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Vote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Public key for vote account w/ stake delegated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for linking to Vote Account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182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B3CE63-7145-5972-2C81-64707D6020B9}"/>
              </a:ext>
            </a:extLst>
          </p:cNvPr>
          <p:cNvSpPr txBox="1"/>
          <p:nvPr/>
        </p:nvSpPr>
        <p:spPr>
          <a:xfrm>
            <a:off x="300926" y="3429000"/>
            <a:ext cx="836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Public Key is matched to {</a:t>
            </a:r>
            <a:r>
              <a:rPr lang="en-US" dirty="0" err="1"/>
              <a:t>staker</a:t>
            </a:r>
            <a:r>
              <a:rPr lang="en-US" dirty="0"/>
              <a:t>, withdrawer, custodian, voter} keys in each epoch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DE5EFF-D8D2-A936-60D9-B1AB2153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3894120"/>
            <a:ext cx="1200317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157A-F465-83E7-BB71-62AD9EE0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159390"/>
            <a:ext cx="81661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Stake Accounts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81537E-375F-0719-FBCC-CD095D69E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2797"/>
              </p:ext>
            </p:extLst>
          </p:nvPr>
        </p:nvGraphicFramePr>
        <p:xfrm>
          <a:off x="300926" y="690722"/>
          <a:ext cx="1174114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311">
                  <a:extLst>
                    <a:ext uri="{9D8B030D-6E8A-4147-A177-3AD203B41FA5}">
                      <a16:colId xmlns:a16="http://schemas.microsoft.com/office/drawing/2014/main" val="1999146198"/>
                    </a:ext>
                  </a:extLst>
                </a:gridCol>
                <a:gridCol w="3907258">
                  <a:extLst>
                    <a:ext uri="{9D8B030D-6E8A-4147-A177-3AD203B41FA5}">
                      <a16:colId xmlns:a16="http://schemas.microsoft.com/office/drawing/2014/main" val="3027742712"/>
                    </a:ext>
                  </a:extLst>
                </a:gridCol>
                <a:gridCol w="5250580">
                  <a:extLst>
                    <a:ext uri="{9D8B030D-6E8A-4147-A177-3AD203B41FA5}">
                      <a16:colId xmlns:a16="http://schemas.microsoft.com/office/drawing/2014/main" val="293292211"/>
                    </a:ext>
                  </a:extLst>
                </a:gridCol>
              </a:tblGrid>
              <a:tr h="288056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Potential Use in Metric?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064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Epochs are 1-2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acts as time for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48069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Stake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 for a single </a:t>
                      </a:r>
                      <a:r>
                        <a:rPr lang="en-US" sz="1400" dirty="0" err="1"/>
                        <a:t>staker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ID for a validator in an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1934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Activation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Early Validator (percentile)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27637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Deactivation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Planned deactivation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Deprecation planned (deactivation is not max value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18446744073709551615 OR past deactivation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21006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Rent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future epoch where rent owed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 (required to be exempt, unless actively deactivating) – a few exceptions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55719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Rent Exempt 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Programs pay rent for data/memory, hold enough and you don’t need to pay.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“Above &amp; Beyond” – holds more than minimum (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2,282,880) (~547 hold 12x min, not sure why)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182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B3CE63-7145-5972-2C81-64707D6020B9}"/>
              </a:ext>
            </a:extLst>
          </p:cNvPr>
          <p:cNvSpPr txBox="1"/>
          <p:nvPr/>
        </p:nvSpPr>
        <p:spPr>
          <a:xfrm>
            <a:off x="645474" y="3553501"/>
            <a:ext cx="101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Public Key have an activated epoch, planned deactivation, and may have to pay </a:t>
            </a:r>
            <a:r>
              <a:rPr lang="en-US" b="1" dirty="0"/>
              <a:t>rent </a:t>
            </a:r>
            <a:r>
              <a:rPr lang="en-US" dirty="0"/>
              <a:t>(unless exempt)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DE5EFF-D8D2-A936-60D9-B1AB21531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3718" y="4011932"/>
            <a:ext cx="7925232" cy="25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157A-F465-83E7-BB71-62AD9EE0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159390"/>
            <a:ext cx="81661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Stake Accounts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81537E-375F-0719-FBCC-CD095D69E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15188"/>
              </p:ext>
            </p:extLst>
          </p:nvPr>
        </p:nvGraphicFramePr>
        <p:xfrm>
          <a:off x="300926" y="690722"/>
          <a:ext cx="11741149" cy="23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311">
                  <a:extLst>
                    <a:ext uri="{9D8B030D-6E8A-4147-A177-3AD203B41FA5}">
                      <a16:colId xmlns:a16="http://schemas.microsoft.com/office/drawing/2014/main" val="1999146198"/>
                    </a:ext>
                  </a:extLst>
                </a:gridCol>
                <a:gridCol w="3907258">
                  <a:extLst>
                    <a:ext uri="{9D8B030D-6E8A-4147-A177-3AD203B41FA5}">
                      <a16:colId xmlns:a16="http://schemas.microsoft.com/office/drawing/2014/main" val="3027742712"/>
                    </a:ext>
                  </a:extLst>
                </a:gridCol>
                <a:gridCol w="5250580">
                  <a:extLst>
                    <a:ext uri="{9D8B030D-6E8A-4147-A177-3AD203B41FA5}">
                      <a16:colId xmlns:a16="http://schemas.microsoft.com/office/drawing/2014/main" val="293292211"/>
                    </a:ext>
                  </a:extLst>
                </a:gridCol>
              </a:tblGrid>
              <a:tr h="288056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Potential Use in Metric?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064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Epochs are 1-2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acts as time for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48069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Stake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 for a single validator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ID for a validator in an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1934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Credits 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Credits accumulated for staking rewards via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Consistency Score – good validators have less variance in credits b/c they are 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27637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 of SOL actively in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Decreasing vs increasing?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21006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 held by the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Sol / Active Stake % (should this be &gt;1.00?)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557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B3CE63-7145-5972-2C81-64707D6020B9}"/>
              </a:ext>
            </a:extLst>
          </p:cNvPr>
          <p:cNvSpPr txBox="1"/>
          <p:nvPr/>
        </p:nvSpPr>
        <p:spPr>
          <a:xfrm>
            <a:off x="728976" y="3181659"/>
            <a:ext cx="941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Stake Public Key, through voting, earn </a:t>
            </a:r>
            <a:r>
              <a:rPr lang="en-US" i="1" dirty="0"/>
              <a:t>Credits. </a:t>
            </a:r>
            <a:r>
              <a:rPr lang="en-US" dirty="0"/>
              <a:t>(Proportionally?) they accumulate SOL that is staked.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234CC-E067-D4F3-8A67-231F98DC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3785399"/>
            <a:ext cx="884043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6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157A-F465-83E7-BB71-62AD9EE0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661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Stake Accounts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81537E-375F-0719-FBCC-CD095D69E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11792"/>
              </p:ext>
            </p:extLst>
          </p:nvPr>
        </p:nvGraphicFramePr>
        <p:xfrm>
          <a:off x="225425" y="422275"/>
          <a:ext cx="11741149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311">
                  <a:extLst>
                    <a:ext uri="{9D8B030D-6E8A-4147-A177-3AD203B41FA5}">
                      <a16:colId xmlns:a16="http://schemas.microsoft.com/office/drawing/2014/main" val="1999146198"/>
                    </a:ext>
                  </a:extLst>
                </a:gridCol>
                <a:gridCol w="3907258">
                  <a:extLst>
                    <a:ext uri="{9D8B030D-6E8A-4147-A177-3AD203B41FA5}">
                      <a16:colId xmlns:a16="http://schemas.microsoft.com/office/drawing/2014/main" val="3027742712"/>
                    </a:ext>
                  </a:extLst>
                </a:gridCol>
                <a:gridCol w="5250580">
                  <a:extLst>
                    <a:ext uri="{9D8B030D-6E8A-4147-A177-3AD203B41FA5}">
                      <a16:colId xmlns:a16="http://schemas.microsoft.com/office/drawing/2014/main" val="293292211"/>
                    </a:ext>
                  </a:extLst>
                </a:gridCol>
              </a:tblGrid>
              <a:tr h="288056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Potential Use in Metric?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064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Epochs are 1-2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acts as time for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48069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Authorized </a:t>
                      </a:r>
                      <a:r>
                        <a:rPr lang="en-US" sz="1400" dirty="0" err="1"/>
                        <a:t>staker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that signs delegate/deactivate </a:t>
                      </a:r>
                      <a:r>
                        <a:rPr lang="en-US" sz="1400" dirty="0" err="1"/>
                        <a:t>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</a:t>
                      </a:r>
                      <a:r>
                        <a:rPr lang="en-US" sz="1400" dirty="0" err="1"/>
                        <a:t>staker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1934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Authorized withdrawer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that signs withdrawals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withdrawer)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27637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Lockup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Details on when SOL can be withdrawn [</a:t>
                      </a:r>
                      <a:r>
                        <a:rPr lang="en-US" sz="1400" b="1" dirty="0"/>
                        <a:t>custodian, </a:t>
                      </a:r>
                      <a:r>
                        <a:rPr lang="en-US" sz="1400" dirty="0"/>
                        <a:t>epoch, timestamp]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“Simplicity” (1 custodian)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“Locked” (timestamp in future)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21006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Rent Exempt 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Programs pay rent for data/memory, hold enough and you don’t need to pay.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“Above &amp; Beyond” – holds more than minimum (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2,282,880) (~547 hold 12x min, not sure why)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55719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Credits 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Credits accumulated for staking rewards via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Consistency Score – good validators have less variance in credits b/c they are 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8412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Activation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Early Validator (percentile)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4160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Deactivation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Planned deactivation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Deprecation planned (deactivation is not max value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18446744073709551615 OR past deactivation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09061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Active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 of SOL actively in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Decreasing vs increasing?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15797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Vote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Public key for vote account w/ stake delegated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for linking to Vote Account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81487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Warmup/cooldown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Rate to activate or deactivate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57444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Type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Uninitialized, delegated, initialized,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Filter this to delegated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89980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Stake/null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Ignore nulls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65086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Account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 held by the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Soul / Active Stake % (should this be above 1.00?)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737111"/>
                  </a:ext>
                </a:extLst>
              </a:tr>
              <a:tr h="474660">
                <a:tc>
                  <a:txBody>
                    <a:bodyPr/>
                    <a:lstStyle/>
                    <a:p>
                      <a:r>
                        <a:rPr lang="en-US" sz="1400" dirty="0"/>
                        <a:t>Rent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future epoch where rent owed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 (required to be exempt, unless actively deactivating) – a few exceptions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46950"/>
                  </a:ext>
                </a:extLst>
              </a:tr>
              <a:tr h="279212">
                <a:tc>
                  <a:txBody>
                    <a:bodyPr/>
                    <a:lstStyle/>
                    <a:p>
                      <a:r>
                        <a:rPr lang="en-US" sz="1400" dirty="0"/>
                        <a:t>Stake </a:t>
                      </a:r>
                      <a:r>
                        <a:rPr lang="en-US" sz="1400" dirty="0" err="1"/>
                        <a:t>pubkey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Identifier for a single validator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ID for a validator in an 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2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9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“Simple” </a:t>
            </a:r>
            <a:r>
              <a:rPr lang="en-US" dirty="0" err="1"/>
              <a:t>Staker</a:t>
            </a:r>
            <a:r>
              <a:rPr lang="en-US" dirty="0"/>
              <a:t> at Epoch 431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C2F34"/>
                </a:solidFill>
                <a:effectLst/>
                <a:latin typeface="Inter"/>
              </a:rPr>
              <a:t>Stake </a:t>
            </a:r>
            <a:r>
              <a:rPr lang="en-US" sz="2000" b="0" i="0" dirty="0" err="1">
                <a:solidFill>
                  <a:srgbClr val="2C2F34"/>
                </a:solidFill>
                <a:effectLst/>
                <a:latin typeface="Inter"/>
              </a:rPr>
              <a:t>Pubkey</a:t>
            </a:r>
            <a:r>
              <a:rPr lang="en-US" sz="2000" b="0" i="0" dirty="0">
                <a:solidFill>
                  <a:srgbClr val="2C2F34"/>
                </a:solidFill>
                <a:effectLst/>
                <a:latin typeface="Inter"/>
              </a:rPr>
              <a:t>: 363uHdm8ufxNFGARGAFLjKeX2ZVaNwyoWXr3SLxTkGTG</a:t>
            </a:r>
          </a:p>
          <a:p>
            <a:pPr lvl="1"/>
            <a:r>
              <a:rPr lang="en-US" sz="2000" dirty="0"/>
              <a:t>Authorized </a:t>
            </a:r>
            <a:r>
              <a:rPr lang="en-US" sz="2000" dirty="0" err="1"/>
              <a:t>Staker</a:t>
            </a:r>
            <a:r>
              <a:rPr lang="en-US" sz="2000" dirty="0"/>
              <a:t>: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Inter"/>
              </a:rPr>
              <a:t>7JbXty6VgRiPwush6eZBbWekFnaR3JATGP6Lz8NEy243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Authorized Withdrawer: </a:t>
            </a:r>
            <a:r>
              <a:rPr lang="en-US" sz="2000" dirty="0">
                <a:solidFill>
                  <a:schemeClr val="accent1"/>
                </a:solidFill>
                <a:latin typeface="Inter"/>
              </a:rPr>
              <a:t>7JbXty6VgRiPwush6eZBbWekFnaR3JATGP6Lz8NEy243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Custodian: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Inter"/>
              </a:rPr>
              <a:t>7JbXty6VgRiPwush6eZBbWekFnaR3JATGP6Lz8NEy243</a:t>
            </a:r>
          </a:p>
          <a:p>
            <a:pPr lvl="2"/>
            <a:r>
              <a:rPr lang="en-US" dirty="0">
                <a:solidFill>
                  <a:srgbClr val="2C2F34"/>
                </a:solidFill>
                <a:latin typeface="Inter"/>
              </a:rPr>
              <a:t>Not always self, sometimes 1111….11111 or other special account.</a:t>
            </a:r>
          </a:p>
          <a:p>
            <a:pPr lvl="1"/>
            <a:r>
              <a:rPr lang="en-US" dirty="0">
                <a:solidFill>
                  <a:srgbClr val="2C2F34"/>
                </a:solidFill>
                <a:latin typeface="Inter"/>
              </a:rPr>
              <a:t>“Simple” = 1 </a:t>
            </a:r>
            <a:r>
              <a:rPr lang="en-US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dirty="0">
                <a:solidFill>
                  <a:srgbClr val="2C2F34"/>
                </a:solidFill>
                <a:latin typeface="Inter"/>
              </a:rPr>
              <a:t>, 1 withdrawer, 1 custodian. </a:t>
            </a:r>
          </a:p>
          <a:p>
            <a:pPr lvl="1"/>
            <a:r>
              <a:rPr lang="en-US" dirty="0">
                <a:solidFill>
                  <a:srgbClr val="2C2F34"/>
                </a:solidFill>
                <a:latin typeface="Inter"/>
              </a:rPr>
              <a:t>“Self” = </a:t>
            </a:r>
            <a:r>
              <a:rPr lang="en-US" dirty="0" err="1">
                <a:solidFill>
                  <a:srgbClr val="2C2F34"/>
                </a:solidFill>
                <a:latin typeface="Inter"/>
              </a:rPr>
              <a:t>staker</a:t>
            </a:r>
            <a:r>
              <a:rPr lang="en-US" dirty="0">
                <a:solidFill>
                  <a:srgbClr val="2C2F34"/>
                </a:solidFill>
                <a:latin typeface="Inter"/>
              </a:rPr>
              <a:t>, withdrawer, custodian are all the same.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Vote </a:t>
            </a:r>
            <a:r>
              <a:rPr lang="en-US" sz="2000" dirty="0" err="1">
                <a:solidFill>
                  <a:srgbClr val="2C2F34"/>
                </a:solidFill>
                <a:latin typeface="Inter"/>
              </a:rPr>
              <a:t>Pubkey</a:t>
            </a:r>
            <a:r>
              <a:rPr lang="en-US" sz="2000" dirty="0">
                <a:solidFill>
                  <a:srgbClr val="2C2F34"/>
                </a:solidFill>
                <a:latin typeface="Inter"/>
              </a:rPr>
              <a:t>: </a:t>
            </a:r>
            <a:r>
              <a:rPr lang="en-US" sz="2000" b="0" i="0" dirty="0">
                <a:solidFill>
                  <a:srgbClr val="2C2F34"/>
                </a:solidFill>
                <a:effectLst/>
                <a:latin typeface="Inter"/>
              </a:rPr>
              <a:t>2Y2opv8Kq8zFATg6ipqb2AjgCf18tkv1CLMLXQGif2NH</a:t>
            </a:r>
            <a:endParaRPr lang="en-US" sz="2000" dirty="0">
              <a:solidFill>
                <a:srgbClr val="2C2F34"/>
              </a:solidFill>
              <a:latin typeface="Inter"/>
            </a:endParaRP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Activated Epoch: 264 </a:t>
            </a:r>
          </a:p>
          <a:p>
            <a:pPr lvl="2"/>
            <a:r>
              <a:rPr lang="en-US" sz="1600" dirty="0">
                <a:solidFill>
                  <a:srgbClr val="2C2F34"/>
                </a:solidFill>
                <a:latin typeface="Inter"/>
              </a:rPr>
              <a:t>“OG” status</a:t>
            </a:r>
          </a:p>
          <a:p>
            <a:pPr lvl="1"/>
            <a:r>
              <a:rPr lang="en-US" sz="2000" dirty="0">
                <a:solidFill>
                  <a:srgbClr val="2C2F34"/>
                </a:solidFill>
                <a:latin typeface="Inter"/>
              </a:rPr>
              <a:t>Deactivation Epoch: </a:t>
            </a:r>
            <a:r>
              <a:rPr lang="en-US" sz="2000" b="0" i="0" dirty="0">
                <a:solidFill>
                  <a:srgbClr val="2C2F34"/>
                </a:solidFill>
                <a:effectLst/>
                <a:latin typeface="Inter"/>
              </a:rPr>
              <a:t>18446744073709551615 (Max)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85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“Simple” </a:t>
            </a:r>
            <a:r>
              <a:rPr lang="en-US" dirty="0" err="1"/>
              <a:t>Staker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Active Stake &amp; Account Sol &amp; Credits goes up over time</a:t>
            </a:r>
          </a:p>
          <a:p>
            <a:r>
              <a:rPr lang="en-US" sz="2400" dirty="0"/>
              <a:t>Rent Epoch follows epoch, until epoch 361.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Q– this </a:t>
            </a:r>
            <a:r>
              <a:rPr lang="en-US" sz="2000" dirty="0" err="1">
                <a:solidFill>
                  <a:srgbClr val="0070C0"/>
                </a:solidFill>
              </a:rPr>
              <a:t>staker</a:t>
            </a:r>
            <a:r>
              <a:rPr lang="en-US" sz="2000" dirty="0">
                <a:solidFill>
                  <a:srgbClr val="0070C0"/>
                </a:solidFill>
              </a:rPr>
              <a:t> owes rent? How do we identify rent paid?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Does data simply not include rent payments &amp; rent-payer (authorized withdrawer)?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3609C-E96F-9288-B3AB-532A4B74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410" y="3429000"/>
            <a:ext cx="5541457" cy="3261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04482-9D27-3407-0CEB-CFF1F6F9F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534" y="3534839"/>
            <a:ext cx="5181846" cy="3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5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14F-45D4-B98D-CD90-CE30F65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“Simple” </a:t>
            </a:r>
            <a:r>
              <a:rPr lang="en-US" dirty="0" err="1"/>
              <a:t>Staker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9338-4FC6-8F6E-B2F5-C91850EA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Credit grows over time, (spikes are missing epochs) </a:t>
            </a:r>
          </a:p>
          <a:p>
            <a:r>
              <a:rPr lang="en-US" sz="2400" dirty="0"/>
              <a:t>Not consistent per epoch, can fluctuate (is lower variance better?)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F08B7-EC54-F2F9-3BFA-C4DC7627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827"/>
            <a:ext cx="9677400" cy="35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2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1448</Words>
  <Application>Microsoft Office PowerPoint</Application>
  <PresentationFormat>Widescreen</PresentationFormat>
  <Paragraphs>221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Inter</vt:lpstr>
      <vt:lpstr>Office Theme</vt:lpstr>
      <vt:lpstr>Solana Validator Score</vt:lpstr>
      <vt:lpstr>Available Tables</vt:lpstr>
      <vt:lpstr>Stake Accounts Variables</vt:lpstr>
      <vt:lpstr>Stake Accounts Variables</vt:lpstr>
      <vt:lpstr>Stake Accounts Variables</vt:lpstr>
      <vt:lpstr>Stake Accounts Variables</vt:lpstr>
      <vt:lpstr>Example “Simple” Staker at Epoch 431</vt:lpstr>
      <vt:lpstr>Example “Simple” Staker</vt:lpstr>
      <vt:lpstr>Example “Simple” Staker</vt:lpstr>
      <vt:lpstr>Example “Complex” Staker at Epoch 431</vt:lpstr>
      <vt:lpstr>Example “Complex” Staker</vt:lpstr>
      <vt:lpstr>Example “Complex” Staker</vt:lpstr>
      <vt:lpstr>Available Tables</vt:lpstr>
      <vt:lpstr>PowerPoint Presentation</vt:lpstr>
      <vt:lpstr>PowerPoint Presentation</vt:lpstr>
      <vt:lpstr>PowerPoint Presentation</vt:lpstr>
      <vt:lpstr>Stake Account vs Vote Account</vt:lpstr>
      <vt:lpstr>Available Tables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Validator Score</dc:title>
  <dc:creator>RAFAEL MERCADO</dc:creator>
  <cp:lastModifiedBy>RAFAEL MERCADO</cp:lastModifiedBy>
  <cp:revision>33</cp:revision>
  <dcterms:created xsi:type="dcterms:W3CDTF">2023-05-09T14:05:25Z</dcterms:created>
  <dcterms:modified xsi:type="dcterms:W3CDTF">2023-05-12T17:37:08Z</dcterms:modified>
</cp:coreProperties>
</file>