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B29-F0AB-6A2C-B36A-ECF0A7DF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A7E2-FFB0-E0B2-65B1-79E63BBE6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6EB8-E7AC-13A7-7956-A8519B7A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CDDC-C3D7-3971-A104-0406B24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2EC9-78B4-076A-ECE1-59894CD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A51-93F2-F04B-2595-807FA13D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89C8A-B6EE-126C-F1BB-D7A0A1A7F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611E-662B-FAB1-0BB4-8985D654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EF28-4925-0EC8-FFA4-47808E5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6D21-9C8E-839D-CD5B-0649E4C9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2226F-B033-036B-0D82-6D856FED5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FF211-AAF3-EC5B-8CAA-210982F5F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4EAB-C5EE-2201-314D-1AE1C30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0641-0300-96CC-1CAD-7252BDF5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0700-C1E4-54A4-4BAC-489D27D9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7A3D-5596-DE4C-56C3-04C169B8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9A5B-52F4-A320-0FB5-A16D07C0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AE61-D502-17EF-4DD5-099EB353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F3FC-CEBC-FDAA-243F-3BC47F64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FC7E-90EE-B465-BAAA-27AE5E42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FFAB-93FD-173B-D98F-32C1C916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261EA-DA0B-8579-24CF-E6686E47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0417-9956-83D8-1107-F01E2976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160B-FBD2-ACC6-9767-2F6A20E1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33E2-BAC8-9A2C-E04E-86A9293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718-D257-92D2-A97C-5EA2D4E7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D3CB-0837-4CD7-C42A-DF6FFB4D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E6F3-4B77-B85E-84A1-6D43BAAE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1F3D2-DDAB-91BD-F3A3-997110D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6CDC9-4F9D-77D0-F767-0CC1ABB6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EE2D-F071-0AAA-0621-D6EF74B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E87-5E75-9561-D8B9-370EB868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CED3B-FEAB-980E-D416-C81C8CAD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F4604-1E7B-5071-4E73-4CF68609F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B24F5-AC5A-61FB-93B6-6625E565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C6BF7-1845-ED81-D83C-BB451013B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AFF6F-B617-1A94-8469-E9697458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33A6C-A312-06E4-49C0-F323EA6F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5A2FD-FD8A-6E1F-505F-276389A8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F89-E347-7819-964B-2103FE5A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AEA2F-8FA5-09FD-291E-BCD4372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ED831-01DA-9A29-BFC5-9D2DD5F4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65D5F-0E24-16BC-A1C9-CF36001F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B3C3-661C-DABF-C59E-B27728D8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54832-B9C6-A45D-3E44-DE5BF9AA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03447-33DF-8988-D423-825CA4A4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016F-9320-E33A-30B7-A9507B07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B584-A6B8-DC76-94BD-7CCF4D4D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B0E80-DE7B-A3DB-9543-DE1EBBBF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DB85D-CCA9-EA1F-BFEC-149D1D2E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3CE1-11B5-A822-F7CA-BC1546CF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2FD5-4B7B-5BCA-3818-F32E5751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CBA-C0A2-B0C8-C821-5280604E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648CD-9BA6-B5AD-8FF6-B7227BFF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787A2-6FC3-1A14-5BCF-BA0542DF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20B3C-AA18-4AD7-25EF-6016C02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8629-7F8D-2E53-E046-E5BD2DC6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C730E-95CF-8A29-49EE-08A148F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4FF34-25D4-643D-0C3F-681810BD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A744-D150-46D7-3D73-C515C67B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6D45-50BE-B24F-9112-6C994167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6440-CA7A-49CA-B43C-60A76EB1F0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7540-740B-C345-0124-40186321A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BF6B-AE84-EA78-3390-527DCED9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0B19-F9E6-4DDF-A300-4FCEFE5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183-793D-0E81-D7E8-358CBEA3D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Metrics Visuals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9DEA8-8DC8-AA1C-2E7A-90125AA63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Solana Validator Score </a:t>
            </a:r>
          </a:p>
        </p:txBody>
      </p:sp>
    </p:spTree>
    <p:extLst>
      <p:ext uri="{BB962C8B-B14F-4D97-AF65-F5344CB8AC3E}">
        <p14:creationId xmlns:p14="http://schemas.microsoft.com/office/powerpoint/2010/main" val="48781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Metrics from </a:t>
            </a:r>
            <a:r>
              <a:rPr lang="en-US" dirty="0" err="1"/>
              <a:t>AppData</a:t>
            </a:r>
            <a:r>
              <a:rPr lang="en-US" dirty="0"/>
              <a:t>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5A-22E5-406D-8BB0-AC2FB9A8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969" y="1490756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Location Consistency</a:t>
            </a:r>
          </a:p>
          <a:p>
            <a:pPr lvl="1"/>
            <a:r>
              <a:rPr lang="en-US" dirty="0"/>
              <a:t># Latitude changes in last 64 epochs</a:t>
            </a:r>
          </a:p>
          <a:p>
            <a:r>
              <a:rPr lang="en-US" dirty="0"/>
              <a:t>Software Upgrades</a:t>
            </a:r>
          </a:p>
          <a:p>
            <a:pPr lvl="1"/>
            <a:r>
              <a:rPr lang="en-US" dirty="0"/>
              <a:t># Software Upgrades in last 64 epochs</a:t>
            </a:r>
          </a:p>
          <a:p>
            <a:pPr lvl="1"/>
            <a:r>
              <a:rPr lang="en-US" dirty="0"/>
              <a:t>Can benchmark this to others</a:t>
            </a:r>
          </a:p>
          <a:p>
            <a:pPr lvl="2"/>
            <a:r>
              <a:rPr lang="en-US" dirty="0"/>
              <a:t>= </a:t>
            </a:r>
            <a:r>
              <a:rPr lang="en-US" dirty="0" err="1"/>
              <a:t>epoch|recommended_version</a:t>
            </a:r>
            <a:r>
              <a:rPr lang="en-US" dirty="0"/>
              <a:t> ?</a:t>
            </a:r>
          </a:p>
          <a:p>
            <a:r>
              <a:rPr lang="en-US" dirty="0"/>
              <a:t>Commission Consistency?</a:t>
            </a:r>
          </a:p>
          <a:p>
            <a:pPr lvl="1"/>
            <a:r>
              <a:rPr lang="en-US" dirty="0"/>
              <a:t>Benchmark to average (non-100)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0B33C-7482-8270-3378-A1E6A8CF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0" y="1287854"/>
            <a:ext cx="6705160" cy="305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1994E-4993-6359-17D6-F78534C6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90" y="3323138"/>
            <a:ext cx="4202884" cy="32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6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Voter: </a:t>
            </a:r>
            <a:r>
              <a:rPr lang="en-US" sz="3200" dirty="0">
                <a:effectLst/>
              </a:rPr>
              <a:t>2Y2opv8Kq8zFATg6ipqb2AjgCf18tkv1CLMLXQGif2NH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75697C-19D4-969E-7A5F-4FD10E6388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0757360"/>
              </p:ext>
            </p:extLst>
          </p:nvPr>
        </p:nvGraphicFramePr>
        <p:xfrm>
          <a:off x="1326509" y="3429000"/>
          <a:ext cx="9538982" cy="271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534">
                  <a:extLst>
                    <a:ext uri="{9D8B030D-6E8A-4147-A177-3AD203B41FA5}">
                      <a16:colId xmlns:a16="http://schemas.microsoft.com/office/drawing/2014/main" val="3393241412"/>
                    </a:ext>
                  </a:extLst>
                </a:gridCol>
                <a:gridCol w="1858232">
                  <a:extLst>
                    <a:ext uri="{9D8B030D-6E8A-4147-A177-3AD203B41FA5}">
                      <a16:colId xmlns:a16="http://schemas.microsoft.com/office/drawing/2014/main" val="4238604117"/>
                    </a:ext>
                  </a:extLst>
                </a:gridCol>
                <a:gridCol w="4263216">
                  <a:extLst>
                    <a:ext uri="{9D8B030D-6E8A-4147-A177-3AD203B41FA5}">
                      <a16:colId xmlns:a16="http://schemas.microsoft.com/office/drawing/2014/main" val="4138161020"/>
                    </a:ext>
                  </a:extLst>
                </a:gridCol>
              </a:tblGrid>
              <a:tr h="519861"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861285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Software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1.13.6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Available: 1.14.7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3073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Node Location: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05049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Current 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59751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10-Epoch Active 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7.1% </a:t>
                      </a:r>
                      <a:r>
                        <a:rPr lang="en-US" b="1" dirty="0"/>
                        <a:t>above </a:t>
                      </a:r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05973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10-Epoch Attendance* Rate %: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3.3% </a:t>
                      </a:r>
                      <a:r>
                        <a:rPr lang="en-US" b="1" dirty="0"/>
                        <a:t>above</a:t>
                      </a:r>
                      <a:r>
                        <a:rPr lang="en-US" dirty="0"/>
                        <a:t>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77550"/>
                  </a:ext>
                </a:extLst>
              </a:tr>
              <a:tr h="364641">
                <a:tc>
                  <a:txBody>
                    <a:bodyPr/>
                    <a:lstStyle/>
                    <a:p>
                      <a:r>
                        <a:rPr lang="en-US" dirty="0"/>
                        <a:t>Commission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7851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34A3C14-F16A-31B3-142C-C10860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85071"/>
              </p:ext>
            </p:extLst>
          </p:nvPr>
        </p:nvGraphicFramePr>
        <p:xfrm>
          <a:off x="1503494" y="1409606"/>
          <a:ext cx="2187662" cy="124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2">
                  <a:extLst>
                    <a:ext uri="{9D8B030D-6E8A-4147-A177-3AD203B41FA5}">
                      <a16:colId xmlns:a16="http://schemas.microsoft.com/office/drawing/2014/main" val="2050169478"/>
                    </a:ext>
                  </a:extLst>
                </a:gridCol>
              </a:tblGrid>
              <a:tr h="48949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5918"/>
                  </a:ext>
                </a:extLst>
              </a:tr>
              <a:tr h="757641">
                <a:tc>
                  <a:txBody>
                    <a:bodyPr/>
                    <a:lstStyle/>
                    <a:p>
                      <a:r>
                        <a:rPr lang="en-US" dirty="0"/>
                        <a:t>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967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0B17C3-D057-8100-3F25-1B3C5946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72250"/>
              </p:ext>
            </p:extLst>
          </p:nvPr>
        </p:nvGraphicFramePr>
        <p:xfrm>
          <a:off x="3896571" y="1409605"/>
          <a:ext cx="2187662" cy="124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2">
                  <a:extLst>
                    <a:ext uri="{9D8B030D-6E8A-4147-A177-3AD203B41FA5}">
                      <a16:colId xmlns:a16="http://schemas.microsoft.com/office/drawing/2014/main" val="2050169478"/>
                    </a:ext>
                  </a:extLst>
                </a:gridCol>
              </a:tblGrid>
              <a:tr h="489490">
                <a:tc>
                  <a:txBody>
                    <a:bodyPr/>
                    <a:lstStyle/>
                    <a:p>
                      <a:r>
                        <a:rPr lang="en-US" dirty="0"/>
                        <a:t># Sol Staked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5918"/>
                  </a:ext>
                </a:extLst>
              </a:tr>
              <a:tr h="757641">
                <a:tc>
                  <a:txBody>
                    <a:bodyPr/>
                    <a:lstStyle/>
                    <a:p>
                      <a:r>
                        <a:rPr lang="en-US" dirty="0"/>
                        <a:t>498,472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9672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829A1BDC-F847-8587-E0EC-739E01659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18294"/>
              </p:ext>
            </p:extLst>
          </p:nvPr>
        </p:nvGraphicFramePr>
        <p:xfrm>
          <a:off x="6313184" y="1409604"/>
          <a:ext cx="2187662" cy="124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2">
                  <a:extLst>
                    <a:ext uri="{9D8B030D-6E8A-4147-A177-3AD203B41FA5}">
                      <a16:colId xmlns:a16="http://schemas.microsoft.com/office/drawing/2014/main" val="2050169478"/>
                    </a:ext>
                  </a:extLst>
                </a:gridCol>
              </a:tblGrid>
              <a:tr h="489490">
                <a:tc>
                  <a:txBody>
                    <a:bodyPr/>
                    <a:lstStyle/>
                    <a:p>
                      <a:r>
                        <a:rPr lang="en-US" dirty="0"/>
                        <a:t>Age (epochs)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5918"/>
                  </a:ext>
                </a:extLst>
              </a:tr>
              <a:tr h="757641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96726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CA4FF13-C058-B9B9-6216-0465EF335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8504"/>
              </p:ext>
            </p:extLst>
          </p:nvPr>
        </p:nvGraphicFramePr>
        <p:xfrm>
          <a:off x="8729797" y="1409604"/>
          <a:ext cx="2187662" cy="124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2">
                  <a:extLst>
                    <a:ext uri="{9D8B030D-6E8A-4147-A177-3AD203B41FA5}">
                      <a16:colId xmlns:a16="http://schemas.microsoft.com/office/drawing/2014/main" val="2050169478"/>
                    </a:ext>
                  </a:extLst>
                </a:gridCol>
              </a:tblGrid>
              <a:tr h="489490">
                <a:tc>
                  <a:txBody>
                    <a:bodyPr/>
                    <a:lstStyle/>
                    <a:p>
                      <a:r>
                        <a:rPr lang="en-US" dirty="0"/>
                        <a:t>Lifetime Active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5918"/>
                  </a:ext>
                </a:extLst>
              </a:tr>
              <a:tr h="757641"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9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0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B6D9-697B-242F-C7F2-938EDD33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4083" cy="1325563"/>
          </a:xfrm>
        </p:spPr>
        <p:txBody>
          <a:bodyPr/>
          <a:lstStyle/>
          <a:p>
            <a:r>
              <a:rPr lang="en-US" dirty="0"/>
              <a:t>2 Voter Activity Chart (epochs 332 – 431)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D2F36-72B1-6447-65BC-776544D0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7" y="1392572"/>
            <a:ext cx="11576449" cy="52347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EF04F-7587-ABCB-56B4-AFF9E16CC164}"/>
              </a:ext>
            </a:extLst>
          </p:cNvPr>
          <p:cNvCxnSpPr>
            <a:cxnSpLocks/>
          </p:cNvCxnSpPr>
          <p:nvPr/>
        </p:nvCxnSpPr>
        <p:spPr>
          <a:xfrm>
            <a:off x="6375632" y="3244334"/>
            <a:ext cx="931178" cy="4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50D1A3-707F-C546-D2D2-31DE64E0E060}"/>
              </a:ext>
            </a:extLst>
          </p:cNvPr>
          <p:cNvSpPr txBox="1"/>
          <p:nvPr/>
        </p:nvSpPr>
        <p:spPr>
          <a:xfrm>
            <a:off x="4336095" y="2953177"/>
            <a:ext cx="35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= active in recorded epoch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5AAC1-1B8C-E999-99BA-FEF04B30B876}"/>
              </a:ext>
            </a:extLst>
          </p:cNvPr>
          <p:cNvSpPr txBox="1"/>
          <p:nvPr/>
        </p:nvSpPr>
        <p:spPr>
          <a:xfrm>
            <a:off x="8096681" y="4739563"/>
            <a:ext cx="39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straight = deactivated in recorded epoch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9AA86-717D-7BB5-4B20-276222D1E2BB}"/>
              </a:ext>
            </a:extLst>
          </p:cNvPr>
          <p:cNvCxnSpPr>
            <a:cxnSpLocks/>
          </p:cNvCxnSpPr>
          <p:nvPr/>
        </p:nvCxnSpPr>
        <p:spPr>
          <a:xfrm flipV="1">
            <a:off x="9194334" y="3615655"/>
            <a:ext cx="436227" cy="112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1E5E5-84E0-4933-A481-32C2E7DDD782}"/>
              </a:ext>
            </a:extLst>
          </p:cNvPr>
          <p:cNvCxnSpPr>
            <a:cxnSpLocks/>
          </p:cNvCxnSpPr>
          <p:nvPr/>
        </p:nvCxnSpPr>
        <p:spPr>
          <a:xfrm flipH="1" flipV="1">
            <a:off x="7855905" y="4110606"/>
            <a:ext cx="1262928" cy="62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778F73-AE64-9573-8D51-9010D4C65C78}"/>
              </a:ext>
            </a:extLst>
          </p:cNvPr>
          <p:cNvSpPr txBox="1"/>
          <p:nvPr/>
        </p:nvSpPr>
        <p:spPr>
          <a:xfrm>
            <a:off x="1082180" y="6488668"/>
            <a:ext cx="42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historic vote account from foundation</a:t>
            </a:r>
          </a:p>
        </p:txBody>
      </p:sp>
    </p:spTree>
    <p:extLst>
      <p:ext uri="{BB962C8B-B14F-4D97-AF65-F5344CB8AC3E}">
        <p14:creationId xmlns:p14="http://schemas.microsoft.com/office/powerpoint/2010/main" val="35555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Metrics from Activity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5A-22E5-406D-8BB0-AC2FB9A8E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Validator (Voter) Age </a:t>
            </a:r>
          </a:p>
          <a:p>
            <a:pPr lvl="1"/>
            <a:r>
              <a:rPr lang="en-US" dirty="0"/>
              <a:t># epochs since activation</a:t>
            </a:r>
          </a:p>
          <a:p>
            <a:r>
              <a:rPr lang="en-US" dirty="0"/>
              <a:t>Validator (Voter) Experience </a:t>
            </a:r>
          </a:p>
          <a:p>
            <a:pPr lvl="1"/>
            <a:r>
              <a:rPr lang="en-US" dirty="0"/>
              <a:t># epochs active</a:t>
            </a:r>
          </a:p>
          <a:p>
            <a:r>
              <a:rPr lang="en-US" dirty="0"/>
              <a:t>Validator Lifetime Active %</a:t>
            </a:r>
          </a:p>
          <a:p>
            <a:pPr lvl="1"/>
            <a:r>
              <a:rPr lang="en-US" dirty="0"/>
              <a:t>Experience  / Age * 100</a:t>
            </a:r>
          </a:p>
          <a:p>
            <a:r>
              <a:rPr lang="en-US" dirty="0"/>
              <a:t>Validator Rolling Deactivations</a:t>
            </a:r>
          </a:p>
          <a:p>
            <a:pPr lvl="1"/>
            <a:r>
              <a:rPr lang="en-US" dirty="0"/>
              <a:t># Epochs missed in last 64 epochs</a:t>
            </a:r>
          </a:p>
          <a:p>
            <a:r>
              <a:rPr lang="en-US" dirty="0"/>
              <a:t>Validator Rolling Active %</a:t>
            </a:r>
          </a:p>
          <a:p>
            <a:pPr lvl="1"/>
            <a:r>
              <a:rPr lang="en-US" dirty="0"/>
              <a:t>Rolling Deactivations / 64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4EF73-3582-3FB5-7676-093856DB70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CE57C-F1F9-146F-8A7E-EAB729F2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19" y="2528360"/>
            <a:ext cx="5435852" cy="25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2 Voters as of Epoch 431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5A-22E5-406D-8BB0-AC2FB9A8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8153" y="1825625"/>
            <a:ext cx="5181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Validator (Voter) Age </a:t>
            </a:r>
          </a:p>
          <a:p>
            <a:pPr lvl="2"/>
            <a:r>
              <a:rPr lang="en-US" dirty="0"/>
              <a:t># epochs since activation</a:t>
            </a:r>
          </a:p>
          <a:p>
            <a:pPr lvl="1"/>
            <a:r>
              <a:rPr lang="en-US" dirty="0"/>
              <a:t>Validator (Voter) Experience </a:t>
            </a:r>
          </a:p>
          <a:p>
            <a:pPr lvl="2"/>
            <a:r>
              <a:rPr lang="en-US" dirty="0"/>
              <a:t># epochs active</a:t>
            </a:r>
          </a:p>
          <a:p>
            <a:pPr lvl="1"/>
            <a:r>
              <a:rPr lang="en-US" dirty="0"/>
              <a:t>Validator Lifetime Active %</a:t>
            </a:r>
          </a:p>
          <a:p>
            <a:pPr lvl="2"/>
            <a:r>
              <a:rPr lang="en-US" dirty="0"/>
              <a:t>Experience  / Age * 100</a:t>
            </a:r>
          </a:p>
          <a:p>
            <a:pPr lvl="1"/>
            <a:r>
              <a:rPr lang="en-US" dirty="0"/>
              <a:t>Validator Rolling Active</a:t>
            </a:r>
          </a:p>
          <a:p>
            <a:pPr lvl="2"/>
            <a:r>
              <a:rPr lang="en-US" dirty="0"/>
              <a:t># Epochs active in last 64 epochs</a:t>
            </a:r>
          </a:p>
          <a:p>
            <a:pPr lvl="1"/>
            <a:r>
              <a:rPr lang="en-US" dirty="0"/>
              <a:t>Validator Rolling Active %</a:t>
            </a:r>
          </a:p>
          <a:p>
            <a:pPr lvl="2"/>
            <a:r>
              <a:rPr lang="en-US" dirty="0"/>
              <a:t>Rolling Active / 64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BC917-8B15-0CC8-7A21-F634EED4A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2346"/>
              </p:ext>
            </p:extLst>
          </p:nvPr>
        </p:nvGraphicFramePr>
        <p:xfrm>
          <a:off x="421313" y="1658661"/>
          <a:ext cx="6396840" cy="294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790">
                  <a:extLst>
                    <a:ext uri="{9D8B030D-6E8A-4147-A177-3AD203B41FA5}">
                      <a16:colId xmlns:a16="http://schemas.microsoft.com/office/drawing/2014/main" val="811637004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977237242"/>
                    </a:ext>
                  </a:extLst>
                </a:gridCol>
                <a:gridCol w="1499533">
                  <a:extLst>
                    <a:ext uri="{9D8B030D-6E8A-4147-A177-3AD203B41FA5}">
                      <a16:colId xmlns:a16="http://schemas.microsoft.com/office/drawing/2014/main" val="3485651057"/>
                    </a:ext>
                  </a:extLst>
                </a:gridCol>
              </a:tblGrid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 2Y2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 HK8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4966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r>
                        <a:rPr lang="en-US" dirty="0"/>
                        <a:t>First epoch*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84143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Latest epoch (to be active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21181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38199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2649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Lifetime Active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14220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Epochs Active in Last 64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30031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Active % in last 64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34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540367-F859-AF04-E59D-C001F11B364F}"/>
              </a:ext>
            </a:extLst>
          </p:cNvPr>
          <p:cNvSpPr txBox="1"/>
          <p:nvPr/>
        </p:nvSpPr>
        <p:spPr>
          <a:xfrm>
            <a:off x="572432" y="546931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*Data limited to epochs 332 – 431, so age may be skewed.</a:t>
            </a:r>
            <a:br>
              <a:rPr lang="en-US" dirty="0"/>
            </a:br>
            <a:r>
              <a:rPr lang="en-US" dirty="0"/>
              <a:t>Based exclusively on historical vote data from foundation. Snapshot (ongoing data from Flipside RPC calls) may introduce gaps.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CE5E8-CC51-728B-91DB-549A40624A69}"/>
              </a:ext>
            </a:extLst>
          </p:cNvPr>
          <p:cNvSpPr txBox="1"/>
          <p:nvPr/>
        </p:nvSpPr>
        <p:spPr>
          <a:xfrm>
            <a:off x="421313" y="4746303"/>
            <a:ext cx="6060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chosen because that is how long </a:t>
            </a:r>
            <a:r>
              <a:rPr lang="en-US" dirty="0" err="1"/>
              <a:t>epoch_credits</a:t>
            </a:r>
            <a:r>
              <a:rPr lang="en-US" dirty="0"/>
              <a:t> are tracked;</a:t>
            </a:r>
            <a:br>
              <a:rPr lang="en-US" dirty="0"/>
            </a:br>
            <a:r>
              <a:rPr lang="en-US" dirty="0"/>
              <a:t>can go lower, e.g., 10.</a:t>
            </a:r>
          </a:p>
        </p:txBody>
      </p:sp>
    </p:spTree>
    <p:extLst>
      <p:ext uri="{BB962C8B-B14F-4D97-AF65-F5344CB8AC3E}">
        <p14:creationId xmlns:p14="http://schemas.microsoft.com/office/powerpoint/2010/main" val="20787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F665F7-C258-DBC2-B05C-DF7B46C2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885"/>
            <a:ext cx="3954039" cy="2744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B6D9-697B-242F-C7F2-938EDD33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4083" cy="1325563"/>
          </a:xfrm>
        </p:spPr>
        <p:txBody>
          <a:bodyPr/>
          <a:lstStyle/>
          <a:p>
            <a:r>
              <a:rPr lang="en-US" dirty="0"/>
              <a:t>2 Voter Stakers Chart (epochs 332 – 431)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78F73-AE64-9573-8D51-9010D4C65C78}"/>
              </a:ext>
            </a:extLst>
          </p:cNvPr>
          <p:cNvSpPr txBox="1"/>
          <p:nvPr/>
        </p:nvSpPr>
        <p:spPr>
          <a:xfrm>
            <a:off x="629174" y="6308209"/>
            <a:ext cx="43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historic stake account from foundation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F4BED-7BF0-18E5-FE5A-EA74A60A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0598" y="2620008"/>
            <a:ext cx="3884658" cy="2676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A9A84C-AD23-439F-47CD-2F067D41473E}"/>
              </a:ext>
            </a:extLst>
          </p:cNvPr>
          <p:cNvSpPr txBox="1"/>
          <p:nvPr/>
        </p:nvSpPr>
        <p:spPr>
          <a:xfrm>
            <a:off x="71847" y="1832182"/>
            <a:ext cx="386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large differences in Stake </a:t>
            </a:r>
            <a:r>
              <a:rPr lang="en-US" dirty="0" err="1"/>
              <a:t>Pubkeys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staked to Voters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E62BF6-11B1-A7E9-0F03-D300124CE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6350" y="2594963"/>
            <a:ext cx="3954038" cy="27442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26B8EB-4AD7-E22D-564E-5C88558C826C}"/>
              </a:ext>
            </a:extLst>
          </p:cNvPr>
          <p:cNvSpPr txBox="1"/>
          <p:nvPr/>
        </p:nvSpPr>
        <p:spPr>
          <a:xfrm>
            <a:off x="4427131" y="2012073"/>
            <a:ext cx="24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Change interesting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E7FEB-C283-0C34-D7CD-0EABF347AB51}"/>
              </a:ext>
            </a:extLst>
          </p:cNvPr>
          <p:cNvSpPr txBox="1"/>
          <p:nvPr/>
        </p:nvSpPr>
        <p:spPr>
          <a:xfrm>
            <a:off x="8040479" y="2035847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Churn hurts smaller voters (1 </a:t>
            </a:r>
            <a:r>
              <a:rPr lang="en-US" dirty="0" err="1"/>
              <a:t>staker</a:t>
            </a:r>
            <a:r>
              <a:rPr lang="en-US" dirty="0"/>
              <a:t> big %)</a:t>
            </a:r>
          </a:p>
        </p:txBody>
      </p:sp>
    </p:spTree>
    <p:extLst>
      <p:ext uri="{BB962C8B-B14F-4D97-AF65-F5344CB8AC3E}">
        <p14:creationId xmlns:p14="http://schemas.microsoft.com/office/powerpoint/2010/main" val="32104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F665F7-C258-DBC2-B05C-DF7B46C2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5" y="1486657"/>
            <a:ext cx="3902748" cy="2744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7B6D9-697B-242F-C7F2-938EDD33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" y="-235443"/>
            <a:ext cx="10864083" cy="1325563"/>
          </a:xfrm>
        </p:spPr>
        <p:txBody>
          <a:bodyPr/>
          <a:lstStyle/>
          <a:p>
            <a:r>
              <a:rPr lang="en-US" dirty="0"/>
              <a:t>2 Voter SOL Stake Chart (epochs 332 – 431)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78F73-AE64-9573-8D51-9010D4C65C78}"/>
              </a:ext>
            </a:extLst>
          </p:cNvPr>
          <p:cNvSpPr txBox="1"/>
          <p:nvPr/>
        </p:nvSpPr>
        <p:spPr>
          <a:xfrm>
            <a:off x="629174" y="6308209"/>
            <a:ext cx="433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historic stake account from foundation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F4BED-7BF0-18E5-FE5A-EA74A60A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8393" y="1395065"/>
            <a:ext cx="3847284" cy="2676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A9A84C-AD23-439F-47CD-2F067D41473E}"/>
              </a:ext>
            </a:extLst>
          </p:cNvPr>
          <p:cNvSpPr txBox="1"/>
          <p:nvPr/>
        </p:nvSpPr>
        <p:spPr>
          <a:xfrm>
            <a:off x="71847" y="766954"/>
            <a:ext cx="386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large differences in Stake </a:t>
            </a:r>
            <a:r>
              <a:rPr lang="en-US" dirty="0" err="1"/>
              <a:t>Pubkeys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 of Active SOL Stake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E62BF6-11B1-A7E9-0F03-D300124CE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40" y="1378658"/>
            <a:ext cx="3954038" cy="2744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26B8EB-4AD7-E22D-564E-5C88558C826C}"/>
              </a:ext>
            </a:extLst>
          </p:cNvPr>
          <p:cNvSpPr txBox="1"/>
          <p:nvPr/>
        </p:nvSpPr>
        <p:spPr>
          <a:xfrm>
            <a:off x="4396239" y="787130"/>
            <a:ext cx="26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Change in Sol Staked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E7FEB-C283-0C34-D7CD-0EABF347AB51}"/>
              </a:ext>
            </a:extLst>
          </p:cNvPr>
          <p:cNvSpPr txBox="1"/>
          <p:nvPr/>
        </p:nvSpPr>
        <p:spPr>
          <a:xfrm>
            <a:off x="8111894" y="824218"/>
            <a:ext cx="33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Huge variance with smaller voters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6D95-5495-F59F-F7B3-7A19102FB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073" y="4215076"/>
            <a:ext cx="3847284" cy="2643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C1BBF-C91A-D85B-661B-5A9F4A337656}"/>
              </a:ext>
            </a:extLst>
          </p:cNvPr>
          <p:cNvSpPr txBox="1"/>
          <p:nvPr/>
        </p:nvSpPr>
        <p:spPr>
          <a:xfrm>
            <a:off x="4521667" y="4543354"/>
            <a:ext cx="293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SOL Stake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Staker</a:t>
            </a:r>
            <a:r>
              <a:rPr lang="en-US" dirty="0"/>
              <a:t> may be interesting</a:t>
            </a:r>
          </a:p>
        </p:txBody>
      </p:sp>
    </p:spTree>
    <p:extLst>
      <p:ext uri="{BB962C8B-B14F-4D97-AF65-F5344CB8AC3E}">
        <p14:creationId xmlns:p14="http://schemas.microsoft.com/office/powerpoint/2010/main" val="232308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-81854"/>
            <a:ext cx="5805881" cy="1519535"/>
          </a:xfrm>
        </p:spPr>
        <p:txBody>
          <a:bodyPr/>
          <a:lstStyle/>
          <a:p>
            <a:r>
              <a:rPr lang="en-US" dirty="0"/>
              <a:t>Potential Metrics from Stakers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5A-22E5-406D-8BB0-AC2FB9A8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77294" cy="4351338"/>
          </a:xfrm>
        </p:spPr>
        <p:txBody>
          <a:bodyPr>
            <a:normAutofit/>
          </a:bodyPr>
          <a:lstStyle/>
          <a:p>
            <a:r>
              <a:rPr lang="en-US" dirty="0"/>
              <a:t># Active Stakers</a:t>
            </a:r>
          </a:p>
          <a:p>
            <a:pPr lvl="1"/>
            <a:r>
              <a:rPr lang="en-US" dirty="0"/>
              <a:t>Stake </a:t>
            </a:r>
            <a:r>
              <a:rPr lang="en-US" dirty="0" err="1"/>
              <a:t>Pubkeys</a:t>
            </a:r>
            <a:r>
              <a:rPr lang="en-US" dirty="0"/>
              <a:t> w/ Deactivation Epoch &gt; Epoch of Record</a:t>
            </a:r>
          </a:p>
          <a:p>
            <a:r>
              <a:rPr lang="en-US" dirty="0"/>
              <a:t>Change in # Stakers since previous epoch</a:t>
            </a:r>
          </a:p>
          <a:p>
            <a:r>
              <a:rPr lang="en-US" dirty="0"/>
              <a:t>Growth/Churn % from previous epoch</a:t>
            </a:r>
          </a:p>
          <a:p>
            <a:pPr lvl="1"/>
            <a:r>
              <a:rPr lang="en-US" dirty="0"/>
              <a:t>Change in # Stakers / # Active Stakers</a:t>
            </a:r>
          </a:p>
          <a:p>
            <a:pPr lvl="1"/>
            <a:r>
              <a:rPr lang="en-US" dirty="0"/>
              <a:t>Hurts validators w/ smaller base (each </a:t>
            </a:r>
            <a:r>
              <a:rPr lang="en-US" dirty="0" err="1"/>
              <a:t>staker</a:t>
            </a:r>
            <a:r>
              <a:rPr lang="en-US" dirty="0"/>
              <a:t> big deal)</a:t>
            </a:r>
          </a:p>
          <a:p>
            <a:pPr lvl="1"/>
            <a:r>
              <a:rPr lang="en-US" dirty="0"/>
              <a:t>Smooth out growth/churn, but still punishes smaller validators.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F0BD7-31FC-4873-AEC9-21C7278C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778" y="0"/>
            <a:ext cx="3265809" cy="2266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E0D30-8B09-0B1F-8F73-27F4A44E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479" y="2219237"/>
            <a:ext cx="3198108" cy="220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26E52-EFC6-E206-F91A-B6437C797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087" y="4422378"/>
            <a:ext cx="3414913" cy="23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3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-81854"/>
            <a:ext cx="5805881" cy="1519535"/>
          </a:xfrm>
        </p:spPr>
        <p:txBody>
          <a:bodyPr/>
          <a:lstStyle/>
          <a:p>
            <a:r>
              <a:rPr lang="en-US" dirty="0"/>
              <a:t>Potential Metrics from SOL Stakes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375A-22E5-406D-8BB0-AC2FB9A8E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2066803"/>
            <a:ext cx="7777294" cy="4351338"/>
          </a:xfrm>
        </p:spPr>
        <p:txBody>
          <a:bodyPr>
            <a:normAutofit/>
          </a:bodyPr>
          <a:lstStyle/>
          <a:p>
            <a:r>
              <a:rPr lang="en-US" dirty="0"/>
              <a:t># SOL Staked</a:t>
            </a:r>
          </a:p>
          <a:p>
            <a:pPr lvl="1"/>
            <a:r>
              <a:rPr lang="en-US" dirty="0"/>
              <a:t>Stake </a:t>
            </a:r>
            <a:r>
              <a:rPr lang="en-US" dirty="0" err="1"/>
              <a:t>Pubkeys</a:t>
            </a:r>
            <a:r>
              <a:rPr lang="en-US" dirty="0"/>
              <a:t> Active Stake w/ Deactivation Epoch &gt; Epoch of Record</a:t>
            </a:r>
          </a:p>
          <a:p>
            <a:r>
              <a:rPr lang="en-US" dirty="0"/>
              <a:t>Change in # SOL Staked since previous epoch</a:t>
            </a:r>
          </a:p>
          <a:p>
            <a:r>
              <a:rPr lang="en-US" dirty="0"/>
              <a:t>Growth/Churn % from previous epoch</a:t>
            </a:r>
          </a:p>
          <a:p>
            <a:pPr lvl="1"/>
            <a:r>
              <a:rPr lang="en-US" dirty="0"/>
              <a:t>Change in # SOL Stake / # SOL Stake</a:t>
            </a:r>
          </a:p>
          <a:p>
            <a:pPr lvl="1"/>
            <a:r>
              <a:rPr lang="en-US" dirty="0"/>
              <a:t>Helps validators w/ smaller base (each SOL is big deal)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4D739-D950-AD98-ED5C-BD95B181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199" y="117681"/>
            <a:ext cx="2705739" cy="1902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ED2B7-0D28-66F2-4DBC-41B15C26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7366" y="210839"/>
            <a:ext cx="2668221" cy="1855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4B88-5058-6372-0203-E0FDB947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7366" y="2140417"/>
            <a:ext cx="2537369" cy="1760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6C34E-04FE-0B3C-BF35-CBD8317CF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604" y="3974914"/>
            <a:ext cx="3204396" cy="22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2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3AB1-CE5B-03F3-E281-C1491AC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Staker</a:t>
            </a:r>
            <a:r>
              <a:rPr lang="en-US" dirty="0"/>
              <a:t> &amp; Stake Result for 2 Voters Epoch 431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BC917-8B15-0CC8-7A21-F634EED4A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63032"/>
              </p:ext>
            </p:extLst>
          </p:nvPr>
        </p:nvGraphicFramePr>
        <p:xfrm>
          <a:off x="421313" y="1658661"/>
          <a:ext cx="6396840" cy="331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790">
                  <a:extLst>
                    <a:ext uri="{9D8B030D-6E8A-4147-A177-3AD203B41FA5}">
                      <a16:colId xmlns:a16="http://schemas.microsoft.com/office/drawing/2014/main" val="811637004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977237242"/>
                    </a:ext>
                  </a:extLst>
                </a:gridCol>
                <a:gridCol w="1499533">
                  <a:extLst>
                    <a:ext uri="{9D8B030D-6E8A-4147-A177-3AD203B41FA5}">
                      <a16:colId xmlns:a16="http://schemas.microsoft.com/office/drawing/2014/main" val="3485651057"/>
                    </a:ext>
                  </a:extLst>
                </a:gridCol>
              </a:tblGrid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 2Y2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 HK8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74966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r>
                        <a:rPr lang="en-US" dirty="0"/>
                        <a:t># Active Stakers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84143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# New Stakers in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21181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 err="1"/>
                        <a:t>Staker</a:t>
                      </a:r>
                      <a:r>
                        <a:rPr lang="en-US" dirty="0"/>
                        <a:t> Growth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38199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02649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# SOL 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498,472.79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14220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# New SOL Stake in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1,150.06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30031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SOL Stake Growth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34918"/>
                  </a:ext>
                </a:extLst>
              </a:tr>
              <a:tr h="366363">
                <a:tc>
                  <a:txBody>
                    <a:bodyPr/>
                    <a:lstStyle/>
                    <a:p>
                      <a:r>
                        <a:rPr lang="en-US" dirty="0"/>
                        <a:t>AVG Sol Stake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35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540367-F859-AF04-E59D-C001F11B364F}"/>
              </a:ext>
            </a:extLst>
          </p:cNvPr>
          <p:cNvSpPr txBox="1"/>
          <p:nvPr/>
        </p:nvSpPr>
        <p:spPr>
          <a:xfrm>
            <a:off x="572432" y="546931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*Data limited to epochs 332 – 431 </a:t>
            </a:r>
          </a:p>
          <a:p>
            <a:r>
              <a:rPr lang="en-US" dirty="0"/>
              <a:t>Based exclusively on historical stake data from foundation. Snapshot (ongoing data from Flipside RPC calls) may introduce gaps.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3F2E5-B5E2-110A-E08C-1B8D4DB748C2}"/>
              </a:ext>
            </a:extLst>
          </p:cNvPr>
          <p:cNvSpPr txBox="1">
            <a:spLocks/>
          </p:cNvSpPr>
          <p:nvPr/>
        </p:nvSpPr>
        <p:spPr>
          <a:xfrm>
            <a:off x="7083921" y="1593240"/>
            <a:ext cx="475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Active Stakers</a:t>
            </a:r>
          </a:p>
          <a:p>
            <a:pPr lvl="1"/>
            <a:r>
              <a:rPr lang="en-US" dirty="0"/>
              <a:t>Stake </a:t>
            </a:r>
            <a:r>
              <a:rPr lang="en-US" dirty="0" err="1"/>
              <a:t>Pubkeys</a:t>
            </a:r>
            <a:r>
              <a:rPr lang="en-US" dirty="0"/>
              <a:t> w/ Deactivation Epoch &gt; Epoch of Record</a:t>
            </a:r>
          </a:p>
          <a:p>
            <a:r>
              <a:rPr lang="en-US" dirty="0"/>
              <a:t>Change in # Stakers since previous epoch</a:t>
            </a:r>
          </a:p>
          <a:p>
            <a:r>
              <a:rPr lang="en-US" dirty="0"/>
              <a:t>Growth/Churn % from previous epoch</a:t>
            </a:r>
          </a:p>
          <a:p>
            <a:r>
              <a:rPr lang="en-US" dirty="0"/>
              <a:t># SOL Stake</a:t>
            </a:r>
          </a:p>
          <a:p>
            <a:r>
              <a:rPr lang="en-US" dirty="0"/>
              <a:t>Change in # Sol Stake</a:t>
            </a:r>
          </a:p>
          <a:p>
            <a:r>
              <a:rPr lang="en-US" dirty="0"/>
              <a:t>Growth/Churn % Sol Stake</a:t>
            </a:r>
          </a:p>
          <a:p>
            <a:r>
              <a:rPr lang="en-US" dirty="0"/>
              <a:t>Average Sol Stake Size</a:t>
            </a:r>
          </a:p>
        </p:txBody>
      </p:sp>
    </p:spTree>
    <p:extLst>
      <p:ext uri="{BB962C8B-B14F-4D97-AF65-F5344CB8AC3E}">
        <p14:creationId xmlns:p14="http://schemas.microsoft.com/office/powerpoint/2010/main" val="140144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698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Draft Metrics Visuals</vt:lpstr>
      <vt:lpstr>2 Voter Activity Chart (epochs 332 – 431)</vt:lpstr>
      <vt:lpstr>Potential Metrics from Activity Chart</vt:lpstr>
      <vt:lpstr>Result for 2 Voters as of Epoch 431 </vt:lpstr>
      <vt:lpstr>2 Voter Stakers Chart (epochs 332 – 431)</vt:lpstr>
      <vt:lpstr>2 Voter SOL Stake Chart (epochs 332 – 431)</vt:lpstr>
      <vt:lpstr>Potential Metrics from Stakers Chart</vt:lpstr>
      <vt:lpstr>Potential Metrics from SOL Stakes Chart</vt:lpstr>
      <vt:lpstr>Staker &amp; Stake Result for 2 Voters Epoch 431 </vt:lpstr>
      <vt:lpstr>Potential Metrics from AppData Chart</vt:lpstr>
      <vt:lpstr>Voter: 2Y2opv8Kq8zFATg6ipqb2AjgCf18tkv1CLMLXQGif2NH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MERCADO</dc:creator>
  <cp:lastModifiedBy>RAFAEL MERCADO</cp:lastModifiedBy>
  <cp:revision>22</cp:revision>
  <dcterms:created xsi:type="dcterms:W3CDTF">2023-05-11T14:28:08Z</dcterms:created>
  <dcterms:modified xsi:type="dcterms:W3CDTF">2023-05-16T20:49:46Z</dcterms:modified>
</cp:coreProperties>
</file>