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etbootstrap.com/docs" TargetMode="External"/><Relationship Id="rId4" Type="http://schemas.openxmlformats.org/officeDocument/2006/relationships/hyperlink" Target="https://getbootstrap.com/do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Bootstrap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Um Layout responsivo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525750" y="4708750"/>
            <a:ext cx="2244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>
                <a:solidFill>
                  <a:schemeClr val="dk1"/>
                </a:solidFill>
              </a:rPr>
              <a:t>Felipe Sobreira Cassimiro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JavaScript e jQuery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Uma comparação prática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Página 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3198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7" name="Shape 12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JavaScript - Manipulando o valor total do carrinho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7544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pt-BR" sz="1400"/>
              <a:t>Precisamos pegar o “texto” do HTML transformar em número, manipular esse valor, e depois convertê-lo para texto novamente e assim devolver à página.</a:t>
            </a:r>
          </a:p>
          <a:p>
            <a:pPr indent="-317500" lvl="0" marL="457200" rtl="0" algn="just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 sz="1400"/>
              <a:t>ex.: R$ 25,00 - Retirar o símbolo da moeda, substituir a vírgula por ponto e usar a função parseFloat();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paginahtml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73" y="2540850"/>
            <a:ext cx="6082976" cy="109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948" y="3632400"/>
            <a:ext cx="6124026" cy="11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JavaScript - Manipulando o valor total do carrinho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/>
              <a:t>Poderíamos criar uma função para retornar o valor total do carrinho convertido em número.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/>
              <a:t>Agora iremos determinar uma função para escrever o resultado na página.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paginahtml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325" y="1933200"/>
            <a:ext cx="4605575" cy="1102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325" y="3556119"/>
            <a:ext cx="4605575" cy="1052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JavaScript - Calculando o subtotal dos itens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11700" y="1174325"/>
            <a:ext cx="48264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Para calcular o subtotal de cada produto precisamos da quantidade e do valor.</a:t>
            </a: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Cada linha na tabela possui um produto com essas propriedades.</a:t>
            </a:r>
          </a:p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pt-BR" sz="1800">
                <a:solidFill>
                  <a:schemeClr val="dk2"/>
                </a:solidFill>
              </a:rPr>
              <a:t>O método getElementsByClassName irá nos retornar um array com todos os produtos e podemos manipular esses dados.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paginahtml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499" y="1170125"/>
            <a:ext cx="3701099" cy="27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JavaScript - Calculando o subtotal dos itens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4080300" cy="353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/>
              <a:t>Diante das informações dos produtos já conhecidas, e das funções auxiliares que foram criadas, podemos implementar a função que calcula o total dos produtos.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400" y="1170125"/>
            <a:ext cx="401642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Evento - mudança na quantidade de produtos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/>
              <a:t>Ao mudarmos a quantidade de algum produto, queremos que o valor total seja atualizado, para isso iremos determinar um evento, que será uma função que será executada toda vez que a quantidade de qualquer um dos produtos seja atualizada.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00" y="2964249"/>
            <a:ext cx="3862638" cy="765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00" y="3729700"/>
            <a:ext cx="4299799" cy="1265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9900" y="2776500"/>
            <a:ext cx="2227400" cy="18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jQuery - Simplificando as funções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pt-BR"/>
              <a:t>Uma expressão jQuery possui duas partes, o quê (selectors) vai ser manipulado e como isso vai acontecer.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/>
              <a:t>Iremos reescrever os métodos anteriores aplicando códigos jQuery, mas os mesmo métodos auxiliares para conversão serão utilizados.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00" y="2913250"/>
            <a:ext cx="3828525" cy="1082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75" y="2939743"/>
            <a:ext cx="3828524" cy="102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jQuery - Simplificando as funções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/>
              <a:t>Iremos agora reescrever o método que calcula o subtotal a partir da quantidade de produtos.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0" y="2071250"/>
            <a:ext cx="4065305" cy="28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5002600" y="1902262"/>
            <a:ext cx="360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</a:pPr>
            <a:r>
              <a:rPr lang="pt-BR">
                <a:solidFill>
                  <a:schemeClr val="dk1"/>
                </a:solidFill>
              </a:rPr>
              <a:t>Há outra forma de iterar sobre o array utilizando jQuery. Poderíamos utilizar o método each() do array, e passar uma função como parâmetro, que será executada para cada elemento do array.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jQuery - Simplificando as funções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/>
              <a:t>Para definirmos as funções de evento, não precisamos percorrer cada elemento  necessário em um array.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pt-BR"/>
              <a:t>Sem dúvida, nesta situação a simplicidade comparado ao código JavaScript é muito maior.</a:t>
            </a:r>
          </a:p>
          <a:p>
            <a:pPr indent="-34290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pt-BR"/>
              <a:t>Para que este último código seja executado, o jQuery tem um evento chamado ready que é executado assim que o documento é carregado.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ginahtml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75" y="1722274"/>
            <a:ext cx="3170925" cy="694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625" y="4039650"/>
            <a:ext cx="2982749" cy="79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ahtml.png"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500" y="3942425"/>
            <a:ext cx="3215062" cy="9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4973010" y="4227525"/>
            <a:ext cx="147025" cy="399275"/>
          </a:xfrm>
          <a:custGeom>
            <a:pathLst>
              <a:path extrusionOk="0" h="15971" w="5881">
                <a:moveTo>
                  <a:pt x="5881" y="0"/>
                </a:moveTo>
                <a:cubicBezTo>
                  <a:pt x="3917" y="535"/>
                  <a:pt x="643" y="352"/>
                  <a:pt x="244" y="2349"/>
                </a:cubicBezTo>
                <a:cubicBezTo>
                  <a:pt x="-680" y="6967"/>
                  <a:pt x="1893" y="11758"/>
                  <a:pt x="4002" y="1597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3" name="Shape 193"/>
          <p:cNvSpPr/>
          <p:nvPr/>
        </p:nvSpPr>
        <p:spPr>
          <a:xfrm>
            <a:off x="3229375" y="4309725"/>
            <a:ext cx="1749725" cy="227050"/>
          </a:xfrm>
          <a:custGeom>
            <a:pathLst>
              <a:path extrusionOk="0" h="9082" w="69989">
                <a:moveTo>
                  <a:pt x="69989" y="0"/>
                </a:moveTo>
                <a:cubicBezTo>
                  <a:pt x="51429" y="0"/>
                  <a:pt x="33447" y="6626"/>
                  <a:pt x="15031" y="8925"/>
                </a:cubicBezTo>
                <a:cubicBezTo>
                  <a:pt x="9998" y="9553"/>
                  <a:pt x="5071" y="6577"/>
                  <a:pt x="0" y="657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Layout</a:t>
            </a:r>
          </a:p>
        </p:txBody>
      </p:sp>
      <p:pic>
        <p:nvPicPr>
          <p:cNvPr descr="paginaLoginInicial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2" y="1017727"/>
            <a:ext cx="8155100" cy="3937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ódigoFormularioAntes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162" y="2639912"/>
            <a:ext cx="4352925" cy="2047875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AJAX - Excluindo livros</a:t>
            </a:r>
          </a:p>
        </p:txBody>
      </p:sp>
      <p:pic>
        <p:nvPicPr>
          <p:cNvPr descr="removeLivroAjax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500" y="1017725"/>
            <a:ext cx="3981450" cy="3905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erro405.png"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62" y="2039887"/>
            <a:ext cx="4046024" cy="1480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metodoDeleteAjaxController.png"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6612" y="2587649"/>
            <a:ext cx="2857500" cy="1352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AJAX - Excluindo livros</a:t>
            </a:r>
          </a:p>
        </p:txBody>
      </p:sp>
      <p:pic>
        <p:nvPicPr>
          <p:cNvPr descr="jspListaLivros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000" y="1017725"/>
            <a:ext cx="6905625" cy="2543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8" name="Shape 208"/>
          <p:cNvSpPr/>
          <p:nvPr/>
        </p:nvSpPr>
        <p:spPr>
          <a:xfrm>
            <a:off x="2450171" y="1209550"/>
            <a:ext cx="732225" cy="217525"/>
          </a:xfrm>
          <a:custGeom>
            <a:pathLst>
              <a:path extrusionOk="0" h="8701" w="29289">
                <a:moveTo>
                  <a:pt x="29289" y="0"/>
                </a:moveTo>
                <a:cubicBezTo>
                  <a:pt x="24837" y="2224"/>
                  <a:pt x="20592" y="5401"/>
                  <a:pt x="15667" y="6106"/>
                </a:cubicBezTo>
                <a:cubicBezTo>
                  <a:pt x="11479" y="6704"/>
                  <a:pt x="7051" y="5413"/>
                  <a:pt x="2984" y="6576"/>
                </a:cubicBezTo>
                <a:cubicBezTo>
                  <a:pt x="1974" y="6864"/>
                  <a:pt x="-166" y="6988"/>
                  <a:pt x="166" y="7985"/>
                </a:cubicBezTo>
                <a:cubicBezTo>
                  <a:pt x="565" y="9182"/>
                  <a:pt x="2661" y="8455"/>
                  <a:pt x="3924" y="8455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9" name="Shape 209"/>
          <p:cNvSpPr/>
          <p:nvPr/>
        </p:nvSpPr>
        <p:spPr>
          <a:xfrm>
            <a:off x="6634875" y="2383850"/>
            <a:ext cx="516700" cy="260700"/>
          </a:xfrm>
          <a:custGeom>
            <a:pathLst>
              <a:path extrusionOk="0" h="10428" w="20668">
                <a:moveTo>
                  <a:pt x="20668" y="0"/>
                </a:moveTo>
                <a:cubicBezTo>
                  <a:pt x="16605" y="3482"/>
                  <a:pt x="10915" y="4756"/>
                  <a:pt x="5637" y="5637"/>
                </a:cubicBezTo>
                <a:cubicBezTo>
                  <a:pt x="3320" y="6023"/>
                  <a:pt x="0" y="12213"/>
                  <a:pt x="0" y="9865"/>
                </a:cubicBezTo>
                <a:cubicBezTo>
                  <a:pt x="0" y="8862"/>
                  <a:pt x="1879" y="8518"/>
                  <a:pt x="1879" y="751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descr="listaLivroAdmin.pn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025" y="3689800"/>
            <a:ext cx="5981585" cy="1277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1" name="Shape 211"/>
          <p:cNvSpPr/>
          <p:nvPr/>
        </p:nvSpPr>
        <p:spPr>
          <a:xfrm>
            <a:off x="6517450" y="4074875"/>
            <a:ext cx="469800" cy="21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CAVALCANTI, L. VRaptor: Desenvolvimento ágil para web com java.</a:t>
            </a:r>
          </a:p>
          <a:p>
            <a:pPr indent="-31115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Lato"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Bootstrap 4, Documentação. Disponível em:</a:t>
            </a:r>
            <a:r>
              <a:rPr lang="pt-BR" sz="1300">
                <a:latin typeface="Lato"/>
                <a:ea typeface="Lato"/>
                <a:cs typeface="Lato"/>
                <a:sym typeface="Lato"/>
                <a:hlinkClick r:id="rId3"/>
              </a:rPr>
              <a:t> </a:t>
            </a:r>
            <a:r>
              <a:rPr lang="pt-BR" sz="13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https://getbootstrap.com/docs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BALDUÍNO, P. Dominando JavaScript com jQuery.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Layout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Viewport meta tag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largura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escala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Responsividade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pt-BR"/>
              <a:t>Componentes</a:t>
            </a:r>
          </a:p>
        </p:txBody>
      </p:sp>
      <p:pic>
        <p:nvPicPr>
          <p:cNvPr descr="semMetaTagReponsiva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50" y="865324"/>
            <a:ext cx="2089425" cy="39358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omMetaTagResponsiva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900" y="865324"/>
            <a:ext cx="2203824" cy="3935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formComBootstrapDepois1.png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975" y="2884450"/>
            <a:ext cx="5144074" cy="2057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metatag.png"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2537" y="661262"/>
            <a:ext cx="4218944" cy="140225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Layout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Container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largura fixa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responsivo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centralizado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12 Colunas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row children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conteúdo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Linhas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grupos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Breakpoints</a:t>
            </a:r>
          </a:p>
        </p:txBody>
      </p:sp>
      <p:pic>
        <p:nvPicPr>
          <p:cNvPr descr="breakpoints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725" y="1152474"/>
            <a:ext cx="6057783" cy="16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Layout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348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Exemplo de layout com breakpoints diferentes para os inputs de texto.</a:t>
            </a:r>
          </a:p>
        </p:txBody>
      </p:sp>
      <p:pic>
        <p:nvPicPr>
          <p:cNvPr descr="colunaComBreakpointDiferente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050" y="1017725"/>
            <a:ext cx="4132556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8" name="Shape 88"/>
          <p:cNvSpPr txBox="1"/>
          <p:nvPr/>
        </p:nvSpPr>
        <p:spPr>
          <a:xfrm>
            <a:off x="1373925" y="2413200"/>
            <a:ext cx="19023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Medium (md)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pt-BR"/>
              <a:t>auto (no prefix)</a:t>
            </a:r>
          </a:p>
        </p:txBody>
      </p:sp>
      <p:sp>
        <p:nvSpPr>
          <p:cNvPr id="89" name="Shape 89"/>
          <p:cNvSpPr/>
          <p:nvPr/>
        </p:nvSpPr>
        <p:spPr>
          <a:xfrm>
            <a:off x="3158900" y="2369660"/>
            <a:ext cx="1056900" cy="284275"/>
          </a:xfrm>
          <a:custGeom>
            <a:pathLst>
              <a:path extrusionOk="0" h="11371" w="42276">
                <a:moveTo>
                  <a:pt x="42276" y="568"/>
                </a:moveTo>
                <a:cubicBezTo>
                  <a:pt x="37888" y="568"/>
                  <a:pt x="33046" y="-924"/>
                  <a:pt x="29123" y="1038"/>
                </a:cubicBezTo>
                <a:cubicBezTo>
                  <a:pt x="23356" y="3922"/>
                  <a:pt x="18661" y="10433"/>
                  <a:pt x="12213" y="10433"/>
                </a:cubicBezTo>
                <a:cubicBezTo>
                  <a:pt x="9077" y="10433"/>
                  <a:pt x="5954" y="10902"/>
                  <a:pt x="2819" y="10902"/>
                </a:cubicBezTo>
                <a:cubicBezTo>
                  <a:pt x="1879" y="10902"/>
                  <a:pt x="0" y="11841"/>
                  <a:pt x="0" y="10902"/>
                </a:cubicBezTo>
                <a:cubicBezTo>
                  <a:pt x="0" y="9851"/>
                  <a:pt x="1879" y="9962"/>
                  <a:pt x="2819" y="949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" name="Shape 90"/>
          <p:cNvSpPr/>
          <p:nvPr/>
        </p:nvSpPr>
        <p:spPr>
          <a:xfrm>
            <a:off x="3256297" y="2865325"/>
            <a:ext cx="959499" cy="219675"/>
          </a:xfrm>
          <a:custGeom>
            <a:pathLst>
              <a:path extrusionOk="0" h="8787" w="38380">
                <a:moveTo>
                  <a:pt x="38380" y="0"/>
                </a:moveTo>
                <a:cubicBezTo>
                  <a:pt x="28271" y="0"/>
                  <a:pt x="19365" y="8455"/>
                  <a:pt x="9257" y="8455"/>
                </a:cubicBezTo>
                <a:cubicBezTo>
                  <a:pt x="7221" y="8455"/>
                  <a:pt x="5185" y="8455"/>
                  <a:pt x="3150" y="8455"/>
                </a:cubicBezTo>
                <a:cubicBezTo>
                  <a:pt x="2210" y="8455"/>
                  <a:pt x="-332" y="9119"/>
                  <a:pt x="332" y="8455"/>
                </a:cubicBezTo>
                <a:cubicBezTo>
                  <a:pt x="1175" y="7611"/>
                  <a:pt x="2553" y="7579"/>
                  <a:pt x="3620" y="704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Layout - Small Breakpoint</a:t>
            </a:r>
          </a:p>
        </p:txBody>
      </p:sp>
      <p:pic>
        <p:nvPicPr>
          <p:cNvPr descr="containerBreakpoint1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25" y="1017725"/>
            <a:ext cx="7525474" cy="3932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Layout - Medium Breakpoint</a:t>
            </a:r>
          </a:p>
        </p:txBody>
      </p:sp>
      <p:pic>
        <p:nvPicPr>
          <p:cNvPr descr="containerBreakpoint2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00" y="1017725"/>
            <a:ext cx="7514799" cy="39802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Layout - Código Formulário</a:t>
            </a:r>
          </a:p>
        </p:txBody>
      </p:sp>
      <p:pic>
        <p:nvPicPr>
          <p:cNvPr descr="formCompleto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017712"/>
            <a:ext cx="6400800" cy="3914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Layout - Formulário</a:t>
            </a:r>
          </a:p>
        </p:txBody>
      </p:sp>
      <p:pic>
        <p:nvPicPr>
          <p:cNvPr descr="formFinal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87" y="1170125"/>
            <a:ext cx="4543425" cy="3600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