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2" r:id="rId3"/>
    <p:sldId id="336" r:id="rId4"/>
    <p:sldId id="337" r:id="rId5"/>
    <p:sldId id="296" r:id="rId6"/>
    <p:sldId id="282" r:id="rId7"/>
    <p:sldId id="324" r:id="rId8"/>
    <p:sldId id="291" r:id="rId9"/>
    <p:sldId id="329" r:id="rId10"/>
    <p:sldId id="331" r:id="rId11"/>
    <p:sldId id="335" r:id="rId12"/>
    <p:sldId id="305" r:id="rId13"/>
    <p:sldId id="328" r:id="rId14"/>
    <p:sldId id="338" r:id="rId15"/>
    <p:sldId id="334" r:id="rId16"/>
    <p:sldId id="304" r:id="rId17"/>
    <p:sldId id="320" r:id="rId18"/>
    <p:sldId id="321" r:id="rId19"/>
    <p:sldId id="322" r:id="rId20"/>
    <p:sldId id="323" r:id="rId21"/>
    <p:sldId id="333" r:id="rId22"/>
    <p:sldId id="325" r:id="rId23"/>
    <p:sldId id="326" r:id="rId24"/>
    <p:sldId id="339" r:id="rId25"/>
    <p:sldId id="28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83969" autoAdjust="0"/>
  </p:normalViewPr>
  <p:slideViewPr>
    <p:cSldViewPr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C3EB-F117-3247-A217-E4759A210C8D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4B76-FA15-6843-804B-8CBC2799C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12980E0-87D1-2748-9B06-169275BA7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4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 me begin by describing</a:t>
            </a:r>
            <a:r>
              <a:rPr lang="en-US" baseline="0" dirty="0" smtClean="0"/>
              <a:t> a simple trading </a:t>
            </a:r>
            <a:r>
              <a:rPr lang="en-US" dirty="0" smtClean="0"/>
              <a:t>trading strategy</a:t>
            </a:r>
            <a:r>
              <a:rPr lang="en-US" baseline="0" dirty="0" smtClean="0"/>
              <a:t>. And in the process, I’ll also define some important terms that are necessary for our discussion today.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Focus only on firms that are followed by less than 3 analysts</a:t>
            </a:r>
            <a:r>
              <a:rPr lang="en-US" baseline="0" dirty="0" smtClean="0"/>
              <a:t>. Buy when the recommendation are upgraded, and sell when they are downgraded. Do so only for the bold recommendations, not herding ones. </a:t>
            </a:r>
            <a:r>
              <a:rPr lang="en-US" dirty="0" smtClean="0"/>
              <a:t>This strategy </a:t>
            </a:r>
            <a:r>
              <a:rPr lang="en-US" baseline="0" dirty="0" smtClean="0"/>
              <a:t>generates a return of 34% per year.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3B82F7-C24F-4B67-948E-6843C4900E87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980E0-87D1-2748-9B06-169275BA77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3B82F7-C24F-4B67-948E-6843C4900E87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3B82F7-C24F-4B67-948E-6843C4900E87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Fama</a:t>
            </a:r>
            <a:r>
              <a:rPr lang="en-US" dirty="0" smtClean="0"/>
              <a:t>-French three-factors, plus momentum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Each month, IBES announces various statistics for each firm followed by analysts: </a:t>
            </a:r>
          </a:p>
          <a:p>
            <a:r>
              <a:rPr lang="en-US" baseline="0" dirty="0" smtClean="0"/>
              <a:t># of analyst, consensus EPS forecast, consensus stock rec’d.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“Bold” is not “brave” or courageous</a:t>
            </a:r>
          </a:p>
          <a:p>
            <a:r>
              <a:rPr lang="en-US" baseline="0" dirty="0" smtClean="0"/>
              <a:t>Consensus is just the mean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31C-86D3-4C48-A330-2656BD4E8D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A5128D-5E95-4989-B36D-92823CDA5261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31C-86D3-4C48-A330-2656BD4E8D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0468CA-D136-413C-81F1-502508050C9A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B438D6-E265-4661-867E-36781CA67D81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Winners’ curse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4A66E1-2195-4AAB-AF75-42A6590BC6C0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4A66E1-2195-4AAB-AF75-42A6590BC6C0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4A66E1-2195-4AAB-AF75-42A6590BC6C0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0468CA-D136-413C-81F1-502508050C9A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226B54-A570-9C4E-BDEF-18E68459E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284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73295-48ED-0743-8CA3-56805976069B}" type="slidenum">
              <a:rPr lang="en-US"/>
              <a:pPr>
                <a:defRPr/>
              </a:pPr>
              <a:t>‹#›</a:t>
            </a:fld>
            <a:r>
              <a:rPr lang="en-US" dirty="0"/>
              <a:t> of </a:t>
            </a:r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4314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BD381C6F-0444-284A-AF8A-44D8A34C523B}" type="slidenum">
              <a:rPr lang="en-US"/>
              <a:pPr>
                <a:defRPr/>
              </a:pPr>
              <a:t>‹#›</a:t>
            </a:fld>
            <a:r>
              <a:rPr lang="en-US" dirty="0"/>
              <a:t> of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5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Analyst Coverage and the Profitability of Bold Recommendations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 smtClean="0">
                <a:latin typeface="+mj-lt"/>
                <a:cs typeface="+mn-cs"/>
              </a:rPr>
              <a:t>Foong</a:t>
            </a:r>
            <a:r>
              <a:rPr lang="en-US" sz="2400" dirty="0" smtClean="0">
                <a:latin typeface="+mj-lt"/>
                <a:cs typeface="+mn-cs"/>
              </a:rPr>
              <a:t> Soon Cheong, NYU Shanghai</a:t>
            </a:r>
          </a:p>
          <a:p>
            <a:pPr eaLnBrk="1" hangingPunct="1">
              <a:defRPr/>
            </a:pPr>
            <a:r>
              <a:rPr lang="en-US" sz="2400" dirty="0" smtClean="0">
                <a:latin typeface="+mj-lt"/>
                <a:cs typeface="+mn-cs"/>
              </a:rPr>
              <a:t>Changhee Lee, Ramapo College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(alternative prediction)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Whether </a:t>
            </a:r>
            <a:r>
              <a:rPr lang="en-US" sz="3200" dirty="0" smtClean="0"/>
              <a:t>our hypothesis </a:t>
            </a:r>
            <a:r>
              <a:rPr lang="en-US" sz="3200" dirty="0"/>
              <a:t>is correct </a:t>
            </a:r>
            <a:r>
              <a:rPr lang="en-US" sz="3200" dirty="0" smtClean="0"/>
              <a:t>is an empirical question</a:t>
            </a:r>
          </a:p>
          <a:p>
            <a:pPr lvl="1"/>
            <a:r>
              <a:rPr lang="en-US" sz="2800" dirty="0" smtClean="0"/>
              <a:t>Analyst coverage is endogenous</a:t>
            </a:r>
          </a:p>
          <a:p>
            <a:pPr lvl="1"/>
            <a:r>
              <a:rPr lang="en-US" sz="2800" dirty="0" smtClean="0"/>
              <a:t>More or less effort needed for high coverage?</a:t>
            </a:r>
          </a:p>
        </p:txBody>
      </p:sp>
    </p:spTree>
    <p:extLst>
      <p:ext uri="{BB962C8B-B14F-4D97-AF65-F5344CB8AC3E}">
        <p14:creationId xmlns:p14="http://schemas.microsoft.com/office/powerpoint/2010/main" val="2997907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Research Design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32235" y="3697835"/>
            <a:ext cx="8454565" cy="2433090"/>
          </a:xfrm>
        </p:spPr>
        <p:txBody>
          <a:bodyPr/>
          <a:lstStyle/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Partition </a:t>
            </a:r>
            <a:r>
              <a:rPr lang="en-US" sz="2400" dirty="0"/>
              <a:t>the firm-months into three equal groups: </a:t>
            </a:r>
            <a:br>
              <a:rPr lang="en-US" sz="2400" dirty="0"/>
            </a:br>
            <a:r>
              <a:rPr lang="en-US" sz="2400" dirty="0"/>
              <a:t>Low, Medium, and High </a:t>
            </a:r>
            <a:r>
              <a:rPr lang="en-US" sz="2400" dirty="0" smtClean="0"/>
              <a:t>coverage</a:t>
            </a:r>
          </a:p>
          <a:p>
            <a:pPr lvl="1" eaLnBrk="1" hangingPunct="1"/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4167"/>
              </p:ext>
            </p:extLst>
          </p:nvPr>
        </p:nvGraphicFramePr>
        <p:xfrm>
          <a:off x="1230765" y="1163105"/>
          <a:ext cx="6645165" cy="24001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5055"/>
                <a:gridCol w="2215055"/>
                <a:gridCol w="2215055"/>
              </a:tblGrid>
              <a:tr h="633982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Low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78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Trading Strategy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Each month, IBES announces the </a:t>
            </a:r>
            <a:r>
              <a:rPr lang="en-US" sz="3200" dirty="0"/>
              <a:t>consensus stock rec’d, EPS </a:t>
            </a:r>
            <a:r>
              <a:rPr lang="en-US" sz="3200" dirty="0" smtClean="0"/>
              <a:t>forecast, # of analysts, etc. for each firm</a:t>
            </a:r>
          </a:p>
          <a:p>
            <a:pPr eaLnBrk="1" hangingPunct="1"/>
            <a:r>
              <a:rPr lang="en-US" sz="3200" dirty="0" smtClean="0"/>
              <a:t>We infer the identity of analysts underlying these consensus, and their stock rec’d and EPS forecast </a:t>
            </a:r>
            <a:r>
              <a:rPr lang="en-US" sz="2000" dirty="0" smtClean="0"/>
              <a:t>(</a:t>
            </a:r>
            <a:r>
              <a:rPr lang="en-US" sz="2000" dirty="0" err="1" smtClean="0"/>
              <a:t>Glushkov</a:t>
            </a:r>
            <a:r>
              <a:rPr lang="en-US" sz="2000" dirty="0" smtClean="0"/>
              <a:t>, 2009)</a:t>
            </a:r>
          </a:p>
          <a:p>
            <a:pPr eaLnBrk="1" hangingPunct="1"/>
            <a:r>
              <a:rPr lang="en-US" sz="3200" dirty="0" smtClean="0"/>
              <a:t>If stock rec’d are upgraded (downgraded), buy (sell) in the following month t+1 </a:t>
            </a:r>
            <a:r>
              <a:rPr lang="en-US" sz="2000" dirty="0" smtClean="0"/>
              <a:t>(</a:t>
            </a:r>
            <a:r>
              <a:rPr lang="en-US" sz="2000" dirty="0" err="1"/>
              <a:t>Jegadeesh</a:t>
            </a:r>
            <a:r>
              <a:rPr lang="en-US" sz="2000" dirty="0"/>
              <a:t>, Kim, </a:t>
            </a:r>
            <a:r>
              <a:rPr lang="en-US" sz="2000" dirty="0" err="1"/>
              <a:t>Krische</a:t>
            </a:r>
            <a:r>
              <a:rPr lang="en-US" sz="2000" dirty="0"/>
              <a:t>, and Lee, 2004</a:t>
            </a:r>
            <a:r>
              <a:rPr lang="en-US" sz="2000" dirty="0" smtClean="0"/>
              <a:t>)</a:t>
            </a:r>
            <a:endParaRPr lang="en-US" sz="3200" dirty="0"/>
          </a:p>
          <a:p>
            <a:pPr eaLnBrk="1" hangingPunct="1"/>
            <a:endParaRPr lang="en-US" sz="3200" dirty="0" smtClean="0"/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1 Sample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336800"/>
            <a:ext cx="7708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2 Buy-and-Hold Return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47128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0.75*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2.56*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1.81*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0.74***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0.67**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-0.07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0.26**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0.08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>
                          <a:latin typeface="Cambria"/>
                          <a:ea typeface="맑은 고딕"/>
                          <a:cs typeface="Times New Roman"/>
                        </a:rPr>
                        <a:t>-0.18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2.48***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1.99***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93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Figure 1: Panels A and 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6643" r="-6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6782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Figure 1: Panels D and 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l="-7833" r="-7833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3 Risk-Adjusted Return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5979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0.73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2.49*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1.76*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0.71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0.62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-0.09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0.35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0.13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>
                          <a:latin typeface="Cambria"/>
                          <a:ea typeface="맑은 고딕"/>
                          <a:cs typeface="Times New Roman"/>
                        </a:rPr>
                        <a:t>-</a:t>
                      </a: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0.22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0.38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2.36***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1.98***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14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4 Effect of Earnings Announcement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86660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0.62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3.87*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3.25*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0.63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-0.13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0.19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-0.18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>
                          <a:latin typeface="Cambria"/>
                          <a:ea typeface="맑은 고딕"/>
                          <a:cs typeface="Times New Roman"/>
                        </a:rPr>
                        <a:t>-</a:t>
                      </a: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0.37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4.05***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3.62**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0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5 Earnings Surprise (Consensus)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43186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0.30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0.67*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0.38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0.14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0.09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-0.05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0.15***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0.07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>
                          <a:latin typeface="Cambria"/>
                          <a:ea typeface="맑은 고딕"/>
                          <a:cs typeface="Times New Roman"/>
                        </a:rPr>
                        <a:t>-</a:t>
                      </a: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0.08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0.15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0.60***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007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Figure 1: Panel 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643" r="49214"/>
          <a:stretch/>
        </p:blipFill>
        <p:spPr>
          <a:xfrm>
            <a:off x="457200" y="1600200"/>
            <a:ext cx="4171922" cy="4530725"/>
          </a:xfrm>
        </p:spPr>
      </p:pic>
      <p:sp>
        <p:nvSpPr>
          <p:cNvPr id="2" name="TextBox 1"/>
          <p:cNvSpPr txBox="1"/>
          <p:nvPr/>
        </p:nvSpPr>
        <p:spPr>
          <a:xfrm>
            <a:off x="5263290" y="1554629"/>
            <a:ext cx="3418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Trading Strategy</a:t>
            </a:r>
          </a:p>
          <a:p>
            <a:pPr marL="285750" indent="-285750">
              <a:buFont typeface="Wingdings" charset="0"/>
              <a:buChar char="Ø"/>
            </a:pP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Select firms </a:t>
            </a:r>
            <a:r>
              <a:rPr lang="en-US" dirty="0"/>
              <a:t>followed by </a:t>
            </a:r>
            <a:r>
              <a:rPr lang="en-US" dirty="0" smtClean="0"/>
              <a:t>less than three analysts</a:t>
            </a:r>
          </a:p>
          <a:p>
            <a:pPr marL="285750" indent="-285750">
              <a:buFont typeface="Wingdings" charset="0"/>
              <a:buChar char="Ø"/>
            </a:pP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Buy (Sell) when rec’d upgraded (downgraded)</a:t>
            </a:r>
          </a:p>
          <a:p>
            <a:pPr marL="285750" indent="-285750">
              <a:buFont typeface="Wingdings" charset="0"/>
              <a:buChar char="Ø"/>
            </a:pP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Bold, not herding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Yields 34</a:t>
            </a:r>
            <a:r>
              <a:rPr lang="en-US" dirty="0"/>
              <a:t>% per </a:t>
            </a:r>
            <a:r>
              <a:rPr lang="en-US" dirty="0" smtClean="0"/>
              <a:t>year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27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5 Earnings Surprise (Individual)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12489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0.88*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1.80*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0.92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0.53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-0.05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-0.58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0.29*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0.39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0.10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0.59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1.41*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0.82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42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5 Earnings Surprise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7053" b="-17053"/>
          <a:stretch>
            <a:fillRect/>
          </a:stretch>
        </p:blipFill>
        <p:spPr>
          <a:xfrm>
            <a:off x="1230765" y="3224159"/>
            <a:ext cx="5952775" cy="327724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15" y="1201510"/>
            <a:ext cx="5886715" cy="21696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6069795" y="2161635"/>
            <a:ext cx="1152150" cy="537670"/>
          </a:xfrm>
          <a:prstGeom prst="rect">
            <a:avLst/>
          </a:prstGeom>
          <a:solidFill>
            <a:srgbClr val="FF0000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23414" y="4734770"/>
            <a:ext cx="1036935" cy="537670"/>
          </a:xfrm>
          <a:prstGeom prst="rect">
            <a:avLst/>
          </a:prstGeom>
          <a:solidFill>
            <a:srgbClr val="FF0000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9185" y="2084825"/>
            <a:ext cx="184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Consensus</a:t>
            </a:r>
          </a:p>
          <a:p>
            <a:r>
              <a:rPr lang="en-US" dirty="0" smtClean="0"/>
              <a:t>EPS Surprise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7590" y="4696365"/>
            <a:ext cx="184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</a:p>
          <a:p>
            <a:r>
              <a:rPr lang="en-US" dirty="0" smtClean="0"/>
              <a:t>EPS Surprise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7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6 Selection Bias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32303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3.35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5.84**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2.49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4.22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1.17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-3.05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1.34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-0.13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-1.47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2.01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5.97**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3.96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17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 7 Initial Stock Price Reaction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63407"/>
              </p:ext>
            </p:extLst>
          </p:nvPr>
        </p:nvGraphicFramePr>
        <p:xfrm>
          <a:off x="846714" y="2065338"/>
          <a:ext cx="7719408" cy="29888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9852"/>
                <a:gridCol w="1929852"/>
                <a:gridCol w="1929852"/>
                <a:gridCol w="1929852"/>
              </a:tblGrid>
              <a:tr h="633982"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Bold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 – Herding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1.06***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1.23***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"/>
                          <a:ea typeface="맑은 고딕"/>
                          <a:cs typeface="Times New Roman"/>
                        </a:rPr>
                        <a:t>0.17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0.92***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1.18***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0.26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0.65***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0.77***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맑은 고딕"/>
                          <a:cs typeface="Times New Roman"/>
                        </a:rPr>
                        <a:t>0.12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Low – High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0.41**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0.46**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dec"/>
                        </a:tabLst>
                      </a:pPr>
                      <a:r>
                        <a:rPr lang="en-US" sz="2400" dirty="0" smtClean="0">
                          <a:latin typeface="Cambria"/>
                          <a:ea typeface="MS Mincho"/>
                          <a:cs typeface="Times New Roman"/>
                        </a:rPr>
                        <a:t>0.05</a:t>
                      </a:r>
                      <a:endParaRPr lang="en-US" sz="2400" dirty="0"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22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Conclusion</a:t>
            </a:r>
            <a:endParaRPr lang="en-US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/>
              <a:t>Why do some analysts deviate away from the consensus?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/>
              <a:t>They think they have relatively higher ability / private info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/>
              <a:t>Perception less (more) likely to be right when info environment is more (less) transparent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Highly profitable to trade based on [bold, low] recommendations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Prior literature documents very low </a:t>
            </a:r>
            <a:r>
              <a:rPr lang="en-US" sz="2000" dirty="0" smtClean="0"/>
              <a:t>returns </a:t>
            </a:r>
            <a:r>
              <a:rPr lang="en-US" sz="1400" dirty="0"/>
              <a:t>(Barber et al., </a:t>
            </a:r>
            <a:r>
              <a:rPr lang="en-US" sz="1400" dirty="0" smtClean="0"/>
              <a:t>2001)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Profitability </a:t>
            </a:r>
            <a:r>
              <a:rPr lang="en-US" sz="2000" dirty="0"/>
              <a:t>is partly due to the earnings news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EPS forecast appears biased to support the stock recommendations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Rules </a:t>
            </a:r>
            <a:r>
              <a:rPr lang="en-US" sz="2000" dirty="0"/>
              <a:t>out alternative explanations (e.g., selection bias)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23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Thank you</a:t>
            </a:r>
            <a:br>
              <a:rPr lang="en-US" dirty="0" smtClean="0">
                <a:cs typeface="+mj-cs"/>
              </a:rPr>
            </a:br>
            <a:r>
              <a:rPr lang="en-US" sz="1200" dirty="0" smtClean="0">
                <a:cs typeface="+mj-cs"/>
              </a:rPr>
              <a:t/>
            </a:r>
            <a:br>
              <a:rPr lang="en-US" sz="1200" dirty="0" smtClean="0">
                <a:cs typeface="+mj-cs"/>
              </a:rPr>
            </a:br>
            <a:r>
              <a:rPr lang="en-US" sz="2400" dirty="0" smtClean="0">
                <a:cs typeface="+mj-cs"/>
              </a:rPr>
              <a:t>Comments?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  </a:t>
            </a:r>
            <a:r>
              <a:rPr lang="en-US" sz="2400" dirty="0" smtClean="0">
                <a:cs typeface="+mj-cs"/>
              </a:rPr>
              <a:t>Email: </a:t>
            </a:r>
            <a:r>
              <a:rPr lang="en-US" sz="2400" dirty="0" err="1" smtClean="0">
                <a:cs typeface="+mj-cs"/>
              </a:rPr>
              <a:t>fscheong@nyu.edu</a:t>
            </a:r>
            <a:endParaRPr lang="en-US" sz="2400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/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1885"/>
            <a:ext cx="8229600" cy="204904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“Bold” if it deviates away from the </a:t>
            </a:r>
            <a:r>
              <a:rPr lang="en-US" sz="2800" i="1" dirty="0">
                <a:solidFill>
                  <a:srgbClr val="000000"/>
                </a:solidFill>
              </a:rPr>
              <a:t>prior period</a:t>
            </a:r>
            <a:r>
              <a:rPr lang="en-US" sz="2800" dirty="0">
                <a:solidFill>
                  <a:srgbClr val="000000"/>
                </a:solidFill>
              </a:rPr>
              <a:t> consensus recommendation </a:t>
            </a:r>
            <a:r>
              <a:rPr lang="en-US" sz="2000" dirty="0">
                <a:solidFill>
                  <a:srgbClr val="000000"/>
                </a:solidFill>
              </a:rPr>
              <a:t>(Clement and </a:t>
            </a:r>
            <a:r>
              <a:rPr lang="en-US" sz="2000" dirty="0" err="1">
                <a:solidFill>
                  <a:srgbClr val="000000"/>
                </a:solidFill>
              </a:rPr>
              <a:t>Tse</a:t>
            </a:r>
            <a:r>
              <a:rPr lang="en-US" sz="2000" dirty="0">
                <a:solidFill>
                  <a:srgbClr val="000000"/>
                </a:solidFill>
              </a:rPr>
              <a:t>, 2005)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21"/>
          <p:cNvGrpSpPr/>
          <p:nvPr/>
        </p:nvGrpSpPr>
        <p:grpSpPr>
          <a:xfrm>
            <a:off x="818947" y="1201510"/>
            <a:ext cx="6633555" cy="1035251"/>
            <a:chOff x="897775" y="2213545"/>
            <a:chExt cx="7315200" cy="137509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97775" y="2942706"/>
              <a:ext cx="7315200" cy="4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92636" y="2213545"/>
              <a:ext cx="0" cy="748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1347" y="3098064"/>
              <a:ext cx="1219916" cy="490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Feb 17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759795" y="1227785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84099" y="1227786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22889" y="1241462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53956" y="2385862"/>
            <a:ext cx="176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Consensus: Hold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Analyst #1: Hold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86051" y="2844844"/>
            <a:ext cx="3379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Upgrade   </a:t>
            </a: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sz="1600" dirty="0" smtClean="0">
                <a:solidFill>
                  <a:srgbClr val="FF0000"/>
                </a:solidFill>
              </a:rPr>
              <a:t>Buy in month t+1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(no look-ahead bias)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9850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 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51014" y="2385862"/>
            <a:ext cx="22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Consensus: Hold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Analyst #1: Buy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47603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76563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 30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762555" y="2501077"/>
            <a:ext cx="1344175" cy="0"/>
          </a:xfrm>
          <a:prstGeom prst="straightConnector1">
            <a:avLst/>
          </a:prstGeom>
          <a:solidFill>
            <a:srgbClr val="FF0000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3378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/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1885"/>
            <a:ext cx="8229600" cy="204904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“Bold” if it deviates away from the </a:t>
            </a:r>
            <a:r>
              <a:rPr lang="en-US" sz="2800" i="1" dirty="0">
                <a:solidFill>
                  <a:srgbClr val="000000"/>
                </a:solidFill>
              </a:rPr>
              <a:t>prior period</a:t>
            </a:r>
            <a:r>
              <a:rPr lang="en-US" sz="2800" dirty="0">
                <a:solidFill>
                  <a:srgbClr val="000000"/>
                </a:solidFill>
              </a:rPr>
              <a:t> consensus recommendation </a:t>
            </a:r>
            <a:r>
              <a:rPr lang="en-US" sz="2000" dirty="0">
                <a:solidFill>
                  <a:srgbClr val="000000"/>
                </a:solidFill>
              </a:rPr>
              <a:t>(Clement and </a:t>
            </a:r>
            <a:r>
              <a:rPr lang="en-US" sz="2000" dirty="0" err="1">
                <a:solidFill>
                  <a:srgbClr val="000000"/>
                </a:solidFill>
              </a:rPr>
              <a:t>Tse</a:t>
            </a:r>
            <a:r>
              <a:rPr lang="en-US" sz="2000" dirty="0">
                <a:solidFill>
                  <a:srgbClr val="000000"/>
                </a:solidFill>
              </a:rPr>
              <a:t>, 2005)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Robustness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“</a:t>
            </a:r>
            <a:r>
              <a:rPr lang="en-US" sz="2800" dirty="0">
                <a:solidFill>
                  <a:srgbClr val="000000"/>
                </a:solidFill>
              </a:rPr>
              <a:t>Bold” if it is different from the </a:t>
            </a:r>
            <a:r>
              <a:rPr lang="en-US" sz="2800" i="1" dirty="0"/>
              <a:t>contemporaneous</a:t>
            </a:r>
            <a:r>
              <a:rPr lang="en-US" sz="2800" dirty="0"/>
              <a:t> consensus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21"/>
          <p:cNvGrpSpPr/>
          <p:nvPr/>
        </p:nvGrpSpPr>
        <p:grpSpPr>
          <a:xfrm>
            <a:off x="818947" y="1201510"/>
            <a:ext cx="6633555" cy="1035251"/>
            <a:chOff x="897775" y="2213545"/>
            <a:chExt cx="7315200" cy="137509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97775" y="2942706"/>
              <a:ext cx="7315200" cy="4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92636" y="2213545"/>
              <a:ext cx="0" cy="748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1347" y="3098064"/>
              <a:ext cx="1219916" cy="490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Feb 17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759795" y="1227785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84099" y="1227786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22889" y="1241462"/>
            <a:ext cx="0" cy="56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53956" y="2385862"/>
            <a:ext cx="176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Consensus: Hold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Analyst #1: Hold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86051" y="2844844"/>
            <a:ext cx="3379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Upgrade   </a:t>
            </a: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sz="1600" dirty="0" smtClean="0">
                <a:solidFill>
                  <a:srgbClr val="FF0000"/>
                </a:solidFill>
              </a:rPr>
              <a:t>Buy in month t+1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(no look-ahead bias)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9850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 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51014" y="2385862"/>
            <a:ext cx="22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Consensus: Buy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Analyst #1: Strong Buy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47603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76563" y="1848192"/>
            <a:ext cx="11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 30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762555" y="2501077"/>
            <a:ext cx="1344175" cy="0"/>
          </a:xfrm>
          <a:prstGeom prst="straightConnector1">
            <a:avLst/>
          </a:prstGeom>
          <a:solidFill>
            <a:srgbClr val="FF0000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112610" y="2315255"/>
            <a:ext cx="1805035" cy="499265"/>
          </a:xfrm>
          <a:prstGeom prst="ellipse">
            <a:avLst/>
          </a:prstGeom>
          <a:solidFill>
            <a:srgbClr val="FF0000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37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Things to Note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Stock recommendation, not EPS forecast</a:t>
            </a:r>
          </a:p>
          <a:p>
            <a:pPr lvl="1" eaLnBrk="1" hangingPunct="1"/>
            <a:r>
              <a:rPr lang="en-US" sz="2400" dirty="0" smtClean="0"/>
              <a:t>EPS forecast </a:t>
            </a:r>
            <a:r>
              <a:rPr lang="en-US" sz="2400" dirty="0"/>
              <a:t>is merely one of the many items an analyst forecasts to support their valuation and stock </a:t>
            </a:r>
            <a:r>
              <a:rPr lang="en-US" sz="2400" dirty="0" smtClean="0"/>
              <a:t>recommendation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Change in recommendation, not level</a:t>
            </a:r>
          </a:p>
          <a:p>
            <a:pPr lvl="1" eaLnBrk="1" hangingPunct="1"/>
            <a:r>
              <a:rPr lang="en-US" sz="2400" dirty="0" smtClean="0"/>
              <a:t>Upgrade or Downgrade </a:t>
            </a:r>
            <a:r>
              <a:rPr lang="en-US" sz="1600" dirty="0" smtClean="0"/>
              <a:t>(</a:t>
            </a:r>
            <a:r>
              <a:rPr lang="en-US" sz="1600" dirty="0"/>
              <a:t>Francis and </a:t>
            </a:r>
            <a:r>
              <a:rPr lang="en-US" sz="1600" dirty="0" err="1"/>
              <a:t>Soffer</a:t>
            </a:r>
            <a:r>
              <a:rPr lang="en-US" sz="1600" dirty="0"/>
              <a:t>, </a:t>
            </a:r>
            <a:r>
              <a:rPr lang="en-US" sz="1600" dirty="0" smtClean="0"/>
              <a:t>1997)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Research Design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Why would some analysts deviate away from the "herd”, and issue "bold" recommendations?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4433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Analysts issue bold rec’d when they believe they have some comparative advantage (e.g., higher ability or private info)</a:t>
            </a:r>
          </a:p>
          <a:p>
            <a:r>
              <a:rPr lang="en-US" dirty="0" smtClean="0"/>
              <a:t>But this belief is 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likely to be correct for firms followed by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analysts</a:t>
            </a:r>
          </a:p>
          <a:p>
            <a:pPr lvl="1"/>
            <a:r>
              <a:rPr lang="en-US" dirty="0" smtClean="0"/>
              <a:t>Because prices of those firms incorporate a richer set of info </a:t>
            </a:r>
            <a:r>
              <a:rPr lang="en-US" sz="1800" dirty="0" smtClean="0"/>
              <a:t>(</a:t>
            </a:r>
            <a:r>
              <a:rPr lang="en-US" sz="1800" dirty="0" err="1"/>
              <a:t>Roulstone</a:t>
            </a:r>
            <a:r>
              <a:rPr lang="en-US" sz="1800" dirty="0"/>
              <a:t>, 2003; and Bowen, Chen, and Cheng, </a:t>
            </a:r>
            <a:r>
              <a:rPr lang="en-US" sz="1800" dirty="0" smtClean="0"/>
              <a:t>2008)</a:t>
            </a:r>
          </a:p>
          <a:p>
            <a:r>
              <a:rPr lang="en-US" dirty="0" smtClean="0"/>
              <a:t>And conversely,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likely to be correct when followed by </a:t>
            </a:r>
            <a:r>
              <a:rPr lang="en-US" dirty="0" smtClean="0">
                <a:solidFill>
                  <a:srgbClr val="FF0000"/>
                </a:solidFill>
              </a:rPr>
              <a:t>few</a:t>
            </a:r>
            <a:r>
              <a:rPr lang="en-US" dirty="0" smtClean="0"/>
              <a:t> analysts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(to paraphrase)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Analysts should assess the skill of the peer analysts before deviating, and larger peer groups make this task difficult</a:t>
            </a:r>
          </a:p>
          <a:p>
            <a:r>
              <a:rPr lang="en-US" dirty="0"/>
              <a:t>Prior studies find that overconfidence is more prevalent for difficult tasks </a:t>
            </a:r>
            <a:r>
              <a:rPr lang="en-US" sz="2000" dirty="0" smtClean="0"/>
              <a:t>(</a:t>
            </a:r>
            <a:r>
              <a:rPr lang="en-US" sz="2000" dirty="0" err="1" smtClean="0"/>
              <a:t>Svenson</a:t>
            </a:r>
            <a:r>
              <a:rPr lang="en-US" sz="2000" dirty="0" smtClean="0"/>
              <a:t>, 1981, Barber </a:t>
            </a:r>
            <a:r>
              <a:rPr lang="en-US" sz="2000" dirty="0"/>
              <a:t>and </a:t>
            </a:r>
            <a:r>
              <a:rPr lang="en-US" sz="2000" dirty="0" err="1"/>
              <a:t>Odean</a:t>
            </a:r>
            <a:r>
              <a:rPr lang="en-US" sz="2000" dirty="0"/>
              <a:t>, 2001)</a:t>
            </a:r>
          </a:p>
          <a:p>
            <a:r>
              <a:rPr lang="en-US" dirty="0" smtClean="0"/>
              <a:t>Analysts who deviate away from the consensus tend to be overconfident when there are many other peer analysts.</a:t>
            </a:r>
          </a:p>
        </p:txBody>
      </p:sp>
    </p:spTree>
    <p:extLst>
      <p:ext uri="{BB962C8B-B14F-4D97-AF65-F5344CB8AC3E}">
        <p14:creationId xmlns:p14="http://schemas.microsoft.com/office/powerpoint/2010/main" val="1861652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>
            <a:alpha val="0"/>
          </a:srgb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>
            <a:alpha val="0"/>
          </a:srgb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1109</Words>
  <Application>Microsoft Macintosh PowerPoint</Application>
  <PresentationFormat>On-screen Show (4:3)</PresentationFormat>
  <Paragraphs>275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Analyst Coverage and the Profitability of Bold Recommendations </vt:lpstr>
      <vt:lpstr>Figure 1: Panel A</vt:lpstr>
      <vt:lpstr>Timeline / Definition</vt:lpstr>
      <vt:lpstr>Timeline / Definition</vt:lpstr>
      <vt:lpstr>Things to Note</vt:lpstr>
      <vt:lpstr>Outline</vt:lpstr>
      <vt:lpstr>Motivation</vt:lpstr>
      <vt:lpstr>Hypothesis</vt:lpstr>
      <vt:lpstr>Hypothesis (to paraphrase)</vt:lpstr>
      <vt:lpstr>Tension (alternative prediction)</vt:lpstr>
      <vt:lpstr>Research Design</vt:lpstr>
      <vt:lpstr>Trading Strategy</vt:lpstr>
      <vt:lpstr>Table 1 Sample Selection</vt:lpstr>
      <vt:lpstr>Table 2 Buy-and-Hold Return</vt:lpstr>
      <vt:lpstr>Figure 1: Panels A and B</vt:lpstr>
      <vt:lpstr>Figure 1: Panels D and E</vt:lpstr>
      <vt:lpstr>Table 3 Risk-Adjusted Return</vt:lpstr>
      <vt:lpstr>Table 4 Effect of Earnings Announcement</vt:lpstr>
      <vt:lpstr>Table 5 Earnings Surprise (Consensus)</vt:lpstr>
      <vt:lpstr>Table 5 Earnings Surprise (Individual)</vt:lpstr>
      <vt:lpstr>Table 5 Earnings Surprise</vt:lpstr>
      <vt:lpstr>Table 6 Selection Bias</vt:lpstr>
      <vt:lpstr>Table 7 Initial Stock Price Reaction</vt:lpstr>
      <vt:lpstr>Conclusion</vt:lpstr>
      <vt:lpstr>Thank you  Comments?  Email: fscheong@nyu.edu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Relative Informativeness of Accounting Disclosures in Different Countries</dc:title>
  <dc:creator>template1</dc:creator>
  <cp:lastModifiedBy>FS C</cp:lastModifiedBy>
  <cp:revision>95</cp:revision>
  <cp:lastPrinted>2017-11-01T06:32:39Z</cp:lastPrinted>
  <dcterms:created xsi:type="dcterms:W3CDTF">2007-10-01T18:11:07Z</dcterms:created>
  <dcterms:modified xsi:type="dcterms:W3CDTF">2017-11-01T06:33:18Z</dcterms:modified>
</cp:coreProperties>
</file>