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35" r:id="rId2"/>
    <p:sldId id="345" r:id="rId3"/>
    <p:sldId id="333" r:id="rId4"/>
    <p:sldId id="334" r:id="rId5"/>
    <p:sldId id="336" r:id="rId6"/>
    <p:sldId id="343" r:id="rId7"/>
    <p:sldId id="365" r:id="rId8"/>
    <p:sldId id="364" r:id="rId9"/>
    <p:sldId id="366" r:id="rId10"/>
    <p:sldId id="361" r:id="rId11"/>
    <p:sldId id="277" r:id="rId12"/>
    <p:sldId id="355" r:id="rId13"/>
    <p:sldId id="356" r:id="rId14"/>
    <p:sldId id="357" r:id="rId15"/>
    <p:sldId id="358" r:id="rId16"/>
    <p:sldId id="321" r:id="rId17"/>
    <p:sldId id="362" r:id="rId18"/>
    <p:sldId id="354" r:id="rId19"/>
    <p:sldId id="280" r:id="rId20"/>
    <p:sldId id="307" r:id="rId21"/>
    <p:sldId id="281" r:id="rId22"/>
    <p:sldId id="310" r:id="rId23"/>
    <p:sldId id="312" r:id="rId24"/>
    <p:sldId id="363" r:id="rId25"/>
    <p:sldId id="282" r:id="rId26"/>
    <p:sldId id="359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eorgi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081" autoAdjust="0"/>
    <p:restoredTop sz="92820" autoAdjust="0"/>
  </p:normalViewPr>
  <p:slideViewPr>
    <p:cSldViewPr>
      <p:cViewPr varScale="1">
        <p:scale>
          <a:sx n="93" d="100"/>
          <a:sy n="93" d="100"/>
        </p:scale>
        <p:origin x="-22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554A4-EA35-3C4F-9E36-C6E9851AAF4D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8B17-D50E-844E-A74F-C0E5A63F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4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BE2038B-D1BF-6146-8D90-ED81FD09E02C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580D6B0-AE7F-1D40-AA7C-C70B82DC4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D6F6BC22-3757-A345-A717-0F4A23BCB452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endParaRPr lang="en-US" dirty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C69912A0-36EC-D046-A1E1-A2BEC1FE89BA}" type="slidenum">
              <a:rPr lang="en-US" sz="1200">
                <a:cs typeface="Arial" charset="0"/>
              </a:rPr>
              <a:pPr eaLnBrk="1" hangingPunct="1"/>
              <a:t>16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7563F50F-B1F7-1540-B49B-37B7A731503C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80D6B0-AE7F-1D40-AA7C-C70B82DC44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71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1BB159ED-3398-2A4E-860A-6E19349C8886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452582FC-6C55-304A-8745-BBFB1D2EB80F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DF3F1EFD-FC61-D04D-9D57-7CA7D16DEE85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en-US" dirty="0"/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58A92926-7403-6D4B-B28C-B45FA89CD7BA}" type="slidenum">
              <a:rPr lang="en-US" sz="1200">
                <a:cs typeface="Arial" charset="0"/>
              </a:rPr>
              <a:pPr eaLnBrk="1" hangingPunct="1"/>
              <a:t>22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A8349B28-B2C2-154B-9516-E08C82D942D0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C7F735A6-2E3C-4845-A61B-76A398E7D60F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80D6B0-AE7F-1D40-AA7C-C70B82DC44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1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EB675E8C-FD64-1343-BF55-9B16590C1248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D3263AFD-274E-374E-9E7E-C7B8C260E93E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AE614CAC-B74B-164F-86EA-B1796116C4F1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7563F50F-B1F7-1540-B49B-37B7A731503C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B609B719-1C2A-E04D-9CA0-E31F750A176A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fld id="{642292CE-10AA-D04F-8E9C-B154E98C0FB9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95F9F-1F8E-3B47-8BE3-AEF18C887FE8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EB255-38B3-F94F-9529-7E2564B0E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A7EB1-F1B5-3840-B6FF-EA868C31BC09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3DB4E-DDBC-C641-913B-320056E5E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E7974-EFC5-394E-9B86-E9FBE1FD5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288CC-5B56-F340-9E2E-104DEE0DFC68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7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B6041-6432-144E-9B9F-9E60B76EFC28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5FA6D-6B60-414F-ADBB-E7B7D3E14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7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4E28C-424E-F148-B5ED-D6F81A15BB3B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6D17D-1106-4640-AC73-DC53EFD92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97C60-A4D2-B14C-A8A4-6B044D858764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15B-923C-5D43-A4F4-28238A820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0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C7185-372D-2847-AB9A-22B4CAFFF42A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63960-62E5-4543-B34B-96178259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8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01DD9-09E8-7440-8100-AB76AA51F55F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E8548-C722-614E-A492-0B30CD2D6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43F2C-E698-DC4A-8BAA-11C864327A28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B426B6-BD35-F44C-80CD-9B4503D0F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B0FD3-47CE-714C-A1B2-AEF550615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1BD18-B44C-6F41-899F-117A76278509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9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F50D9-35DA-B44D-B7DC-2890B4D0C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4FCA9-53A4-6E44-928F-B56F1743D354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prstClr val="black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fld id="{D7DF74A8-6BC6-8B4D-9892-17E0A5F268EE}" type="datetimeFigureOut">
              <a:rPr lang="en-US"/>
              <a:pPr>
                <a:defRPr/>
              </a:pPr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fld id="{B0A86E4B-2F10-254C-A5F6-77FC1054C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7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"/>
        <a:defRPr sz="22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charset="0"/>
        <a:buChar char="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charset="0"/>
        <a:buChar char="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3600" y="3733800"/>
            <a:ext cx="6400800" cy="1752600"/>
          </a:xfrm>
        </p:spPr>
        <p:txBody>
          <a:bodyPr/>
          <a:lstStyle/>
          <a:p>
            <a:pPr algn="l" eaLnBrk="1" hangingPunct="1"/>
            <a:endParaRPr lang="en-US" dirty="0" smtClean="0">
              <a:solidFill>
                <a:schemeClr val="bg1"/>
              </a:solidFill>
            </a:endParaRPr>
          </a:p>
          <a:p>
            <a:pPr algn="l" eaLnBrk="1" hangingPunct="1"/>
            <a:endParaRPr lang="en-US" dirty="0">
              <a:solidFill>
                <a:schemeClr val="bg1"/>
              </a:solidFill>
            </a:endParaRPr>
          </a:p>
          <a:p>
            <a:pPr algn="r" eaLnBrk="1" hangingPunct="1"/>
            <a:r>
              <a:rPr lang="en-US" sz="2000" cap="none" dirty="0" err="1" smtClean="0">
                <a:solidFill>
                  <a:srgbClr val="000000"/>
                </a:solidFill>
              </a:rPr>
              <a:t>Foong</a:t>
            </a:r>
            <a:r>
              <a:rPr lang="en-US" sz="2000" cap="none" dirty="0" smtClean="0">
                <a:solidFill>
                  <a:srgbClr val="000000"/>
                </a:solidFill>
              </a:rPr>
              <a:t> Soon Cheong, </a:t>
            </a:r>
            <a:r>
              <a:rPr lang="en-US" sz="2000" cap="none" dirty="0" smtClean="0">
                <a:solidFill>
                  <a:srgbClr val="000000"/>
                </a:solidFill>
              </a:rPr>
              <a:t>NYU Shanghai</a:t>
            </a:r>
          </a:p>
          <a:p>
            <a:pPr algn="r" eaLnBrk="1" hangingPunct="1"/>
            <a:r>
              <a:rPr lang="en-US" sz="2000" cap="none" dirty="0" smtClean="0">
                <a:solidFill>
                  <a:srgbClr val="000000"/>
                </a:solidFill>
              </a:rPr>
              <a:t>Changhee Lee, Ramapo College</a:t>
            </a:r>
            <a:endParaRPr lang="en-US" sz="2000" cap="none" dirty="0" smtClean="0">
              <a:solidFill>
                <a:srgbClr val="000000"/>
              </a:solidFill>
            </a:endParaRPr>
          </a:p>
          <a:p>
            <a:pPr algn="r" eaLnBrk="1" hangingPunct="1"/>
            <a:r>
              <a:rPr lang="en-US" sz="2000" cap="none" dirty="0" smtClean="0">
                <a:solidFill>
                  <a:srgbClr val="000000"/>
                </a:solidFill>
              </a:rPr>
              <a:t>Dan </a:t>
            </a:r>
            <a:r>
              <a:rPr lang="en-US" sz="2000" cap="none" dirty="0" err="1" smtClean="0">
                <a:solidFill>
                  <a:srgbClr val="000000"/>
                </a:solidFill>
              </a:rPr>
              <a:t>Palmon</a:t>
            </a:r>
            <a:r>
              <a:rPr lang="en-US" sz="2000" cap="none" dirty="0" smtClean="0">
                <a:solidFill>
                  <a:srgbClr val="000000"/>
                </a:solidFill>
              </a:rPr>
              <a:t>, </a:t>
            </a:r>
            <a:r>
              <a:rPr lang="en-US" sz="2000" cap="none" dirty="0" smtClean="0">
                <a:solidFill>
                  <a:srgbClr val="000000"/>
                </a:solidFill>
              </a:rPr>
              <a:t>Rutgers</a:t>
            </a:r>
          </a:p>
          <a:p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/>
          <a:p>
            <a:r>
              <a:rPr lang="en-US" dirty="0" smtClean="0"/>
              <a:t>Coverage Changes and EPS Forecast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1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analysis is based on I/B/E/S forecasts of quarterly earnings (specifically, one-quarter-ahead earnings forecast, FPI=6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1985 to 2012 (28 years) for the firms that had an increase (decrease) in their analyst following.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These procedures yield a sample of 777,098 (641,247) </a:t>
            </a:r>
            <a:r>
              <a:rPr lang="en-US" dirty="0">
                <a:solidFill>
                  <a:srgbClr val="FF0000"/>
                </a:solidFill>
              </a:rPr>
              <a:t>analyst-firm-quarter </a:t>
            </a:r>
            <a:r>
              <a:rPr lang="en-US" dirty="0"/>
              <a:t>observations for the analyst’s adding (dropping) coverage of a firm.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1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find analysts’ adding </a:t>
            </a:r>
            <a:r>
              <a:rPr lang="en-US" altLang="ko-KR" dirty="0" smtClean="0"/>
              <a:t>(</a:t>
            </a:r>
            <a:r>
              <a:rPr lang="en-US" dirty="0" smtClean="0"/>
              <a:t>dropping</a:t>
            </a:r>
            <a:r>
              <a:rPr lang="en-US" altLang="ko-KR" dirty="0" smtClean="0"/>
              <a:t>)</a:t>
            </a:r>
            <a:r>
              <a:rPr lang="en-US" dirty="0" smtClean="0"/>
              <a:t> coverage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r>
              <a:rPr lang="en-US" dirty="0"/>
              <a:t>To examine the </a:t>
            </a:r>
            <a:r>
              <a:rPr lang="en-US" dirty="0" smtClean="0"/>
              <a:t>association between coverage change and their </a:t>
            </a:r>
            <a:r>
              <a:rPr lang="en-US" dirty="0"/>
              <a:t>forecast accuracy,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We </a:t>
            </a:r>
            <a:r>
              <a:rPr lang="en-US" dirty="0"/>
              <a:t>first identify </a:t>
            </a:r>
            <a:r>
              <a:rPr lang="en-US" dirty="0">
                <a:solidFill>
                  <a:srgbClr val="FF0000"/>
                </a:solidFill>
              </a:rPr>
              <a:t>the quarter of an analyst’s </a:t>
            </a:r>
            <a:r>
              <a:rPr lang="en-US" dirty="0" smtClean="0">
                <a:solidFill>
                  <a:srgbClr val="FF0000"/>
                </a:solidFill>
              </a:rPr>
              <a:t>first (last) </a:t>
            </a:r>
            <a:r>
              <a:rPr lang="en-US" dirty="0">
                <a:solidFill>
                  <a:srgbClr val="FF0000"/>
                </a:solidFill>
              </a:rPr>
              <a:t>earnings </a:t>
            </a:r>
            <a:r>
              <a:rPr lang="en-US" dirty="0"/>
              <a:t>forecast for a firm. </a:t>
            </a: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Then</a:t>
            </a:r>
            <a:r>
              <a:rPr lang="en-US" dirty="0"/>
              <a:t>, we compare her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(last)</a:t>
            </a:r>
            <a:r>
              <a:rPr lang="en-US" dirty="0" smtClean="0">
                <a:solidFill>
                  <a:srgbClr val="FF0000"/>
                </a:solidFill>
              </a:rPr>
              <a:t> forecast </a:t>
            </a:r>
            <a:r>
              <a:rPr lang="en-US" dirty="0">
                <a:solidFill>
                  <a:srgbClr val="FF0000"/>
                </a:solidFill>
              </a:rPr>
              <a:t>accuracy for a firm with her peers</a:t>
            </a:r>
            <a:r>
              <a:rPr lang="en-US" dirty="0"/>
              <a:t> who have been following the same firm. 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/>
              <a:t>Coverage Change?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find analysts’ adding / dropping coverage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&lt;Adding coverage&gt;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AAPL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35814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42672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C</a:t>
            </a:r>
          </a:p>
        </p:txBody>
      </p:sp>
    </p:spTree>
    <p:extLst>
      <p:ext uri="{BB962C8B-B14F-4D97-AF65-F5344CB8AC3E}">
        <p14:creationId xmlns:p14="http://schemas.microsoft.com/office/powerpoint/2010/main" val="24518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Coverage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find analysts’ adding / dropping coverage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&lt;Adding coverage: </a:t>
            </a:r>
            <a:r>
              <a:rPr lang="en-US" dirty="0" smtClean="0">
                <a:solidFill>
                  <a:srgbClr val="FF0000"/>
                </a:solidFill>
              </a:rPr>
              <a:t>Analyst “D”</a:t>
            </a:r>
            <a:r>
              <a:rPr lang="en-US" dirty="0" smtClean="0"/>
              <a:t>&gt;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AAPL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35814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42672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4953000"/>
            <a:ext cx="1447800" cy="533400"/>
          </a:xfrm>
          <a:prstGeom prst="rect">
            <a:avLst/>
          </a:prstGeom>
          <a:ln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D</a:t>
            </a:r>
          </a:p>
        </p:txBody>
      </p:sp>
      <p:sp>
        <p:nvSpPr>
          <p:cNvPr id="14" name="Striped Right Arrow 13"/>
          <p:cNvSpPr/>
          <p:nvPr/>
        </p:nvSpPr>
        <p:spPr>
          <a:xfrm rot="10800000">
            <a:off x="4648200" y="4876800"/>
            <a:ext cx="2286000" cy="685800"/>
          </a:xfrm>
          <a:prstGeom prst="stripedRightArrow">
            <a:avLst>
              <a:gd name="adj1" fmla="val 55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701" name="TextBox 14"/>
          <p:cNvSpPr txBox="1">
            <a:spLocks noChangeArrowheads="1"/>
          </p:cNvSpPr>
          <p:nvPr/>
        </p:nvSpPr>
        <p:spPr bwMode="auto">
          <a:xfrm>
            <a:off x="5486400" y="50403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6386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Coverage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find analysts’ adding / dropping coverage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&lt;Dropping coverage&gt;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AAPL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35814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42672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4953000"/>
            <a:ext cx="1447800" cy="533400"/>
          </a:xfrm>
          <a:prstGeom prst="rect">
            <a:avLst/>
          </a:prstGeom>
          <a:ln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D</a:t>
            </a:r>
          </a:p>
        </p:txBody>
      </p:sp>
    </p:spTree>
    <p:extLst>
      <p:ext uri="{BB962C8B-B14F-4D97-AF65-F5344CB8AC3E}">
        <p14:creationId xmlns:p14="http://schemas.microsoft.com/office/powerpoint/2010/main" val="9900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find analysts’ adding / dropping coverage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&lt;Dropping coverage: </a:t>
            </a:r>
            <a:r>
              <a:rPr lang="en-US" dirty="0" smtClean="0">
                <a:solidFill>
                  <a:srgbClr val="FF0000"/>
                </a:solidFill>
              </a:rPr>
              <a:t>Analyst “A”</a:t>
            </a:r>
            <a:r>
              <a:rPr lang="en-US" dirty="0" smtClean="0"/>
              <a:t>&gt;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AAPL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35814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42672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4953000"/>
            <a:ext cx="1447800" cy="533400"/>
          </a:xfrm>
          <a:prstGeom prst="rect">
            <a:avLst/>
          </a:prstGeom>
          <a:ln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D</a:t>
            </a:r>
          </a:p>
        </p:txBody>
      </p:sp>
      <p:sp>
        <p:nvSpPr>
          <p:cNvPr id="14" name="Striped Right Arrow 13"/>
          <p:cNvSpPr/>
          <p:nvPr/>
        </p:nvSpPr>
        <p:spPr>
          <a:xfrm>
            <a:off x="4648200" y="2819400"/>
            <a:ext cx="2286000" cy="685800"/>
          </a:xfrm>
          <a:prstGeom prst="stripedRightArrow">
            <a:avLst>
              <a:gd name="adj1" fmla="val 55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5797" name="TextBox 14"/>
          <p:cNvSpPr txBox="1">
            <a:spLocks noChangeArrowheads="1"/>
          </p:cNvSpPr>
          <p:nvPr/>
        </p:nvSpPr>
        <p:spPr bwMode="auto">
          <a:xfrm>
            <a:off x="5486400" y="2971800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OUT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Coverage Change?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51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Dependent Variable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Control Variables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Normalized variables; relative value</a:t>
            </a:r>
          </a:p>
        </p:txBody>
      </p:sp>
      <p:pic>
        <p:nvPicPr>
          <p:cNvPr id="7987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46287"/>
            <a:ext cx="39624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2250"/>
            <a:ext cx="8382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740223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Clement and </a:t>
            </a:r>
            <a:r>
              <a:rPr lang="en-US" sz="1400" b="1" dirty="0" err="1" smtClean="0"/>
              <a:t>Tse</a:t>
            </a:r>
            <a:r>
              <a:rPr lang="en-US" sz="1400" b="1" dirty="0" smtClean="0"/>
              <a:t> (2005)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797623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Clement and </a:t>
            </a:r>
            <a:r>
              <a:rPr lang="en-US" sz="1400" b="1" dirty="0" err="1" smtClean="0"/>
              <a:t>Tse</a:t>
            </a:r>
            <a:r>
              <a:rPr lang="en-US" sz="1400" b="1" dirty="0" smtClean="0"/>
              <a:t> (2005)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/>
              <a:t>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find analysts’ adding / dropping coverage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&lt;Adding coverage: </a:t>
            </a:r>
            <a:r>
              <a:rPr lang="en-US" dirty="0" smtClean="0">
                <a:solidFill>
                  <a:srgbClr val="FF0000"/>
                </a:solidFill>
              </a:rPr>
              <a:t>Analyst “D”</a:t>
            </a:r>
            <a:r>
              <a:rPr lang="en-US" dirty="0" smtClean="0"/>
              <a:t>&gt;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AAPL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2895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35814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42672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4953000"/>
            <a:ext cx="1447800" cy="533400"/>
          </a:xfrm>
          <a:prstGeom prst="rect">
            <a:avLst/>
          </a:prstGeom>
          <a:ln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Analyst D</a:t>
            </a:r>
          </a:p>
        </p:txBody>
      </p:sp>
      <p:sp>
        <p:nvSpPr>
          <p:cNvPr id="14" name="Striped Right Arrow 13"/>
          <p:cNvSpPr/>
          <p:nvPr/>
        </p:nvSpPr>
        <p:spPr>
          <a:xfrm rot="10800000">
            <a:off x="4648200" y="4876800"/>
            <a:ext cx="2286000" cy="685800"/>
          </a:xfrm>
          <a:prstGeom prst="stripedRightArrow">
            <a:avLst>
              <a:gd name="adj1" fmla="val 55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701" name="TextBox 14"/>
          <p:cNvSpPr txBox="1">
            <a:spLocks noChangeArrowheads="1"/>
          </p:cNvSpPr>
          <p:nvPr/>
        </p:nvSpPr>
        <p:spPr bwMode="auto">
          <a:xfrm>
            <a:off x="5486400" y="50403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2971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AFE: |3 – 3.21|=0.21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581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AFE: |3 – 3.20|=0.20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AFE: |3 – 3.19|=0.19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715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AFE: |3 – 3.10|=0.10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2362200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(0.21 - </a:t>
            </a:r>
            <a:r>
              <a:rPr lang="en-US" dirty="0" smtClean="0">
                <a:solidFill>
                  <a:srgbClr val="FF0000"/>
                </a:solidFill>
              </a:rPr>
              <a:t>0.21</a:t>
            </a:r>
            <a:r>
              <a:rPr lang="en-US" dirty="0" smtClean="0"/>
              <a:t>)</a:t>
            </a:r>
          </a:p>
          <a:p>
            <a:r>
              <a:rPr lang="en-US" dirty="0" smtClean="0"/>
              <a:t>(0.21 - 0.10)</a:t>
            </a:r>
          </a:p>
          <a:p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67600" y="3276600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1400" y="5075872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(0.21 - </a:t>
            </a:r>
            <a:r>
              <a:rPr lang="en-US" dirty="0" smtClean="0">
                <a:solidFill>
                  <a:srgbClr val="FF0000"/>
                </a:solidFill>
              </a:rPr>
              <a:t>0.10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(0.21 - 0.10)</a:t>
            </a:r>
          </a:p>
          <a:p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467600" y="5943600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676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67600" y="4278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34200" y="3048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0=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34200" y="572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81600" y="2883932"/>
            <a:ext cx="0" cy="16406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200" y="251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Actual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791199" y="2883932"/>
            <a:ext cx="0" cy="16406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62600" y="251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Forecast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3524"/>
            <a:ext cx="8382000" cy="19700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3962400"/>
            <a:ext cx="838200" cy="1981200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quarter" idx="1"/>
          </p:nvPr>
        </p:nvPicPr>
        <p:blipFill>
          <a:blip r:embed="rId5"/>
          <a:srcRect t="-41951" b="-41951"/>
          <a:stretch>
            <a:fillRect/>
          </a:stretch>
        </p:blipFill>
        <p:spPr>
          <a:xfrm>
            <a:off x="152400" y="228600"/>
            <a:ext cx="8732520" cy="4694903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1295400"/>
            <a:ext cx="304800" cy="44196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1625" y="384175"/>
            <a:ext cx="8534400" cy="758825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Table 1 : Sample selection and descriptive </a:t>
            </a:r>
            <a:r>
              <a:rPr lang="en-US" dirty="0"/>
              <a:t>s</a:t>
            </a:r>
            <a:r>
              <a:rPr lang="en-US" dirty="0" smtClean="0"/>
              <a:t>tatistics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6031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15%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0" y="6031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85%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048000" y="5867400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828800" y="5867400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29400" y="5867400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486400" y="5867400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601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86%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81600" y="601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14%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3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8839200" cy="3251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1625" y="384175"/>
            <a:ext cx="8534400" cy="758825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Table 1 : Sample selection and descriptive </a:t>
            </a:r>
            <a:r>
              <a:rPr lang="en-US" dirty="0"/>
              <a:t>s</a:t>
            </a:r>
            <a:r>
              <a:rPr lang="en-US" dirty="0" smtClean="0"/>
              <a:t>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Table of Contents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 Motivation</a:t>
            </a:r>
          </a:p>
          <a:p>
            <a:r>
              <a:rPr lang="en-US" sz="3600" dirty="0" smtClean="0"/>
              <a:t> Research Question</a:t>
            </a:r>
          </a:p>
          <a:p>
            <a:r>
              <a:rPr lang="en-US" sz="3600" dirty="0" smtClean="0"/>
              <a:t> Hypothesis Development</a:t>
            </a:r>
          </a:p>
          <a:p>
            <a:r>
              <a:rPr lang="en-US" sz="3600" dirty="0" smtClean="0"/>
              <a:t> Data, Variables</a:t>
            </a:r>
          </a:p>
          <a:p>
            <a:r>
              <a:rPr lang="en-US" sz="3600" dirty="0" smtClean="0"/>
              <a:t> Empirical Results</a:t>
            </a:r>
          </a:p>
          <a:p>
            <a:r>
              <a:rPr lang="en-US" sz="3600" dirty="0" smtClean="0"/>
              <a:t> Conclusion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190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37337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625" y="384175"/>
            <a:ext cx="8534400" cy="7588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Table 2: Pearson correlation among forecasts and analyst characteristics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600200"/>
            <a:ext cx="990600" cy="365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2444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8600"/>
            <a:ext cx="9144000" cy="23661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953000"/>
            <a:ext cx="1752600" cy="381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1625" y="384175"/>
            <a:ext cx="8534400" cy="758825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Table 3: Mean forecast accuracy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971800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5562600"/>
            <a:ext cx="1066800" cy="228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362200"/>
            <a:ext cx="22098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876800"/>
            <a:ext cx="838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4200" y="236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forecast accuracy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4995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Mean forecast accuracy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1683603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Analysts who add/drop coverage of a firm attain </a:t>
            </a:r>
            <a:r>
              <a:rPr lang="en-US" sz="1600" b="1" dirty="0" smtClean="0">
                <a:solidFill>
                  <a:srgbClr val="FF0000"/>
                </a:solidFill>
              </a:rPr>
              <a:t>lower</a:t>
            </a:r>
            <a:r>
              <a:rPr lang="en-US" sz="1600" dirty="0" smtClean="0">
                <a:solidFill>
                  <a:srgbClr val="FF0000"/>
                </a:solidFill>
              </a:rPr>
              <a:t> forecast accuracy than her peers.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H="1">
            <a:off x="4648200" y="2531477"/>
            <a:ext cx="990600" cy="592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648200" y="2514600"/>
            <a:ext cx="990600" cy="312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3183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24400"/>
            <a:ext cx="9144000" cy="115229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34400" cy="758825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Table </a:t>
            </a:r>
            <a:r>
              <a:rPr lang="en-US" sz="2800" dirty="0" smtClean="0">
                <a:solidFill>
                  <a:srgbClr val="8CADAE">
                    <a:shade val="75000"/>
                  </a:srgbClr>
                </a:solidFill>
              </a:rPr>
              <a:t>4: 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Regression of forecast accuracy of analysts who </a:t>
            </a:r>
            <a:r>
              <a:rPr lang="en-US" sz="2800" dirty="0" smtClean="0">
                <a:solidFill>
                  <a:srgbClr val="8CADAE">
                    <a:shade val="75000"/>
                  </a:srgbClr>
                </a:solidFill>
              </a:rPr>
              <a:t>add 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coverage of a firm on analysts’ characteristics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0400" y="3962400"/>
            <a:ext cx="5562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35814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average effect of analysts who add coverage of a firm on forecast accuracy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71800" y="4191000"/>
            <a:ext cx="381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81200" y="16764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34400" cy="758825"/>
          </a:xfrm>
        </p:spPr>
        <p:txBody>
          <a:bodyPr/>
          <a:lstStyle/>
          <a:p>
            <a:pPr algn="l">
              <a:defRPr/>
            </a:pPr>
            <a:r>
              <a:rPr lang="en-US" sz="2800" dirty="0" smtClean="0"/>
              <a:t>Table 6: Regression of forecast accuracy of analysts who drop coverage of a firm on analysts’ characteristics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192"/>
            <a:ext cx="9144000" cy="3035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3787"/>
            <a:ext cx="9144000" cy="11136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24200" y="4038600"/>
            <a:ext cx="55626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35052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The average effect of analysts who drop coverage of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 firm on forecast accuracy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24200" y="4191000"/>
            <a:ext cx="381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81200" y="1828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Further analyses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ookie</a:t>
            </a:r>
            <a:r>
              <a:rPr lang="en-US" sz="2400" dirty="0" smtClean="0"/>
              <a:t> analysts &amp; add </a:t>
            </a:r>
          </a:p>
          <a:p>
            <a:endParaRPr lang="en-US" sz="2400" dirty="0" smtClean="0"/>
          </a:p>
          <a:p>
            <a:endParaRPr lang="en-US" sz="2400" dirty="0"/>
          </a:p>
          <a:p>
            <a:pPr lvl="0">
              <a:buClr>
                <a:srgbClr val="D16349"/>
              </a:buClr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0">
              <a:buClr>
                <a:srgbClr val="D16349"/>
              </a:buClr>
            </a:pPr>
            <a:r>
              <a:rPr lang="en-US" sz="2400" dirty="0" smtClean="0">
                <a:solidFill>
                  <a:srgbClr val="FF0000"/>
                </a:solidFill>
              </a:rPr>
              <a:t>Retiring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analysts </a:t>
            </a:r>
            <a:r>
              <a:rPr lang="en-US" sz="2400" dirty="0" smtClean="0">
                <a:solidFill>
                  <a:prstClr val="black"/>
                </a:solidFill>
              </a:rPr>
              <a:t>&amp; drop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on-primary </a:t>
            </a:r>
            <a:r>
              <a:rPr lang="en-US" sz="2400" dirty="0">
                <a:solidFill>
                  <a:srgbClr val="FF0000"/>
                </a:solidFill>
              </a:rPr>
              <a:t>industries </a:t>
            </a:r>
            <a:r>
              <a:rPr lang="en-US" sz="2400" dirty="0"/>
              <a:t>&amp; add 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72263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43200"/>
            <a:ext cx="33274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810000"/>
            <a:ext cx="7353300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495800"/>
            <a:ext cx="35433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562600"/>
            <a:ext cx="7327900" cy="723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6248400"/>
            <a:ext cx="3454400" cy="22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38900"/>
            <a:ext cx="3365500" cy="19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6591300"/>
            <a:ext cx="3365500" cy="190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4673600"/>
            <a:ext cx="3479800" cy="20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700" y="4851400"/>
            <a:ext cx="3517900" cy="177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00" y="2921000"/>
            <a:ext cx="3352800" cy="203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400" y="3124200"/>
            <a:ext cx="3327400" cy="190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0000" y="2743200"/>
            <a:ext cx="152400" cy="571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62400" y="4419600"/>
            <a:ext cx="16256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2240" y="6172200"/>
            <a:ext cx="162560" cy="609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981200" y="2057400"/>
            <a:ext cx="3276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33600" y="3810000"/>
            <a:ext cx="3352800" cy="228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2200" y="5638800"/>
            <a:ext cx="2971800" cy="152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95234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2400" dirty="0">
                <a:latin typeface="Georgia" charset="0"/>
              </a:rPr>
              <a:t>We examine </a:t>
            </a:r>
            <a:r>
              <a:rPr lang="en-US" sz="2400" dirty="0" smtClean="0">
                <a:latin typeface="Georgia" charset="0"/>
              </a:rPr>
              <a:t>the relationship between </a:t>
            </a:r>
            <a:r>
              <a:rPr lang="en-US" sz="2400" dirty="0">
                <a:latin typeface="Georgia" charset="0"/>
              </a:rPr>
              <a:t>analysts’ </a:t>
            </a:r>
            <a:r>
              <a:rPr lang="en-US" sz="2400" dirty="0" smtClean="0">
                <a:latin typeface="Georgia" charset="0"/>
              </a:rPr>
              <a:t>relative EPS forecast </a:t>
            </a:r>
            <a:r>
              <a:rPr lang="en-US" sz="2400" dirty="0">
                <a:latin typeface="Georgia" charset="0"/>
              </a:rPr>
              <a:t>accuracy </a:t>
            </a:r>
            <a:r>
              <a:rPr lang="en-US" sz="2400" dirty="0" smtClean="0">
                <a:latin typeface="Georgia" charset="0"/>
              </a:rPr>
              <a:t>and coverage changes.</a:t>
            </a:r>
          </a:p>
          <a:p>
            <a:pPr marL="0" indent="0">
              <a:buNone/>
            </a:pPr>
            <a:endParaRPr lang="en-US" sz="2400" dirty="0">
              <a:latin typeface="Georgia" charset="0"/>
            </a:endParaRPr>
          </a:p>
          <a:p>
            <a:r>
              <a:rPr lang="en-US" sz="2400" dirty="0">
                <a:latin typeface="Georgia" charset="0"/>
              </a:rPr>
              <a:t>We find that the accuracy of analysts' </a:t>
            </a:r>
            <a:r>
              <a:rPr lang="en-US" sz="2400" i="1" dirty="0">
                <a:latin typeface="Georgia" charset="0"/>
              </a:rPr>
              <a:t>first </a:t>
            </a:r>
            <a:r>
              <a:rPr lang="en-US" sz="2400" dirty="0">
                <a:latin typeface="Georgia" charset="0"/>
              </a:rPr>
              <a:t>forecast for a firm (newly added coverage) is lower than their peers. In addition, the accuracy of their </a:t>
            </a:r>
            <a:r>
              <a:rPr lang="en-US" sz="2400" i="1" dirty="0">
                <a:latin typeface="Georgia" charset="0"/>
              </a:rPr>
              <a:t>last</a:t>
            </a:r>
            <a:r>
              <a:rPr lang="en-US" sz="2400" dirty="0">
                <a:latin typeface="Georgia" charset="0"/>
              </a:rPr>
              <a:t> forecast (just before coverage is dropped) is also lower than their peers. </a:t>
            </a:r>
            <a:endParaRPr lang="en-US" sz="2400" dirty="0" smtClean="0">
              <a:latin typeface="Georgia" charset="0"/>
            </a:endParaRPr>
          </a:p>
          <a:p>
            <a:pPr marL="0" indent="0">
              <a:buNone/>
            </a:pPr>
            <a:endParaRPr lang="en-US" sz="2400" dirty="0">
              <a:latin typeface="Georgia" charset="0"/>
            </a:endParaRPr>
          </a:p>
          <a:p>
            <a:r>
              <a:rPr lang="en-US" sz="2400" dirty="0">
                <a:latin typeface="Georgia" charset="0"/>
              </a:rPr>
              <a:t>Further analysis shows that our results are not driven by the rookie or retiring analysts.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Questions/Comments?</a:t>
            </a:r>
            <a:endParaRPr lang="en-US" sz="36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fscheong@nyu.edu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5720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4000"/>
            <a:ext cx="8613775" cy="4572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eorgia" charset="0"/>
              </a:rPr>
              <a:t>A</a:t>
            </a:r>
            <a:r>
              <a:rPr lang="en-US" sz="3200" dirty="0" smtClean="0"/>
              <a:t>ccounting </a:t>
            </a:r>
            <a:r>
              <a:rPr lang="en-US" sz="3200" dirty="0"/>
              <a:t>researchers </a:t>
            </a:r>
            <a:r>
              <a:rPr lang="en-US" sz="3200" dirty="0" smtClean="0"/>
              <a:t>use </a:t>
            </a:r>
            <a:r>
              <a:rPr lang="en-US" sz="3200" dirty="0"/>
              <a:t>analysts’ earnings forecasts as a proxy for the </a:t>
            </a:r>
            <a:r>
              <a:rPr lang="en-US" sz="3200" dirty="0" smtClean="0"/>
              <a:t>capital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                                         markets’ expectation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3200" dirty="0">
                <a:latin typeface="Georgia" charset="0"/>
              </a:rPr>
              <a:t> </a:t>
            </a:r>
            <a:r>
              <a:rPr lang="en-US" sz="3200" dirty="0" smtClean="0">
                <a:latin typeface="Georgia" charset="0"/>
              </a:rPr>
              <a:t>                                              </a:t>
            </a:r>
            <a:r>
              <a:rPr lang="en-US" sz="3200" dirty="0" smtClean="0"/>
              <a:t>of earnings. </a:t>
            </a:r>
            <a:endParaRPr lang="en-US" sz="3200" dirty="0">
              <a:latin typeface="Georgia" charset="0"/>
            </a:endParaRPr>
          </a:p>
          <a:p>
            <a:pPr>
              <a:defRPr/>
            </a:pPr>
            <a:endParaRPr lang="en-US" dirty="0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Motivation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5720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4000"/>
            <a:ext cx="8504238" cy="4572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Georgia" charset="0"/>
              </a:rPr>
              <a:t>EPS forecast: key ingredient to valuation models 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Motivation</a:t>
            </a:r>
            <a:endParaRPr lang="en-US" sz="4000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181600" y="2562225"/>
          <a:ext cx="335280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5" imgW="1181100" imgH="1117600" progId="Equation.3">
                  <p:embed/>
                </p:oleObj>
              </mc:Choice>
              <mc:Fallback>
                <p:oleObj name="Equation" r:id="rId5" imgW="1181100" imgH="111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62225"/>
                        <a:ext cx="335280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Research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Longstanding interest in factors that determine the accuracy of EPS forecast accuracy</a:t>
            </a:r>
          </a:p>
          <a:p>
            <a:r>
              <a:rPr lang="en-US" dirty="0" smtClean="0"/>
              <a:t>In this paper, we examine the accuracy of newly added / dropped forecast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895600" y="4038600"/>
            <a:ext cx="2362200" cy="1295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Coverage </a:t>
            </a:r>
          </a:p>
          <a:p>
            <a:r>
              <a:rPr lang="en-US" sz="4400" dirty="0" smtClean="0"/>
              <a:t>Changes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810000"/>
            <a:ext cx="396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EPS Forecast Accuracy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841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Hypotheses Development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Previous literature highlight the importance of </a:t>
            </a:r>
            <a:r>
              <a:rPr lang="en-US" sz="2800" dirty="0"/>
              <a:t>experience. </a:t>
            </a:r>
            <a:r>
              <a:rPr lang="en-US" sz="1200" dirty="0" smtClean="0"/>
              <a:t>E.g</a:t>
            </a:r>
            <a:r>
              <a:rPr lang="en-US" sz="1200" dirty="0"/>
              <a:t>., Brown 2001; Clement 1999; Jacob, Lys, and Neale 1999; Clement and </a:t>
            </a:r>
            <a:r>
              <a:rPr lang="en-US" sz="1200" dirty="0" err="1"/>
              <a:t>Tse</a:t>
            </a:r>
            <a:r>
              <a:rPr lang="en-US" sz="1200" dirty="0"/>
              <a:t> </a:t>
            </a:r>
            <a:r>
              <a:rPr lang="en-US" sz="1200" dirty="0" smtClean="0"/>
              <a:t>2005.</a:t>
            </a:r>
            <a:endParaRPr lang="en-US" sz="2800" dirty="0" smtClean="0"/>
          </a:p>
          <a:p>
            <a:pPr lvl="1">
              <a:defRPr/>
            </a:pPr>
            <a:r>
              <a:rPr lang="en-US" sz="2300" dirty="0" smtClean="0"/>
              <a:t>First forecast: </a:t>
            </a:r>
            <a:r>
              <a:rPr lang="en-US" sz="2300" dirty="0" smtClean="0">
                <a:solidFill>
                  <a:srgbClr val="FF0000"/>
                </a:solidFill>
              </a:rPr>
              <a:t>less</a:t>
            </a:r>
            <a:r>
              <a:rPr lang="en-US" sz="2300" dirty="0" smtClean="0"/>
              <a:t> accuracy</a:t>
            </a:r>
          </a:p>
          <a:p>
            <a:pPr lvl="1">
              <a:defRPr/>
            </a:pPr>
            <a:r>
              <a:rPr lang="en-US" sz="2300" dirty="0" smtClean="0"/>
              <a:t>Last forecast: </a:t>
            </a:r>
            <a:r>
              <a:rPr lang="en-US" sz="2300" dirty="0" smtClean="0">
                <a:solidFill>
                  <a:srgbClr val="FF0000"/>
                </a:solidFill>
              </a:rPr>
              <a:t>more</a:t>
            </a:r>
            <a:r>
              <a:rPr lang="en-US" sz="2300" dirty="0" smtClean="0"/>
              <a:t> accurate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smtClean="0"/>
              <a:t>Other studies point out the importance of selection bias. </a:t>
            </a:r>
            <a:r>
              <a:rPr lang="en-US" sz="1600" dirty="0" smtClean="0"/>
              <a:t>E.g., </a:t>
            </a:r>
            <a:r>
              <a:rPr lang="en-US" sz="1600" dirty="0" err="1"/>
              <a:t>McNichols</a:t>
            </a:r>
            <a:r>
              <a:rPr lang="en-US" sz="1600" dirty="0"/>
              <a:t> and O'Brien (1997) </a:t>
            </a:r>
            <a:endParaRPr lang="en-US" sz="2800" dirty="0" smtClean="0"/>
          </a:p>
          <a:p>
            <a:pPr lvl="1">
              <a:defRPr/>
            </a:pPr>
            <a:r>
              <a:rPr lang="en-US" sz="2300" dirty="0"/>
              <a:t>First forecast</a:t>
            </a:r>
            <a:r>
              <a:rPr lang="en-US" sz="2300" dirty="0" smtClean="0"/>
              <a:t>: </a:t>
            </a:r>
            <a:r>
              <a:rPr lang="en-US" sz="2300" dirty="0" smtClean="0">
                <a:solidFill>
                  <a:srgbClr val="FF0000"/>
                </a:solidFill>
              </a:rPr>
              <a:t>more</a:t>
            </a:r>
            <a:r>
              <a:rPr lang="en-US" sz="2300" dirty="0" smtClean="0"/>
              <a:t> accurate</a:t>
            </a:r>
          </a:p>
          <a:p>
            <a:pPr lvl="1">
              <a:defRPr/>
            </a:pPr>
            <a:r>
              <a:rPr lang="en-US" sz="2300" dirty="0"/>
              <a:t>Last forecast: </a:t>
            </a:r>
            <a:r>
              <a:rPr lang="en-US" sz="2300" dirty="0" smtClean="0">
                <a:solidFill>
                  <a:srgbClr val="FF0000"/>
                </a:solidFill>
              </a:rPr>
              <a:t>less</a:t>
            </a:r>
            <a:r>
              <a:rPr lang="en-US" sz="2300" dirty="0" smtClean="0"/>
              <a:t> accurate</a:t>
            </a:r>
          </a:p>
          <a:p>
            <a:pPr marL="0" indent="0">
              <a:buNone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Font typeface="Wingdings 2" charset="0"/>
              <a:buNone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Font typeface="Wingdings 2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Font typeface="Wingdings 2" charset="0"/>
              <a:buNone/>
              <a:defRPr/>
            </a:pPr>
            <a:endParaRPr lang="en-US" sz="2400" dirty="0"/>
          </a:p>
          <a:p>
            <a:pPr marL="0" indent="0">
              <a:buFont typeface="Wingdings 2" charset="0"/>
              <a:buNone/>
              <a:defRPr/>
            </a:pPr>
            <a:endParaRPr lang="en-US" sz="2400" dirty="0"/>
          </a:p>
          <a:p>
            <a:pPr marL="0" indent="0">
              <a:buFont typeface="Wingdings 2" charset="0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205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Our results</a:t>
            </a:r>
          </a:p>
          <a:p>
            <a:pPr lvl="1">
              <a:defRPr/>
            </a:pPr>
            <a:r>
              <a:rPr lang="en-US" sz="2300" dirty="0" smtClean="0"/>
              <a:t>First </a:t>
            </a:r>
            <a:r>
              <a:rPr lang="en-US" sz="2300" dirty="0"/>
              <a:t>forecast: </a:t>
            </a:r>
            <a:r>
              <a:rPr lang="en-US" sz="2300" dirty="0" smtClean="0">
                <a:solidFill>
                  <a:srgbClr val="FF0000"/>
                </a:solidFill>
              </a:rPr>
              <a:t>less</a:t>
            </a:r>
            <a:r>
              <a:rPr lang="en-US" sz="2300" dirty="0" smtClean="0"/>
              <a:t> accurate</a:t>
            </a:r>
            <a:endParaRPr lang="en-US" sz="2300" dirty="0"/>
          </a:p>
          <a:p>
            <a:pPr lvl="1">
              <a:defRPr/>
            </a:pPr>
            <a:r>
              <a:rPr lang="en-US" sz="2300" dirty="0"/>
              <a:t>Last forecast: </a:t>
            </a:r>
            <a:r>
              <a:rPr lang="en-US" sz="2300" dirty="0">
                <a:solidFill>
                  <a:srgbClr val="FF0000"/>
                </a:solidFill>
              </a:rPr>
              <a:t>less</a:t>
            </a:r>
            <a:r>
              <a:rPr lang="en-US" sz="2300" dirty="0"/>
              <a:t> </a:t>
            </a:r>
            <a:r>
              <a:rPr lang="en-US" sz="2300" dirty="0" smtClean="0"/>
              <a:t>accurate</a:t>
            </a:r>
          </a:p>
          <a:p>
            <a:pPr>
              <a:defRPr/>
            </a:pPr>
            <a:r>
              <a:rPr lang="en-US" sz="2800" dirty="0" smtClean="0"/>
              <a:t>Not driven by:</a:t>
            </a:r>
          </a:p>
          <a:p>
            <a:pPr lvl="1">
              <a:defRPr/>
            </a:pPr>
            <a:r>
              <a:rPr lang="en-US" sz="2300" dirty="0" smtClean="0"/>
              <a:t>rookie analysts</a:t>
            </a:r>
          </a:p>
          <a:p>
            <a:pPr lvl="1">
              <a:defRPr/>
            </a:pPr>
            <a:r>
              <a:rPr lang="en-US" sz="2300" dirty="0" smtClean="0"/>
              <a:t>retiring analysts</a:t>
            </a:r>
          </a:p>
          <a:p>
            <a:pPr lvl="1">
              <a:defRPr/>
            </a:pPr>
            <a:r>
              <a:rPr lang="en-US" sz="2300" dirty="0" smtClean="0"/>
              <a:t>analysts followed non-primary industries</a:t>
            </a:r>
            <a:endParaRPr lang="en-US" sz="23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20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60375"/>
            <a:ext cx="8534400" cy="758825"/>
          </a:xfrm>
        </p:spPr>
        <p:txBody>
          <a:bodyPr/>
          <a:lstStyle/>
          <a:p>
            <a:r>
              <a:rPr lang="en-US" sz="3200" dirty="0" smtClean="0"/>
              <a:t>How does our research </a:t>
            </a:r>
            <a:r>
              <a:rPr lang="en-US" sz="3200" dirty="0"/>
              <a:t>design differs from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McNichols</a:t>
            </a:r>
            <a:r>
              <a:rPr lang="en-US" sz="3200" dirty="0" smtClean="0"/>
              <a:t> </a:t>
            </a:r>
            <a:r>
              <a:rPr lang="en-US" sz="3200" dirty="0"/>
              <a:t>and O’Brien (1997</a:t>
            </a:r>
            <a:r>
              <a:rPr lang="en-US" sz="3200" dirty="0" smtClean="0"/>
              <a:t>)?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a paired-sample analysis, where we compare the forecast accuracy between an analyst and their peer analysts for the same firm and at the same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Unaffected </a:t>
            </a:r>
            <a:r>
              <a:rPr lang="en-US" dirty="0"/>
              <a:t>by confounding firm-effects or year-effects </a:t>
            </a:r>
            <a:endParaRPr lang="en-US" dirty="0" smtClean="0"/>
          </a:p>
          <a:p>
            <a:r>
              <a:rPr lang="en-US" dirty="0"/>
              <a:t>our results are robust to both </a:t>
            </a:r>
            <a:r>
              <a:rPr lang="en-US" dirty="0" err="1"/>
              <a:t>univariate</a:t>
            </a:r>
            <a:r>
              <a:rPr lang="en-US" dirty="0"/>
              <a:t> and multivariate regression analysis </a:t>
            </a:r>
            <a:endParaRPr lang="en-US" dirty="0" smtClean="0"/>
          </a:p>
          <a:p>
            <a:pPr lvl="1"/>
            <a:r>
              <a:rPr lang="en-US" dirty="0" err="1" smtClean="0"/>
              <a:t>McNichols</a:t>
            </a:r>
            <a:r>
              <a:rPr lang="en-US" dirty="0" smtClean="0"/>
              <a:t> </a:t>
            </a:r>
            <a:r>
              <a:rPr lang="en-US" dirty="0"/>
              <a:t>and O’Brien (1997, Table 4) use only simple </a:t>
            </a:r>
            <a:r>
              <a:rPr lang="en-US" dirty="0" err="1"/>
              <a:t>univariate</a:t>
            </a:r>
            <a:r>
              <a:rPr lang="en-US" dirty="0"/>
              <a:t> analysis, and unpaired two-sample test </a:t>
            </a:r>
            <a:endParaRPr lang="en-US" dirty="0" smtClean="0"/>
          </a:p>
          <a:p>
            <a:r>
              <a:rPr lang="en-US" dirty="0"/>
              <a:t>we scale our forecast accuracy variable to range between zero and one. </a:t>
            </a:r>
            <a:r>
              <a:rPr lang="en-US" sz="1600" dirty="0"/>
              <a:t>Clement and </a:t>
            </a:r>
            <a:r>
              <a:rPr lang="en-US" sz="1600" dirty="0" err="1"/>
              <a:t>Tse</a:t>
            </a:r>
            <a:r>
              <a:rPr lang="en-US" sz="1600" dirty="0"/>
              <a:t> (2005) </a:t>
            </a:r>
            <a:endParaRPr lang="en-US" dirty="0" smtClean="0"/>
          </a:p>
          <a:p>
            <a:pPr lvl="1"/>
            <a:r>
              <a:rPr lang="en-US" dirty="0" smtClean="0"/>
              <a:t>our </a:t>
            </a:r>
            <a:r>
              <a:rPr lang="en-US" dirty="0"/>
              <a:t>results are less susceptible to extreme outliers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6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our results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investigate the </a:t>
            </a:r>
            <a:r>
              <a:rPr lang="en-US" dirty="0"/>
              <a:t>forecast accuracy of analysts who add or drop </a:t>
            </a:r>
            <a:r>
              <a:rPr lang="en-US" dirty="0" smtClean="0"/>
              <a:t>coverage</a:t>
            </a:r>
          </a:p>
          <a:p>
            <a:r>
              <a:rPr lang="en-US" dirty="0" smtClean="0"/>
              <a:t>we consider </a:t>
            </a:r>
            <a:r>
              <a:rPr lang="en-US" dirty="0"/>
              <a:t>alternative </a:t>
            </a:r>
            <a:r>
              <a:rPr lang="en-US" dirty="0" smtClean="0"/>
              <a:t>explanations</a:t>
            </a:r>
          </a:p>
          <a:p>
            <a:r>
              <a:rPr lang="en-US" dirty="0" smtClean="0"/>
              <a:t>our results are important </a:t>
            </a:r>
            <a:r>
              <a:rPr lang="en-US" dirty="0"/>
              <a:t>to investors and financial </a:t>
            </a:r>
            <a:r>
              <a:rPr lang="en-US" dirty="0" smtClean="0"/>
              <a:t>analysts</a:t>
            </a:r>
          </a:p>
          <a:p>
            <a:r>
              <a:rPr lang="en-US" dirty="0"/>
              <a:t>prior research suggests that higher analyst coverage decreases information asymmetry between the investors and managers of the </a:t>
            </a:r>
            <a:r>
              <a:rPr lang="en-US" dirty="0" smtClean="0"/>
              <a:t>firm. </a:t>
            </a:r>
            <a:r>
              <a:rPr lang="en-US" sz="1600" dirty="0" smtClean="0"/>
              <a:t>E.g</a:t>
            </a:r>
            <a:r>
              <a:rPr lang="en-US" sz="1600" dirty="0"/>
              <a:t>., Yu 2008; </a:t>
            </a:r>
            <a:r>
              <a:rPr lang="en-US" sz="1600" dirty="0" err="1"/>
              <a:t>Schutte</a:t>
            </a:r>
            <a:r>
              <a:rPr lang="en-US" sz="1600" dirty="0"/>
              <a:t> and </a:t>
            </a:r>
            <a:r>
              <a:rPr lang="en-US" sz="1600" dirty="0" err="1"/>
              <a:t>Unlu</a:t>
            </a:r>
            <a:r>
              <a:rPr lang="en-US" sz="1600" dirty="0"/>
              <a:t> 2009; Sun </a:t>
            </a:r>
            <a:r>
              <a:rPr lang="en-US" sz="1600" dirty="0" smtClean="0"/>
              <a:t>2009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968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974</Words>
  <Application>Microsoft Macintosh PowerPoint</Application>
  <PresentationFormat>On-screen Show (4:3)</PresentationFormat>
  <Paragraphs>196</Paragraphs>
  <Slides>26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Civic</vt:lpstr>
      <vt:lpstr>Equation</vt:lpstr>
      <vt:lpstr>Coverage Changes and EPS Forecast Accuracy</vt:lpstr>
      <vt:lpstr>Table of Contents</vt:lpstr>
      <vt:lpstr>Motivation</vt:lpstr>
      <vt:lpstr>Motivation</vt:lpstr>
      <vt:lpstr>Research Question</vt:lpstr>
      <vt:lpstr>Hypotheses Development</vt:lpstr>
      <vt:lpstr>What did we find?</vt:lpstr>
      <vt:lpstr>How does our research design differs from  McNichols and O’Brien (1997)?</vt:lpstr>
      <vt:lpstr>Why are our results important?</vt:lpstr>
      <vt:lpstr>Data</vt:lpstr>
      <vt:lpstr>PowerPoint Presentation</vt:lpstr>
      <vt:lpstr>Coverage Change?</vt:lpstr>
      <vt:lpstr>Coverage Change?</vt:lpstr>
      <vt:lpstr>Coverage Change?</vt:lpstr>
      <vt:lpstr>Coverage Change?</vt:lpstr>
      <vt:lpstr>Variables</vt:lpstr>
      <vt:lpstr>Variables</vt:lpstr>
      <vt:lpstr>    Table 1 : Sample selection and descriptive statistics</vt:lpstr>
      <vt:lpstr>    Table 1 : Sample selection and descriptive statistics</vt:lpstr>
      <vt:lpstr>    Table 2: Pearson correlation among forecasts and analyst characteristics</vt:lpstr>
      <vt:lpstr>    Table 3: Mean forecast accuracy </vt:lpstr>
      <vt:lpstr>Table 4: Regression of forecast accuracy of analysts who add coverage of a firm on analysts’ characteristics</vt:lpstr>
      <vt:lpstr>Table 6: Regression of forecast accuracy of analysts who drop coverage of a firm on analysts’ characteristics</vt:lpstr>
      <vt:lpstr>Further analyses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2016-06-01T12:51:59Z</dcterms:created>
  <dcterms:modified xsi:type="dcterms:W3CDTF">2017-09-04T00:51:15Z</dcterms:modified>
</cp:coreProperties>
</file>