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30279975" cy="42808525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1pPr>
    <a:lvl2pPr marL="455613" indent="1588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2pPr>
    <a:lvl3pPr marL="912813" indent="1588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3pPr>
    <a:lvl4pPr marL="1370013" indent="1588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4pPr>
    <a:lvl5pPr marL="1827213" indent="1588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5pPr>
    <a:lvl6pPr marL="2286000" algn="l" defTabSz="457200" rtl="0" eaLnBrk="1" latinLnBrk="0" hangingPunct="1"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6pPr>
    <a:lvl7pPr marL="2743200" algn="l" defTabSz="457200" rtl="0" eaLnBrk="1" latinLnBrk="0" hangingPunct="1"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7pPr>
    <a:lvl8pPr marL="3200400" algn="l" defTabSz="457200" rtl="0" eaLnBrk="1" latinLnBrk="0" hangingPunct="1"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8pPr>
    <a:lvl9pPr marL="3657600" algn="l" defTabSz="457200" rtl="0" eaLnBrk="1" latinLnBrk="0" hangingPunct="1">
      <a:defRPr sz="8300" kern="1200">
        <a:solidFill>
          <a:schemeClr val="tx1"/>
        </a:solidFill>
        <a:latin typeface="Arial" pitchFamily="1" charset="0"/>
        <a:ea typeface="Arial" pitchFamily="1" charset="0"/>
        <a:cs typeface="Arial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C85"/>
    <a:srgbClr val="D4DFE4"/>
    <a:srgbClr val="D4E0F3"/>
    <a:srgbClr val="1A3365"/>
    <a:srgbClr val="1B3566"/>
    <a:srgbClr val="243E6E"/>
    <a:srgbClr val="B5CEFB"/>
    <a:srgbClr val="FF66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103" autoAdjust="0"/>
  </p:normalViewPr>
  <p:slideViewPr>
    <p:cSldViewPr snapToGrid="0">
      <p:cViewPr varScale="1">
        <p:scale>
          <a:sx n="11" d="100"/>
          <a:sy n="11" d="100"/>
        </p:scale>
        <p:origin x="2400" y="132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31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6013" y="720725"/>
            <a:ext cx="25463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BF5604A5-129F-CE4A-AE33-7FB22859AD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4640" algn="l" defTabSz="4569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569" algn="l" defTabSz="4569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493" algn="l" defTabSz="4569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422" algn="l" defTabSz="4569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E85C-6D04-EB4D-887A-2ABD89A07A76}" type="slidenum">
              <a:rPr lang="de-DE">
                <a:latin typeface="Arial" pitchFamily="1" charset="0"/>
                <a:ea typeface="Arial" pitchFamily="1" charset="0"/>
                <a:cs typeface="Arial" pitchFamily="1" charset="0"/>
              </a:rPr>
              <a:pPr/>
              <a:t>1</a:t>
            </a:fld>
            <a:endParaRPr lang="de-DE">
              <a:latin typeface="Arial" pitchFamily="1" charset="0"/>
              <a:ea typeface="Arial" pitchFamily="1" charset="0"/>
              <a:cs typeface="Arial" pitchFamily="1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1" charset="0"/>
              <a:ea typeface="Arial" pitchFamily="1" charset="0"/>
              <a:cs typeface="Arial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4" y="13298486"/>
            <a:ext cx="25736548" cy="9175752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94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6929" indent="0" algn="ctr">
              <a:buNone/>
              <a:defRPr/>
            </a:lvl2pPr>
            <a:lvl3pPr marL="913858" indent="0" algn="ctr">
              <a:buNone/>
              <a:defRPr/>
            </a:lvl3pPr>
            <a:lvl4pPr marL="1370782" indent="0" algn="ctr">
              <a:buNone/>
              <a:defRPr/>
            </a:lvl4pPr>
            <a:lvl5pPr marL="1827711" indent="0" algn="ctr">
              <a:buNone/>
              <a:defRPr/>
            </a:lvl5pPr>
            <a:lvl6pPr marL="2284640" indent="0" algn="ctr">
              <a:buNone/>
              <a:defRPr/>
            </a:lvl6pPr>
            <a:lvl7pPr marL="2741569" indent="0" algn="ctr">
              <a:buNone/>
              <a:defRPr/>
            </a:lvl7pPr>
            <a:lvl8pPr marL="3198493" indent="0" algn="ctr">
              <a:buNone/>
              <a:defRPr/>
            </a:lvl8pPr>
            <a:lvl9pPr marL="36554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94793" y="1714504"/>
            <a:ext cx="6970713" cy="40500300"/>
          </a:xfrm>
          <a:prstGeom prst="rect">
            <a:avLst/>
          </a:prstGeom>
        </p:spPr>
        <p:txBody>
          <a:bodyPr vert="eaVert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714504"/>
            <a:ext cx="20759740" cy="4050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6" y="7362824"/>
            <a:ext cx="6908801" cy="34851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943855" y="7362824"/>
            <a:ext cx="6908801" cy="17349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943855" y="24865016"/>
            <a:ext cx="6908801" cy="17349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5" y="27508200"/>
            <a:ext cx="25738138" cy="8502652"/>
          </a:xfrm>
          <a:prstGeom prst="rect">
            <a:avLst/>
          </a:prstGeom>
        </p:spPr>
        <p:txBody>
          <a:bodyPr vert="horz" lIns="91386" tIns="45695" rIns="91386" bIns="45695" anchor="t"/>
          <a:lstStyle>
            <a:lvl1pPr algn="l">
              <a:defRPr sz="3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5" y="18143537"/>
            <a:ext cx="25738138" cy="9364661"/>
          </a:xfrm>
        </p:spPr>
        <p:txBody>
          <a:bodyPr anchor="b"/>
          <a:lstStyle>
            <a:lvl1pPr marL="0" indent="0">
              <a:buNone/>
              <a:defRPr sz="2200"/>
            </a:lvl1pPr>
            <a:lvl2pPr marL="456929" indent="0">
              <a:buNone/>
              <a:defRPr sz="1700"/>
            </a:lvl2pPr>
            <a:lvl3pPr marL="913858" indent="0">
              <a:buNone/>
              <a:defRPr sz="1700"/>
            </a:lvl3pPr>
            <a:lvl4pPr marL="1370782" indent="0">
              <a:buNone/>
              <a:defRPr sz="1300"/>
            </a:lvl4pPr>
            <a:lvl5pPr marL="1827711" indent="0">
              <a:buNone/>
              <a:defRPr sz="1300"/>
            </a:lvl5pPr>
            <a:lvl6pPr marL="2284640" indent="0">
              <a:buNone/>
              <a:defRPr sz="1300"/>
            </a:lvl6pPr>
            <a:lvl7pPr marL="2741569" indent="0">
              <a:buNone/>
              <a:defRPr sz="1300"/>
            </a:lvl7pPr>
            <a:lvl8pPr marL="3198493" indent="0">
              <a:buNone/>
              <a:defRPr sz="1300"/>
            </a:lvl8pPr>
            <a:lvl9pPr marL="365542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6" y="7362824"/>
            <a:ext cx="6908801" cy="34851973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3855" y="7362824"/>
            <a:ext cx="6908801" cy="34851973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82" y="9582152"/>
            <a:ext cx="13377863" cy="39941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6929" indent="0">
              <a:buNone/>
              <a:defRPr sz="2200" b="1"/>
            </a:lvl2pPr>
            <a:lvl3pPr marL="913858" indent="0">
              <a:buNone/>
              <a:defRPr sz="1700" b="1"/>
            </a:lvl3pPr>
            <a:lvl4pPr marL="1370782" indent="0">
              <a:buNone/>
              <a:defRPr sz="1700" b="1"/>
            </a:lvl4pPr>
            <a:lvl5pPr marL="1827711" indent="0">
              <a:buNone/>
              <a:defRPr sz="1700" b="1"/>
            </a:lvl5pPr>
            <a:lvl6pPr marL="2284640" indent="0">
              <a:buNone/>
              <a:defRPr sz="1700" b="1"/>
            </a:lvl6pPr>
            <a:lvl7pPr marL="2741569" indent="0">
              <a:buNone/>
              <a:defRPr sz="1700" b="1"/>
            </a:lvl7pPr>
            <a:lvl8pPr marL="3198493" indent="0">
              <a:buNone/>
              <a:defRPr sz="1700" b="1"/>
            </a:lvl8pPr>
            <a:lvl9pPr marL="365542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82" y="13576307"/>
            <a:ext cx="13377863" cy="2466340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93" y="9582152"/>
            <a:ext cx="13384213" cy="39941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6929" indent="0">
              <a:buNone/>
              <a:defRPr sz="2200" b="1"/>
            </a:lvl2pPr>
            <a:lvl3pPr marL="913858" indent="0">
              <a:buNone/>
              <a:defRPr sz="1700" b="1"/>
            </a:lvl3pPr>
            <a:lvl4pPr marL="1370782" indent="0">
              <a:buNone/>
              <a:defRPr sz="1700" b="1"/>
            </a:lvl4pPr>
            <a:lvl5pPr marL="1827711" indent="0">
              <a:buNone/>
              <a:defRPr sz="1700" b="1"/>
            </a:lvl5pPr>
            <a:lvl6pPr marL="2284640" indent="0">
              <a:buNone/>
              <a:defRPr sz="1700" b="1"/>
            </a:lvl6pPr>
            <a:lvl7pPr marL="2741569" indent="0">
              <a:buNone/>
              <a:defRPr sz="1700" b="1"/>
            </a:lvl7pPr>
            <a:lvl8pPr marL="3198493" indent="0">
              <a:buNone/>
              <a:defRPr sz="1700" b="1"/>
            </a:lvl8pPr>
            <a:lvl9pPr marL="365542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93" y="13576307"/>
            <a:ext cx="13384213" cy="2466340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14497"/>
            <a:ext cx="27251024" cy="7134227"/>
          </a:xfrm>
          <a:prstGeom prst="rect">
            <a:avLst/>
          </a:prstGeom>
        </p:spPr>
        <p:txBody>
          <a:bodyPr vert="horz" lIns="91386" tIns="45695" rIns="91386" bIns="45695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9"/>
            <a:ext cx="9961564" cy="7253288"/>
          </a:xfrm>
          <a:prstGeom prst="rect">
            <a:avLst/>
          </a:prstGeom>
        </p:spPr>
        <p:txBody>
          <a:bodyPr vert="horz" lIns="91386" tIns="45695" rIns="91386" bIns="45695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7" y="1704984"/>
            <a:ext cx="16927513" cy="3653472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8265"/>
            <a:ext cx="9961564" cy="29281437"/>
          </a:xfrm>
        </p:spPr>
        <p:txBody>
          <a:bodyPr/>
          <a:lstStyle>
            <a:lvl1pPr marL="0" indent="0">
              <a:buNone/>
              <a:defRPr sz="1300"/>
            </a:lvl1pPr>
            <a:lvl2pPr marL="456929" indent="0">
              <a:buNone/>
              <a:defRPr sz="1300"/>
            </a:lvl2pPr>
            <a:lvl3pPr marL="913858" indent="0">
              <a:buNone/>
              <a:defRPr sz="900"/>
            </a:lvl3pPr>
            <a:lvl4pPr marL="1370782" indent="0">
              <a:buNone/>
              <a:defRPr sz="900"/>
            </a:lvl4pPr>
            <a:lvl5pPr marL="1827711" indent="0">
              <a:buNone/>
              <a:defRPr sz="900"/>
            </a:lvl5pPr>
            <a:lvl6pPr marL="2284640" indent="0">
              <a:buNone/>
              <a:defRPr sz="900"/>
            </a:lvl6pPr>
            <a:lvl7pPr marL="2741569" indent="0">
              <a:buNone/>
              <a:defRPr sz="900"/>
            </a:lvl7pPr>
            <a:lvl8pPr marL="3198493" indent="0">
              <a:buNone/>
              <a:defRPr sz="900"/>
            </a:lvl8pPr>
            <a:lvl9pPr marL="36554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6" y="29965654"/>
            <a:ext cx="18167349" cy="3538540"/>
          </a:xfrm>
          <a:prstGeom prst="rect">
            <a:avLst/>
          </a:prstGeom>
        </p:spPr>
        <p:txBody>
          <a:bodyPr vert="horz" lIns="91386" tIns="45695" rIns="91386" bIns="45695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6" y="3824291"/>
            <a:ext cx="18167349" cy="25685750"/>
          </a:xfrm>
        </p:spPr>
        <p:txBody>
          <a:bodyPr/>
          <a:lstStyle>
            <a:lvl1pPr marL="0" indent="0">
              <a:buNone/>
              <a:defRPr sz="3100"/>
            </a:lvl1pPr>
            <a:lvl2pPr marL="456929" indent="0">
              <a:buNone/>
              <a:defRPr sz="2600"/>
            </a:lvl2pPr>
            <a:lvl3pPr marL="913858" indent="0">
              <a:buNone/>
              <a:defRPr sz="2600"/>
            </a:lvl3pPr>
            <a:lvl4pPr marL="1370782" indent="0">
              <a:buNone/>
              <a:defRPr sz="2200"/>
            </a:lvl4pPr>
            <a:lvl5pPr marL="1827711" indent="0">
              <a:buNone/>
              <a:defRPr sz="2200"/>
            </a:lvl5pPr>
            <a:lvl6pPr marL="2284640" indent="0">
              <a:buNone/>
              <a:defRPr sz="2200"/>
            </a:lvl6pPr>
            <a:lvl7pPr marL="2741569" indent="0">
              <a:buNone/>
              <a:defRPr sz="2200"/>
            </a:lvl7pPr>
            <a:lvl8pPr marL="3198493" indent="0">
              <a:buNone/>
              <a:defRPr sz="2200"/>
            </a:lvl8pPr>
            <a:lvl9pPr marL="3655422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6" y="33504187"/>
            <a:ext cx="18167349" cy="5022850"/>
          </a:xfrm>
        </p:spPr>
        <p:txBody>
          <a:bodyPr/>
          <a:lstStyle>
            <a:lvl1pPr marL="0" indent="0">
              <a:buNone/>
              <a:defRPr sz="1300"/>
            </a:lvl1pPr>
            <a:lvl2pPr marL="456929" indent="0">
              <a:buNone/>
              <a:defRPr sz="1300"/>
            </a:lvl2pPr>
            <a:lvl3pPr marL="913858" indent="0">
              <a:buNone/>
              <a:defRPr sz="900"/>
            </a:lvl3pPr>
            <a:lvl4pPr marL="1370782" indent="0">
              <a:buNone/>
              <a:defRPr sz="900"/>
            </a:lvl4pPr>
            <a:lvl5pPr marL="1827711" indent="0">
              <a:buNone/>
              <a:defRPr sz="900"/>
            </a:lvl5pPr>
            <a:lvl6pPr marL="2284640" indent="0">
              <a:buNone/>
              <a:defRPr sz="900"/>
            </a:lvl6pPr>
            <a:lvl7pPr marL="2741569" indent="0">
              <a:buNone/>
              <a:defRPr sz="900"/>
            </a:lvl7pPr>
            <a:lvl8pPr marL="3198493" indent="0">
              <a:buNone/>
              <a:defRPr sz="900"/>
            </a:lvl8pPr>
            <a:lvl9pPr marL="36554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2650" y="7362825"/>
            <a:ext cx="13970000" cy="3485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99" tIns="208699" rIns="417399" bIns="208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6929" algn="ctr" defTabSz="4174225" rtl="0" fontAlgn="base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3858" algn="ctr" defTabSz="4174225" rtl="0" fontAlgn="base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0782" algn="ctr" defTabSz="4174225" rtl="0" fontAlgn="base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7711" algn="ctr" defTabSz="4174225" rtl="0" fontAlgn="base">
        <a:spcBef>
          <a:spcPct val="0"/>
        </a:spcBef>
        <a:spcAft>
          <a:spcPct val="0"/>
        </a:spcAft>
        <a:defRPr sz="122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defRPr sz="10900">
          <a:solidFill>
            <a:schemeClr val="tx1"/>
          </a:solidFill>
          <a:latin typeface="+mn-lt"/>
          <a:ea typeface="+mn-ea"/>
          <a:cs typeface="+mn-cs"/>
        </a:defRPr>
      </a:lvl1pPr>
      <a:lvl2pPr marL="3390900" indent="-1304925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ea typeface="+mn-ea"/>
          <a:cs typeface="+mn-cs"/>
        </a:defRPr>
      </a:lvl2pPr>
      <a:lvl3pPr marL="5218113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8300">
          <a:solidFill>
            <a:schemeClr val="tx1"/>
          </a:solidFill>
          <a:latin typeface="+mn-lt"/>
          <a:ea typeface="+mn-ea"/>
          <a:cs typeface="+mn-cs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7400">
          <a:solidFill>
            <a:schemeClr val="tx1"/>
          </a:solidFill>
          <a:latin typeface="+mn-lt"/>
          <a:ea typeface="+mn-ea"/>
          <a:cs typeface="+mn-cs"/>
        </a:defRPr>
      </a:lvl4pPr>
      <a:lvl5pPr marL="9390063" indent="-1041400" algn="l" defTabSz="4173538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+mn-ea"/>
          <a:cs typeface="+mn-cs"/>
        </a:defRPr>
      </a:lvl5pPr>
      <a:lvl6pPr marL="9847742" indent="-1042367" algn="l" defTabSz="4174225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+mn-ea"/>
          <a:cs typeface="+mn-cs"/>
        </a:defRPr>
      </a:lvl6pPr>
      <a:lvl7pPr marL="10304671" indent="-1042367" algn="l" defTabSz="4174225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+mn-ea"/>
          <a:cs typeface="+mn-cs"/>
        </a:defRPr>
      </a:lvl7pPr>
      <a:lvl8pPr marL="10761600" indent="-1042367" algn="l" defTabSz="4174225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+mn-ea"/>
          <a:cs typeface="+mn-cs"/>
        </a:defRPr>
      </a:lvl8pPr>
      <a:lvl9pPr marL="11218524" indent="-1042367" algn="l" defTabSz="4174225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9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58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82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11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40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69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3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22" algn="l" defTabSz="4569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jpg"/><Relationship Id="rId26" Type="http://schemas.openxmlformats.org/officeDocument/2006/relationships/image" Target="../media/image21.jpg"/><Relationship Id="rId39" Type="http://schemas.openxmlformats.org/officeDocument/2006/relationships/image" Target="../media/image34.png"/><Relationship Id="rId3" Type="http://schemas.openxmlformats.org/officeDocument/2006/relationships/tags" Target="../tags/tag3.xml"/><Relationship Id="rId21" Type="http://schemas.openxmlformats.org/officeDocument/2006/relationships/image" Target="../media/image16.jpg"/><Relationship Id="rId34" Type="http://schemas.openxmlformats.org/officeDocument/2006/relationships/image" Target="../media/image29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jp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2" Type="http://schemas.openxmlformats.org/officeDocument/2006/relationships/tags" Target="../tags/tag2.xml"/><Relationship Id="rId16" Type="http://schemas.openxmlformats.org/officeDocument/2006/relationships/image" Target="../media/image11.jpg"/><Relationship Id="rId20" Type="http://schemas.openxmlformats.org/officeDocument/2006/relationships/image" Target="../media/image15.jpg"/><Relationship Id="rId29" Type="http://schemas.openxmlformats.org/officeDocument/2006/relationships/image" Target="../media/image24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jp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png"/><Relationship Id="rId23" Type="http://schemas.openxmlformats.org/officeDocument/2006/relationships/image" Target="../media/image18.jp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jp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687800" y="18657988"/>
            <a:ext cx="12719304" cy="11808111"/>
            <a:chOff x="16510407" y="5842768"/>
            <a:chExt cx="12908483" cy="13550132"/>
          </a:xfrm>
        </p:grpSpPr>
        <p:sp>
          <p:nvSpPr>
            <p:cNvPr id="72" name="Rectangle 71 1"/>
            <p:cNvSpPr/>
            <p:nvPr/>
          </p:nvSpPr>
          <p:spPr bwMode="auto">
            <a:xfrm>
              <a:off x="16510407" y="5842768"/>
              <a:ext cx="12908483" cy="13550132"/>
            </a:xfrm>
            <a:prstGeom prst="rect">
              <a:avLst/>
            </a:prstGeom>
            <a:solidFill>
              <a:srgbClr val="D4DFE4">
                <a:alpha val="50000"/>
              </a:srgbClr>
            </a:solidFill>
            <a:ln>
              <a:solidFill>
                <a:srgbClr val="425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>
                <a:latin typeface="+mj-lt"/>
              </a:endParaRPr>
            </a:p>
          </p:txBody>
        </p:sp>
        <p:sp>
          <p:nvSpPr>
            <p:cNvPr id="15383" name="TextBox 64 1 1"/>
            <p:cNvSpPr txBox="1">
              <a:spLocks noChangeArrowheads="1"/>
            </p:cNvSpPr>
            <p:nvPr/>
          </p:nvSpPr>
          <p:spPr bwMode="auto">
            <a:xfrm>
              <a:off x="16816646" y="17326894"/>
              <a:ext cx="12416643" cy="1483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b="1" dirty="0">
                  <a:latin typeface="+mj-lt"/>
                  <a:cs typeface="Verdana"/>
                </a:rPr>
                <a:t>Figure 4:</a:t>
              </a:r>
              <a:r>
                <a:rPr lang="en-US" sz="2800" dirty="0">
                  <a:latin typeface="+mj-lt"/>
                  <a:cs typeface="Verdana"/>
                </a:rPr>
                <a:t> First row: ground truth data. Second row: reconstruction error using filtered </a:t>
              </a:r>
              <a:r>
                <a:rPr lang="en-US" sz="2800" dirty="0" err="1">
                  <a:latin typeface="+mj-lt"/>
                  <a:cs typeface="Verdana"/>
                </a:rPr>
                <a:t>backprojection</a:t>
              </a:r>
              <a:r>
                <a:rPr lang="en-US" sz="2800" dirty="0">
                  <a:latin typeface="+mj-lt"/>
                  <a:cs typeface="Verdana"/>
                </a:rPr>
                <a:t>. Third row: reconstruction error with proposed iterative method and polychromatic forward model.</a:t>
              </a:r>
            </a:p>
          </p:txBody>
        </p:sp>
      </p:grpSp>
      <p:sp>
        <p:nvSpPr>
          <p:cNvPr id="69" name="AutoShape 406 1"/>
          <p:cNvSpPr>
            <a:spLocks noChangeArrowheads="1"/>
          </p:cNvSpPr>
          <p:nvPr/>
        </p:nvSpPr>
        <p:spPr bwMode="auto">
          <a:xfrm>
            <a:off x="16687800" y="38539067"/>
            <a:ext cx="12719304" cy="908050"/>
          </a:xfrm>
          <a:prstGeom prst="roundRect">
            <a:avLst>
              <a:gd name="adj" fmla="val 0"/>
            </a:avLst>
          </a:prstGeom>
          <a:blipFill rotWithShape="1">
            <a:blip r:embed="rId6"/>
            <a:stretch>
              <a:fillRect/>
            </a:stretch>
          </a:blipFill>
          <a:ln w="9525">
            <a:solidFill>
              <a:srgbClr val="1B3566"/>
            </a:solidFill>
            <a:round/>
            <a:headEnd/>
            <a:tailEnd/>
          </a:ln>
        </p:spPr>
        <p:txBody>
          <a:bodyPr wrap="none" lIns="91386" tIns="45695" rIns="91386" bIns="45695" anchor="ctr">
            <a:prstTxWarp prst="textNoShape">
              <a:avLst/>
            </a:prstTxWarp>
          </a:bodyPr>
          <a:lstStyle/>
          <a:p>
            <a:pPr algn="ctr" defTabSz="4173538"/>
            <a:r>
              <a:rPr lang="en-US" sz="4500" b="1" spc="300" dirty="0">
                <a:solidFill>
                  <a:srgbClr val="FFFFFF"/>
                </a:solidFill>
                <a:latin typeface="+mj-lt"/>
                <a:cs typeface="Verdana"/>
              </a:rPr>
              <a:t>References</a:t>
            </a:r>
          </a:p>
        </p:txBody>
      </p:sp>
      <p:sp>
        <p:nvSpPr>
          <p:cNvPr id="15371" name="TextBox 29"/>
          <p:cNvSpPr txBox="1">
            <a:spLocks noChangeArrowheads="1"/>
          </p:cNvSpPr>
          <p:nvPr/>
        </p:nvSpPr>
        <p:spPr bwMode="auto">
          <a:xfrm>
            <a:off x="16690685" y="39775896"/>
            <a:ext cx="12893268" cy="230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6" tIns="45695" rIns="91386" bIns="45695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(Headings)"/>
              </a:rPr>
              <a:t>[1] N. </a:t>
            </a:r>
            <a:r>
              <a:rPr lang="en-US" sz="2400" dirty="0" err="1">
                <a:latin typeface="Arial (Headings)"/>
              </a:rPr>
              <a:t>Bevins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i="1" dirty="0">
                <a:latin typeface="Arial (Headings)"/>
              </a:rPr>
              <a:t>et al</a:t>
            </a:r>
            <a:r>
              <a:rPr lang="en-US" sz="2400" dirty="0">
                <a:latin typeface="Arial (Headings)"/>
              </a:rPr>
              <a:t>.: “Beam hardening in x-ray differential phase contrast computed tomography,” in Medical Imaging, March 2011.</a:t>
            </a:r>
          </a:p>
          <a:p>
            <a:r>
              <a:rPr lang="de-DE" sz="2400" dirty="0">
                <a:latin typeface="Arial (Headings)"/>
              </a:rPr>
              <a:t>[2] G. Pelzer </a:t>
            </a:r>
            <a:r>
              <a:rPr lang="de-DE" sz="2400" i="1" dirty="0">
                <a:latin typeface="Arial (Headings)"/>
              </a:rPr>
              <a:t>et al.</a:t>
            </a:r>
            <a:r>
              <a:rPr lang="de-DE" sz="2400" dirty="0">
                <a:latin typeface="Arial (Headings)"/>
              </a:rPr>
              <a:t>:</a:t>
            </a:r>
            <a:r>
              <a:rPr lang="en-US" sz="2400" dirty="0">
                <a:latin typeface="Arial (Headings)"/>
              </a:rPr>
              <a:t> “A beam hardening and dispersion correction for x-ray dark-field radiography,” Medical Physics, vol. 43, May 2016.</a:t>
            </a:r>
          </a:p>
          <a:p>
            <a:r>
              <a:rPr lang="de-DE" sz="2400" dirty="0">
                <a:latin typeface="Arial (Headings)"/>
              </a:rPr>
              <a:t>[3] A. Ritter </a:t>
            </a:r>
            <a:r>
              <a:rPr lang="de-DE" sz="2400" i="1" dirty="0">
                <a:latin typeface="Arial (Headings)"/>
              </a:rPr>
              <a:t>et al.</a:t>
            </a:r>
            <a:r>
              <a:rPr lang="de-DE" sz="2400" dirty="0">
                <a:latin typeface="Arial (Headings)"/>
              </a:rPr>
              <a:t>:</a:t>
            </a:r>
            <a:r>
              <a:rPr lang="en-US" sz="2400" dirty="0">
                <a:latin typeface="Arial (Headings)"/>
              </a:rPr>
              <a:t> “Simultaneous maximum-likelihood reconstruction for x-ray grating based </a:t>
            </a:r>
            <a:r>
              <a:rPr lang="en-US" sz="2400" dirty="0" err="1">
                <a:latin typeface="Arial (Headings)"/>
              </a:rPr>
              <a:t>phasecontrast</a:t>
            </a:r>
            <a:r>
              <a:rPr lang="en-US" sz="2400" dirty="0">
                <a:latin typeface="Arial (Headings)"/>
              </a:rPr>
              <a:t> tomography avoiding intermediate phase retrieval,” arXiv:1307.7912, Jul. 2013.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868679" y="36144826"/>
            <a:ext cx="15243048" cy="4915008"/>
            <a:chOff x="959420" y="38496830"/>
            <a:chExt cx="16350841" cy="4915008"/>
          </a:xfrm>
        </p:grpSpPr>
        <p:sp>
          <p:nvSpPr>
            <p:cNvPr id="68" name="AutoShape 406 2"/>
            <p:cNvSpPr>
              <a:spLocks noChangeArrowheads="1"/>
            </p:cNvSpPr>
            <p:nvPr/>
          </p:nvSpPr>
          <p:spPr bwMode="auto">
            <a:xfrm>
              <a:off x="959420" y="38496830"/>
              <a:ext cx="16271875" cy="1188720"/>
            </a:xfrm>
            <a:prstGeom prst="roundRect">
              <a:avLst>
                <a:gd name="adj" fmla="val 0"/>
              </a:avLst>
            </a:prstGeom>
            <a:blipFill rotWithShape="1">
              <a:blip r:embed="rId6"/>
              <a:stretch>
                <a:fillRect/>
              </a:stretch>
            </a:blipFill>
            <a:ln w="9525">
              <a:solidFill>
                <a:srgbClr val="1B3566"/>
              </a:solidFill>
              <a:round/>
              <a:headEnd/>
              <a:tailEnd/>
            </a:ln>
          </p:spPr>
          <p:txBody>
            <a:bodyPr wrap="none" lIns="91386" tIns="45695" rIns="91386" bIns="45695" anchor="ctr">
              <a:prstTxWarp prst="textNoShape">
                <a:avLst/>
              </a:prstTxWarp>
            </a:bodyPr>
            <a:lstStyle/>
            <a:p>
              <a:pPr algn="ctr" defTabSz="4173538"/>
              <a:r>
                <a:rPr lang="en-US" sz="4500" b="1" spc="300" dirty="0">
                  <a:solidFill>
                    <a:srgbClr val="FFFFFF"/>
                  </a:solidFill>
                  <a:latin typeface="+mj-lt"/>
                  <a:cs typeface="Verdana"/>
                </a:rPr>
                <a:t>Conclusions</a:t>
              </a:r>
            </a:p>
          </p:txBody>
        </p:sp>
        <p:sp>
          <p:nvSpPr>
            <p:cNvPr id="15372" name="TextBox 46"/>
            <p:cNvSpPr txBox="1">
              <a:spLocks noChangeArrowheads="1"/>
            </p:cNvSpPr>
            <p:nvPr/>
          </p:nvSpPr>
          <p:spPr bwMode="auto">
            <a:xfrm>
              <a:off x="1036628" y="40010957"/>
              <a:ext cx="16273633" cy="340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6" tIns="45695" rIns="91386" bIns="45695" anchor="ctr">
              <a:prstTxWarp prst="textNoShape">
                <a:avLst/>
              </a:prstTxWarp>
              <a:spAutoFit/>
            </a:bodyPr>
            <a:lstStyle/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cs typeface="Verdana"/>
                </a:rPr>
                <a:t>Reconstruction method for Polychromatic Talbot-Lau imaging</a:t>
              </a: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latin typeface="+mj-lt"/>
                  <a:cs typeface="Verdana"/>
                </a:rPr>
                <a:t>Experiments with synthetic phantom show strong artifact reduction</a:t>
              </a: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cs typeface="Verdana"/>
                </a:rPr>
                <a:t>Efficient optimization method for phase-image required</a:t>
              </a: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cs typeface="Verdana"/>
                </a:rPr>
                <a:t>Further experiments with real data in progress</a:t>
              </a: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endParaRPr lang="en-US" sz="3500" b="1" dirty="0">
                <a:cs typeface="Verdana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68680" y="566928"/>
            <a:ext cx="28538423" cy="4877060"/>
            <a:chOff x="361188" y="388585"/>
            <a:chExt cx="28538423" cy="4877060"/>
          </a:xfrm>
        </p:grpSpPr>
        <p:grpSp>
          <p:nvGrpSpPr>
            <p:cNvPr id="54" name="Group 53"/>
            <p:cNvGrpSpPr/>
            <p:nvPr/>
          </p:nvGrpSpPr>
          <p:grpSpPr>
            <a:xfrm>
              <a:off x="361188" y="388585"/>
              <a:ext cx="28538423" cy="4877060"/>
              <a:chOff x="361188" y="388585"/>
              <a:chExt cx="28538423" cy="4877060"/>
            </a:xfrm>
          </p:grpSpPr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361188" y="388586"/>
                <a:ext cx="28538423" cy="4876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de-DE" sz="1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/>
              <a:srcRect l="19226"/>
              <a:stretch>
                <a:fillRect/>
              </a:stretch>
            </p:blipFill>
            <p:spPr>
              <a:xfrm>
                <a:off x="361188" y="388585"/>
                <a:ext cx="23051806" cy="4877060"/>
              </a:xfrm>
              <a:prstGeom prst="rect">
                <a:avLst/>
              </a:prstGeom>
            </p:spPr>
          </p:pic>
          <p:grpSp>
            <p:nvGrpSpPr>
              <p:cNvPr id="57" name="Group 25"/>
              <p:cNvGrpSpPr/>
              <p:nvPr/>
            </p:nvGrpSpPr>
            <p:grpSpPr>
              <a:xfrm>
                <a:off x="23820120" y="736057"/>
                <a:ext cx="4754880" cy="4249325"/>
                <a:chOff x="23953834" y="736057"/>
                <a:chExt cx="4754880" cy="424932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3953834" y="736057"/>
                  <a:ext cx="4754880" cy="4249325"/>
                </a:xfrm>
                <a:prstGeom prst="rect">
                  <a:avLst/>
                </a:pr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>
                  <a:outerShdw blurRad="152400" dist="1270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+mj-lt"/>
                  </a:endParaRPr>
                </a:p>
              </p:txBody>
            </p:sp>
            <p:pic>
              <p:nvPicPr>
                <p:cNvPr id="60" name="Picture 23 1"/>
                <p:cNvPicPr>
                  <a:picLocks noChangeAspect="1" noChangeArrowheads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 bwMode="auto">
                <a:xfrm>
                  <a:off x="24265146" y="2663104"/>
                  <a:ext cx="1888954" cy="1904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558252" y="850357"/>
              <a:ext cx="22817477" cy="437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91440" anchor="ctr">
              <a:prstTxWarp prst="textNoShape">
                <a:avLst/>
              </a:prstTxWarp>
            </a:bodyPr>
            <a:lstStyle/>
            <a:p>
              <a:pPr defTabSz="4173538">
                <a:spcBef>
                  <a:spcPts val="600"/>
                </a:spcBef>
              </a:pPr>
              <a:r>
                <a:rPr lang="en-US" sz="6600" b="1" dirty="0">
                  <a:solidFill>
                    <a:schemeClr val="bg1"/>
                  </a:solidFill>
                  <a:latin typeface="Arial (Headings)"/>
                  <a:cs typeface="Verdana"/>
                </a:rPr>
                <a:t>Polychromatic Maximum Likelihood Reconstruction for Talbot-Lau X-ray Tomography</a:t>
              </a:r>
            </a:p>
            <a:p>
              <a:pPr defTabSz="4173538">
                <a:spcBef>
                  <a:spcPts val="600"/>
                </a:spcBef>
              </a:pPr>
              <a:endParaRPr lang="en-US" sz="800" b="1" dirty="0">
                <a:solidFill>
                  <a:schemeClr val="bg1"/>
                </a:solidFill>
                <a:latin typeface="Arial (Headings)"/>
                <a:cs typeface="Verdana"/>
              </a:endParaRPr>
            </a:p>
            <a:p>
              <a:pPr defTabSz="4173538">
                <a:lnSpc>
                  <a:spcPct val="125000"/>
                </a:lnSpc>
                <a:spcBef>
                  <a:spcPts val="0"/>
                </a:spcBef>
              </a:pP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Florian Schiffers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1,2 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Sebastian Käppler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</a:t>
              </a:r>
              <a:r>
                <a:rPr lang="en-US" sz="3100" dirty="0" err="1">
                  <a:solidFill>
                    <a:schemeClr val="bg1"/>
                  </a:solidFill>
                  <a:latin typeface="Arial (Headings)"/>
                  <a:cs typeface="Verdana"/>
                </a:rPr>
                <a:t>Shiyang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 Hu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Jens Rieger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Georg Pelzer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Andreas Wolf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</a:t>
              </a:r>
            </a:p>
            <a:p>
              <a:pPr defTabSz="4173538">
                <a:lnSpc>
                  <a:spcPct val="125000"/>
                </a:lnSpc>
                <a:spcBef>
                  <a:spcPts val="0"/>
                </a:spcBef>
              </a:pP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Andreas Maier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</a:t>
              </a:r>
              <a:r>
                <a:rPr lang="en-US" sz="3100" dirty="0" err="1">
                  <a:solidFill>
                    <a:schemeClr val="bg1"/>
                  </a:solidFill>
                  <a:latin typeface="Arial (Headings)"/>
                  <a:cs typeface="Verdana"/>
                </a:rPr>
                <a:t>Thilo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 Michel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Christian Riess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</a:t>
              </a:r>
              <a:r>
                <a:rPr lang="en-US" sz="3100" dirty="0">
                  <a:solidFill>
                    <a:schemeClr val="bg1"/>
                  </a:solidFill>
                  <a:latin typeface="Arial (Headings)"/>
                  <a:cs typeface="Verdana"/>
                </a:rPr>
                <a:t>, Gisela Anton</a:t>
              </a:r>
              <a:r>
                <a:rPr lang="en-US" sz="31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endParaRPr lang="en-US" sz="3100" b="1" dirty="0">
                <a:solidFill>
                  <a:schemeClr val="bg1"/>
                </a:solidFill>
                <a:latin typeface="Arial (Headings)"/>
                <a:cs typeface="Verdana"/>
              </a:endParaRPr>
            </a:p>
            <a:p>
              <a:pPr defTabSz="4173538">
                <a:lnSpc>
                  <a:spcPct val="110000"/>
                </a:lnSpc>
                <a:spcBef>
                  <a:spcPts val="300"/>
                </a:spcBef>
              </a:pPr>
              <a:r>
                <a:rPr lang="en-US" sz="24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Arial (Headings)"/>
                  <a:cs typeface="Verdana"/>
                </a:rPr>
                <a:t> </a:t>
              </a:r>
              <a:r>
                <a:rPr lang="en-US" sz="2400" i="1" dirty="0">
                  <a:solidFill>
                    <a:schemeClr val="bg1"/>
                  </a:solidFill>
                  <a:latin typeface="Arial (Headings)"/>
                  <a:cs typeface="Verdana"/>
                </a:rPr>
                <a:t>Pattern Recognition Lab, Department of Computer Science, Friedrich-Alexander University Erlangen-Nuremberg, Erlangen, Germany</a:t>
              </a:r>
              <a:br>
                <a:rPr lang="en-US" sz="2400" i="1" dirty="0">
                  <a:solidFill>
                    <a:schemeClr val="bg1"/>
                  </a:solidFill>
                  <a:latin typeface="Arial (Headings)"/>
                  <a:cs typeface="Verdana"/>
                </a:rPr>
              </a:br>
              <a:r>
                <a:rPr lang="en-US" sz="24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2</a:t>
              </a:r>
              <a:r>
                <a:rPr lang="en-US" sz="2400" dirty="0">
                  <a:solidFill>
                    <a:schemeClr val="bg1"/>
                  </a:solidFill>
                  <a:latin typeface="Arial (Headings)"/>
                  <a:cs typeface="Verdana"/>
                </a:rPr>
                <a:t> </a:t>
              </a:r>
              <a:r>
                <a:rPr lang="en-US" sz="2400" i="1" dirty="0">
                  <a:solidFill>
                    <a:schemeClr val="bg1"/>
                  </a:solidFill>
                  <a:latin typeface="Arial (Headings)"/>
                  <a:cs typeface="Verdana"/>
                </a:rPr>
                <a:t>Erlangen Centre for </a:t>
              </a:r>
              <a:r>
                <a:rPr lang="en-US" sz="2400" i="1" dirty="0" err="1">
                  <a:solidFill>
                    <a:schemeClr val="bg1"/>
                  </a:solidFill>
                  <a:latin typeface="Arial (Headings)"/>
                  <a:cs typeface="Verdana"/>
                </a:rPr>
                <a:t>Astroparticle</a:t>
              </a:r>
              <a:r>
                <a:rPr lang="en-US" sz="2400" i="1" dirty="0">
                  <a:solidFill>
                    <a:schemeClr val="bg1"/>
                  </a:solidFill>
                  <a:latin typeface="Arial (Headings)"/>
                  <a:cs typeface="Verdana"/>
                </a:rPr>
                <a:t> Physics, Department of Physics, Friedrich-Alexander University Erlangen-Nuremberg, Erlangen, Germany</a:t>
              </a:r>
              <a:br>
                <a:rPr lang="en-US" sz="2400" i="1" dirty="0">
                  <a:solidFill>
                    <a:schemeClr val="bg1"/>
                  </a:solidFill>
                  <a:latin typeface="Arial (Headings)"/>
                  <a:cs typeface="Verdana"/>
                </a:rPr>
              </a:br>
              <a:r>
                <a:rPr lang="en-US" sz="2400" baseline="30000" dirty="0">
                  <a:solidFill>
                    <a:schemeClr val="bg1"/>
                  </a:solidFill>
                  <a:latin typeface="Arial (Headings)"/>
                  <a:cs typeface="Verdana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Arial (Headings)"/>
                  <a:cs typeface="Verdana"/>
                </a:rPr>
                <a:t> </a:t>
              </a:r>
              <a:endParaRPr lang="en-US" sz="2400" i="1" dirty="0">
                <a:solidFill>
                  <a:schemeClr val="bg1"/>
                </a:solidFill>
                <a:latin typeface="Arial (Headings)"/>
                <a:cs typeface="Verdana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68679" y="12480846"/>
            <a:ext cx="15169896" cy="20132740"/>
            <a:chOff x="916579" y="13863007"/>
            <a:chExt cx="15167875" cy="14576594"/>
          </a:xfrm>
        </p:grpSpPr>
        <p:sp>
          <p:nvSpPr>
            <p:cNvPr id="66" name="AutoShape 406 3"/>
            <p:cNvSpPr>
              <a:spLocks noChangeArrowheads="1"/>
            </p:cNvSpPr>
            <p:nvPr/>
          </p:nvSpPr>
          <p:spPr bwMode="auto">
            <a:xfrm>
              <a:off x="916579" y="13863007"/>
              <a:ext cx="15167875" cy="860662"/>
            </a:xfrm>
            <a:prstGeom prst="roundRect">
              <a:avLst>
                <a:gd name="adj" fmla="val 0"/>
              </a:avLst>
            </a:prstGeom>
            <a:blipFill rotWithShape="1">
              <a:blip r:embed="rId6"/>
              <a:stretch>
                <a:fillRect/>
              </a:stretch>
            </a:blipFill>
            <a:ln w="9525">
              <a:solidFill>
                <a:srgbClr val="1B3566"/>
              </a:solidFill>
              <a:round/>
              <a:headEnd/>
              <a:tailEnd/>
            </a:ln>
          </p:spPr>
          <p:txBody>
            <a:bodyPr wrap="none" lIns="91386" tIns="45695" rIns="91386" bIns="45695" anchor="ctr">
              <a:prstTxWarp prst="textNoShape">
                <a:avLst/>
              </a:prstTxWarp>
            </a:bodyPr>
            <a:lstStyle/>
            <a:p>
              <a:pPr algn="ctr" defTabSz="4173538"/>
              <a:r>
                <a:rPr lang="en-US" sz="4500" b="1" spc="300" dirty="0">
                  <a:solidFill>
                    <a:srgbClr val="FFFFFF"/>
                  </a:solidFill>
                  <a:latin typeface="+mj-lt"/>
                  <a:cs typeface="Verdana"/>
                </a:rPr>
                <a:t>Materials and Methods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916579" y="15170394"/>
                  <a:ext cx="15167875" cy="13269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386" tIns="45695" rIns="91386" bIns="45695">
                  <a:prstTxWarp prst="textNoShape">
                    <a:avLst/>
                  </a:prstTxWarp>
                  <a:spAutoFit/>
                </a:bodyPr>
                <a:lstStyle/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Goal</a:t>
                  </a:r>
                  <a:r>
                    <a:rPr lang="en-US" sz="3500" b="1" dirty="0">
                      <a:latin typeface="Arial (Headings)"/>
                      <a:cs typeface="Verdana"/>
                    </a:rPr>
                    <a:t>: </a:t>
                  </a:r>
                  <a:r>
                    <a:rPr lang="en-US" sz="3500" dirty="0">
                      <a:latin typeface="Arial (Headings)"/>
                      <a:cs typeface="Verdana"/>
                    </a:rPr>
                    <a:t>Simultaneous reconstruction [3] of attenuation, phase and scatter coefficients </a:t>
                  </a:r>
                  <a:r>
                    <a:rPr lang="en-US" sz="3500" b="1" dirty="0">
                      <a:latin typeface="Arial (Headings)"/>
                      <a:cs typeface="Verdana"/>
                    </a:rPr>
                    <a:t>inherently</a:t>
                  </a:r>
                  <a:r>
                    <a:rPr lang="en-US" sz="3500" dirty="0">
                      <a:latin typeface="Arial (Headings)"/>
                      <a:cs typeface="Verdana"/>
                    </a:rPr>
                    <a:t> removing polychromatic artifacts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Estimate phase-stepping data (Fig. 1) seen by pixel </a:t>
                  </a:r>
                  <a14:m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𝑖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𝐺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stepping position </a:t>
                  </a:r>
                  <a14:m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𝑠</m:t>
                      </m:r>
                    </m:oMath>
                  </a14:m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Reference images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  <a:cs typeface="Verdana"/>
                            </a:rPr>
                            <m:t>N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𝑖</m:t>
                          </m:r>
                        </m:sub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p>
                      </m:sSubSup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𝜙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𝑖</m:t>
                          </m:r>
                        </m:sub>
                        <m:sup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p>
                      </m:sSubSup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𝑉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𝑖</m:t>
                          </m:r>
                        </m:sub>
                        <m:sup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obtained using wave propagation simulation (Fig. 2)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Attenuation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𝑇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𝑖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differential phase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500" dirty="0">
                          <a:latin typeface="Cambria Math" panose="02040503050406030204" pitchFamily="18" charset="0"/>
                          <a:cs typeface="Verdana"/>
                        </a:rPr>
                        <m:t>Δ</m:t>
                      </m:r>
                      <m:sSub>
                        <m:sSubPr>
                          <m:ctrlPr>
                            <a:rPr lang="en-US" sz="3500" i="1" dirty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i="1" dirty="0">
                              <a:latin typeface="Cambria Math" panose="02040503050406030204" pitchFamily="18" charset="0"/>
                              <a:cs typeface="Verdana"/>
                            </a:rPr>
                            <m:t>𝜙</m:t>
                          </m:r>
                        </m:e>
                        <m:sub>
                          <m:r>
                            <a:rPr lang="en-US" sz="3500" i="1" dirty="0">
                              <a:latin typeface="Cambria Math" panose="02040503050406030204" pitchFamily="18" charset="0"/>
                              <a:cs typeface="Verdana"/>
                            </a:rPr>
                            <m:t>𝑖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and dark-field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  <a:cs typeface="Verdana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  <a:cs typeface="Verdana"/>
                            </a:rPr>
                            <m:t>i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at energy </a:t>
                  </a:r>
                  <a14:m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given by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System matrix elements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𝑀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Sup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𝑀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𝑖𝑗</m:t>
                          </m:r>
                        </m:sub>
                        <m:sup>
                          <m: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  <m:t>𝛿</m:t>
                          </m:r>
                        </m:sup>
                      </m:sSubSup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calculated by integration over footprint of Kaiser-Bessel function (Fig. 3)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14:m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𝜇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), </a:t>
                  </a:r>
                  <a14:m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𝛿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), and </a:t>
                  </a:r>
                  <a14:m>
                    <m:oMath xmlns:m="http://schemas.openxmlformats.org/officeDocument/2006/math"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𝜎</m:t>
                      </m:r>
                      <m:d>
                        <m:d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3500" b="0" i="1">
                              <a:latin typeface="Cambria Math" panose="02040503050406030204" pitchFamily="18" charset="0"/>
                              <a:cs typeface="Verdana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extrapolated using a physical model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Minimization of negative log-likelihood</a:t>
                  </a:r>
                </a:p>
                <a:p>
                  <a:pPr marL="576072" indent="-576072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>
                    <a:spcBef>
                      <a:spcPts val="1200"/>
                    </a:spcBef>
                    <a:spcAft>
                      <a:spcPts val="1200"/>
                    </a:spcAft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>
                    <a:spcBef>
                      <a:spcPts val="1200"/>
                    </a:spcBef>
                    <a:spcAft>
                      <a:spcPts val="1200"/>
                    </a:spcAft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marL="576072" indent="-576072">
                    <a:spcBef>
                      <a:spcPts val="1200"/>
                    </a:spcBef>
                    <a:spcAft>
                      <a:spcPts val="1200"/>
                    </a:spcAft>
                  </a:pPr>
                  <a:endParaRPr lang="en-US" sz="3500" dirty="0">
                    <a:latin typeface="Arial (Headings)"/>
                    <a:cs typeface="Verdana"/>
                  </a:endParaRPr>
                </a:p>
              </p:txBody>
            </p:sp>
          </mc:Choice>
          <mc:Fallback xmlns="">
            <p:sp>
              <p:nvSpPr>
                <p:cNvPr id="153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6579" y="15170394"/>
                  <a:ext cx="15167875" cy="132692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45" t="-53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868680" y="5897012"/>
            <a:ext cx="15180827" cy="6861343"/>
            <a:chOff x="898525" y="5710238"/>
            <a:chExt cx="16218835" cy="5252525"/>
          </a:xfrm>
        </p:grpSpPr>
        <p:sp>
          <p:nvSpPr>
            <p:cNvPr id="15365" name="AutoShape 406 4"/>
            <p:cNvSpPr>
              <a:spLocks noChangeArrowheads="1"/>
            </p:cNvSpPr>
            <p:nvPr/>
          </p:nvSpPr>
          <p:spPr bwMode="auto">
            <a:xfrm>
              <a:off x="898525" y="5710238"/>
              <a:ext cx="16207156" cy="908050"/>
            </a:xfrm>
            <a:prstGeom prst="roundRect">
              <a:avLst>
                <a:gd name="adj" fmla="val 0"/>
              </a:avLst>
            </a:prstGeom>
            <a:blipFill rotWithShape="1">
              <a:blip r:embed="rId6"/>
              <a:stretch>
                <a:fillRect/>
              </a:stretch>
            </a:blipFill>
            <a:ln w="9525">
              <a:solidFill>
                <a:srgbClr val="1B3566"/>
              </a:solidFill>
              <a:round/>
              <a:headEnd/>
              <a:tailEnd/>
            </a:ln>
          </p:spPr>
          <p:txBody>
            <a:bodyPr wrap="none" lIns="91386" tIns="45695" rIns="91386" bIns="45695" anchor="ctr">
              <a:prstTxWarp prst="textNoShape">
                <a:avLst/>
              </a:prstTxWarp>
            </a:bodyPr>
            <a:lstStyle/>
            <a:p>
              <a:pPr algn="ctr" defTabSz="4173538"/>
              <a:r>
                <a:rPr lang="en-US" sz="4500" b="1" spc="300" dirty="0">
                  <a:solidFill>
                    <a:srgbClr val="FFFFFF"/>
                  </a:solidFill>
                  <a:latin typeface="+mj-lt"/>
                  <a:cs typeface="Verdana"/>
                </a:rPr>
                <a:t>Introduction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4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910204" y="6827838"/>
                  <a:ext cx="16207156" cy="4134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386" tIns="45695" rIns="91386" bIns="45695">
                  <a:prstTxWarp prst="textNoShape">
                    <a:avLst/>
                  </a:prstTxWarp>
                  <a:spAutoFit/>
                </a:bodyPr>
                <a:lstStyle/>
                <a:p>
                  <a:pPr algn="just">
                    <a:spcAft>
                      <a:spcPts val="1200"/>
                    </a:spcAft>
                  </a:pPr>
                  <a:r>
                    <a:rPr lang="en-US" sz="3500" dirty="0">
                      <a:latin typeface="Arial (Headings)"/>
                      <a:cs typeface="Verdana"/>
                    </a:rPr>
                    <a:t>Polychromatic artifacts in Talbot-Lau tomography due to energy dependence of</a:t>
                  </a:r>
                </a:p>
                <a:p>
                  <a:pPr marL="577850" indent="-577850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b="1" dirty="0">
                      <a:latin typeface="Arial (Headings)"/>
                      <a:cs typeface="Verdana"/>
                    </a:rPr>
                    <a:t>Material: </a:t>
                  </a:r>
                  <a:r>
                    <a:rPr lang="en-US" sz="3500" dirty="0">
                      <a:latin typeface="Arial (Headings)"/>
                      <a:cs typeface="Verdana"/>
                    </a:rPr>
                    <a:t>Attenuation coefficient </a:t>
                  </a:r>
                  <a14:m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𝜇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refractive decrement </a:t>
                  </a:r>
                  <a14:m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𝛿</m:t>
                      </m:r>
                      <m:d>
                        <m:dPr>
                          <m:ctrlPr>
                            <a:rPr lang="en-US" sz="3500" i="1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3500" b="0" i="1">
                              <a:latin typeface="Cambria Math" panose="02040503050406030204" pitchFamily="18" charset="0"/>
                              <a:cs typeface="Verdana"/>
                            </a:rPr>
                            <m:t>𝐸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[1], and scatter coefficient </a:t>
                  </a:r>
                  <a14:m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𝜎</m:t>
                      </m:r>
                      <m:d>
                        <m:d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3500" b="0" i="1">
                              <a:latin typeface="Cambria Math" panose="02040503050406030204" pitchFamily="18" charset="0"/>
                              <a:cs typeface="Verdana"/>
                            </a:rPr>
                            <m:t>𝐸</m:t>
                          </m:r>
                        </m:e>
                      </m:d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 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[2]</a:t>
                  </a:r>
                </a:p>
                <a:p>
                  <a:pPr marL="577850" indent="-577850" fontAlgn="auto"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3366"/>
                    </a:buClr>
                    <a:buFont typeface="Lucida Grande"/>
                    <a:buChar char="●"/>
                    <a:defRPr/>
                  </a:pPr>
                  <a:r>
                    <a:rPr lang="en-US" sz="3500" b="1" dirty="0">
                      <a:latin typeface="Arial (Headings)"/>
                      <a:cs typeface="Verdana"/>
                    </a:rPr>
                    <a:t>Talbot-Lau interferometer:</a:t>
                  </a:r>
                  <a:r>
                    <a:rPr lang="en-US" sz="3500" dirty="0">
                      <a:latin typeface="Arial (Headings)"/>
                      <a:cs typeface="Verdana"/>
                    </a:rPr>
                    <a:t> Spectrum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  <a:cs typeface="Verdana"/>
                            </a:rPr>
                            <m:t>N</m:t>
                          </m:r>
                        </m:e>
                        <m:sub>
                          <m:r>
                            <a:rPr lang="en-US" sz="3500" b="0" i="0" smtClean="0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, spectral visibility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𝑉</m:t>
                          </m:r>
                        </m:e>
                        <m:sub>
                          <m:r>
                            <a:rPr lang="en-US" sz="3500" b="0" i="1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b>
                      </m:sSub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r>
                    <a:rPr lang="en-US" sz="3500" dirty="0">
                      <a:latin typeface="Arial (Headings)"/>
                      <a:cs typeface="Verdana"/>
                    </a:rPr>
                    <a:t> and energy dependent reference phase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𝜙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cs typeface="Verdana"/>
                            </a:rPr>
                            <m:t>0</m:t>
                          </m:r>
                        </m:sub>
                      </m:sSub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𝐸</m:t>
                      </m:r>
                      <m:r>
                        <a:rPr lang="en-US" sz="3500" b="0" i="1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a14:m>
                  <a:endParaRPr lang="en-US" sz="3500" dirty="0">
                    <a:latin typeface="Arial (Headings)"/>
                    <a:cs typeface="Verdana"/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r>
                    <a:rPr lang="en-US" sz="3500" dirty="0">
                      <a:latin typeface="Arial (Headings)"/>
                      <a:cs typeface="Verdana"/>
                    </a:rPr>
                    <a:t>Clinical application requires beam hardening correction </a:t>
                  </a: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366"/>
                    </a:buClr>
                    <a:defRPr/>
                  </a:pPr>
                  <a:endParaRPr lang="en-US" sz="3500" dirty="0">
                    <a:latin typeface="Arial (Headings)"/>
                    <a:cs typeface="Verdana"/>
                  </a:endParaRPr>
                </a:p>
              </p:txBody>
            </p:sp>
          </mc:Choice>
          <mc:Fallback xmlns="">
            <p:sp>
              <p:nvSpPr>
                <p:cNvPr id="1537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0204" y="6827838"/>
                  <a:ext cx="16207156" cy="41349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5" t="-1806" r="-180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/>
          <p:cNvGrpSpPr/>
          <p:nvPr/>
        </p:nvGrpSpPr>
        <p:grpSpPr>
          <a:xfrm>
            <a:off x="868679" y="31669333"/>
            <a:ext cx="15203807" cy="3872986"/>
            <a:chOff x="1010244" y="25119703"/>
            <a:chExt cx="15237269" cy="3872986"/>
          </a:xfrm>
        </p:grpSpPr>
        <p:sp>
          <p:nvSpPr>
            <p:cNvPr id="67" name="AutoShape 406 5"/>
            <p:cNvSpPr>
              <a:spLocks noChangeArrowheads="1"/>
            </p:cNvSpPr>
            <p:nvPr/>
          </p:nvSpPr>
          <p:spPr bwMode="auto">
            <a:xfrm>
              <a:off x="1010244" y="25119703"/>
              <a:ext cx="15203283" cy="1188720"/>
            </a:xfrm>
            <a:prstGeom prst="roundRect">
              <a:avLst>
                <a:gd name="adj" fmla="val 0"/>
              </a:avLst>
            </a:prstGeom>
            <a:blipFill rotWithShape="1">
              <a:blip r:embed="rId6"/>
              <a:stretch>
                <a:fillRect/>
              </a:stretch>
            </a:blipFill>
            <a:ln w="9525">
              <a:solidFill>
                <a:srgbClr val="1B3566"/>
              </a:solidFill>
              <a:round/>
              <a:headEnd/>
              <a:tailEnd/>
            </a:ln>
          </p:spPr>
          <p:txBody>
            <a:bodyPr wrap="none" lIns="91386" tIns="45695" rIns="91386" bIns="45695" anchor="ctr">
              <a:prstTxWarp prst="textNoShape">
                <a:avLst/>
              </a:prstTxWarp>
            </a:bodyPr>
            <a:lstStyle/>
            <a:p>
              <a:pPr algn="ctr" defTabSz="4173538"/>
              <a:r>
                <a:rPr lang="en-US" sz="4500" b="1" spc="300" dirty="0">
                  <a:solidFill>
                    <a:srgbClr val="FFFFFF"/>
                  </a:solidFill>
                  <a:latin typeface="+mj-lt"/>
                  <a:cs typeface="Verdana"/>
                </a:rPr>
                <a:t>Results and Discussion</a:t>
              </a:r>
            </a:p>
          </p:txBody>
        </p:sp>
        <p:sp>
          <p:nvSpPr>
            <p:cNvPr id="15376" name="TextBox 55"/>
            <p:cNvSpPr txBox="1">
              <a:spLocks noChangeArrowheads="1"/>
            </p:cNvSpPr>
            <p:nvPr/>
          </p:nvSpPr>
          <p:spPr bwMode="auto">
            <a:xfrm>
              <a:off x="1044230" y="26438194"/>
              <a:ext cx="15203283" cy="2554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6" tIns="45695" rIns="91386" bIns="45695">
              <a:prstTxWarp prst="textNoShape">
                <a:avLst/>
              </a:prstTxWarp>
              <a:spAutoFit/>
            </a:bodyPr>
            <a:lstStyle/>
            <a:p>
              <a:pPr marL="577850" indent="-577850" fontAlgn="auto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latin typeface="+mj-lt"/>
                  <a:cs typeface="Verdana"/>
                </a:rPr>
                <a:t>Synthetic CT data affected by polychromatic effects generated from well-defined phantom using proposed forward model (Fig. 4)</a:t>
              </a:r>
              <a:endParaRPr lang="en-US" sz="3500" i="1" dirty="0">
                <a:latin typeface="+mj-lt"/>
                <a:cs typeface="Verdana"/>
              </a:endParaRP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latin typeface="+mj-lt"/>
                  <a:cs typeface="Verdana"/>
                </a:rPr>
                <a:t>Reconstruction removes polychromatic artifacts (Fig. 5)</a:t>
              </a:r>
            </a:p>
            <a:p>
              <a:pPr marL="577850" indent="-577850" fontAlgn="auto">
                <a:spcBef>
                  <a:spcPts val="1200"/>
                </a:spcBef>
                <a:spcAft>
                  <a:spcPts val="0"/>
                </a:spcAft>
                <a:buClr>
                  <a:srgbClr val="003366"/>
                </a:buClr>
                <a:buFont typeface="Lucida Grande"/>
                <a:buChar char="●"/>
                <a:defRPr/>
              </a:pPr>
              <a:r>
                <a:rPr lang="en-US" sz="3500" dirty="0">
                  <a:latin typeface="+mj-lt"/>
                  <a:cs typeface="Verdana"/>
                </a:rPr>
                <a:t>Slow convergence of phase-image</a:t>
              </a:r>
            </a:p>
          </p:txBody>
        </p:sp>
      </p:grpSp>
      <p:sp>
        <p:nvSpPr>
          <p:cNvPr id="132" name="Rectangle 131"/>
          <p:cNvSpPr/>
          <p:nvPr/>
        </p:nvSpPr>
        <p:spPr bwMode="auto">
          <a:xfrm>
            <a:off x="868680" y="41000516"/>
            <a:ext cx="15243261" cy="1070700"/>
          </a:xfrm>
          <a:prstGeom prst="rect">
            <a:avLst/>
          </a:prstGeom>
          <a:solidFill>
            <a:srgbClr val="D4DFE4">
              <a:alpha val="50000"/>
            </a:srgbClr>
          </a:solidFill>
          <a:ln>
            <a:solidFill>
              <a:srgbClr val="425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t"/>
          <a:lstStyle/>
          <a:p>
            <a:pPr>
              <a:defRPr/>
            </a:pPr>
            <a:r>
              <a:rPr lang="en-US" sz="3000" b="1" dirty="0">
                <a:solidFill>
                  <a:srgbClr val="000000"/>
                </a:solidFill>
                <a:latin typeface="+mj-lt"/>
                <a:cs typeface="Verdana"/>
              </a:rPr>
              <a:t>Contact</a:t>
            </a:r>
          </a:p>
          <a:p>
            <a:pPr>
              <a:tabLst>
                <a:tab pos="520700" algn="l"/>
              </a:tabLst>
              <a:defRPr/>
            </a:pPr>
            <a:r>
              <a:rPr lang="en-US" sz="2600" dirty="0" err="1">
                <a:solidFill>
                  <a:srgbClr val="000000"/>
                </a:solidFill>
                <a:latin typeface="+mj-lt"/>
                <a:cs typeface="Verdana"/>
                <a:sym typeface="Wingdings"/>
              </a:rPr>
              <a:t></a:t>
            </a:r>
            <a:r>
              <a:rPr lang="de-DE" sz="2600" dirty="0">
                <a:latin typeface="+mj-lt"/>
                <a:sym typeface="Wingdings"/>
              </a:rPr>
              <a:t>	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Verdana"/>
                <a:sym typeface="Wingdings"/>
              </a:rPr>
              <a:t>Florian.Schiffers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Verdana"/>
              </a:rPr>
              <a:t>@fau.de, </a:t>
            </a:r>
            <a:r>
              <a:rPr lang="en-US" sz="2600" dirty="0">
                <a:solidFill>
                  <a:srgbClr val="000000"/>
                </a:solidFill>
                <a:cs typeface="Verdana"/>
                <a:sym typeface="Wingdings"/>
              </a:rPr>
              <a:t>Sebastian.Kaeppler</a:t>
            </a:r>
            <a:r>
              <a:rPr lang="en-US" sz="2600" dirty="0">
                <a:solidFill>
                  <a:srgbClr val="000000"/>
                </a:solidFill>
                <a:cs typeface="Verdana"/>
              </a:rPr>
              <a:t>@fau.de</a:t>
            </a:r>
            <a:endParaRPr lang="en-US" sz="2600" dirty="0">
              <a:solidFill>
                <a:srgbClr val="000000"/>
              </a:solidFill>
              <a:latin typeface="+mj-lt"/>
              <a:cs typeface="Verdana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72268" y="2893541"/>
            <a:ext cx="1731427" cy="180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0" y="1417662"/>
            <a:ext cx="4500000" cy="88108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6687799" y="30745096"/>
            <a:ext cx="12719304" cy="7321859"/>
            <a:chOff x="16687800" y="20650199"/>
            <a:chExt cx="12908483" cy="7190437"/>
          </a:xfrm>
        </p:grpSpPr>
        <p:sp>
          <p:nvSpPr>
            <p:cNvPr id="74" name="Rectangle 71 2"/>
            <p:cNvSpPr/>
            <p:nvPr/>
          </p:nvSpPr>
          <p:spPr bwMode="auto">
            <a:xfrm>
              <a:off x="16687800" y="20650199"/>
              <a:ext cx="12908483" cy="7190437"/>
            </a:xfrm>
            <a:prstGeom prst="rect">
              <a:avLst/>
            </a:prstGeom>
            <a:solidFill>
              <a:srgbClr val="D4DFE4">
                <a:alpha val="50000"/>
              </a:srgbClr>
            </a:solidFill>
            <a:ln>
              <a:solidFill>
                <a:srgbClr val="425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+mj-lt"/>
              </a:endParaRPr>
            </a:p>
          </p:txBody>
        </p:sp>
        <p:sp>
          <p:nvSpPr>
            <p:cNvPr id="75" name="TextBox 64 2"/>
            <p:cNvSpPr txBox="1">
              <a:spLocks noChangeArrowheads="1"/>
            </p:cNvSpPr>
            <p:nvPr/>
          </p:nvSpPr>
          <p:spPr bwMode="auto">
            <a:xfrm>
              <a:off x="16994042" y="25793411"/>
              <a:ext cx="12418135" cy="169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b="1" dirty="0">
                  <a:latin typeface="+mj-lt"/>
                  <a:cs typeface="Verdana"/>
                </a:rPr>
                <a:t>Figure 5:</a:t>
              </a:r>
              <a:r>
                <a:rPr lang="en-US" sz="2800" dirty="0">
                  <a:latin typeface="+mj-lt"/>
                  <a:cs typeface="Verdana"/>
                </a:rPr>
                <a:t> Two cross-sections through the reconstructed data as visualized in Fig. 4. Black: Phantom ground truth, Blue: Filtered </a:t>
              </a:r>
              <a:r>
                <a:rPr lang="en-US" sz="2800" dirty="0" err="1">
                  <a:latin typeface="+mj-lt"/>
                  <a:cs typeface="Verdana"/>
                </a:rPr>
                <a:t>Backprojection</a:t>
              </a:r>
              <a:r>
                <a:rPr lang="en-US" sz="2800" dirty="0">
                  <a:latin typeface="+mj-lt"/>
                  <a:cs typeface="Verdana"/>
                </a:rPr>
                <a:t>, Red (dashed): Proposed reconstruction method. For all images, the iteratively reconstruction and ground truth are in high agreement.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52485" y="23810368"/>
            <a:ext cx="6328001" cy="225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229582" y="16954194"/>
            <a:ext cx="8589330" cy="349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873581" y="30219892"/>
            <a:ext cx="7301333" cy="57066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6687800" y="22380037"/>
            <a:ext cx="615553" cy="28823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>
                <a:latin typeface="Arial (Headings)"/>
              </a:rPr>
              <a:t>FBP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87800" y="19261710"/>
            <a:ext cx="615553" cy="31040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>
                <a:latin typeface="Arial (Headings)"/>
              </a:rPr>
              <a:t>Ground Truth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6690833" y="18808473"/>
            <a:ext cx="12736034" cy="9628318"/>
            <a:chOff x="16690833" y="18808473"/>
            <a:chExt cx="12736034" cy="9628318"/>
          </a:xfrm>
        </p:grpSpPr>
        <p:sp>
          <p:nvSpPr>
            <p:cNvPr id="84" name="TextBox 83"/>
            <p:cNvSpPr txBox="1"/>
            <p:nvPr/>
          </p:nvSpPr>
          <p:spPr>
            <a:xfrm>
              <a:off x="16690833" y="25110147"/>
              <a:ext cx="615553" cy="33266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800" dirty="0">
                  <a:latin typeface="Arial (Headings)"/>
                </a:rPr>
                <a:t>Iterative Rec.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01392" y="18808473"/>
              <a:ext cx="3362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800" dirty="0">
                  <a:latin typeface="Arial (Headings)"/>
                </a:rPr>
                <a:t>Attenuation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946446" y="18808473"/>
              <a:ext cx="3992597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800" dirty="0">
                  <a:latin typeface="Arial (Headings)"/>
                </a:rPr>
                <a:t>Refractive decrement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703255" y="18808473"/>
              <a:ext cx="403024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800" dirty="0">
                  <a:latin typeface="Arial (Headings)"/>
                </a:rPr>
                <a:t>Scatter</a:t>
              </a:r>
            </a:p>
          </p:txBody>
        </p:sp>
        <p:grpSp>
          <p:nvGrpSpPr>
            <p:cNvPr id="271" name="Group 270"/>
            <p:cNvGrpSpPr>
              <a:grpSpLocks noChangeAspect="1"/>
            </p:cNvGrpSpPr>
            <p:nvPr/>
          </p:nvGrpSpPr>
          <p:grpSpPr>
            <a:xfrm>
              <a:off x="17325436" y="19476841"/>
              <a:ext cx="12101431" cy="8893265"/>
              <a:chOff x="382460" y="362508"/>
              <a:chExt cx="6166057" cy="4531396"/>
            </a:xfrm>
          </p:grpSpPr>
          <p:sp>
            <p:nvSpPr>
              <p:cNvPr id="272" name="bk object 16 1"/>
              <p:cNvSpPr/>
              <p:nvPr/>
            </p:nvSpPr>
            <p:spPr>
              <a:xfrm>
                <a:off x="382460" y="362596"/>
                <a:ext cx="1410590" cy="1410590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3" name="object 2 1"/>
              <p:cNvSpPr txBox="1"/>
              <p:nvPr/>
            </p:nvSpPr>
            <p:spPr>
              <a:xfrm>
                <a:off x="484873" y="637679"/>
                <a:ext cx="307722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2400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sz="2400" spc="82" baseline="-11904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sz="2400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O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4" name="object 3 1"/>
              <p:cNvSpPr txBox="1"/>
              <p:nvPr/>
            </p:nvSpPr>
            <p:spPr>
              <a:xfrm>
                <a:off x="443987" y="1360422"/>
                <a:ext cx="466182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2400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PTFE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5" name="object 4 1"/>
              <p:cNvSpPr txBox="1"/>
              <p:nvPr/>
            </p:nvSpPr>
            <p:spPr>
              <a:xfrm>
                <a:off x="1315345" y="649811"/>
                <a:ext cx="497728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2400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PMMA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6" name="object 5 1"/>
              <p:cNvSpPr/>
              <p:nvPr/>
            </p:nvSpPr>
            <p:spPr>
              <a:xfrm>
                <a:off x="792975" y="580240"/>
                <a:ext cx="799465" cy="606425"/>
              </a:xfrm>
              <a:custGeom>
                <a:avLst/>
                <a:gdLst/>
                <a:ahLst/>
                <a:cxnLst/>
                <a:rect l="l" t="t" r="r" b="b"/>
                <a:pathLst>
                  <a:path w="799465" h="606425">
                    <a:moveTo>
                      <a:pt x="0" y="0"/>
                    </a:moveTo>
                    <a:lnTo>
                      <a:pt x="798990" y="606130"/>
                    </a:lnTo>
                  </a:path>
                </a:pathLst>
              </a:custGeom>
              <a:ln w="12652">
                <a:solidFill>
                  <a:srgbClr val="FFF2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7" name="object 6 1"/>
              <p:cNvSpPr/>
              <p:nvPr/>
            </p:nvSpPr>
            <p:spPr>
              <a:xfrm>
                <a:off x="737872" y="1131267"/>
                <a:ext cx="579120" cy="330835"/>
              </a:xfrm>
              <a:custGeom>
                <a:avLst/>
                <a:gdLst/>
                <a:ahLst/>
                <a:cxnLst/>
                <a:rect l="l" t="t" r="r" b="b"/>
                <a:pathLst>
                  <a:path w="579119" h="330834">
                    <a:moveTo>
                      <a:pt x="0" y="0"/>
                    </a:moveTo>
                    <a:lnTo>
                      <a:pt x="578578" y="330616"/>
                    </a:lnTo>
                  </a:path>
                </a:pathLst>
              </a:custGeom>
              <a:ln w="12652">
                <a:solidFill>
                  <a:srgbClr val="FFF2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8" name="object 8 1"/>
              <p:cNvSpPr/>
              <p:nvPr/>
            </p:nvSpPr>
            <p:spPr>
              <a:xfrm>
                <a:off x="1903602" y="362750"/>
                <a:ext cx="179994" cy="141032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9"/>
              <p:cNvSpPr/>
              <p:nvPr/>
            </p:nvSpPr>
            <p:spPr>
              <a:xfrm>
                <a:off x="1903602" y="177307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10"/>
              <p:cNvSpPr/>
              <p:nvPr/>
            </p:nvSpPr>
            <p:spPr>
              <a:xfrm>
                <a:off x="1903602" y="137006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1" name="object 11"/>
              <p:cNvSpPr/>
              <p:nvPr/>
            </p:nvSpPr>
            <p:spPr>
              <a:xfrm>
                <a:off x="1903602" y="96706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12"/>
              <p:cNvSpPr/>
              <p:nvPr/>
            </p:nvSpPr>
            <p:spPr>
              <a:xfrm>
                <a:off x="1903602" y="56406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3" name="object 13"/>
              <p:cNvSpPr/>
              <p:nvPr/>
            </p:nvSpPr>
            <p:spPr>
              <a:xfrm>
                <a:off x="2029600" y="177307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4" name="object 14"/>
              <p:cNvSpPr/>
              <p:nvPr/>
            </p:nvSpPr>
            <p:spPr>
              <a:xfrm>
                <a:off x="2029600" y="137006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5" name="object 15"/>
              <p:cNvSpPr/>
              <p:nvPr/>
            </p:nvSpPr>
            <p:spPr>
              <a:xfrm>
                <a:off x="2029600" y="96706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6" name="object 16"/>
              <p:cNvSpPr/>
              <p:nvPr/>
            </p:nvSpPr>
            <p:spPr>
              <a:xfrm>
                <a:off x="2029600" y="56406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7" name="object 17"/>
              <p:cNvSpPr/>
              <p:nvPr/>
            </p:nvSpPr>
            <p:spPr>
              <a:xfrm>
                <a:off x="1903602" y="362559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512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512"/>
                    </a:lnTo>
                    <a:lnTo>
                      <a:pt x="0" y="1410512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8" name="object 18"/>
              <p:cNvSpPr txBox="1"/>
              <p:nvPr/>
            </p:nvSpPr>
            <p:spPr>
              <a:xfrm>
                <a:off x="2115591" y="1687423"/>
                <a:ext cx="250825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9" name="object 19"/>
              <p:cNvSpPr txBox="1"/>
              <p:nvPr/>
            </p:nvSpPr>
            <p:spPr>
              <a:xfrm>
                <a:off x="2115591" y="1284414"/>
                <a:ext cx="274574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20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0" name="object 20"/>
              <p:cNvSpPr txBox="1"/>
              <p:nvPr/>
            </p:nvSpPr>
            <p:spPr>
              <a:xfrm>
                <a:off x="2115590" y="881417"/>
                <a:ext cx="234847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40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1" name="object 21"/>
              <p:cNvSpPr txBox="1"/>
              <p:nvPr/>
            </p:nvSpPr>
            <p:spPr>
              <a:xfrm>
                <a:off x="2115591" y="479310"/>
                <a:ext cx="28575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60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2" name="object 22"/>
              <p:cNvSpPr/>
              <p:nvPr/>
            </p:nvSpPr>
            <p:spPr>
              <a:xfrm>
                <a:off x="2421826" y="362571"/>
                <a:ext cx="1410590" cy="141059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3" name="object 23"/>
              <p:cNvSpPr/>
              <p:nvPr/>
            </p:nvSpPr>
            <p:spPr>
              <a:xfrm>
                <a:off x="2421826" y="362546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4" name="object 24"/>
              <p:cNvSpPr/>
              <p:nvPr/>
            </p:nvSpPr>
            <p:spPr>
              <a:xfrm>
                <a:off x="3942969" y="362597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5" name="object 25"/>
              <p:cNvSpPr/>
              <p:nvPr/>
            </p:nvSpPr>
            <p:spPr>
              <a:xfrm>
                <a:off x="3942969" y="177311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6" name="object 26"/>
              <p:cNvSpPr/>
              <p:nvPr/>
            </p:nvSpPr>
            <p:spPr>
              <a:xfrm>
                <a:off x="3942969" y="133230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7" name="object 27"/>
              <p:cNvSpPr/>
              <p:nvPr/>
            </p:nvSpPr>
            <p:spPr>
              <a:xfrm>
                <a:off x="3942969" y="89149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28"/>
              <p:cNvSpPr/>
              <p:nvPr/>
            </p:nvSpPr>
            <p:spPr>
              <a:xfrm>
                <a:off x="3942969" y="45069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9" name="object 29"/>
              <p:cNvSpPr/>
              <p:nvPr/>
            </p:nvSpPr>
            <p:spPr>
              <a:xfrm>
                <a:off x="4068966" y="177311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30"/>
              <p:cNvSpPr/>
              <p:nvPr/>
            </p:nvSpPr>
            <p:spPr>
              <a:xfrm>
                <a:off x="4068966" y="133230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1" name="object 31"/>
              <p:cNvSpPr/>
              <p:nvPr/>
            </p:nvSpPr>
            <p:spPr>
              <a:xfrm>
                <a:off x="4068966" y="89149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2" name="object 32"/>
              <p:cNvSpPr/>
              <p:nvPr/>
            </p:nvSpPr>
            <p:spPr>
              <a:xfrm>
                <a:off x="4068966" y="45069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3" name="object 33"/>
              <p:cNvSpPr/>
              <p:nvPr/>
            </p:nvSpPr>
            <p:spPr>
              <a:xfrm>
                <a:off x="3942969" y="362534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576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576"/>
                    </a:lnTo>
                    <a:lnTo>
                      <a:pt x="0" y="1410576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4" name="object 34"/>
              <p:cNvSpPr txBox="1"/>
              <p:nvPr/>
            </p:nvSpPr>
            <p:spPr>
              <a:xfrm>
                <a:off x="4154970" y="1246644"/>
                <a:ext cx="245441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20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5" name="object 35"/>
              <p:cNvSpPr txBox="1"/>
              <p:nvPr/>
            </p:nvSpPr>
            <p:spPr>
              <a:xfrm>
                <a:off x="4154970" y="805853"/>
                <a:ext cx="205714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40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6" name="object 36"/>
              <p:cNvSpPr txBox="1"/>
              <p:nvPr/>
            </p:nvSpPr>
            <p:spPr>
              <a:xfrm>
                <a:off x="4154970" y="365937"/>
                <a:ext cx="234847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60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7" name="object 37"/>
              <p:cNvSpPr/>
              <p:nvPr/>
            </p:nvSpPr>
            <p:spPr>
              <a:xfrm>
                <a:off x="4461205" y="362545"/>
                <a:ext cx="1410590" cy="141059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8" name="object 38"/>
              <p:cNvSpPr/>
              <p:nvPr/>
            </p:nvSpPr>
            <p:spPr>
              <a:xfrm>
                <a:off x="4461205" y="362534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9" name="object 39"/>
              <p:cNvSpPr/>
              <p:nvPr/>
            </p:nvSpPr>
            <p:spPr>
              <a:xfrm>
                <a:off x="5982347" y="362610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0" name="object 40"/>
              <p:cNvSpPr/>
              <p:nvPr/>
            </p:nvSpPr>
            <p:spPr>
              <a:xfrm>
                <a:off x="5982347" y="177312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1" name="object 41"/>
              <p:cNvSpPr/>
              <p:nvPr/>
            </p:nvSpPr>
            <p:spPr>
              <a:xfrm>
                <a:off x="5982347" y="14525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2" name="object 42"/>
              <p:cNvSpPr/>
              <p:nvPr/>
            </p:nvSpPr>
            <p:spPr>
              <a:xfrm>
                <a:off x="5982347" y="113193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3" name="object 43"/>
              <p:cNvSpPr/>
              <p:nvPr/>
            </p:nvSpPr>
            <p:spPr>
              <a:xfrm>
                <a:off x="5982347" y="81134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4" name="object 44"/>
              <p:cNvSpPr/>
              <p:nvPr/>
            </p:nvSpPr>
            <p:spPr>
              <a:xfrm>
                <a:off x="5982347" y="49074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5" name="object 45"/>
              <p:cNvSpPr/>
              <p:nvPr/>
            </p:nvSpPr>
            <p:spPr>
              <a:xfrm>
                <a:off x="6108345" y="177312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6" name="object 46"/>
              <p:cNvSpPr/>
              <p:nvPr/>
            </p:nvSpPr>
            <p:spPr>
              <a:xfrm>
                <a:off x="6108345" y="14525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7" name="object 47"/>
              <p:cNvSpPr/>
              <p:nvPr/>
            </p:nvSpPr>
            <p:spPr>
              <a:xfrm>
                <a:off x="6108345" y="113193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8" name="object 48"/>
              <p:cNvSpPr/>
              <p:nvPr/>
            </p:nvSpPr>
            <p:spPr>
              <a:xfrm>
                <a:off x="6108345" y="81134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9" name="object 49"/>
              <p:cNvSpPr/>
              <p:nvPr/>
            </p:nvSpPr>
            <p:spPr>
              <a:xfrm>
                <a:off x="6108345" y="49074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0" name="object 50"/>
              <p:cNvSpPr/>
              <p:nvPr/>
            </p:nvSpPr>
            <p:spPr>
              <a:xfrm>
                <a:off x="5982347" y="362508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614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614"/>
                    </a:lnTo>
                    <a:lnTo>
                      <a:pt x="0" y="1410614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1" name="object 51"/>
              <p:cNvSpPr txBox="1"/>
              <p:nvPr/>
            </p:nvSpPr>
            <p:spPr>
              <a:xfrm>
                <a:off x="6194336" y="1367764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5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2" name="object 52"/>
              <p:cNvSpPr txBox="1"/>
              <p:nvPr/>
            </p:nvSpPr>
            <p:spPr>
              <a:xfrm>
                <a:off x="6194335" y="1046289"/>
                <a:ext cx="32168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10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3" name="object 53"/>
              <p:cNvSpPr txBox="1"/>
              <p:nvPr/>
            </p:nvSpPr>
            <p:spPr>
              <a:xfrm>
                <a:off x="6194336" y="726579"/>
                <a:ext cx="267146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15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4" name="object 54"/>
              <p:cNvSpPr txBox="1"/>
              <p:nvPr/>
            </p:nvSpPr>
            <p:spPr>
              <a:xfrm>
                <a:off x="6194336" y="405104"/>
                <a:ext cx="28575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20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5" name="object 55"/>
              <p:cNvSpPr/>
              <p:nvPr/>
            </p:nvSpPr>
            <p:spPr>
              <a:xfrm>
                <a:off x="382460" y="1873807"/>
                <a:ext cx="1410590" cy="1410590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6" name="object 56"/>
              <p:cNvSpPr/>
              <p:nvPr/>
            </p:nvSpPr>
            <p:spPr>
              <a:xfrm>
                <a:off x="382460" y="1873783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7" name="object 57"/>
              <p:cNvSpPr/>
              <p:nvPr/>
            </p:nvSpPr>
            <p:spPr>
              <a:xfrm>
                <a:off x="1903602" y="1873834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8" name="object 58"/>
              <p:cNvSpPr/>
              <p:nvPr/>
            </p:nvSpPr>
            <p:spPr>
              <a:xfrm>
                <a:off x="1903602" y="301986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9" name="object 59"/>
              <p:cNvSpPr/>
              <p:nvPr/>
            </p:nvSpPr>
            <p:spPr>
              <a:xfrm>
                <a:off x="1903602" y="257905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0" name="object 60"/>
              <p:cNvSpPr/>
              <p:nvPr/>
            </p:nvSpPr>
            <p:spPr>
              <a:xfrm>
                <a:off x="1903602" y="213825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1" name="object 61"/>
              <p:cNvSpPr/>
              <p:nvPr/>
            </p:nvSpPr>
            <p:spPr>
              <a:xfrm>
                <a:off x="2029600" y="301986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2" name="object 62"/>
              <p:cNvSpPr/>
              <p:nvPr/>
            </p:nvSpPr>
            <p:spPr>
              <a:xfrm>
                <a:off x="2029600" y="257905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3" name="object 63"/>
              <p:cNvSpPr/>
              <p:nvPr/>
            </p:nvSpPr>
            <p:spPr>
              <a:xfrm>
                <a:off x="2029600" y="2138250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4" name="object 64"/>
              <p:cNvSpPr/>
              <p:nvPr/>
            </p:nvSpPr>
            <p:spPr>
              <a:xfrm>
                <a:off x="1903602" y="1873770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576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576"/>
                    </a:lnTo>
                    <a:lnTo>
                      <a:pt x="0" y="1410576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5" name="object 65"/>
              <p:cNvSpPr txBox="1"/>
              <p:nvPr/>
            </p:nvSpPr>
            <p:spPr>
              <a:xfrm>
                <a:off x="2115591" y="2929940"/>
                <a:ext cx="313323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10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" name="object 66"/>
              <p:cNvSpPr txBox="1"/>
              <p:nvPr/>
            </p:nvSpPr>
            <p:spPr>
              <a:xfrm>
                <a:off x="2115591" y="2493403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7" name="object 67"/>
              <p:cNvSpPr txBox="1"/>
              <p:nvPr/>
            </p:nvSpPr>
            <p:spPr>
              <a:xfrm>
                <a:off x="2115591" y="2052599"/>
                <a:ext cx="250825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10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8" name="object 68"/>
              <p:cNvSpPr/>
              <p:nvPr/>
            </p:nvSpPr>
            <p:spPr>
              <a:xfrm>
                <a:off x="2421826" y="1873807"/>
                <a:ext cx="1410590" cy="1410590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9" name="object 69"/>
              <p:cNvSpPr/>
              <p:nvPr/>
            </p:nvSpPr>
            <p:spPr>
              <a:xfrm>
                <a:off x="2421826" y="1873783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0" name="object 70"/>
              <p:cNvSpPr/>
              <p:nvPr/>
            </p:nvSpPr>
            <p:spPr>
              <a:xfrm>
                <a:off x="3942969" y="1873783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1" name="object 71"/>
              <p:cNvSpPr/>
              <p:nvPr/>
            </p:nvSpPr>
            <p:spPr>
              <a:xfrm>
                <a:off x="3942969" y="314324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2" name="object 72"/>
              <p:cNvSpPr/>
              <p:nvPr/>
            </p:nvSpPr>
            <p:spPr>
              <a:xfrm>
                <a:off x="3942969" y="286113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3" name="object 73"/>
              <p:cNvSpPr/>
              <p:nvPr/>
            </p:nvSpPr>
            <p:spPr>
              <a:xfrm>
                <a:off x="3942969" y="25790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4" name="object 74"/>
              <p:cNvSpPr/>
              <p:nvPr/>
            </p:nvSpPr>
            <p:spPr>
              <a:xfrm>
                <a:off x="3942969" y="229692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5" name="object 75"/>
              <p:cNvSpPr/>
              <p:nvPr/>
            </p:nvSpPr>
            <p:spPr>
              <a:xfrm>
                <a:off x="3942969" y="201481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6" name="object 76"/>
              <p:cNvSpPr/>
              <p:nvPr/>
            </p:nvSpPr>
            <p:spPr>
              <a:xfrm>
                <a:off x="4068966" y="314324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7" name="object 77"/>
              <p:cNvSpPr/>
              <p:nvPr/>
            </p:nvSpPr>
            <p:spPr>
              <a:xfrm>
                <a:off x="4068966" y="286113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78"/>
              <p:cNvSpPr/>
              <p:nvPr/>
            </p:nvSpPr>
            <p:spPr>
              <a:xfrm>
                <a:off x="4068966" y="25790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9" name="object 79"/>
              <p:cNvSpPr/>
              <p:nvPr/>
            </p:nvSpPr>
            <p:spPr>
              <a:xfrm>
                <a:off x="4068966" y="229692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0" name="object 80"/>
              <p:cNvSpPr/>
              <p:nvPr/>
            </p:nvSpPr>
            <p:spPr>
              <a:xfrm>
                <a:off x="4068966" y="201481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1" name="object 81"/>
              <p:cNvSpPr/>
              <p:nvPr/>
            </p:nvSpPr>
            <p:spPr>
              <a:xfrm>
                <a:off x="3942969" y="1873757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538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538"/>
                    </a:lnTo>
                    <a:lnTo>
                      <a:pt x="0" y="1410538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2" name="object 82"/>
              <p:cNvSpPr txBox="1"/>
              <p:nvPr/>
            </p:nvSpPr>
            <p:spPr>
              <a:xfrm>
                <a:off x="4154970" y="2493378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3" name="object 83"/>
              <p:cNvSpPr txBox="1"/>
              <p:nvPr/>
            </p:nvSpPr>
            <p:spPr>
              <a:xfrm>
                <a:off x="4154970" y="2212263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4" name="object 84"/>
              <p:cNvSpPr txBox="1"/>
              <p:nvPr/>
            </p:nvSpPr>
            <p:spPr>
              <a:xfrm>
                <a:off x="4154970" y="1687448"/>
                <a:ext cx="290154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5" name="object 85"/>
              <p:cNvSpPr/>
              <p:nvPr/>
            </p:nvSpPr>
            <p:spPr>
              <a:xfrm>
                <a:off x="4461205" y="1873807"/>
                <a:ext cx="1410590" cy="141059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6" name="object 86"/>
              <p:cNvSpPr/>
              <p:nvPr/>
            </p:nvSpPr>
            <p:spPr>
              <a:xfrm>
                <a:off x="4461205" y="1873783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7" name="object 87"/>
              <p:cNvSpPr/>
              <p:nvPr/>
            </p:nvSpPr>
            <p:spPr>
              <a:xfrm>
                <a:off x="5982347" y="1873783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8" name="object 88"/>
              <p:cNvSpPr/>
              <p:nvPr/>
            </p:nvSpPr>
            <p:spPr>
              <a:xfrm>
                <a:off x="5982347" y="314324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9" name="object 89"/>
              <p:cNvSpPr/>
              <p:nvPr/>
            </p:nvSpPr>
            <p:spPr>
              <a:xfrm>
                <a:off x="5982347" y="286113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0" name="object 90"/>
              <p:cNvSpPr/>
              <p:nvPr/>
            </p:nvSpPr>
            <p:spPr>
              <a:xfrm>
                <a:off x="5982347" y="25790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1" name="object 91"/>
              <p:cNvSpPr/>
              <p:nvPr/>
            </p:nvSpPr>
            <p:spPr>
              <a:xfrm>
                <a:off x="5982347" y="229692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2" name="object 92"/>
              <p:cNvSpPr/>
              <p:nvPr/>
            </p:nvSpPr>
            <p:spPr>
              <a:xfrm>
                <a:off x="5982347" y="201481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3" name="object 93"/>
              <p:cNvSpPr/>
              <p:nvPr/>
            </p:nvSpPr>
            <p:spPr>
              <a:xfrm>
                <a:off x="6108345" y="314324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4" name="object 94"/>
              <p:cNvSpPr/>
              <p:nvPr/>
            </p:nvSpPr>
            <p:spPr>
              <a:xfrm>
                <a:off x="6108345" y="286113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5" name="object 95"/>
              <p:cNvSpPr/>
              <p:nvPr/>
            </p:nvSpPr>
            <p:spPr>
              <a:xfrm>
                <a:off x="6108345" y="257902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6" name="object 96"/>
              <p:cNvSpPr/>
              <p:nvPr/>
            </p:nvSpPr>
            <p:spPr>
              <a:xfrm>
                <a:off x="6108345" y="229692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7" name="object 97"/>
              <p:cNvSpPr/>
              <p:nvPr/>
            </p:nvSpPr>
            <p:spPr>
              <a:xfrm>
                <a:off x="6108345" y="201481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8" name="object 98"/>
              <p:cNvSpPr/>
              <p:nvPr/>
            </p:nvSpPr>
            <p:spPr>
              <a:xfrm>
                <a:off x="5982347" y="1873757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538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538"/>
                    </a:lnTo>
                    <a:lnTo>
                      <a:pt x="0" y="1410538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9" name="object 99"/>
              <p:cNvSpPr txBox="1"/>
              <p:nvPr/>
            </p:nvSpPr>
            <p:spPr>
              <a:xfrm>
                <a:off x="6194336" y="2493378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0" name="object 100"/>
              <p:cNvSpPr txBox="1"/>
              <p:nvPr/>
            </p:nvSpPr>
            <p:spPr>
              <a:xfrm>
                <a:off x="6194336" y="2212263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1" name="object 101"/>
              <p:cNvSpPr txBox="1"/>
              <p:nvPr/>
            </p:nvSpPr>
            <p:spPr>
              <a:xfrm>
                <a:off x="6194336" y="1687474"/>
                <a:ext cx="88900" cy="42211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10"/>
                  </a:spcBef>
                </a:pPr>
                <a:r>
                  <a:rPr sz="2400" spc="-5" dirty="0">
                    <a:latin typeface="Times New Roman"/>
                    <a:cs typeface="Times New Roman"/>
                  </a:rPr>
                  <a:t>4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2" name="object 102"/>
              <p:cNvSpPr/>
              <p:nvPr/>
            </p:nvSpPr>
            <p:spPr>
              <a:xfrm>
                <a:off x="382460" y="3385069"/>
                <a:ext cx="1410590" cy="1410590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3" name="object 103"/>
              <p:cNvSpPr/>
              <p:nvPr/>
            </p:nvSpPr>
            <p:spPr>
              <a:xfrm>
                <a:off x="382460" y="3385045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4" name="object 104"/>
              <p:cNvSpPr/>
              <p:nvPr/>
            </p:nvSpPr>
            <p:spPr>
              <a:xfrm>
                <a:off x="1903602" y="3385134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5" name="object 105"/>
              <p:cNvSpPr/>
              <p:nvPr/>
            </p:nvSpPr>
            <p:spPr>
              <a:xfrm>
                <a:off x="1903602" y="479564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6" name="object 106"/>
              <p:cNvSpPr/>
              <p:nvPr/>
            </p:nvSpPr>
            <p:spPr>
              <a:xfrm>
                <a:off x="1903602" y="444299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7" name="object 107"/>
              <p:cNvSpPr/>
              <p:nvPr/>
            </p:nvSpPr>
            <p:spPr>
              <a:xfrm>
                <a:off x="1903602" y="409034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8" name="object 108"/>
              <p:cNvSpPr/>
              <p:nvPr/>
            </p:nvSpPr>
            <p:spPr>
              <a:xfrm>
                <a:off x="1903602" y="373768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9" name="object 109"/>
              <p:cNvSpPr/>
              <p:nvPr/>
            </p:nvSpPr>
            <p:spPr>
              <a:xfrm>
                <a:off x="1903602" y="338503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0" name="object 110"/>
              <p:cNvSpPr/>
              <p:nvPr/>
            </p:nvSpPr>
            <p:spPr>
              <a:xfrm>
                <a:off x="2029600" y="479564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1" name="object 111"/>
              <p:cNvSpPr/>
              <p:nvPr/>
            </p:nvSpPr>
            <p:spPr>
              <a:xfrm>
                <a:off x="2029600" y="444299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2" name="object 112"/>
              <p:cNvSpPr/>
              <p:nvPr/>
            </p:nvSpPr>
            <p:spPr>
              <a:xfrm>
                <a:off x="2029600" y="409034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3" name="object 113"/>
              <p:cNvSpPr/>
              <p:nvPr/>
            </p:nvSpPr>
            <p:spPr>
              <a:xfrm>
                <a:off x="2029600" y="373768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4" name="object 114"/>
              <p:cNvSpPr/>
              <p:nvPr/>
            </p:nvSpPr>
            <p:spPr>
              <a:xfrm>
                <a:off x="2029600" y="338503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5" name="object 115"/>
              <p:cNvSpPr/>
              <p:nvPr/>
            </p:nvSpPr>
            <p:spPr>
              <a:xfrm>
                <a:off x="1903602" y="3385032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614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614"/>
                    </a:lnTo>
                    <a:lnTo>
                      <a:pt x="0" y="1410614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6" name="object 116"/>
              <p:cNvSpPr txBox="1"/>
              <p:nvPr/>
            </p:nvSpPr>
            <p:spPr>
              <a:xfrm>
                <a:off x="2100800" y="4705718"/>
                <a:ext cx="429679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7" name="object 117"/>
              <p:cNvSpPr txBox="1"/>
              <p:nvPr/>
            </p:nvSpPr>
            <p:spPr>
              <a:xfrm>
                <a:off x="2108195" y="4353064"/>
                <a:ext cx="364151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1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8" name="object 118"/>
              <p:cNvSpPr txBox="1"/>
              <p:nvPr/>
            </p:nvSpPr>
            <p:spPr>
              <a:xfrm>
                <a:off x="2115591" y="4004690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9" name="object 119"/>
              <p:cNvSpPr txBox="1"/>
              <p:nvPr/>
            </p:nvSpPr>
            <p:spPr>
              <a:xfrm>
                <a:off x="2115591" y="3652037"/>
                <a:ext cx="250825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1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0" name="object 120"/>
              <p:cNvSpPr txBox="1"/>
              <p:nvPr/>
            </p:nvSpPr>
            <p:spPr>
              <a:xfrm>
                <a:off x="2115591" y="3299396"/>
                <a:ext cx="28575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1" name="object 121"/>
              <p:cNvSpPr/>
              <p:nvPr/>
            </p:nvSpPr>
            <p:spPr>
              <a:xfrm>
                <a:off x="2421826" y="3384574"/>
                <a:ext cx="1410590" cy="1410590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2" name="object 122"/>
              <p:cNvSpPr/>
              <p:nvPr/>
            </p:nvSpPr>
            <p:spPr>
              <a:xfrm>
                <a:off x="2421826" y="3384562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3" name="object 123"/>
              <p:cNvSpPr/>
              <p:nvPr/>
            </p:nvSpPr>
            <p:spPr>
              <a:xfrm>
                <a:off x="3942969" y="3384638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4" name="object 124"/>
              <p:cNvSpPr/>
              <p:nvPr/>
            </p:nvSpPr>
            <p:spPr>
              <a:xfrm>
                <a:off x="3942969" y="479515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5" name="object 125"/>
              <p:cNvSpPr/>
              <p:nvPr/>
            </p:nvSpPr>
            <p:spPr>
              <a:xfrm>
                <a:off x="3942969" y="444249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6" name="object 126"/>
              <p:cNvSpPr/>
              <p:nvPr/>
            </p:nvSpPr>
            <p:spPr>
              <a:xfrm>
                <a:off x="3942969" y="408984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7" name="object 127"/>
              <p:cNvSpPr/>
              <p:nvPr/>
            </p:nvSpPr>
            <p:spPr>
              <a:xfrm>
                <a:off x="3942969" y="373719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8" name="object 128"/>
              <p:cNvSpPr/>
              <p:nvPr/>
            </p:nvSpPr>
            <p:spPr>
              <a:xfrm>
                <a:off x="3942969" y="338453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9" name="object 129"/>
              <p:cNvSpPr/>
              <p:nvPr/>
            </p:nvSpPr>
            <p:spPr>
              <a:xfrm>
                <a:off x="4068966" y="479515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0" name="object 130"/>
              <p:cNvSpPr/>
              <p:nvPr/>
            </p:nvSpPr>
            <p:spPr>
              <a:xfrm>
                <a:off x="4068966" y="4442499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1" name="object 131"/>
              <p:cNvSpPr/>
              <p:nvPr/>
            </p:nvSpPr>
            <p:spPr>
              <a:xfrm>
                <a:off x="4068966" y="4089845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2" name="object 132"/>
              <p:cNvSpPr/>
              <p:nvPr/>
            </p:nvSpPr>
            <p:spPr>
              <a:xfrm>
                <a:off x="4068966" y="3737193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3" name="object 133"/>
              <p:cNvSpPr/>
              <p:nvPr/>
            </p:nvSpPr>
            <p:spPr>
              <a:xfrm>
                <a:off x="4068966" y="3384537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4" name="object 134"/>
              <p:cNvSpPr/>
              <p:nvPr/>
            </p:nvSpPr>
            <p:spPr>
              <a:xfrm>
                <a:off x="3942969" y="3384537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614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614"/>
                    </a:lnTo>
                    <a:lnTo>
                      <a:pt x="0" y="1410614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5" name="object 135"/>
              <p:cNvSpPr txBox="1"/>
              <p:nvPr/>
            </p:nvSpPr>
            <p:spPr>
              <a:xfrm>
                <a:off x="4154970" y="4705222"/>
                <a:ext cx="187325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1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6" name="object 136"/>
              <p:cNvSpPr txBox="1"/>
              <p:nvPr/>
            </p:nvSpPr>
            <p:spPr>
              <a:xfrm>
                <a:off x="4154970" y="4353458"/>
                <a:ext cx="402415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5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7" name="object 137"/>
              <p:cNvSpPr txBox="1"/>
              <p:nvPr/>
            </p:nvSpPr>
            <p:spPr>
              <a:xfrm>
                <a:off x="4154970" y="4004195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8" name="object 138"/>
              <p:cNvSpPr txBox="1"/>
              <p:nvPr/>
            </p:nvSpPr>
            <p:spPr>
              <a:xfrm>
                <a:off x="4154970" y="3652430"/>
                <a:ext cx="290154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5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9" name="object 139"/>
              <p:cNvSpPr txBox="1"/>
              <p:nvPr/>
            </p:nvSpPr>
            <p:spPr>
              <a:xfrm>
                <a:off x="4154970" y="2771216"/>
                <a:ext cx="187325" cy="6978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4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2400" spc="-5" dirty="0">
                    <a:latin typeface="Times New Roman"/>
                    <a:cs typeface="Times New Roman"/>
                  </a:rPr>
                  <a:t>1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0" name="object 140"/>
              <p:cNvSpPr/>
              <p:nvPr/>
            </p:nvSpPr>
            <p:spPr>
              <a:xfrm>
                <a:off x="4461205" y="3385069"/>
                <a:ext cx="1410590" cy="1410590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1" name="object 141"/>
              <p:cNvSpPr/>
              <p:nvPr/>
            </p:nvSpPr>
            <p:spPr>
              <a:xfrm>
                <a:off x="4461205" y="3385045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2" name="object 142"/>
              <p:cNvSpPr/>
              <p:nvPr/>
            </p:nvSpPr>
            <p:spPr>
              <a:xfrm>
                <a:off x="5982347" y="3385134"/>
                <a:ext cx="179994" cy="14105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3" name="object 143"/>
              <p:cNvSpPr/>
              <p:nvPr/>
            </p:nvSpPr>
            <p:spPr>
              <a:xfrm>
                <a:off x="5982347" y="479564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4" name="object 144"/>
              <p:cNvSpPr/>
              <p:nvPr/>
            </p:nvSpPr>
            <p:spPr>
              <a:xfrm>
                <a:off x="5982347" y="444299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5" name="object 145"/>
              <p:cNvSpPr/>
              <p:nvPr/>
            </p:nvSpPr>
            <p:spPr>
              <a:xfrm>
                <a:off x="5982347" y="409034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6" name="object 146"/>
              <p:cNvSpPr/>
              <p:nvPr/>
            </p:nvSpPr>
            <p:spPr>
              <a:xfrm>
                <a:off x="5982347" y="373768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7" name="object 147"/>
              <p:cNvSpPr/>
              <p:nvPr/>
            </p:nvSpPr>
            <p:spPr>
              <a:xfrm>
                <a:off x="5982347" y="338503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0" y="0"/>
                    </a:moveTo>
                    <a:lnTo>
                      <a:pt x="53996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8" name="object 148"/>
              <p:cNvSpPr/>
              <p:nvPr/>
            </p:nvSpPr>
            <p:spPr>
              <a:xfrm>
                <a:off x="6108345" y="4795646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9" name="object 149"/>
              <p:cNvSpPr/>
              <p:nvPr/>
            </p:nvSpPr>
            <p:spPr>
              <a:xfrm>
                <a:off x="6108345" y="4442994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0" name="object 150"/>
              <p:cNvSpPr/>
              <p:nvPr/>
            </p:nvSpPr>
            <p:spPr>
              <a:xfrm>
                <a:off x="6108345" y="4090341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1" name="object 151"/>
              <p:cNvSpPr/>
              <p:nvPr/>
            </p:nvSpPr>
            <p:spPr>
              <a:xfrm>
                <a:off x="6108345" y="3737688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152"/>
              <p:cNvSpPr/>
              <p:nvPr/>
            </p:nvSpPr>
            <p:spPr>
              <a:xfrm>
                <a:off x="6108345" y="3385032"/>
                <a:ext cx="546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610">
                    <a:moveTo>
                      <a:pt x="5399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3" name="object 153"/>
              <p:cNvSpPr/>
              <p:nvPr/>
            </p:nvSpPr>
            <p:spPr>
              <a:xfrm>
                <a:off x="5982347" y="3385032"/>
                <a:ext cx="18034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410970">
                    <a:moveTo>
                      <a:pt x="0" y="1410614"/>
                    </a:moveTo>
                    <a:lnTo>
                      <a:pt x="0" y="0"/>
                    </a:lnTo>
                    <a:lnTo>
                      <a:pt x="179994" y="0"/>
                    </a:lnTo>
                    <a:lnTo>
                      <a:pt x="179994" y="1410614"/>
                    </a:lnTo>
                    <a:lnTo>
                      <a:pt x="0" y="1410614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154"/>
              <p:cNvSpPr txBox="1"/>
              <p:nvPr/>
            </p:nvSpPr>
            <p:spPr>
              <a:xfrm>
                <a:off x="6194336" y="4705718"/>
                <a:ext cx="354181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4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5" name="object 155"/>
              <p:cNvSpPr txBox="1"/>
              <p:nvPr/>
            </p:nvSpPr>
            <p:spPr>
              <a:xfrm>
                <a:off x="6194335" y="4353064"/>
                <a:ext cx="354182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6" name="object 156"/>
              <p:cNvSpPr txBox="1"/>
              <p:nvPr/>
            </p:nvSpPr>
            <p:spPr>
              <a:xfrm>
                <a:off x="6194336" y="4004690"/>
                <a:ext cx="8890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7" name="object 157"/>
              <p:cNvSpPr txBox="1"/>
              <p:nvPr/>
            </p:nvSpPr>
            <p:spPr>
              <a:xfrm>
                <a:off x="6194336" y="3652037"/>
                <a:ext cx="285750" cy="18818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8" name="object 158"/>
              <p:cNvSpPr txBox="1"/>
              <p:nvPr/>
            </p:nvSpPr>
            <p:spPr>
              <a:xfrm>
                <a:off x="6194336" y="2771216"/>
                <a:ext cx="342364" cy="67564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2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19"/>
                  </a:spcBef>
                </a:pPr>
                <a:r>
                  <a:rPr lang="de-DE" sz="2400" i="1" spc="190" dirty="0">
                    <a:latin typeface="Arial"/>
                    <a:cs typeface="Arial"/>
                  </a:rPr>
                  <a:t>-</a:t>
                </a:r>
                <a:r>
                  <a:rPr sz="2400" spc="-5" dirty="0">
                    <a:latin typeface="Times New Roman"/>
                    <a:cs typeface="Times New Roman"/>
                  </a:rPr>
                  <a:t>4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35"/>
                  </a:spcBef>
                </a:pPr>
                <a:r>
                  <a:rPr sz="2400" spc="-5" dirty="0">
                    <a:latin typeface="Times New Roman"/>
                    <a:cs typeface="Times New Roman"/>
                  </a:rPr>
                  <a:t>0</a:t>
                </a:r>
                <a:r>
                  <a:rPr sz="2400" i="1" spc="-5" dirty="0">
                    <a:latin typeface="Arial"/>
                    <a:cs typeface="Arial"/>
                  </a:rPr>
                  <a:t>.</a:t>
                </a:r>
                <a:r>
                  <a:rPr sz="2400" spc="-5" dirty="0">
                    <a:latin typeface="Times New Roman"/>
                    <a:cs typeface="Times New Roman"/>
                  </a:rPr>
                  <a:t>4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9" name="object 7 1"/>
              <p:cNvSpPr/>
              <p:nvPr/>
            </p:nvSpPr>
            <p:spPr>
              <a:xfrm>
                <a:off x="382460" y="362584"/>
                <a:ext cx="1410970" cy="1410970"/>
              </a:xfrm>
              <a:custGeom>
                <a:avLst/>
                <a:gdLst/>
                <a:ahLst/>
                <a:cxnLst/>
                <a:rect l="l" t="t" r="r" b="b"/>
                <a:pathLst>
                  <a:path w="1410970" h="1410970">
                    <a:moveTo>
                      <a:pt x="0" y="0"/>
                    </a:moveTo>
                    <a:lnTo>
                      <a:pt x="0" y="1410627"/>
                    </a:lnTo>
                    <a:lnTo>
                      <a:pt x="1410627" y="1410627"/>
                    </a:lnTo>
                    <a:lnTo>
                      <a:pt x="141062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0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24687123" y="22481538"/>
            <a:ext cx="35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4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439" name="Group 438"/>
          <p:cNvGrpSpPr/>
          <p:nvPr/>
        </p:nvGrpSpPr>
        <p:grpSpPr>
          <a:xfrm>
            <a:off x="16887641" y="31040611"/>
            <a:ext cx="12417552" cy="4671674"/>
            <a:chOff x="306750" y="360003"/>
            <a:chExt cx="6097503" cy="2052346"/>
          </a:xfrm>
        </p:grpSpPr>
        <p:sp>
          <p:nvSpPr>
            <p:cNvPr id="440" name="object 2 2"/>
            <p:cNvSpPr txBox="1"/>
            <p:nvPr/>
          </p:nvSpPr>
          <p:spPr>
            <a:xfrm>
              <a:off x="306750" y="2221066"/>
              <a:ext cx="2025162" cy="1892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2800" spc="-5" dirty="0">
                  <a:latin typeface="+mj-lt"/>
                  <a:cs typeface="Times New Roman"/>
                </a:rPr>
                <a:t>(a)</a:t>
              </a:r>
              <a:r>
                <a:rPr sz="2800" spc="-55" dirty="0">
                  <a:latin typeface="+mj-lt"/>
                  <a:cs typeface="Times New Roman"/>
                </a:rPr>
                <a:t> </a:t>
              </a:r>
              <a:r>
                <a:rPr sz="2800" spc="-5" dirty="0">
                  <a:latin typeface="+mj-lt"/>
                  <a:cs typeface="Times New Roman"/>
                </a:rPr>
                <a:t>Attenuation</a:t>
              </a:r>
              <a:endParaRPr sz="2800" dirty="0">
                <a:latin typeface="+mj-lt"/>
                <a:cs typeface="Times New Roman"/>
              </a:endParaRPr>
            </a:p>
          </p:txBody>
        </p:sp>
        <p:sp>
          <p:nvSpPr>
            <p:cNvPr id="441" name="object 3 2"/>
            <p:cNvSpPr/>
            <p:nvPr/>
          </p:nvSpPr>
          <p:spPr>
            <a:xfrm>
              <a:off x="2376068" y="1250896"/>
              <a:ext cx="1940560" cy="871219"/>
            </a:xfrm>
            <a:custGeom>
              <a:avLst/>
              <a:gdLst/>
              <a:ahLst/>
              <a:cxnLst/>
              <a:rect l="l" t="t" r="r" b="b"/>
              <a:pathLst>
                <a:path w="1940560" h="871219">
                  <a:moveTo>
                    <a:pt x="0" y="870653"/>
                  </a:moveTo>
                  <a:lnTo>
                    <a:pt x="0" y="0"/>
                  </a:lnTo>
                  <a:lnTo>
                    <a:pt x="1940293" y="0"/>
                  </a:lnTo>
                  <a:lnTo>
                    <a:pt x="1940293" y="870653"/>
                  </a:lnTo>
                  <a:lnTo>
                    <a:pt x="0" y="87065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 2"/>
            <p:cNvSpPr/>
            <p:nvPr/>
          </p:nvSpPr>
          <p:spPr>
            <a:xfrm>
              <a:off x="2366578" y="1312556"/>
              <a:ext cx="1959272" cy="7470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5 2"/>
            <p:cNvSpPr txBox="1"/>
            <p:nvPr/>
          </p:nvSpPr>
          <p:spPr>
            <a:xfrm>
              <a:off x="2331912" y="2223053"/>
              <a:ext cx="2033701" cy="1892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2800" spc="-5" dirty="0">
                  <a:latin typeface="+mj-lt"/>
                  <a:cs typeface="Times New Roman"/>
                </a:rPr>
                <a:t>(b) </a:t>
              </a:r>
              <a:r>
                <a:rPr sz="2800" spc="-10" dirty="0">
                  <a:latin typeface="+mj-lt"/>
                  <a:cs typeface="Times New Roman"/>
                </a:rPr>
                <a:t>Refractive</a:t>
              </a:r>
              <a:r>
                <a:rPr sz="2800" spc="-20" dirty="0">
                  <a:latin typeface="+mj-lt"/>
                  <a:cs typeface="Times New Roman"/>
                </a:rPr>
                <a:t> </a:t>
              </a:r>
              <a:r>
                <a:rPr sz="2800" spc="-5" dirty="0">
                  <a:latin typeface="+mj-lt"/>
                  <a:cs typeface="Times New Roman"/>
                </a:rPr>
                <a:t>decrement</a:t>
              </a:r>
              <a:endParaRPr sz="2800" dirty="0">
                <a:latin typeface="+mj-lt"/>
                <a:cs typeface="Times New Roman"/>
              </a:endParaRPr>
            </a:p>
          </p:txBody>
        </p:sp>
        <p:sp>
          <p:nvSpPr>
            <p:cNvPr id="444" name="object 6 2"/>
            <p:cNvSpPr/>
            <p:nvPr/>
          </p:nvSpPr>
          <p:spPr>
            <a:xfrm>
              <a:off x="4415434" y="1250904"/>
              <a:ext cx="1940560" cy="871219"/>
            </a:xfrm>
            <a:custGeom>
              <a:avLst/>
              <a:gdLst/>
              <a:ahLst/>
              <a:cxnLst/>
              <a:rect l="l" t="t" r="r" b="b"/>
              <a:pathLst>
                <a:path w="1940560" h="871219">
                  <a:moveTo>
                    <a:pt x="0" y="870659"/>
                  </a:moveTo>
                  <a:lnTo>
                    <a:pt x="0" y="0"/>
                  </a:lnTo>
                  <a:lnTo>
                    <a:pt x="1940293" y="0"/>
                  </a:lnTo>
                  <a:lnTo>
                    <a:pt x="1940293" y="870659"/>
                  </a:lnTo>
                  <a:lnTo>
                    <a:pt x="0" y="87065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7 2"/>
            <p:cNvSpPr/>
            <p:nvPr/>
          </p:nvSpPr>
          <p:spPr>
            <a:xfrm>
              <a:off x="4405945" y="1313954"/>
              <a:ext cx="1959272" cy="7484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8 2"/>
            <p:cNvSpPr txBox="1"/>
            <p:nvPr/>
          </p:nvSpPr>
          <p:spPr>
            <a:xfrm>
              <a:off x="4365613" y="2223053"/>
              <a:ext cx="2038640" cy="1892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2800" spc="-5" dirty="0">
                  <a:latin typeface="+mj-lt"/>
                  <a:cs typeface="Times New Roman"/>
                </a:rPr>
                <a:t>(c)</a:t>
              </a:r>
              <a:r>
                <a:rPr sz="2800" spc="-70" dirty="0">
                  <a:latin typeface="+mj-lt"/>
                  <a:cs typeface="Times New Roman"/>
                </a:rPr>
                <a:t> </a:t>
              </a:r>
              <a:r>
                <a:rPr sz="2800" spc="-5" dirty="0">
                  <a:latin typeface="+mj-lt"/>
                  <a:cs typeface="Times New Roman"/>
                </a:rPr>
                <a:t>Scatter</a:t>
              </a:r>
              <a:endParaRPr sz="2800" dirty="0">
                <a:latin typeface="+mj-lt"/>
                <a:cs typeface="Times New Roman"/>
              </a:endParaRPr>
            </a:p>
          </p:txBody>
        </p:sp>
        <p:sp>
          <p:nvSpPr>
            <p:cNvPr id="447" name="bk object 16 2"/>
            <p:cNvSpPr/>
            <p:nvPr/>
          </p:nvSpPr>
          <p:spPr>
            <a:xfrm>
              <a:off x="327212" y="360003"/>
              <a:ext cx="1959259" cy="8757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bk object 17"/>
            <p:cNvSpPr/>
            <p:nvPr/>
          </p:nvSpPr>
          <p:spPr>
            <a:xfrm>
              <a:off x="2376068" y="362524"/>
              <a:ext cx="1940560" cy="871219"/>
            </a:xfrm>
            <a:custGeom>
              <a:avLst/>
              <a:gdLst/>
              <a:ahLst/>
              <a:cxnLst/>
              <a:rect l="l" t="t" r="r" b="b"/>
              <a:pathLst>
                <a:path w="1940560" h="871219">
                  <a:moveTo>
                    <a:pt x="0" y="870662"/>
                  </a:moveTo>
                  <a:lnTo>
                    <a:pt x="0" y="0"/>
                  </a:lnTo>
                  <a:lnTo>
                    <a:pt x="1940280" y="0"/>
                  </a:lnTo>
                  <a:lnTo>
                    <a:pt x="1940280" y="870662"/>
                  </a:lnTo>
                  <a:lnTo>
                    <a:pt x="0" y="87066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bk object 18"/>
            <p:cNvSpPr/>
            <p:nvPr/>
          </p:nvSpPr>
          <p:spPr>
            <a:xfrm>
              <a:off x="2366578" y="424353"/>
              <a:ext cx="1959259" cy="74992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bk object 19"/>
            <p:cNvSpPr/>
            <p:nvPr/>
          </p:nvSpPr>
          <p:spPr>
            <a:xfrm>
              <a:off x="4415447" y="362539"/>
              <a:ext cx="1940560" cy="871219"/>
            </a:xfrm>
            <a:custGeom>
              <a:avLst/>
              <a:gdLst/>
              <a:ahLst/>
              <a:cxnLst/>
              <a:rect l="l" t="t" r="r" b="b"/>
              <a:pathLst>
                <a:path w="1940560" h="871219">
                  <a:moveTo>
                    <a:pt x="0" y="870645"/>
                  </a:moveTo>
                  <a:lnTo>
                    <a:pt x="0" y="0"/>
                  </a:lnTo>
                  <a:lnTo>
                    <a:pt x="1940280" y="0"/>
                  </a:lnTo>
                  <a:lnTo>
                    <a:pt x="1940280" y="870645"/>
                  </a:lnTo>
                  <a:lnTo>
                    <a:pt x="0" y="87064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bk object 20"/>
            <p:cNvSpPr/>
            <p:nvPr/>
          </p:nvSpPr>
          <p:spPr>
            <a:xfrm>
              <a:off x="4405957" y="423830"/>
              <a:ext cx="1959259" cy="75325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bk object 21"/>
            <p:cNvSpPr/>
            <p:nvPr/>
          </p:nvSpPr>
          <p:spPr>
            <a:xfrm>
              <a:off x="336689" y="1250891"/>
              <a:ext cx="1940560" cy="871219"/>
            </a:xfrm>
            <a:custGeom>
              <a:avLst/>
              <a:gdLst/>
              <a:ahLst/>
              <a:cxnLst/>
              <a:rect l="l" t="t" r="r" b="b"/>
              <a:pathLst>
                <a:path w="1940560" h="871219">
                  <a:moveTo>
                    <a:pt x="0" y="870673"/>
                  </a:moveTo>
                  <a:lnTo>
                    <a:pt x="0" y="0"/>
                  </a:lnTo>
                  <a:lnTo>
                    <a:pt x="1940293" y="0"/>
                  </a:lnTo>
                  <a:lnTo>
                    <a:pt x="1940293" y="870673"/>
                  </a:lnTo>
                  <a:lnTo>
                    <a:pt x="0" y="87067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bk object 22"/>
            <p:cNvSpPr/>
            <p:nvPr/>
          </p:nvSpPr>
          <p:spPr>
            <a:xfrm>
              <a:off x="327200" y="1312922"/>
              <a:ext cx="1959272" cy="74669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687800" y="5897880"/>
            <a:ext cx="13547811" cy="6646864"/>
            <a:chOff x="16687799" y="11788563"/>
            <a:chExt cx="13547811" cy="6646864"/>
          </a:xfrm>
        </p:grpSpPr>
        <p:sp>
          <p:nvSpPr>
            <p:cNvPr id="120" name="Rectangle 71 3 2 1"/>
            <p:cNvSpPr/>
            <p:nvPr/>
          </p:nvSpPr>
          <p:spPr bwMode="auto">
            <a:xfrm>
              <a:off x="16687799" y="11788563"/>
              <a:ext cx="12719304" cy="6646864"/>
            </a:xfrm>
            <a:prstGeom prst="rect">
              <a:avLst/>
            </a:prstGeom>
            <a:solidFill>
              <a:srgbClr val="D4DFE4">
                <a:alpha val="50000"/>
              </a:srgbClr>
            </a:solidFill>
            <a:ln>
              <a:solidFill>
                <a:srgbClr val="425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+mj-lt"/>
              </a:endParaRPr>
            </a:p>
          </p:txBody>
        </p:sp>
        <p:sp>
          <p:nvSpPr>
            <p:cNvPr id="133" name="TextBox 64 1 4"/>
            <p:cNvSpPr txBox="1">
              <a:spLocks noChangeArrowheads="1"/>
            </p:cNvSpPr>
            <p:nvPr/>
          </p:nvSpPr>
          <p:spPr bwMode="auto">
            <a:xfrm>
              <a:off x="16990707" y="17002888"/>
              <a:ext cx="12234672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b="1" dirty="0">
                  <a:latin typeface="+mj-lt"/>
                  <a:cs typeface="Verdana"/>
                </a:rPr>
                <a:t>Figure 1: </a:t>
              </a:r>
              <a:r>
                <a:rPr lang="en-US" sz="2800" dirty="0">
                  <a:latin typeface="+mj-lt"/>
                  <a:cs typeface="Verdana"/>
                </a:rPr>
                <a:t>Superposition of mutually independent forward projections for phase-stepping data (here shown for phase step 0) at different energies result in the expected phase-stepping data in a polychromatic setup.</a:t>
              </a:r>
            </a:p>
          </p:txBody>
        </p:sp>
        <p:sp>
          <p:nvSpPr>
            <p:cNvPr id="137" name="Text Box 20 1 2"/>
            <p:cNvSpPr txBox="1">
              <a:spLocks noChangeArrowheads="1"/>
            </p:cNvSpPr>
            <p:nvPr/>
          </p:nvSpPr>
          <p:spPr bwMode="auto">
            <a:xfrm>
              <a:off x="17313118" y="12115800"/>
              <a:ext cx="170021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de-DE" sz="3000" b="1" dirty="0">
                  <a:latin typeface="+mj-lt"/>
                  <a:cs typeface="Verdana"/>
                </a:rPr>
                <a:t>15 keV</a:t>
              </a:r>
            </a:p>
          </p:txBody>
        </p:sp>
        <p:sp>
          <p:nvSpPr>
            <p:cNvPr id="140" name="Text Box 20 1 3"/>
            <p:cNvSpPr txBox="1">
              <a:spLocks noChangeArrowheads="1"/>
            </p:cNvSpPr>
            <p:nvPr/>
          </p:nvSpPr>
          <p:spPr bwMode="auto">
            <a:xfrm>
              <a:off x="19794164" y="12115800"/>
              <a:ext cx="151112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de-DE" sz="3000" b="1" dirty="0">
                  <a:latin typeface="+mj-lt"/>
                  <a:cs typeface="Verdana"/>
                </a:rPr>
                <a:t>30 keV</a:t>
              </a:r>
            </a:p>
          </p:txBody>
        </p:sp>
        <p:sp>
          <p:nvSpPr>
            <p:cNvPr id="141" name="Text Box 20 1 4"/>
            <p:cNvSpPr txBox="1">
              <a:spLocks noChangeArrowheads="1"/>
            </p:cNvSpPr>
            <p:nvPr/>
          </p:nvSpPr>
          <p:spPr bwMode="auto">
            <a:xfrm>
              <a:off x="22245713" y="12115800"/>
              <a:ext cx="186732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de-DE" sz="3000" b="1" dirty="0">
                  <a:latin typeface="+mj-lt"/>
                  <a:cs typeface="Verdana"/>
                </a:rPr>
                <a:t>45 keV</a:t>
              </a:r>
            </a:p>
          </p:txBody>
        </p:sp>
        <p:sp>
          <p:nvSpPr>
            <p:cNvPr id="142" name="Text Box 20 1 5"/>
            <p:cNvSpPr txBox="1">
              <a:spLocks noChangeArrowheads="1"/>
            </p:cNvSpPr>
            <p:nvPr/>
          </p:nvSpPr>
          <p:spPr bwMode="auto">
            <a:xfrm>
              <a:off x="24697258" y="12115800"/>
              <a:ext cx="188459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de-DE" sz="3000" b="1" dirty="0">
                  <a:latin typeface="+mj-lt"/>
                  <a:cs typeface="Verdana"/>
                </a:rPr>
                <a:t>60 keV</a:t>
              </a:r>
            </a:p>
          </p:txBody>
        </p:sp>
        <p:sp>
          <p:nvSpPr>
            <p:cNvPr id="143" name="Text Box 20 1 6"/>
            <p:cNvSpPr txBox="1">
              <a:spLocks noChangeArrowheads="1"/>
            </p:cNvSpPr>
            <p:nvPr/>
          </p:nvSpPr>
          <p:spPr bwMode="auto">
            <a:xfrm>
              <a:off x="25639664" y="12115800"/>
              <a:ext cx="459594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ct val="50000"/>
                </a:spcBef>
              </a:pPr>
              <a:r>
                <a:rPr lang="de-DE" sz="3000" b="1" dirty="0">
                  <a:latin typeface="+mj-lt"/>
                  <a:cs typeface="Verdana"/>
                </a:rPr>
                <a:t>Polychromatic</a:t>
              </a:r>
            </a:p>
          </p:txBody>
        </p:sp>
        <p:grpSp>
          <p:nvGrpSpPr>
            <p:cNvPr id="475" name="Group 474"/>
            <p:cNvGrpSpPr/>
            <p:nvPr/>
          </p:nvGrpSpPr>
          <p:grpSpPr>
            <a:xfrm>
              <a:off x="16839948" y="12782849"/>
              <a:ext cx="12494468" cy="4034637"/>
              <a:chOff x="16665679" y="12801600"/>
              <a:chExt cx="11938238" cy="3429000"/>
            </a:xfrm>
            <a:noFill/>
          </p:grpSpPr>
          <p:pic>
            <p:nvPicPr>
              <p:cNvPr id="476" name="Picture 475"/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665679" y="12801600"/>
                <a:ext cx="2419350" cy="342900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477" name="Picture 476"/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045401" y="12801600"/>
                <a:ext cx="2419350" cy="342900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478" name="Picture 477"/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25123" y="12801600"/>
                <a:ext cx="2419350" cy="342900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479" name="Picture 478"/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804845" y="12801600"/>
                <a:ext cx="2419350" cy="3429000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480" name="Picture 479"/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84567" y="12801600"/>
                <a:ext cx="2419350" cy="342900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50" name="Group 49"/>
            <p:cNvGrpSpPr/>
            <p:nvPr/>
          </p:nvGrpSpPr>
          <p:grpSpPr>
            <a:xfrm>
              <a:off x="19178592" y="14503050"/>
              <a:ext cx="8193111" cy="745248"/>
              <a:chOff x="18286087" y="17931989"/>
              <a:chExt cx="8315830" cy="784220"/>
            </a:xfrm>
          </p:grpSpPr>
          <p:sp>
            <p:nvSpPr>
              <p:cNvPr id="147" name="Plus Sign 146"/>
              <p:cNvSpPr>
                <a:spLocks noChangeAspect="1"/>
              </p:cNvSpPr>
              <p:nvPr/>
            </p:nvSpPr>
            <p:spPr bwMode="auto">
              <a:xfrm>
                <a:off x="23363780" y="17949047"/>
                <a:ext cx="713659" cy="713659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6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Plus Sign 147"/>
              <p:cNvSpPr>
                <a:spLocks noChangeAspect="1"/>
              </p:cNvSpPr>
              <p:nvPr/>
            </p:nvSpPr>
            <p:spPr bwMode="auto">
              <a:xfrm>
                <a:off x="20846789" y="17949047"/>
                <a:ext cx="713659" cy="713659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6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Plus Sign 148"/>
              <p:cNvSpPr>
                <a:spLocks noChangeAspect="1"/>
              </p:cNvSpPr>
              <p:nvPr/>
            </p:nvSpPr>
            <p:spPr bwMode="auto">
              <a:xfrm>
                <a:off x="18286087" y="17949047"/>
                <a:ext cx="713659" cy="713659"/>
              </a:xfrm>
              <a:prstGeom prst="mathPl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6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0" name="Equals 149"/>
              <p:cNvSpPr>
                <a:spLocks noChangeAspect="1"/>
              </p:cNvSpPr>
              <p:nvPr/>
            </p:nvSpPr>
            <p:spPr bwMode="auto">
              <a:xfrm>
                <a:off x="25860575" y="17931989"/>
                <a:ext cx="741342" cy="784220"/>
              </a:xfrm>
              <a:prstGeom prst="mathEqual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6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6687800" y="12792977"/>
            <a:ext cx="12715876" cy="5657933"/>
            <a:chOff x="16687799" y="5897880"/>
            <a:chExt cx="12715876" cy="5657933"/>
          </a:xfrm>
        </p:grpSpPr>
        <p:sp>
          <p:nvSpPr>
            <p:cNvPr id="483" name="Rectangle 71 3 2 2"/>
            <p:cNvSpPr/>
            <p:nvPr/>
          </p:nvSpPr>
          <p:spPr bwMode="auto">
            <a:xfrm>
              <a:off x="16687799" y="5897880"/>
              <a:ext cx="12715876" cy="5657933"/>
            </a:xfrm>
            <a:prstGeom prst="rect">
              <a:avLst/>
            </a:prstGeom>
            <a:solidFill>
              <a:srgbClr val="D4DFE4">
                <a:alpha val="50000"/>
              </a:srgbClr>
            </a:solidFill>
            <a:ln>
              <a:solidFill>
                <a:srgbClr val="425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+mj-lt"/>
              </a:endParaRPr>
            </a:p>
          </p:txBody>
        </p:sp>
        <p:sp>
          <p:nvSpPr>
            <p:cNvPr id="96" name="TextBox 64 1 2"/>
            <p:cNvSpPr txBox="1">
              <a:spLocks noChangeArrowheads="1"/>
            </p:cNvSpPr>
            <p:nvPr/>
          </p:nvSpPr>
          <p:spPr bwMode="auto">
            <a:xfrm>
              <a:off x="16989551" y="10096749"/>
              <a:ext cx="6402948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b="1" dirty="0">
                  <a:latin typeface="+mj-lt"/>
                  <a:cs typeface="Verdana"/>
                </a:rPr>
                <a:t>Figure 2: </a:t>
              </a:r>
              <a:r>
                <a:rPr lang="en-US" sz="2800" dirty="0">
                  <a:latin typeface="+mj-lt"/>
                  <a:cs typeface="Verdana"/>
                </a:rPr>
                <a:t>Spectral visibility and X-ray spectrum for the interferometer used in the evaluation.</a:t>
              </a:r>
            </a:p>
          </p:txBody>
        </p:sp>
        <p:sp>
          <p:nvSpPr>
            <p:cNvPr id="98" name="TextBox 64 1 3"/>
            <p:cNvSpPr txBox="1">
              <a:spLocks noChangeArrowheads="1"/>
            </p:cNvSpPr>
            <p:nvPr/>
          </p:nvSpPr>
          <p:spPr bwMode="auto">
            <a:xfrm>
              <a:off x="23626236" y="10094455"/>
              <a:ext cx="5266941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b="1" dirty="0">
                  <a:latin typeface="+mj-lt"/>
                  <a:cs typeface="Verdana"/>
                </a:rPr>
                <a:t>Figure 3:</a:t>
              </a:r>
              <a:r>
                <a:rPr lang="en-US" sz="2800" dirty="0">
                  <a:latin typeface="+mj-lt"/>
                  <a:cs typeface="Verdana"/>
                </a:rPr>
                <a:t> (Differential) footprint of Kaiser-Bessel function.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3626237" y="6284654"/>
              <a:ext cx="5430628" cy="36338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5C85"/>
              </a:solidFill>
            </a:ln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6918436" y="6177993"/>
              <a:ext cx="6474063" cy="3745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4.4207"/>
  <p:tag name="ORIGINALWIDTH" val="1779.528"/>
  <p:tag name="LATEXADDIN" val="\documentclass{article}&#10;\usepackage{amsmath}&#10;\pagestyle{empty}&#10;\begin{document}&#10;&#10;\centering&#10;$T_i(E) = \exp \left( - \sum_j M_{ij} \cdot \mu_j(E)  \right)$&#10;\centering&#10;&#10;$D_i(E) =  \exp \left( -\sum_j M_{ij} \cdot \sigma_j(E) \right)$&#10; &#10;\centering&#10;&#10;$\Delta \phi_i(E) =  \sum_j M^{\delta}_{ij} \cdot \delta_j(E)$&#10; &#10;&#10;&#10;\end{document}"/>
  <p:tag name="IGUANATEXSIZE" val="35"/>
  <p:tag name="IGUANATEXCURSOR" val="24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3.1271"/>
  <p:tag name="ORIGINALWIDTH" val="2415.448"/>
  <p:tag name="LATEXADDIN" val="\documentclass{article}&#10;\usepackage{amsmath}&#10;\pagestyle{empty}&#10;\begin{document}&#10;&#10;\newcommand*\diff{\mathop{}\!\mathrm{d}}&#10;\newcommand*\Diff[1]{\mathop{}\!\mathrm{d^#1}}&#10;\setlength{\jot}{5pt}&#10;\begin{eqnarray*}&#10;&amp; {N}_{i,s}=\int \diff{E} \enspace  N_i(E) \cdot \left( 1 + V_i(E)  \cdot  \cos  \phi_{i,s}(E) \right)&#10;\\&#10;&amp; \text{with}&#10;\\&#10;&amp; N_i(E) = N_i^0(E) \cdot T_i(E)&#10;\\&#10;&amp;V_i(E) =  V_i^0(E) \cdot D_i(E)&#10;\\&#10;&amp;\phi_{i,s}(E) =  \phi_{i}^0(E) + \phi_s  + \Delta\phi_i(E)&#10;\\&#10;\end{eqnarray*}&#10;&#10;\end{document}"/>
  <p:tag name="IGUANATEXSIZE" val="35"/>
  <p:tag name="IGUANATEXCURSOR" val="1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2053.243"/>
  <p:tag name="LATEXADDIN" val="\documentclass{article}&#10;\usepackage{amsmath}&#10;\pagestyle{empty}&#10;\begin{document}&#10;&#10;\newcommand*\diff{\mathop{}\!\mathrm{d}}&#10;\newcommand*\Diff[1]{\mathop{}\!\mathrm{d^#1}}&#10;&#10;$l(\theta \mid \mathbf{N})=\sum_{i,s} -N_{i,s} \cdot \ln(\overline{N}_{i,s}) +\overline{N}_{i,s}$&#10; &#10;&#10;&#10;\end{document}"/>
  <p:tag name="IGUANATEXSIZE" val="35"/>
  <p:tag name="IGUANATEXCURSOR" val="26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(Headings)</vt:lpstr>
      <vt:lpstr>Lucida Grande</vt:lpstr>
      <vt:lpstr>ＭＳ Ｐゴシック</vt:lpstr>
      <vt:lpstr>Arial</vt:lpstr>
      <vt:lpstr>Cambria Math</vt:lpstr>
      <vt:lpstr>Times New Roman</vt:lpstr>
      <vt:lpstr>Verdana</vt:lpstr>
      <vt:lpstr>Wingdings</vt:lpstr>
      <vt:lpstr>Standarddesign</vt:lpstr>
      <vt:lpstr>PowerPoint Presentation</vt:lpstr>
    </vt:vector>
  </TitlesOfParts>
  <Company>RRZE, Uni-Erlangen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CEMAERTE</dc:creator>
  <cp:lastModifiedBy>Florian Schiffers</cp:lastModifiedBy>
  <cp:revision>404</cp:revision>
  <cp:lastPrinted>2012-04-22T11:30:46Z</cp:lastPrinted>
  <dcterms:created xsi:type="dcterms:W3CDTF">2012-04-20T10:14:18Z</dcterms:created>
  <dcterms:modified xsi:type="dcterms:W3CDTF">2018-04-08T19:11:39Z</dcterms:modified>
</cp:coreProperties>
</file>