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
  </p:notesMasterIdLst>
  <p:handoutMasterIdLst>
    <p:handoutMasterId r:id="rId4"/>
  </p:handoutMasterIdLst>
  <p:sldIdLst>
    <p:sldId id="258" r:id="rId2"/>
  </p:sldIdLst>
  <p:sldSz cx="21945600" cy="32918400"/>
  <p:notesSz cx="6858000" cy="9144000"/>
  <p:defaultTextStyle>
    <a:defPPr>
      <a:defRPr lang="de-DE"/>
    </a:defPPr>
    <a:lvl1pPr marL="0" algn="l" defTabSz="3134278" rtl="0" eaLnBrk="1" latinLnBrk="0" hangingPunct="1">
      <a:defRPr sz="6154" kern="1200">
        <a:solidFill>
          <a:schemeClr val="tx1"/>
        </a:solidFill>
        <a:latin typeface="+mn-lt"/>
        <a:ea typeface="+mn-ea"/>
        <a:cs typeface="+mn-cs"/>
      </a:defRPr>
    </a:lvl1pPr>
    <a:lvl2pPr marL="1567139" algn="l" defTabSz="3134278" rtl="0" eaLnBrk="1" latinLnBrk="0" hangingPunct="1">
      <a:defRPr sz="6154" kern="1200">
        <a:solidFill>
          <a:schemeClr val="tx1"/>
        </a:solidFill>
        <a:latin typeface="+mn-lt"/>
        <a:ea typeface="+mn-ea"/>
        <a:cs typeface="+mn-cs"/>
      </a:defRPr>
    </a:lvl2pPr>
    <a:lvl3pPr marL="3134278" algn="l" defTabSz="3134278" rtl="0" eaLnBrk="1" latinLnBrk="0" hangingPunct="1">
      <a:defRPr sz="6154" kern="1200">
        <a:solidFill>
          <a:schemeClr val="tx1"/>
        </a:solidFill>
        <a:latin typeface="+mn-lt"/>
        <a:ea typeface="+mn-ea"/>
        <a:cs typeface="+mn-cs"/>
      </a:defRPr>
    </a:lvl3pPr>
    <a:lvl4pPr marL="4701417" algn="l" defTabSz="3134278" rtl="0" eaLnBrk="1" latinLnBrk="0" hangingPunct="1">
      <a:defRPr sz="6154" kern="1200">
        <a:solidFill>
          <a:schemeClr val="tx1"/>
        </a:solidFill>
        <a:latin typeface="+mn-lt"/>
        <a:ea typeface="+mn-ea"/>
        <a:cs typeface="+mn-cs"/>
      </a:defRPr>
    </a:lvl4pPr>
    <a:lvl5pPr marL="6268555" algn="l" defTabSz="3134278" rtl="0" eaLnBrk="1" latinLnBrk="0" hangingPunct="1">
      <a:defRPr sz="6154" kern="1200">
        <a:solidFill>
          <a:schemeClr val="tx1"/>
        </a:solidFill>
        <a:latin typeface="+mn-lt"/>
        <a:ea typeface="+mn-ea"/>
        <a:cs typeface="+mn-cs"/>
      </a:defRPr>
    </a:lvl5pPr>
    <a:lvl6pPr marL="7835694" algn="l" defTabSz="3134278" rtl="0" eaLnBrk="1" latinLnBrk="0" hangingPunct="1">
      <a:defRPr sz="6154" kern="1200">
        <a:solidFill>
          <a:schemeClr val="tx1"/>
        </a:solidFill>
        <a:latin typeface="+mn-lt"/>
        <a:ea typeface="+mn-ea"/>
        <a:cs typeface="+mn-cs"/>
      </a:defRPr>
    </a:lvl6pPr>
    <a:lvl7pPr marL="9402834" algn="l" defTabSz="3134278" rtl="0" eaLnBrk="1" latinLnBrk="0" hangingPunct="1">
      <a:defRPr sz="6154" kern="1200">
        <a:solidFill>
          <a:schemeClr val="tx1"/>
        </a:solidFill>
        <a:latin typeface="+mn-lt"/>
        <a:ea typeface="+mn-ea"/>
        <a:cs typeface="+mn-cs"/>
      </a:defRPr>
    </a:lvl7pPr>
    <a:lvl8pPr marL="10969972" algn="l" defTabSz="3134278" rtl="0" eaLnBrk="1" latinLnBrk="0" hangingPunct="1">
      <a:defRPr sz="6154" kern="1200">
        <a:solidFill>
          <a:schemeClr val="tx1"/>
        </a:solidFill>
        <a:latin typeface="+mn-lt"/>
        <a:ea typeface="+mn-ea"/>
        <a:cs typeface="+mn-cs"/>
      </a:defRPr>
    </a:lvl8pPr>
    <a:lvl9pPr marL="12537112" algn="l" defTabSz="3134278" rtl="0" eaLnBrk="1" latinLnBrk="0" hangingPunct="1">
      <a:defRPr sz="61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472" userDrawn="1">
          <p15:clr>
            <a:srgbClr val="A4A3A4"/>
          </p15:clr>
        </p15:guide>
        <p15:guide id="2" pos="69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175A"/>
    <a:srgbClr val="C6B9D6"/>
    <a:srgbClr val="CDC4D7"/>
    <a:srgbClr val="B62A2F"/>
    <a:srgbClr val="4E2A84"/>
    <a:srgbClr val="E9C3F0"/>
    <a:srgbClr val="EAC4F2"/>
    <a:srgbClr val="E9C3F1"/>
    <a:srgbClr val="4F2984"/>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09" autoAdjust="0"/>
    <p:restoredTop sz="92009" autoAdjust="0"/>
  </p:normalViewPr>
  <p:slideViewPr>
    <p:cSldViewPr>
      <p:cViewPr>
        <p:scale>
          <a:sx n="50" d="100"/>
          <a:sy n="50" d="100"/>
        </p:scale>
        <p:origin x="318" y="36"/>
      </p:cViewPr>
      <p:guideLst>
        <p:guide orient="horz" pos="19472"/>
        <p:guide pos="6912"/>
      </p:guideLst>
    </p:cSldViewPr>
  </p:slideViewPr>
  <p:notesTextViewPr>
    <p:cViewPr>
      <p:scale>
        <a:sx n="400" d="100"/>
        <a:sy n="400" d="100"/>
      </p:scale>
      <p:origin x="0" y="0"/>
    </p:cViewPr>
  </p:notesTextViewPr>
  <p:sorterViewPr>
    <p:cViewPr>
      <p:scale>
        <a:sx n="66" d="100"/>
        <a:sy n="66" d="100"/>
      </p:scale>
      <p:origin x="0" y="0"/>
    </p:cViewPr>
  </p:sorterViewPr>
  <p:notesViewPr>
    <p:cSldViewPr>
      <p:cViewPr>
        <p:scale>
          <a:sx n="50" d="100"/>
          <a:sy n="50" d="100"/>
        </p:scale>
        <p:origin x="2970" y="1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9DC91C-6088-419E-8AD8-1D59F836E7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770D85-ADE6-423C-ABB6-C2D1C5EAC0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03E074-386C-4931-A386-955C4E4779F4}" type="datetimeFigureOut">
              <a:rPr lang="en-US" smtClean="0"/>
              <a:t>1/29/2020</a:t>
            </a:fld>
            <a:endParaRPr lang="en-US"/>
          </a:p>
        </p:txBody>
      </p:sp>
      <p:sp>
        <p:nvSpPr>
          <p:cNvPr id="4" name="Footer Placeholder 3">
            <a:extLst>
              <a:ext uri="{FF2B5EF4-FFF2-40B4-BE49-F238E27FC236}">
                <a16:creationId xmlns:a16="http://schemas.microsoft.com/office/drawing/2014/main" id="{972EE404-4FB8-4C90-B4DE-12B77FB8F1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397F836-843A-4327-9105-2F686DDF5D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8FA6E0-9D87-4CE2-8F8A-0B2A14740C7F}" type="slidenum">
              <a:rPr lang="en-US" smtClean="0"/>
              <a:t>‹#›</a:t>
            </a:fld>
            <a:endParaRPr lang="en-US"/>
          </a:p>
        </p:txBody>
      </p:sp>
    </p:spTree>
    <p:extLst>
      <p:ext uri="{BB962C8B-B14F-4D97-AF65-F5344CB8AC3E}">
        <p14:creationId xmlns:p14="http://schemas.microsoft.com/office/powerpoint/2010/main" val="3914157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303271"/>
      </p:ext>
    </p:extLst>
  </p:cSld>
  <p:clrMap bg1="lt1" tx1="dk1" bg2="lt2" tx2="dk2" accent1="accent1" accent2="accent2" accent3="accent3" accent4="accent4" accent5="accent5" accent6="accent6" hlink="hlink" folHlink="folHlink"/>
  <p:notesStyle>
    <a:lvl1pPr marL="0" algn="l" defTabSz="686228" rtl="0" eaLnBrk="1" latinLnBrk="0" hangingPunct="1">
      <a:defRPr sz="901" kern="1200">
        <a:solidFill>
          <a:schemeClr val="tx1"/>
        </a:solidFill>
        <a:latin typeface="+mn-lt"/>
        <a:ea typeface="+mn-ea"/>
        <a:cs typeface="+mn-cs"/>
      </a:defRPr>
    </a:lvl1pPr>
    <a:lvl2pPr marL="343113" algn="l" defTabSz="686228" rtl="0" eaLnBrk="1" latinLnBrk="0" hangingPunct="1">
      <a:defRPr sz="901" kern="1200">
        <a:solidFill>
          <a:schemeClr val="tx1"/>
        </a:solidFill>
        <a:latin typeface="+mn-lt"/>
        <a:ea typeface="+mn-ea"/>
        <a:cs typeface="+mn-cs"/>
      </a:defRPr>
    </a:lvl2pPr>
    <a:lvl3pPr marL="686228" algn="l" defTabSz="686228" rtl="0" eaLnBrk="1" latinLnBrk="0" hangingPunct="1">
      <a:defRPr sz="901" kern="1200">
        <a:solidFill>
          <a:schemeClr val="tx1"/>
        </a:solidFill>
        <a:latin typeface="+mn-lt"/>
        <a:ea typeface="+mn-ea"/>
        <a:cs typeface="+mn-cs"/>
      </a:defRPr>
    </a:lvl3pPr>
    <a:lvl4pPr marL="1029342" algn="l" defTabSz="686228" rtl="0" eaLnBrk="1" latinLnBrk="0" hangingPunct="1">
      <a:defRPr sz="901" kern="1200">
        <a:solidFill>
          <a:schemeClr val="tx1"/>
        </a:solidFill>
        <a:latin typeface="+mn-lt"/>
        <a:ea typeface="+mn-ea"/>
        <a:cs typeface="+mn-cs"/>
      </a:defRPr>
    </a:lvl4pPr>
    <a:lvl5pPr marL="1372456" algn="l" defTabSz="686228" rtl="0" eaLnBrk="1" latinLnBrk="0" hangingPunct="1">
      <a:defRPr sz="901" kern="1200">
        <a:solidFill>
          <a:schemeClr val="tx1"/>
        </a:solidFill>
        <a:latin typeface="+mn-lt"/>
        <a:ea typeface="+mn-ea"/>
        <a:cs typeface="+mn-cs"/>
      </a:defRPr>
    </a:lvl5pPr>
    <a:lvl6pPr marL="1715570" algn="l" defTabSz="686228" rtl="0" eaLnBrk="1" latinLnBrk="0" hangingPunct="1">
      <a:defRPr sz="901" kern="1200">
        <a:solidFill>
          <a:schemeClr val="tx1"/>
        </a:solidFill>
        <a:latin typeface="+mn-lt"/>
        <a:ea typeface="+mn-ea"/>
        <a:cs typeface="+mn-cs"/>
      </a:defRPr>
    </a:lvl6pPr>
    <a:lvl7pPr marL="2058684" algn="l" defTabSz="686228" rtl="0" eaLnBrk="1" latinLnBrk="0" hangingPunct="1">
      <a:defRPr sz="901" kern="1200">
        <a:solidFill>
          <a:schemeClr val="tx1"/>
        </a:solidFill>
        <a:latin typeface="+mn-lt"/>
        <a:ea typeface="+mn-ea"/>
        <a:cs typeface="+mn-cs"/>
      </a:defRPr>
    </a:lvl7pPr>
    <a:lvl8pPr marL="2401797" algn="l" defTabSz="686228" rtl="0" eaLnBrk="1" latinLnBrk="0" hangingPunct="1">
      <a:defRPr sz="901" kern="1200">
        <a:solidFill>
          <a:schemeClr val="tx1"/>
        </a:solidFill>
        <a:latin typeface="+mn-lt"/>
        <a:ea typeface="+mn-ea"/>
        <a:cs typeface="+mn-cs"/>
      </a:defRPr>
    </a:lvl8pPr>
    <a:lvl9pPr marL="2744912" algn="l" defTabSz="686228" rtl="0" eaLnBrk="1" latinLnBrk="0" hangingPunct="1">
      <a:defRPr sz="9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00300" y="1143000"/>
            <a:ext cx="2057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4000461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952331" y="4512307"/>
            <a:ext cx="20990390" cy="28019079"/>
          </a:xfrm>
          <a:prstGeom prst="rect">
            <a:avLst/>
          </a:prstGeom>
          <a:solidFill>
            <a:srgbClr val="4E2A84">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908" dirty="0"/>
          </a:p>
        </p:txBody>
      </p:sp>
      <p:sp>
        <p:nvSpPr>
          <p:cNvPr id="15" name="Rechteck 7">
            <a:extLst>
              <a:ext uri="{FF2B5EF4-FFF2-40B4-BE49-F238E27FC236}">
                <a16:creationId xmlns:a16="http://schemas.microsoft.com/office/drawing/2014/main" id="{EA37C00A-8B17-45BB-AD90-BC71C8D96A49}"/>
              </a:ext>
            </a:extLst>
          </p:cNvPr>
          <p:cNvSpPr/>
          <p:nvPr userDrawn="1"/>
        </p:nvSpPr>
        <p:spPr>
          <a:xfrm>
            <a:off x="1" y="4512306"/>
            <a:ext cx="887102" cy="4512307"/>
          </a:xfrm>
          <a:prstGeom prst="rect">
            <a:avLst/>
          </a:prstGeom>
          <a:solidFill>
            <a:srgbClr val="381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908" dirty="0"/>
          </a:p>
        </p:txBody>
      </p:sp>
      <p:sp>
        <p:nvSpPr>
          <p:cNvPr id="16" name="Rechteck 7">
            <a:extLst>
              <a:ext uri="{FF2B5EF4-FFF2-40B4-BE49-F238E27FC236}">
                <a16:creationId xmlns:a16="http://schemas.microsoft.com/office/drawing/2014/main" id="{FE39848A-C256-48CA-B42F-D0720769ABF3}"/>
              </a:ext>
            </a:extLst>
          </p:cNvPr>
          <p:cNvSpPr/>
          <p:nvPr userDrawn="1"/>
        </p:nvSpPr>
        <p:spPr>
          <a:xfrm>
            <a:off x="1" y="9150113"/>
            <a:ext cx="887102" cy="4512307"/>
          </a:xfrm>
          <a:prstGeom prst="rect">
            <a:avLst/>
          </a:prstGeom>
          <a:solidFill>
            <a:srgbClr val="381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908" dirty="0"/>
          </a:p>
        </p:txBody>
      </p:sp>
      <p:sp>
        <p:nvSpPr>
          <p:cNvPr id="18" name="Rechteck 7">
            <a:extLst>
              <a:ext uri="{FF2B5EF4-FFF2-40B4-BE49-F238E27FC236}">
                <a16:creationId xmlns:a16="http://schemas.microsoft.com/office/drawing/2014/main" id="{99699884-2976-4B98-BAFE-F5814E0CD59C}"/>
              </a:ext>
            </a:extLst>
          </p:cNvPr>
          <p:cNvSpPr/>
          <p:nvPr userDrawn="1"/>
        </p:nvSpPr>
        <p:spPr>
          <a:xfrm>
            <a:off x="1" y="13787920"/>
            <a:ext cx="887102" cy="4512307"/>
          </a:xfrm>
          <a:prstGeom prst="rect">
            <a:avLst/>
          </a:prstGeom>
          <a:solidFill>
            <a:srgbClr val="381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908" dirty="0"/>
          </a:p>
        </p:txBody>
      </p:sp>
      <p:pic>
        <p:nvPicPr>
          <p:cNvPr id="10" name="Graphic 9">
            <a:extLst>
              <a:ext uri="{FF2B5EF4-FFF2-40B4-BE49-F238E27FC236}">
                <a16:creationId xmlns:a16="http://schemas.microsoft.com/office/drawing/2014/main" id="{45D0F428-47CF-467F-9C04-732A6B73D01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71845"/>
          <a:stretch/>
        </p:blipFill>
        <p:spPr>
          <a:xfrm>
            <a:off x="160761" y="626154"/>
            <a:ext cx="3456968" cy="3142238"/>
          </a:xfrm>
          <a:prstGeom prst="rect">
            <a:avLst/>
          </a:prstGeom>
        </p:spPr>
      </p:pic>
      <p:grpSp>
        <p:nvGrpSpPr>
          <p:cNvPr id="3" name="Group 2">
            <a:extLst>
              <a:ext uri="{FF2B5EF4-FFF2-40B4-BE49-F238E27FC236}">
                <a16:creationId xmlns:a16="http://schemas.microsoft.com/office/drawing/2014/main" id="{C7F21A27-035B-4BCE-B031-D2D062DAE788}"/>
              </a:ext>
            </a:extLst>
          </p:cNvPr>
          <p:cNvGrpSpPr/>
          <p:nvPr userDrawn="1"/>
        </p:nvGrpSpPr>
        <p:grpSpPr>
          <a:xfrm>
            <a:off x="17390965" y="857884"/>
            <a:ext cx="4393874" cy="2834298"/>
            <a:chOff x="21246574" y="876622"/>
            <a:chExt cx="5984475" cy="3491376"/>
          </a:xfrm>
        </p:grpSpPr>
        <p:sp>
          <p:nvSpPr>
            <p:cNvPr id="13" name="Rectangle: Rounded Corners 12">
              <a:extLst>
                <a:ext uri="{FF2B5EF4-FFF2-40B4-BE49-F238E27FC236}">
                  <a16:creationId xmlns:a16="http://schemas.microsoft.com/office/drawing/2014/main" id="{A7CA8BA6-0ECB-4136-B8F4-6F3A353E71E1}"/>
                </a:ext>
              </a:extLst>
            </p:cNvPr>
            <p:cNvSpPr/>
            <p:nvPr/>
          </p:nvSpPr>
          <p:spPr>
            <a:xfrm>
              <a:off x="21246574" y="876622"/>
              <a:ext cx="5842054" cy="3491376"/>
            </a:xfrm>
            <a:prstGeom prst="roundRect">
              <a:avLst/>
            </a:prstGeom>
            <a:solidFill>
              <a:srgbClr val="4F2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08"/>
            </a:p>
          </p:txBody>
        </p:sp>
        <p:pic>
          <p:nvPicPr>
            <p:cNvPr id="11" name="Picture 10" descr="ppt_logo.gif">
              <a:extLst>
                <a:ext uri="{FF2B5EF4-FFF2-40B4-BE49-F238E27FC236}">
                  <a16:creationId xmlns:a16="http://schemas.microsoft.com/office/drawing/2014/main" id="{C9AB197A-9F86-4904-A770-0F3CA942116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1363291" y="1192930"/>
              <a:ext cx="5867758" cy="2167602"/>
            </a:xfrm>
            <a:prstGeom prst="rect">
              <a:avLst/>
            </a:prstGeom>
          </p:spPr>
        </p:pic>
        <p:sp>
          <p:nvSpPr>
            <p:cNvPr id="2" name="Rectangle 1">
              <a:extLst>
                <a:ext uri="{FF2B5EF4-FFF2-40B4-BE49-F238E27FC236}">
                  <a16:creationId xmlns:a16="http://schemas.microsoft.com/office/drawing/2014/main" id="{519ED3DE-D5D4-41F3-BB7C-33AC1333884E}"/>
                </a:ext>
              </a:extLst>
            </p:cNvPr>
            <p:cNvSpPr/>
            <p:nvPr userDrawn="1"/>
          </p:nvSpPr>
          <p:spPr>
            <a:xfrm>
              <a:off x="21694361" y="3399120"/>
              <a:ext cx="5137733" cy="683775"/>
            </a:xfrm>
            <a:prstGeom prst="rect">
              <a:avLst/>
            </a:prstGeom>
          </p:spPr>
          <p:txBody>
            <a:bodyPr wrap="none">
              <a:spAutoFit/>
            </a:bodyPr>
            <a:lstStyle/>
            <a:p>
              <a:pPr algn="ctr"/>
              <a:r>
                <a:rPr lang="en-US" sz="3007" b="1" dirty="0">
                  <a:solidFill>
                    <a:schemeClr val="bg1"/>
                  </a:solidFill>
                  <a:latin typeface="Century Gothic"/>
                  <a:cs typeface="Century Gothic"/>
                </a:rPr>
                <a:t>Prof. Oliver Cossairt</a:t>
              </a:r>
            </a:p>
          </p:txBody>
        </p:sp>
      </p:grpSp>
      <p:pic>
        <p:nvPicPr>
          <p:cNvPr id="19" name="Picture 18" descr="A close up of a logo&#10;&#10;Description automatically generated">
            <a:extLst>
              <a:ext uri="{FF2B5EF4-FFF2-40B4-BE49-F238E27FC236}">
                <a16:creationId xmlns:a16="http://schemas.microsoft.com/office/drawing/2014/main" id="{5FDD3273-3E89-424E-B241-71EF4165FBAD}"/>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r="38907"/>
          <a:stretch/>
        </p:blipFill>
        <p:spPr>
          <a:xfrm>
            <a:off x="13737908" y="860746"/>
            <a:ext cx="3236857" cy="27932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Graphic 13">
            <a:extLst>
              <a:ext uri="{FF2B5EF4-FFF2-40B4-BE49-F238E27FC236}">
                <a16:creationId xmlns:a16="http://schemas.microsoft.com/office/drawing/2014/main" id="{237EED8A-3BBC-4F9E-BBEE-C0914D887C9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8619"/>
          <a:stretch/>
        </p:blipFill>
        <p:spPr>
          <a:xfrm>
            <a:off x="3117582" y="785099"/>
            <a:ext cx="7566302" cy="2712661"/>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Lst>
  <p:txStyles>
    <p:titleStyle>
      <a:lvl1pPr algn="ctr" defTabSz="625010" rtl="0" eaLnBrk="1" latinLnBrk="0" hangingPunct="1">
        <a:spcBef>
          <a:spcPct val="0"/>
        </a:spcBef>
        <a:buNone/>
        <a:defRPr sz="3007" kern="1200">
          <a:solidFill>
            <a:schemeClr val="tx1"/>
          </a:solidFill>
          <a:latin typeface="+mj-lt"/>
          <a:ea typeface="+mj-ea"/>
          <a:cs typeface="+mj-cs"/>
        </a:defRPr>
      </a:lvl1pPr>
    </p:titleStyle>
    <p:bodyStyle>
      <a:lvl1pPr marL="234379" indent="-234379" algn="l" defTabSz="625010" rtl="0" eaLnBrk="1" latinLnBrk="0" hangingPunct="1">
        <a:spcBef>
          <a:spcPct val="20000"/>
        </a:spcBef>
        <a:buFont typeface="Arial" pitchFamily="34" charset="0"/>
        <a:buChar char="•"/>
        <a:defRPr sz="2187" kern="1200">
          <a:solidFill>
            <a:schemeClr val="tx1"/>
          </a:solidFill>
          <a:latin typeface="+mn-lt"/>
          <a:ea typeface="+mn-ea"/>
          <a:cs typeface="+mn-cs"/>
        </a:defRPr>
      </a:lvl1pPr>
      <a:lvl2pPr marL="507821" indent="-195316" algn="l" defTabSz="625010" rtl="0" eaLnBrk="1" latinLnBrk="0" hangingPunct="1">
        <a:spcBef>
          <a:spcPct val="20000"/>
        </a:spcBef>
        <a:buFont typeface="Arial" pitchFamily="34" charset="0"/>
        <a:buChar char="–"/>
        <a:defRPr sz="1914" kern="1200">
          <a:solidFill>
            <a:schemeClr val="tx1"/>
          </a:solidFill>
          <a:latin typeface="+mn-lt"/>
          <a:ea typeface="+mn-ea"/>
          <a:cs typeface="+mn-cs"/>
        </a:defRPr>
      </a:lvl2pPr>
      <a:lvl3pPr marL="781263" indent="-156253" algn="l" defTabSz="625010" rtl="0" eaLnBrk="1" latinLnBrk="0" hangingPunct="1">
        <a:spcBef>
          <a:spcPct val="20000"/>
        </a:spcBef>
        <a:buFont typeface="Arial" pitchFamily="34" charset="0"/>
        <a:buChar char="•"/>
        <a:defRPr sz="1641" kern="1200">
          <a:solidFill>
            <a:schemeClr val="tx1"/>
          </a:solidFill>
          <a:latin typeface="+mn-lt"/>
          <a:ea typeface="+mn-ea"/>
          <a:cs typeface="+mn-cs"/>
        </a:defRPr>
      </a:lvl3pPr>
      <a:lvl4pPr marL="1093769" indent="-156253" algn="l" defTabSz="625010" rtl="0" eaLnBrk="1" latinLnBrk="0" hangingPunct="1">
        <a:spcBef>
          <a:spcPct val="20000"/>
        </a:spcBef>
        <a:buFont typeface="Arial" pitchFamily="34" charset="0"/>
        <a:buChar char="–"/>
        <a:defRPr sz="1367" kern="1200">
          <a:solidFill>
            <a:schemeClr val="tx1"/>
          </a:solidFill>
          <a:latin typeface="+mn-lt"/>
          <a:ea typeface="+mn-ea"/>
          <a:cs typeface="+mn-cs"/>
        </a:defRPr>
      </a:lvl4pPr>
      <a:lvl5pPr marL="1406274" indent="-156253" algn="l" defTabSz="625010" rtl="0" eaLnBrk="1" latinLnBrk="0" hangingPunct="1">
        <a:spcBef>
          <a:spcPct val="20000"/>
        </a:spcBef>
        <a:buFont typeface="Arial" pitchFamily="34" charset="0"/>
        <a:buChar char="»"/>
        <a:defRPr sz="1367" kern="1200">
          <a:solidFill>
            <a:schemeClr val="tx1"/>
          </a:solidFill>
          <a:latin typeface="+mn-lt"/>
          <a:ea typeface="+mn-ea"/>
          <a:cs typeface="+mn-cs"/>
        </a:defRPr>
      </a:lvl5pPr>
      <a:lvl6pPr marL="1718779" indent="-156253" algn="l" defTabSz="625010" rtl="0" eaLnBrk="1" latinLnBrk="0" hangingPunct="1">
        <a:spcBef>
          <a:spcPct val="20000"/>
        </a:spcBef>
        <a:buFont typeface="Arial" pitchFamily="34" charset="0"/>
        <a:buChar char="•"/>
        <a:defRPr sz="1367" kern="1200">
          <a:solidFill>
            <a:schemeClr val="tx1"/>
          </a:solidFill>
          <a:latin typeface="+mn-lt"/>
          <a:ea typeface="+mn-ea"/>
          <a:cs typeface="+mn-cs"/>
        </a:defRPr>
      </a:lvl6pPr>
      <a:lvl7pPr marL="2031285" indent="-156253" algn="l" defTabSz="625010" rtl="0" eaLnBrk="1" latinLnBrk="0" hangingPunct="1">
        <a:spcBef>
          <a:spcPct val="20000"/>
        </a:spcBef>
        <a:buFont typeface="Arial" pitchFamily="34" charset="0"/>
        <a:buChar char="•"/>
        <a:defRPr sz="1367" kern="1200">
          <a:solidFill>
            <a:schemeClr val="tx1"/>
          </a:solidFill>
          <a:latin typeface="+mn-lt"/>
          <a:ea typeface="+mn-ea"/>
          <a:cs typeface="+mn-cs"/>
        </a:defRPr>
      </a:lvl7pPr>
      <a:lvl8pPr marL="2343790" indent="-156253" algn="l" defTabSz="625010" rtl="0" eaLnBrk="1" latinLnBrk="0" hangingPunct="1">
        <a:spcBef>
          <a:spcPct val="20000"/>
        </a:spcBef>
        <a:buFont typeface="Arial" pitchFamily="34" charset="0"/>
        <a:buChar char="•"/>
        <a:defRPr sz="1367" kern="1200">
          <a:solidFill>
            <a:schemeClr val="tx1"/>
          </a:solidFill>
          <a:latin typeface="+mn-lt"/>
          <a:ea typeface="+mn-ea"/>
          <a:cs typeface="+mn-cs"/>
        </a:defRPr>
      </a:lvl8pPr>
      <a:lvl9pPr marL="2656295" indent="-156253" algn="l" defTabSz="625010" rtl="0" eaLnBrk="1" latinLnBrk="0" hangingPunct="1">
        <a:spcBef>
          <a:spcPct val="20000"/>
        </a:spcBef>
        <a:buFont typeface="Arial" pitchFamily="34" charset="0"/>
        <a:buChar char="•"/>
        <a:defRPr sz="1367" kern="1200">
          <a:solidFill>
            <a:schemeClr val="tx1"/>
          </a:solidFill>
          <a:latin typeface="+mn-lt"/>
          <a:ea typeface="+mn-ea"/>
          <a:cs typeface="+mn-cs"/>
        </a:defRPr>
      </a:lvl9pPr>
    </p:bodyStyle>
    <p:otherStyle>
      <a:defPPr>
        <a:defRPr lang="de-DE"/>
      </a:defPPr>
      <a:lvl1pPr marL="0" algn="l" defTabSz="625010" rtl="0" eaLnBrk="1" latinLnBrk="0" hangingPunct="1">
        <a:defRPr sz="1230" kern="1200">
          <a:solidFill>
            <a:schemeClr val="tx1"/>
          </a:solidFill>
          <a:latin typeface="+mn-lt"/>
          <a:ea typeface="+mn-ea"/>
          <a:cs typeface="+mn-cs"/>
        </a:defRPr>
      </a:lvl1pPr>
      <a:lvl2pPr marL="312506" algn="l" defTabSz="625010" rtl="0" eaLnBrk="1" latinLnBrk="0" hangingPunct="1">
        <a:defRPr sz="1230" kern="1200">
          <a:solidFill>
            <a:schemeClr val="tx1"/>
          </a:solidFill>
          <a:latin typeface="+mn-lt"/>
          <a:ea typeface="+mn-ea"/>
          <a:cs typeface="+mn-cs"/>
        </a:defRPr>
      </a:lvl2pPr>
      <a:lvl3pPr marL="625010" algn="l" defTabSz="625010" rtl="0" eaLnBrk="1" latinLnBrk="0" hangingPunct="1">
        <a:defRPr sz="1230" kern="1200">
          <a:solidFill>
            <a:schemeClr val="tx1"/>
          </a:solidFill>
          <a:latin typeface="+mn-lt"/>
          <a:ea typeface="+mn-ea"/>
          <a:cs typeface="+mn-cs"/>
        </a:defRPr>
      </a:lvl3pPr>
      <a:lvl4pPr marL="937516" algn="l" defTabSz="625010" rtl="0" eaLnBrk="1" latinLnBrk="0" hangingPunct="1">
        <a:defRPr sz="1230" kern="1200">
          <a:solidFill>
            <a:schemeClr val="tx1"/>
          </a:solidFill>
          <a:latin typeface="+mn-lt"/>
          <a:ea typeface="+mn-ea"/>
          <a:cs typeface="+mn-cs"/>
        </a:defRPr>
      </a:lvl4pPr>
      <a:lvl5pPr marL="1250022" algn="l" defTabSz="625010" rtl="0" eaLnBrk="1" latinLnBrk="0" hangingPunct="1">
        <a:defRPr sz="1230" kern="1200">
          <a:solidFill>
            <a:schemeClr val="tx1"/>
          </a:solidFill>
          <a:latin typeface="+mn-lt"/>
          <a:ea typeface="+mn-ea"/>
          <a:cs typeface="+mn-cs"/>
        </a:defRPr>
      </a:lvl5pPr>
      <a:lvl6pPr marL="1562526" algn="l" defTabSz="625010" rtl="0" eaLnBrk="1" latinLnBrk="0" hangingPunct="1">
        <a:defRPr sz="1230" kern="1200">
          <a:solidFill>
            <a:schemeClr val="tx1"/>
          </a:solidFill>
          <a:latin typeface="+mn-lt"/>
          <a:ea typeface="+mn-ea"/>
          <a:cs typeface="+mn-cs"/>
        </a:defRPr>
      </a:lvl6pPr>
      <a:lvl7pPr marL="1875032" algn="l" defTabSz="625010" rtl="0" eaLnBrk="1" latinLnBrk="0" hangingPunct="1">
        <a:defRPr sz="1230" kern="1200">
          <a:solidFill>
            <a:schemeClr val="tx1"/>
          </a:solidFill>
          <a:latin typeface="+mn-lt"/>
          <a:ea typeface="+mn-ea"/>
          <a:cs typeface="+mn-cs"/>
        </a:defRPr>
      </a:lvl7pPr>
      <a:lvl8pPr marL="2187538" algn="l" defTabSz="625010" rtl="0" eaLnBrk="1" latinLnBrk="0" hangingPunct="1">
        <a:defRPr sz="1230" kern="1200">
          <a:solidFill>
            <a:schemeClr val="tx1"/>
          </a:solidFill>
          <a:latin typeface="+mn-lt"/>
          <a:ea typeface="+mn-ea"/>
          <a:cs typeface="+mn-cs"/>
        </a:defRPr>
      </a:lvl8pPr>
      <a:lvl9pPr marL="2500042" algn="l" defTabSz="625010" rtl="0" eaLnBrk="1" latinLnBrk="0" hangingPunct="1">
        <a:defRPr sz="12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3.jpeg"/><Relationship Id="rId39" Type="http://schemas.openxmlformats.org/officeDocument/2006/relationships/image" Target="../media/image41.png"/><Relationship Id="rId3" Type="http://schemas.openxmlformats.org/officeDocument/2006/relationships/image" Target="../media/image5.png"/><Relationship Id="rId21" Type="http://schemas.openxmlformats.org/officeDocument/2006/relationships/image" Target="../media/image23.png"/><Relationship Id="rId34" Type="http://schemas.openxmlformats.org/officeDocument/2006/relationships/image" Target="../media/image34.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2.jpeg"/><Relationship Id="rId33" Type="http://schemas.openxmlformats.org/officeDocument/2006/relationships/image" Target="../media/image33.png"/><Relationship Id="rId38" Type="http://schemas.openxmlformats.org/officeDocument/2006/relationships/image" Target="../media/image40.png"/><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2.png"/><Relationship Id="rId37" Type="http://schemas.openxmlformats.org/officeDocument/2006/relationships/image" Target="../media/image39.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28.png"/><Relationship Id="rId36" Type="http://schemas.openxmlformats.org/officeDocument/2006/relationships/image" Target="../media/image38.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4E70CBAD-4E7F-4346-8839-49FEEA35B963}"/>
              </a:ext>
            </a:extLst>
          </p:cNvPr>
          <p:cNvSpPr/>
          <p:nvPr/>
        </p:nvSpPr>
        <p:spPr bwMode="auto">
          <a:xfrm>
            <a:off x="12052227" y="7039738"/>
            <a:ext cx="9609406" cy="8393040"/>
          </a:xfrm>
          <a:prstGeom prst="rect">
            <a:avLst/>
          </a:prstGeom>
          <a:solidFill>
            <a:srgbClr val="C6B9D6"/>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de-DE"/>
            </a:defPPr>
            <a:lvl1pPr marL="0" algn="l" defTabSz="4176431" rtl="0" eaLnBrk="1" latinLnBrk="0" hangingPunct="1">
              <a:defRPr sz="8200" kern="1200">
                <a:solidFill>
                  <a:schemeClr val="lt1"/>
                </a:solidFill>
                <a:latin typeface="+mn-lt"/>
                <a:ea typeface="+mn-ea"/>
                <a:cs typeface="+mn-cs"/>
              </a:defRPr>
            </a:lvl1pPr>
            <a:lvl2pPr marL="2088215" algn="l" defTabSz="4176431" rtl="0" eaLnBrk="1" latinLnBrk="0" hangingPunct="1">
              <a:defRPr sz="8200" kern="1200">
                <a:solidFill>
                  <a:schemeClr val="lt1"/>
                </a:solidFill>
                <a:latin typeface="+mn-lt"/>
                <a:ea typeface="+mn-ea"/>
                <a:cs typeface="+mn-cs"/>
              </a:defRPr>
            </a:lvl2pPr>
            <a:lvl3pPr marL="4176431" algn="l" defTabSz="4176431" rtl="0" eaLnBrk="1" latinLnBrk="0" hangingPunct="1">
              <a:defRPr sz="8200" kern="1200">
                <a:solidFill>
                  <a:schemeClr val="lt1"/>
                </a:solidFill>
                <a:latin typeface="+mn-lt"/>
                <a:ea typeface="+mn-ea"/>
                <a:cs typeface="+mn-cs"/>
              </a:defRPr>
            </a:lvl3pPr>
            <a:lvl4pPr marL="6264646" algn="l" defTabSz="4176431" rtl="0" eaLnBrk="1" latinLnBrk="0" hangingPunct="1">
              <a:defRPr sz="8200" kern="1200">
                <a:solidFill>
                  <a:schemeClr val="lt1"/>
                </a:solidFill>
                <a:latin typeface="+mn-lt"/>
                <a:ea typeface="+mn-ea"/>
                <a:cs typeface="+mn-cs"/>
              </a:defRPr>
            </a:lvl4pPr>
            <a:lvl5pPr marL="8352861" algn="l" defTabSz="4176431" rtl="0" eaLnBrk="1" latinLnBrk="0" hangingPunct="1">
              <a:defRPr sz="8200" kern="1200">
                <a:solidFill>
                  <a:schemeClr val="lt1"/>
                </a:solidFill>
                <a:latin typeface="+mn-lt"/>
                <a:ea typeface="+mn-ea"/>
                <a:cs typeface="+mn-cs"/>
              </a:defRPr>
            </a:lvl5pPr>
            <a:lvl6pPr marL="10441076" algn="l" defTabSz="4176431" rtl="0" eaLnBrk="1" latinLnBrk="0" hangingPunct="1">
              <a:defRPr sz="8200" kern="1200">
                <a:solidFill>
                  <a:schemeClr val="lt1"/>
                </a:solidFill>
                <a:latin typeface="+mn-lt"/>
                <a:ea typeface="+mn-ea"/>
                <a:cs typeface="+mn-cs"/>
              </a:defRPr>
            </a:lvl6pPr>
            <a:lvl7pPr marL="12529292" algn="l" defTabSz="4176431" rtl="0" eaLnBrk="1" latinLnBrk="0" hangingPunct="1">
              <a:defRPr sz="8200" kern="1200">
                <a:solidFill>
                  <a:schemeClr val="lt1"/>
                </a:solidFill>
                <a:latin typeface="+mn-lt"/>
                <a:ea typeface="+mn-ea"/>
                <a:cs typeface="+mn-cs"/>
              </a:defRPr>
            </a:lvl7pPr>
            <a:lvl8pPr marL="14617507" algn="l" defTabSz="4176431" rtl="0" eaLnBrk="1" latinLnBrk="0" hangingPunct="1">
              <a:defRPr sz="8200" kern="1200">
                <a:solidFill>
                  <a:schemeClr val="lt1"/>
                </a:solidFill>
                <a:latin typeface="+mn-lt"/>
                <a:ea typeface="+mn-ea"/>
                <a:cs typeface="+mn-cs"/>
              </a:defRPr>
            </a:lvl8pPr>
            <a:lvl9pPr marL="16705722" algn="l" defTabSz="4176431" rtl="0" eaLnBrk="1" latinLnBrk="0" hangingPunct="1">
              <a:defRPr sz="8200" kern="1200">
                <a:solidFill>
                  <a:schemeClr val="lt1"/>
                </a:solidFill>
                <a:latin typeface="+mn-lt"/>
                <a:ea typeface="+mn-ea"/>
                <a:cs typeface="+mn-cs"/>
              </a:defRPr>
            </a:lvl9pPr>
          </a:lstStyle>
          <a:p>
            <a:pPr algn="just">
              <a:defRPr/>
            </a:pPr>
            <a:endParaRPr lang="de-DE" sz="2000" dirty="0">
              <a:solidFill>
                <a:schemeClr val="tx1"/>
              </a:solidFill>
              <a:latin typeface="+mj-lt"/>
            </a:endParaRPr>
          </a:p>
        </p:txBody>
      </p:sp>
      <p:graphicFrame>
        <p:nvGraphicFramePr>
          <p:cNvPr id="20" name="Table 6">
            <a:extLst>
              <a:ext uri="{FF2B5EF4-FFF2-40B4-BE49-F238E27FC236}">
                <a16:creationId xmlns:a16="http://schemas.microsoft.com/office/drawing/2014/main" id="{60D72A14-6175-4B29-9CF0-E4DC1F76D7AB}"/>
              </a:ext>
            </a:extLst>
          </p:cNvPr>
          <p:cNvGraphicFramePr>
            <a:graphicFrameLocks noGrp="1"/>
          </p:cNvGraphicFramePr>
          <p:nvPr>
            <p:extLst>
              <p:ext uri="{D42A27DB-BD31-4B8C-83A1-F6EECF244321}">
                <p14:modId xmlns:p14="http://schemas.microsoft.com/office/powerpoint/2010/main" val="603596476"/>
              </p:ext>
            </p:extLst>
          </p:nvPr>
        </p:nvGraphicFramePr>
        <p:xfrm>
          <a:off x="1175775" y="5699114"/>
          <a:ext cx="21013500" cy="878382"/>
        </p:xfrm>
        <a:graphic>
          <a:graphicData uri="http://schemas.openxmlformats.org/drawingml/2006/table">
            <a:tbl>
              <a:tblPr firstRow="1" bandRow="1">
                <a:tableStyleId>{5C22544A-7EE6-4342-B048-85BDC9FD1C3A}</a:tableStyleId>
              </a:tblPr>
              <a:tblGrid>
                <a:gridCol w="10415530">
                  <a:extLst>
                    <a:ext uri="{9D8B030D-6E8A-4147-A177-3AD203B41FA5}">
                      <a16:colId xmlns:a16="http://schemas.microsoft.com/office/drawing/2014/main" val="933244394"/>
                    </a:ext>
                  </a:extLst>
                </a:gridCol>
                <a:gridCol w="10597970">
                  <a:extLst>
                    <a:ext uri="{9D8B030D-6E8A-4147-A177-3AD203B41FA5}">
                      <a16:colId xmlns:a16="http://schemas.microsoft.com/office/drawing/2014/main" val="4012711867"/>
                    </a:ext>
                  </a:extLst>
                </a:gridCol>
              </a:tblGrid>
              <a:tr h="878382">
                <a:tc>
                  <a:txBody>
                    <a:bodyPr/>
                    <a:lstStyle/>
                    <a:p>
                      <a:r>
                        <a:rPr lang="en-US" sz="2000" b="0" i="0" kern="1200" baseline="30000" dirty="0">
                          <a:solidFill>
                            <a:schemeClr val="tx1"/>
                          </a:solidFill>
                          <a:latin typeface="+mn-lt"/>
                          <a:ea typeface="+mn-ea"/>
                          <a:cs typeface="Verdana"/>
                        </a:rPr>
                        <a:t>1</a:t>
                      </a:r>
                      <a:r>
                        <a:rPr lang="en-US" sz="2000" b="0" i="0" kern="1200" dirty="0">
                          <a:solidFill>
                            <a:schemeClr val="tx1"/>
                          </a:solidFill>
                          <a:latin typeface="+mn-lt"/>
                          <a:ea typeface="+mn-ea"/>
                          <a:cs typeface="Verdana"/>
                        </a:rPr>
                        <a:t> Computational Photography Lab, Department of Computer Science, Northwestern University</a:t>
                      </a:r>
                    </a:p>
                  </a:txBody>
                  <a:tcPr marL="73152" marR="73152" marT="36576" marB="3657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81263" rtl="0" eaLnBrk="1" fontAlgn="auto" latinLnBrk="0" hangingPunct="1">
                        <a:lnSpc>
                          <a:spcPct val="100000"/>
                        </a:lnSpc>
                        <a:spcBef>
                          <a:spcPts val="0"/>
                        </a:spcBef>
                        <a:spcAft>
                          <a:spcPts val="0"/>
                        </a:spcAft>
                        <a:buClrTx/>
                        <a:buSzTx/>
                        <a:buFontTx/>
                        <a:buNone/>
                        <a:tabLst/>
                        <a:defRPr/>
                      </a:pPr>
                      <a:r>
                        <a:rPr lang="en-US" sz="2000" b="0" i="0" kern="1200" baseline="30000" dirty="0">
                          <a:solidFill>
                            <a:schemeClr val="tx1"/>
                          </a:solidFill>
                          <a:latin typeface="+mn-lt"/>
                          <a:ea typeface="+mn-ea"/>
                          <a:cs typeface="Verdana"/>
                        </a:rPr>
                        <a:t>2</a:t>
                      </a:r>
                      <a:r>
                        <a:rPr lang="en-US" sz="2000" b="0" i="0" kern="1200" dirty="0">
                          <a:solidFill>
                            <a:schemeClr val="tx1"/>
                          </a:solidFill>
                          <a:latin typeface="+mn-lt"/>
                          <a:ea typeface="+mn-ea"/>
                          <a:cs typeface="Verdana"/>
                        </a:rPr>
                        <a:t> Image and Video Processing Lab, Electrical and Computer Engineering, Northwestern University, </a:t>
                      </a:r>
                      <a:endParaRPr lang="en-US" sz="2000" b="0" i="0" dirty="0">
                        <a:solidFill>
                          <a:schemeClr val="tx1"/>
                        </a:solidFill>
                      </a:endParaRPr>
                    </a:p>
                    <a:p>
                      <a:endParaRPr lang="en-US" sz="2000" b="0" i="0" dirty="0">
                        <a:solidFill>
                          <a:schemeClr val="tx1"/>
                        </a:solidFill>
                      </a:endParaRPr>
                    </a:p>
                  </a:txBody>
                  <a:tcPr marL="73152" marR="73152" marT="36576" marB="36576">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213587"/>
                  </a:ext>
                </a:extLst>
              </a:tr>
            </a:tbl>
          </a:graphicData>
        </a:graphic>
      </p:graphicFrame>
      <p:sp>
        <p:nvSpPr>
          <p:cNvPr id="5" name="Rectangle 2"/>
          <p:cNvSpPr>
            <a:spLocks noChangeArrowheads="1"/>
          </p:cNvSpPr>
          <p:nvPr/>
        </p:nvSpPr>
        <p:spPr bwMode="auto">
          <a:xfrm>
            <a:off x="2169323" y="4529168"/>
            <a:ext cx="19294021" cy="1200840"/>
          </a:xfrm>
          <a:prstGeom prst="rect">
            <a:avLst/>
          </a:prstGeom>
          <a:noFill/>
          <a:ln w="9525">
            <a:noFill/>
            <a:miter lim="800000"/>
            <a:headEnd/>
            <a:tailEnd/>
          </a:ln>
        </p:spPr>
        <p:txBody>
          <a:bodyPr lIns="187506" tIns="62502" anchor="t">
            <a:prstTxWarp prst="textNoShape">
              <a:avLst/>
            </a:prstTxWarp>
          </a:bodyPr>
          <a:lstStyle/>
          <a:p>
            <a:pPr algn="ctr" defTabSz="2852697">
              <a:spcBef>
                <a:spcPts val="410"/>
              </a:spcBef>
            </a:pPr>
            <a:r>
              <a:rPr lang="en-US" sz="4101" b="1" dirty="0">
                <a:latin typeface="+mj-lt"/>
                <a:cs typeface="Verdana"/>
              </a:rPr>
              <a:t>All-Photon Imaging through Scattering Media with a Learning Based Prior</a:t>
            </a:r>
          </a:p>
          <a:p>
            <a:pPr algn="ctr" defTabSz="2852697">
              <a:spcBef>
                <a:spcPts val="410"/>
              </a:spcBef>
            </a:pPr>
            <a:r>
              <a:rPr lang="sv-SE" sz="2119" dirty="0">
                <a:cs typeface="Verdana"/>
              </a:rPr>
              <a:t>Florian Schiffers</a:t>
            </a:r>
            <a:r>
              <a:rPr lang="en-US" sz="2119" baseline="30000" dirty="0">
                <a:cs typeface="Verdana"/>
              </a:rPr>
              <a:t>1</a:t>
            </a:r>
            <a:r>
              <a:rPr lang="sv-SE" sz="2119" dirty="0">
                <a:cs typeface="Verdana"/>
              </a:rPr>
              <a:t>, Lionel Fiske</a:t>
            </a:r>
            <a:r>
              <a:rPr lang="en-US" sz="2119" baseline="30000" dirty="0">
                <a:cs typeface="Verdana"/>
              </a:rPr>
              <a:t>1</a:t>
            </a:r>
            <a:r>
              <a:rPr lang="sv-SE" sz="2119" dirty="0">
                <a:cs typeface="Verdana"/>
              </a:rPr>
              <a:t>, Pablo Ruiz</a:t>
            </a:r>
            <a:r>
              <a:rPr lang="en-US" sz="2119" baseline="30000" dirty="0">
                <a:cs typeface="Verdana"/>
              </a:rPr>
              <a:t>2</a:t>
            </a:r>
            <a:r>
              <a:rPr lang="sv-SE" sz="2119" dirty="0">
                <a:cs typeface="Verdana"/>
              </a:rPr>
              <a:t>, Aggelos K. Katsaggelos</a:t>
            </a:r>
            <a:r>
              <a:rPr lang="en-US" sz="2119" baseline="30000" dirty="0">
                <a:cs typeface="Verdana"/>
              </a:rPr>
              <a:t>2</a:t>
            </a:r>
            <a:r>
              <a:rPr lang="sv-SE" sz="2119" dirty="0">
                <a:cs typeface="Verdana"/>
              </a:rPr>
              <a:t>, Oliver Cossairt</a:t>
            </a:r>
            <a:r>
              <a:rPr lang="en-US" sz="2119" baseline="30000" dirty="0">
                <a:latin typeface="+mj-lt"/>
                <a:cs typeface="Verdana"/>
              </a:rPr>
              <a:t>1</a:t>
            </a:r>
            <a:br>
              <a:rPr lang="en-US" sz="1641" i="1" dirty="0">
                <a:latin typeface="+mj-lt"/>
                <a:cs typeface="Verdana"/>
              </a:rPr>
            </a:br>
            <a:r>
              <a:rPr lang="en-US" sz="1641" i="1" baseline="30000" dirty="0">
                <a:latin typeface="+mj-lt"/>
                <a:cs typeface="Verdana"/>
              </a:rPr>
              <a:t> </a:t>
            </a:r>
            <a:r>
              <a:rPr lang="en-US" sz="1641" i="1" dirty="0">
                <a:latin typeface="+mj-lt"/>
                <a:cs typeface="Verdana"/>
              </a:rPr>
              <a:t> </a:t>
            </a:r>
          </a:p>
        </p:txBody>
      </p:sp>
      <p:sp>
        <p:nvSpPr>
          <p:cNvPr id="46" name="AutoShape 406 1"/>
          <p:cNvSpPr>
            <a:spLocks noChangeArrowheads="1"/>
          </p:cNvSpPr>
          <p:nvPr/>
        </p:nvSpPr>
        <p:spPr bwMode="auto">
          <a:xfrm>
            <a:off x="1179711" y="28958670"/>
            <a:ext cx="20477025" cy="626045"/>
          </a:xfrm>
          <a:prstGeom prst="roundRect">
            <a:avLst>
              <a:gd name="adj" fmla="val 0"/>
            </a:avLst>
          </a:prstGeom>
          <a:solidFill>
            <a:srgbClr val="38175A"/>
          </a:solidFill>
          <a:ln w="9525">
            <a:solidFill>
              <a:srgbClr val="4E2A84"/>
            </a:solidFill>
            <a:round/>
            <a:headEnd/>
            <a:tailEnd/>
          </a:ln>
        </p:spPr>
        <p:txBody>
          <a:bodyPr wrap="none" lIns="62465" tIns="31234" rIns="62465" bIns="31234" anchor="ctr">
            <a:prstTxWarp prst="textNoShape">
              <a:avLst/>
            </a:prstTxWarp>
          </a:bodyPr>
          <a:lstStyle/>
          <a:p>
            <a:pPr algn="ctr" defTabSz="2852697"/>
            <a:r>
              <a:rPr lang="en-US" sz="3076" b="1" spc="205" dirty="0">
                <a:solidFill>
                  <a:srgbClr val="FFFFFF"/>
                </a:solidFill>
                <a:latin typeface="+mj-lt"/>
                <a:cs typeface="Verdana"/>
              </a:rPr>
              <a:t>References</a:t>
            </a:r>
          </a:p>
        </p:txBody>
      </p:sp>
      <p:sp>
        <p:nvSpPr>
          <p:cNvPr id="47" name="TextBox 29"/>
          <p:cNvSpPr txBox="1">
            <a:spLocks noChangeArrowheads="1"/>
          </p:cNvSpPr>
          <p:nvPr/>
        </p:nvSpPr>
        <p:spPr bwMode="auto">
          <a:xfrm>
            <a:off x="1644614" y="29774738"/>
            <a:ext cx="20544661" cy="1540406"/>
          </a:xfrm>
          <a:prstGeom prst="rect">
            <a:avLst/>
          </a:prstGeom>
          <a:noFill/>
          <a:ln w="9525">
            <a:noFill/>
            <a:miter lim="800000"/>
            <a:headEnd/>
            <a:tailEnd/>
          </a:ln>
        </p:spPr>
        <p:txBody>
          <a:bodyPr wrap="square" lIns="62465" tIns="31234" rIns="62465" bIns="31234">
            <a:prstTxWarp prst="textNoShape">
              <a:avLst/>
            </a:prstTxWarp>
            <a:spAutoFit/>
          </a:bodyPr>
          <a:lstStyle/>
          <a:p>
            <a:pPr marL="502396" indent="-502396">
              <a:tabLst>
                <a:tab pos="502396" algn="l"/>
              </a:tabLst>
            </a:pPr>
            <a:r>
              <a:rPr lang="en-US" sz="1600" dirty="0">
                <a:cs typeface="Arial" panose="020B0604020202020204" pitchFamily="34" charset="0"/>
              </a:rPr>
              <a:t>[1] G. </a:t>
            </a:r>
            <a:r>
              <a:rPr lang="en-US" sz="1600" dirty="0" err="1">
                <a:cs typeface="Arial" panose="020B0604020202020204" pitchFamily="34" charset="0"/>
              </a:rPr>
              <a:t>Satat</a:t>
            </a:r>
            <a:r>
              <a:rPr lang="en-US" sz="1600" dirty="0">
                <a:cs typeface="Arial" panose="020B0604020202020204" pitchFamily="34" charset="0"/>
              </a:rPr>
              <a:t>, M. </a:t>
            </a:r>
            <a:r>
              <a:rPr lang="en-US" sz="1600" dirty="0" err="1">
                <a:cs typeface="Arial" panose="020B0604020202020204" pitchFamily="34" charset="0"/>
              </a:rPr>
              <a:t>Tancik</a:t>
            </a:r>
            <a:r>
              <a:rPr lang="en-US" sz="1600" dirty="0">
                <a:cs typeface="Arial" panose="020B0604020202020204" pitchFamily="34" charset="0"/>
              </a:rPr>
              <a:t>, and R. </a:t>
            </a:r>
            <a:r>
              <a:rPr lang="en-US" sz="1600" dirty="0" err="1">
                <a:cs typeface="Arial" panose="020B0604020202020204" pitchFamily="34" charset="0"/>
              </a:rPr>
              <a:t>Raskar</a:t>
            </a:r>
            <a:r>
              <a:rPr lang="en-US" sz="1600" dirty="0">
                <a:cs typeface="Arial" panose="020B0604020202020204" pitchFamily="34" charset="0"/>
              </a:rPr>
              <a:t>, “Imaging through volumetric scattering with a single photon sensitive camera,” in Mathematics in Imaging. Optical Society of America, 2018.</a:t>
            </a:r>
          </a:p>
          <a:p>
            <a:pPr marL="502396" indent="-502396">
              <a:tabLst>
                <a:tab pos="502396" algn="l"/>
              </a:tabLst>
            </a:pPr>
            <a:r>
              <a:rPr lang="en-US" sz="1600" dirty="0">
                <a:cs typeface="Arial" panose="020B0604020202020204" pitchFamily="34" charset="0"/>
              </a:rPr>
              <a:t>[2] A. </a:t>
            </a:r>
            <a:r>
              <a:rPr lang="en-US" sz="1600" dirty="0" err="1">
                <a:cs typeface="Arial" panose="020B0604020202020204" pitchFamily="34" charset="0"/>
              </a:rPr>
              <a:t>Boccolini</a:t>
            </a:r>
            <a:r>
              <a:rPr lang="en-US" sz="1600" dirty="0">
                <a:cs typeface="Arial" panose="020B0604020202020204" pitchFamily="34" charset="0"/>
              </a:rPr>
              <a:t>, F. </a:t>
            </a:r>
            <a:r>
              <a:rPr lang="en-US" sz="1600" dirty="0" err="1">
                <a:cs typeface="Arial" panose="020B0604020202020204" pitchFamily="34" charset="0"/>
              </a:rPr>
              <a:t>Tonolini</a:t>
            </a:r>
            <a:r>
              <a:rPr lang="en-US" sz="1600" dirty="0">
                <a:cs typeface="Arial" panose="020B0604020202020204" pitchFamily="34" charset="0"/>
              </a:rPr>
              <a:t>, J. Leach, R. Henderson, and D. </a:t>
            </a:r>
            <a:r>
              <a:rPr lang="en-US" sz="1600" dirty="0" err="1">
                <a:cs typeface="Arial" panose="020B0604020202020204" pitchFamily="34" charset="0"/>
              </a:rPr>
              <a:t>Faccio</a:t>
            </a:r>
            <a:r>
              <a:rPr lang="en-US" sz="1600" dirty="0">
                <a:cs typeface="Arial" panose="020B0604020202020204" pitchFamily="34" charset="0"/>
              </a:rPr>
              <a:t>, “Imaging inside highly diffusive media with a space and time-resolving single-photon sensor,” in Imaging Systems and Applications. Optical Society of America, 2017</a:t>
            </a:r>
          </a:p>
          <a:p>
            <a:pPr marL="502396" indent="-502396">
              <a:tabLst>
                <a:tab pos="502396" algn="l"/>
              </a:tabLst>
            </a:pPr>
            <a:r>
              <a:rPr lang="en-US" sz="1600" dirty="0">
                <a:cs typeface="Arial" panose="020B0604020202020204" pitchFamily="34" charset="0"/>
              </a:rPr>
              <a:t>[3] S. V. </a:t>
            </a:r>
            <a:r>
              <a:rPr lang="en-US" sz="1600" dirty="0" err="1">
                <a:cs typeface="Arial" panose="020B0604020202020204" pitchFamily="34" charset="0"/>
              </a:rPr>
              <a:t>Venkatakrishnan</a:t>
            </a:r>
            <a:r>
              <a:rPr lang="en-US" sz="1600" dirty="0">
                <a:cs typeface="Arial" panose="020B0604020202020204" pitchFamily="34" charset="0"/>
              </a:rPr>
              <a:t>, C. A. </a:t>
            </a:r>
            <a:r>
              <a:rPr lang="en-US" sz="1600" dirty="0" err="1">
                <a:cs typeface="Arial" panose="020B0604020202020204" pitchFamily="34" charset="0"/>
              </a:rPr>
              <a:t>Bouman</a:t>
            </a:r>
            <a:r>
              <a:rPr lang="en-US" sz="1600" dirty="0">
                <a:cs typeface="Arial" panose="020B0604020202020204" pitchFamily="34" charset="0"/>
              </a:rPr>
              <a:t>, and B. </a:t>
            </a:r>
            <a:r>
              <a:rPr lang="en-US" sz="1600" dirty="0" err="1">
                <a:cs typeface="Arial" panose="020B0604020202020204" pitchFamily="34" charset="0"/>
              </a:rPr>
              <a:t>Wohlberg</a:t>
            </a:r>
            <a:r>
              <a:rPr lang="en-US" sz="1600" dirty="0">
                <a:cs typeface="Arial" panose="020B0604020202020204" pitchFamily="34" charset="0"/>
              </a:rPr>
              <a:t>, “Plug-and-play priors for model based reconstruction,” in 2013 IEEE Global Conference on Signal and Information Processing. 2013, IEEE.</a:t>
            </a:r>
          </a:p>
          <a:p>
            <a:pPr marL="502396" indent="-502396">
              <a:tabLst>
                <a:tab pos="502396" algn="l"/>
              </a:tabLst>
            </a:pPr>
            <a:r>
              <a:rPr lang="en-US" sz="1600" dirty="0">
                <a:cs typeface="Arial" panose="020B0604020202020204" pitchFamily="34" charset="0"/>
              </a:rPr>
              <a:t>[4] A. </a:t>
            </a:r>
            <a:r>
              <a:rPr lang="en-US" sz="1600" dirty="0" err="1">
                <a:cs typeface="Arial" panose="020B0604020202020204" pitchFamily="34" charset="0"/>
              </a:rPr>
              <a:t>Rond</a:t>
            </a:r>
            <a:r>
              <a:rPr lang="en-US" sz="1600" dirty="0">
                <a:cs typeface="Arial" panose="020B0604020202020204" pitchFamily="34" charset="0"/>
              </a:rPr>
              <a:t>, R. </a:t>
            </a:r>
            <a:r>
              <a:rPr lang="en-US" sz="1600" dirty="0" err="1">
                <a:cs typeface="Arial" panose="020B0604020202020204" pitchFamily="34" charset="0"/>
              </a:rPr>
              <a:t>Giryes</a:t>
            </a:r>
            <a:r>
              <a:rPr lang="en-US" sz="1600" dirty="0">
                <a:cs typeface="Arial" panose="020B0604020202020204" pitchFamily="34" charset="0"/>
              </a:rPr>
              <a:t>, and M. </a:t>
            </a:r>
            <a:r>
              <a:rPr lang="en-US" sz="1600" dirty="0" err="1">
                <a:cs typeface="Arial" panose="020B0604020202020204" pitchFamily="34" charset="0"/>
              </a:rPr>
              <a:t>Elad</a:t>
            </a:r>
            <a:r>
              <a:rPr lang="en-US" sz="1600" dirty="0">
                <a:cs typeface="Arial" panose="020B0604020202020204" pitchFamily="34" charset="0"/>
              </a:rPr>
              <a:t>, “Poisson inverse problems by the plug-and-play scheme,” Journal of Visual Communication and Image Representation, vol. 41, pp. 96–108, 2016.</a:t>
            </a:r>
          </a:p>
          <a:p>
            <a:pPr marL="502396" indent="-502396">
              <a:tabLst>
                <a:tab pos="502396" algn="l"/>
              </a:tabLst>
            </a:pPr>
            <a:r>
              <a:rPr lang="en-US" sz="1600" dirty="0">
                <a:cs typeface="Arial" panose="020B0604020202020204" pitchFamily="34" charset="0"/>
              </a:rPr>
              <a:t>[5] K. Zhang, W. </a:t>
            </a:r>
            <a:r>
              <a:rPr lang="en-US" sz="1600" dirty="0" err="1">
                <a:cs typeface="Arial" panose="020B0604020202020204" pitchFamily="34" charset="0"/>
              </a:rPr>
              <a:t>Zuo</a:t>
            </a:r>
            <a:r>
              <a:rPr lang="en-US" sz="1600" dirty="0">
                <a:cs typeface="Arial" panose="020B0604020202020204" pitchFamily="34" charset="0"/>
              </a:rPr>
              <a:t>, and L. Zhang, “</a:t>
            </a:r>
            <a:r>
              <a:rPr lang="en-US" sz="1600" dirty="0" err="1">
                <a:cs typeface="Arial" panose="020B0604020202020204" pitchFamily="34" charset="0"/>
              </a:rPr>
              <a:t>FFDNet</a:t>
            </a:r>
            <a:r>
              <a:rPr lang="en-US" sz="1600" dirty="0">
                <a:cs typeface="Arial" panose="020B0604020202020204" pitchFamily="34" charset="0"/>
              </a:rPr>
              <a:t>: Toward a fast and flexible solution for CNN-based image denoising,” IEEE Transactions on Image Processing, vol. 27, no. 9, pp. 4608–4622, 2018.</a:t>
            </a:r>
          </a:p>
          <a:p>
            <a:pPr marL="502396" indent="-502396">
              <a:tabLst>
                <a:tab pos="502396" algn="l"/>
              </a:tabLst>
            </a:pPr>
            <a:endParaRPr lang="en-US" sz="1600" dirty="0">
              <a:cs typeface="Arial" panose="020B0604020202020204" pitchFamily="34" charset="0"/>
            </a:endParaRPr>
          </a:p>
        </p:txBody>
      </p:sp>
      <p:sp>
        <p:nvSpPr>
          <p:cNvPr id="75" name="AutoShape 406 4"/>
          <p:cNvSpPr>
            <a:spLocks noChangeArrowheads="1"/>
          </p:cNvSpPr>
          <p:nvPr/>
        </p:nvSpPr>
        <p:spPr bwMode="auto">
          <a:xfrm>
            <a:off x="1186651" y="6136787"/>
            <a:ext cx="20474983" cy="601333"/>
          </a:xfrm>
          <a:prstGeom prst="roundRect">
            <a:avLst>
              <a:gd name="adj" fmla="val 0"/>
            </a:avLst>
          </a:prstGeom>
          <a:solidFill>
            <a:srgbClr val="38175A"/>
          </a:solidFill>
          <a:ln w="9525">
            <a:solidFill>
              <a:srgbClr val="4E2A84"/>
            </a:solidFill>
            <a:round/>
            <a:headEnd/>
            <a:tailEnd/>
          </a:ln>
        </p:spPr>
        <p:txBody>
          <a:bodyPr wrap="none" lIns="62465" tIns="31234" rIns="62465" bIns="31234" anchor="ctr">
            <a:prstTxWarp prst="textNoShape">
              <a:avLst/>
            </a:prstTxWarp>
          </a:bodyPr>
          <a:lstStyle/>
          <a:p>
            <a:pPr algn="ctr" defTabSz="2852697"/>
            <a:r>
              <a:rPr lang="en-US" sz="3076" b="1" spc="205" dirty="0">
                <a:solidFill>
                  <a:srgbClr val="FFFFFF"/>
                </a:solidFill>
                <a:latin typeface="+mj-lt"/>
                <a:cs typeface="Verdana"/>
              </a:rPr>
              <a:t>Introduction</a:t>
            </a:r>
          </a:p>
        </p:txBody>
      </p:sp>
      <p:sp>
        <p:nvSpPr>
          <p:cNvPr id="54" name="Rectangle 131"/>
          <p:cNvSpPr/>
          <p:nvPr/>
        </p:nvSpPr>
        <p:spPr bwMode="auto">
          <a:xfrm>
            <a:off x="1563259" y="31490943"/>
            <a:ext cx="10433611" cy="430262"/>
          </a:xfrm>
          <a:prstGeom prst="rect">
            <a:avLst/>
          </a:prstGeom>
          <a:solidFill>
            <a:srgbClr val="C6B9D6"/>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lIns="125003" tIns="62502" rIns="125003" bIns="62502" anchor="t"/>
          <a:lstStyle/>
          <a:p>
            <a:pPr>
              <a:defRPr/>
            </a:pPr>
            <a:r>
              <a:rPr lang="en-US" sz="2050" b="1" dirty="0">
                <a:solidFill>
                  <a:srgbClr val="000000"/>
                </a:solidFill>
                <a:latin typeface="+mj-lt"/>
                <a:cs typeface="Verdana"/>
              </a:rPr>
              <a:t>Contact: </a:t>
            </a:r>
            <a:r>
              <a:rPr lang="en-US" sz="1777" dirty="0">
                <a:solidFill>
                  <a:srgbClr val="38175A"/>
                </a:solidFill>
                <a:latin typeface="+mj-lt"/>
                <a:cs typeface="Verdana"/>
                <a:sym typeface="Wingdings"/>
              </a:rPr>
              <a:t> </a:t>
            </a:r>
            <a:r>
              <a:rPr lang="en-US" sz="1777" dirty="0" err="1">
                <a:solidFill>
                  <a:srgbClr val="38175A"/>
                </a:solidFill>
                <a:latin typeface="+mj-lt"/>
                <a:cs typeface="Verdana"/>
                <a:sym typeface="Wingdings"/>
              </a:rPr>
              <a:t>florian.schiffers@northwestern</a:t>
            </a:r>
            <a:r>
              <a:rPr lang="en-US" sz="1777" dirty="0">
                <a:solidFill>
                  <a:srgbClr val="38175A"/>
                </a:solidFill>
                <a:latin typeface="+mj-lt"/>
                <a:cs typeface="Verdana"/>
                <a:sym typeface="Wingdings"/>
              </a:rPr>
              <a:t> .</a:t>
            </a:r>
            <a:r>
              <a:rPr lang="en-US" sz="1777" dirty="0" err="1">
                <a:solidFill>
                  <a:srgbClr val="38175A"/>
                </a:solidFill>
                <a:latin typeface="+mj-lt"/>
                <a:cs typeface="Verdana"/>
                <a:sym typeface="Wingdings"/>
              </a:rPr>
              <a:t>edu</a:t>
            </a:r>
            <a:r>
              <a:rPr lang="en-US" sz="1777" dirty="0">
                <a:solidFill>
                  <a:srgbClr val="38175A"/>
                </a:solidFill>
                <a:latin typeface="+mj-lt"/>
                <a:cs typeface="Verdana"/>
                <a:sym typeface="Wingdings"/>
              </a:rPr>
              <a:t>   </a:t>
            </a:r>
            <a:r>
              <a:rPr lang="en-US" sz="1777" dirty="0">
                <a:solidFill>
                  <a:srgbClr val="38175A"/>
                </a:solidFill>
                <a:latin typeface="+mj-lt"/>
                <a:cs typeface="Verdana"/>
                <a:sym typeface="Webdings"/>
              </a:rPr>
              <a:t> https://compphotolab.northwestern.edu/</a:t>
            </a:r>
            <a:endParaRPr lang="en-US" sz="1777" dirty="0">
              <a:solidFill>
                <a:srgbClr val="38175A"/>
              </a:solidFill>
              <a:latin typeface="+mj-lt"/>
              <a:cs typeface="Verdana"/>
            </a:endParaRPr>
          </a:p>
        </p:txBody>
      </p:sp>
      <p:grpSp>
        <p:nvGrpSpPr>
          <p:cNvPr id="426" name="Group 138">
            <a:extLst>
              <a:ext uri="{FF2B5EF4-FFF2-40B4-BE49-F238E27FC236}">
                <a16:creationId xmlns:a16="http://schemas.microsoft.com/office/drawing/2014/main" id="{A4FD65C5-8C2B-4070-BD1E-77795DBBB3B0}"/>
              </a:ext>
            </a:extLst>
          </p:cNvPr>
          <p:cNvGrpSpPr/>
          <p:nvPr/>
        </p:nvGrpSpPr>
        <p:grpSpPr>
          <a:xfrm>
            <a:off x="1186651" y="11459353"/>
            <a:ext cx="10456644" cy="3386874"/>
            <a:chOff x="834019" y="7797224"/>
            <a:chExt cx="15299187" cy="5744752"/>
          </a:xfrm>
          <a:solidFill>
            <a:srgbClr val="38175A"/>
          </a:solidFill>
        </p:grpSpPr>
        <p:sp>
          <p:nvSpPr>
            <p:cNvPr id="427" name="AutoShape 406 3 2">
              <a:extLst>
                <a:ext uri="{FF2B5EF4-FFF2-40B4-BE49-F238E27FC236}">
                  <a16:creationId xmlns:a16="http://schemas.microsoft.com/office/drawing/2014/main" id="{ED3F3A9B-80AD-4783-953B-64BC8C1E6B8F}"/>
                </a:ext>
              </a:extLst>
            </p:cNvPr>
            <p:cNvSpPr>
              <a:spLocks noChangeArrowheads="1"/>
            </p:cNvSpPr>
            <p:nvPr/>
          </p:nvSpPr>
          <p:spPr bwMode="auto">
            <a:xfrm>
              <a:off x="834019" y="7797224"/>
              <a:ext cx="15240767" cy="908052"/>
            </a:xfrm>
            <a:prstGeom prst="roundRect">
              <a:avLst>
                <a:gd name="adj" fmla="val 0"/>
              </a:avLst>
            </a:prstGeom>
            <a:grpFill/>
            <a:ln w="9525">
              <a:solidFill>
                <a:srgbClr val="4E2A84"/>
              </a:solidFill>
              <a:round/>
              <a:headEnd/>
              <a:tailEnd/>
            </a:ln>
          </p:spPr>
          <p:txBody>
            <a:bodyPr wrap="none" lIns="62465" tIns="31234" rIns="62465" bIns="31234" anchor="ctr">
              <a:prstTxWarp prst="textNoShape">
                <a:avLst/>
              </a:prstTxWarp>
            </a:bodyPr>
            <a:lstStyle/>
            <a:p>
              <a:pPr algn="ctr" defTabSz="2852697"/>
              <a:r>
                <a:rPr lang="en-US" sz="3076" b="1" spc="205" dirty="0">
                  <a:solidFill>
                    <a:srgbClr val="FFFFFF"/>
                  </a:solidFill>
                  <a:latin typeface="+mj-lt"/>
                  <a:cs typeface="Verdana"/>
                </a:rPr>
                <a:t>Computing the Point Spread Function</a:t>
              </a:r>
            </a:p>
          </p:txBody>
        </p:sp>
        <p:sp>
          <p:nvSpPr>
            <p:cNvPr id="428" name="TextBox 54 2">
              <a:extLst>
                <a:ext uri="{FF2B5EF4-FFF2-40B4-BE49-F238E27FC236}">
                  <a16:creationId xmlns:a16="http://schemas.microsoft.com/office/drawing/2014/main" id="{2E57CD25-0B80-4C96-A945-6F1A9F5615A7}"/>
                </a:ext>
              </a:extLst>
            </p:cNvPr>
            <p:cNvSpPr txBox="1">
              <a:spLocks noChangeArrowheads="1"/>
            </p:cNvSpPr>
            <p:nvPr/>
          </p:nvSpPr>
          <p:spPr bwMode="auto">
            <a:xfrm>
              <a:off x="885210" y="12810597"/>
              <a:ext cx="15247996" cy="731379"/>
            </a:xfrm>
            <a:prstGeom prst="rect">
              <a:avLst/>
            </a:prstGeom>
            <a:noFill/>
            <a:ln w="9525">
              <a:noFill/>
              <a:miter lim="800000"/>
              <a:headEnd/>
              <a:tailEnd/>
            </a:ln>
          </p:spPr>
          <p:txBody>
            <a:bodyPr wrap="square" lIns="62465" tIns="31234" rIns="62465" bIns="31234">
              <a:prstTxWarp prst="textNoShape">
                <a:avLst/>
              </a:prstTxWarp>
              <a:spAutoFit/>
            </a:bodyPr>
            <a:lstStyle/>
            <a:p>
              <a:pPr marL="394972" indent="-394972">
                <a:buClr>
                  <a:srgbClr val="C6B9D6"/>
                </a:buClr>
                <a:buFont typeface="Lucida Grande"/>
                <a:buChar char="●"/>
                <a:defRPr/>
              </a:pPr>
              <a:endParaRPr lang="en-US" sz="2392" dirty="0">
                <a:solidFill>
                  <a:srgbClr val="E9C3F1"/>
                </a:solidFill>
                <a:cs typeface="Verdana"/>
              </a:endParaRPr>
            </a:p>
          </p:txBody>
        </p:sp>
      </p:grpSp>
      <p:graphicFrame>
        <p:nvGraphicFramePr>
          <p:cNvPr id="2" name="Table 1">
            <a:extLst>
              <a:ext uri="{FF2B5EF4-FFF2-40B4-BE49-F238E27FC236}">
                <a16:creationId xmlns:a16="http://schemas.microsoft.com/office/drawing/2014/main" id="{3A75318B-880B-4439-9DF1-E984632E92C5}"/>
              </a:ext>
            </a:extLst>
          </p:cNvPr>
          <p:cNvGraphicFramePr>
            <a:graphicFrameLocks noGrp="1"/>
          </p:cNvGraphicFramePr>
          <p:nvPr>
            <p:extLst>
              <p:ext uri="{D42A27DB-BD31-4B8C-83A1-F6EECF244321}">
                <p14:modId xmlns:p14="http://schemas.microsoft.com/office/powerpoint/2010/main" val="2950189677"/>
              </p:ext>
            </p:extLst>
          </p:nvPr>
        </p:nvGraphicFramePr>
        <p:xfrm>
          <a:off x="1569953" y="32078677"/>
          <a:ext cx="20091680" cy="245382"/>
        </p:xfrm>
        <a:graphic>
          <a:graphicData uri="http://schemas.openxmlformats.org/drawingml/2006/table">
            <a:tbl>
              <a:tblPr firstRow="1" bandRow="1">
                <a:tableStyleId>{5C22544A-7EE6-4342-B048-85BDC9FD1C3A}</a:tableStyleId>
              </a:tblPr>
              <a:tblGrid>
                <a:gridCol w="10045840">
                  <a:extLst>
                    <a:ext uri="{9D8B030D-6E8A-4147-A177-3AD203B41FA5}">
                      <a16:colId xmlns:a16="http://schemas.microsoft.com/office/drawing/2014/main" val="3116223700"/>
                    </a:ext>
                  </a:extLst>
                </a:gridCol>
                <a:gridCol w="10045840">
                  <a:extLst>
                    <a:ext uri="{9D8B030D-6E8A-4147-A177-3AD203B41FA5}">
                      <a16:colId xmlns:a16="http://schemas.microsoft.com/office/drawing/2014/main" val="1290493306"/>
                    </a:ext>
                  </a:extLst>
                </a:gridCol>
              </a:tblGrid>
              <a:tr h="245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solidFill>
                            <a:srgbClr val="38175A"/>
                          </a:solidFill>
                          <a:latin typeface="Arial" pitchFamily="34" charset="0"/>
                          <a:cs typeface="Arial" pitchFamily="34" charset="0"/>
                        </a:rPr>
                        <a:t>Computational Photography Lab, CS Department, Northwestern University</a:t>
                      </a:r>
                      <a:endParaRPr lang="en-US" sz="1200" noProof="0" dirty="0">
                        <a:solidFill>
                          <a:srgbClr val="38175A"/>
                        </a:solidFill>
                      </a:endParaRPr>
                    </a:p>
                  </a:txBody>
                  <a:tcPr marL="0" marR="0" marT="31251" marB="3125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de-DE" sz="1200" dirty="0">
                          <a:solidFill>
                            <a:srgbClr val="38175A"/>
                          </a:solidFill>
                          <a:latin typeface="Arial" pitchFamily="34" charset="0"/>
                          <a:cs typeface="Arial" pitchFamily="34" charset="0"/>
                        </a:rPr>
                        <a:t>https://compphotolab.northwestern.edu/</a:t>
                      </a:r>
                      <a:endParaRPr lang="en-US" sz="1200" dirty="0">
                        <a:solidFill>
                          <a:srgbClr val="38175A"/>
                        </a:solidFill>
                      </a:endParaRPr>
                    </a:p>
                  </a:txBody>
                  <a:tcPr marL="0" marR="0" marT="31251" marB="31251">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275485"/>
                  </a:ext>
                </a:extLst>
              </a:tr>
            </a:tbl>
          </a:graphicData>
        </a:graphic>
      </p:graphicFrame>
      <p:grpSp>
        <p:nvGrpSpPr>
          <p:cNvPr id="145" name="Group 138">
            <a:extLst>
              <a:ext uri="{FF2B5EF4-FFF2-40B4-BE49-F238E27FC236}">
                <a16:creationId xmlns:a16="http://schemas.microsoft.com/office/drawing/2014/main" id="{5DF6A1A8-F926-4041-95D3-863E0E0B9573}"/>
              </a:ext>
            </a:extLst>
          </p:cNvPr>
          <p:cNvGrpSpPr/>
          <p:nvPr/>
        </p:nvGrpSpPr>
        <p:grpSpPr>
          <a:xfrm>
            <a:off x="1271647" y="21468739"/>
            <a:ext cx="20389986" cy="1360161"/>
            <a:chOff x="885210" y="11688232"/>
            <a:chExt cx="15251659" cy="1853744"/>
          </a:xfrm>
          <a:solidFill>
            <a:srgbClr val="38175A"/>
          </a:solidFill>
        </p:grpSpPr>
        <p:sp>
          <p:nvSpPr>
            <p:cNvPr id="146" name="AutoShape 406 3 2">
              <a:extLst>
                <a:ext uri="{FF2B5EF4-FFF2-40B4-BE49-F238E27FC236}">
                  <a16:creationId xmlns:a16="http://schemas.microsoft.com/office/drawing/2014/main" id="{9CA19D30-96E6-4350-BCBB-65F7BEDCA344}"/>
                </a:ext>
              </a:extLst>
            </p:cNvPr>
            <p:cNvSpPr>
              <a:spLocks noChangeArrowheads="1"/>
            </p:cNvSpPr>
            <p:nvPr/>
          </p:nvSpPr>
          <p:spPr bwMode="auto">
            <a:xfrm>
              <a:off x="896102" y="11688232"/>
              <a:ext cx="15240767" cy="908050"/>
            </a:xfrm>
            <a:prstGeom prst="roundRect">
              <a:avLst>
                <a:gd name="adj" fmla="val 0"/>
              </a:avLst>
            </a:prstGeom>
            <a:grpFill/>
            <a:ln w="9525">
              <a:solidFill>
                <a:srgbClr val="4E2A84"/>
              </a:solidFill>
              <a:round/>
              <a:headEnd/>
              <a:tailEnd/>
            </a:ln>
          </p:spPr>
          <p:txBody>
            <a:bodyPr wrap="none" lIns="62465" tIns="31234" rIns="62465" bIns="31234" anchor="ctr">
              <a:prstTxWarp prst="textNoShape">
                <a:avLst/>
              </a:prstTxWarp>
            </a:bodyPr>
            <a:lstStyle/>
            <a:p>
              <a:pPr algn="ctr" defTabSz="2852697"/>
              <a:r>
                <a:rPr lang="en-US" sz="3076" b="1" spc="205" dirty="0">
                  <a:solidFill>
                    <a:srgbClr val="FFFFFF"/>
                  </a:solidFill>
                  <a:latin typeface="+mj-lt"/>
                  <a:cs typeface="Verdana"/>
                </a:rPr>
                <a:t>Results</a:t>
              </a:r>
            </a:p>
          </p:txBody>
        </p:sp>
        <p:sp>
          <p:nvSpPr>
            <p:cNvPr id="147" name="TextBox 54 2">
              <a:extLst>
                <a:ext uri="{FF2B5EF4-FFF2-40B4-BE49-F238E27FC236}">
                  <a16:creationId xmlns:a16="http://schemas.microsoft.com/office/drawing/2014/main" id="{160F0397-2A5D-4956-AB44-FD43153EEAD0}"/>
                </a:ext>
              </a:extLst>
            </p:cNvPr>
            <p:cNvSpPr txBox="1">
              <a:spLocks noChangeArrowheads="1"/>
            </p:cNvSpPr>
            <p:nvPr/>
          </p:nvSpPr>
          <p:spPr bwMode="auto">
            <a:xfrm>
              <a:off x="885210" y="12810596"/>
              <a:ext cx="15247997" cy="731380"/>
            </a:xfrm>
            <a:prstGeom prst="rect">
              <a:avLst/>
            </a:prstGeom>
            <a:noFill/>
            <a:ln w="9525">
              <a:noFill/>
              <a:miter lim="800000"/>
              <a:headEnd/>
              <a:tailEnd/>
            </a:ln>
          </p:spPr>
          <p:txBody>
            <a:bodyPr wrap="square" lIns="62465" tIns="31234" rIns="62465" bIns="31234">
              <a:prstTxWarp prst="textNoShape">
                <a:avLst/>
              </a:prstTxWarp>
              <a:spAutoFit/>
            </a:bodyPr>
            <a:lstStyle/>
            <a:p>
              <a:pPr marL="394972" indent="-394972">
                <a:buClr>
                  <a:srgbClr val="C6B9D6"/>
                </a:buClr>
                <a:buFont typeface="Lucida Grande"/>
                <a:buChar char="●"/>
                <a:defRPr/>
              </a:pPr>
              <a:endParaRPr lang="en-US" sz="2392" dirty="0">
                <a:solidFill>
                  <a:srgbClr val="E9C3F1"/>
                </a:solidFill>
                <a:cs typeface="Verdana"/>
              </a:endParaRPr>
            </a:p>
          </p:txBody>
        </p:sp>
      </p:grpSp>
      <p:sp>
        <p:nvSpPr>
          <p:cNvPr id="112" name="AutoShape 406 3 2">
            <a:extLst>
              <a:ext uri="{FF2B5EF4-FFF2-40B4-BE49-F238E27FC236}">
                <a16:creationId xmlns:a16="http://schemas.microsoft.com/office/drawing/2014/main" id="{21AAB1D5-ABB3-4BFC-ABD7-F83CD9FCE977}"/>
              </a:ext>
            </a:extLst>
          </p:cNvPr>
          <p:cNvSpPr>
            <a:spLocks noChangeArrowheads="1"/>
          </p:cNvSpPr>
          <p:nvPr/>
        </p:nvSpPr>
        <p:spPr bwMode="auto">
          <a:xfrm>
            <a:off x="12052227" y="15668231"/>
            <a:ext cx="9609406" cy="673942"/>
          </a:xfrm>
          <a:prstGeom prst="roundRect">
            <a:avLst>
              <a:gd name="adj" fmla="val 0"/>
            </a:avLst>
          </a:prstGeom>
          <a:solidFill>
            <a:srgbClr val="38175A"/>
          </a:solidFill>
          <a:ln w="9525">
            <a:solidFill>
              <a:srgbClr val="4E2A84"/>
            </a:solidFill>
            <a:round/>
            <a:headEnd/>
            <a:tailEnd/>
          </a:ln>
        </p:spPr>
        <p:txBody>
          <a:bodyPr wrap="none" lIns="62465" tIns="31234" rIns="62465" bIns="31234" anchor="ctr">
            <a:prstTxWarp prst="textNoShape">
              <a:avLst/>
            </a:prstTxWarp>
          </a:bodyPr>
          <a:lstStyle/>
          <a:p>
            <a:pPr algn="ctr" defTabSz="2852697"/>
            <a:r>
              <a:rPr lang="en-US" sz="3076" b="1" spc="205" dirty="0">
                <a:solidFill>
                  <a:srgbClr val="FFFFFF"/>
                </a:solidFill>
                <a:latin typeface="+mj-lt"/>
                <a:cs typeface="Verdana"/>
              </a:rPr>
              <a:t>Plug-and-Play Prior Based Deconvolution</a:t>
            </a:r>
          </a:p>
        </p:txBody>
      </p:sp>
      <p:sp>
        <p:nvSpPr>
          <p:cNvPr id="138" name="Rectangle 137">
            <a:extLst>
              <a:ext uri="{FF2B5EF4-FFF2-40B4-BE49-F238E27FC236}">
                <a16:creationId xmlns:a16="http://schemas.microsoft.com/office/drawing/2014/main" id="{7B136EFA-E4CC-4532-8601-3353E976829D}"/>
              </a:ext>
            </a:extLst>
          </p:cNvPr>
          <p:cNvSpPr/>
          <p:nvPr/>
        </p:nvSpPr>
        <p:spPr>
          <a:xfrm>
            <a:off x="14867363" y="8918161"/>
            <a:ext cx="240772" cy="387798"/>
          </a:xfrm>
          <a:prstGeom prst="rect">
            <a:avLst/>
          </a:prstGeom>
        </p:spPr>
        <p:txBody>
          <a:bodyPr wrap="none">
            <a:spAutoFit/>
          </a:bodyPr>
          <a:lstStyle/>
          <a:p>
            <a:r>
              <a:rPr lang="en-US" sz="1920" dirty="0"/>
              <a:t> </a:t>
            </a:r>
          </a:p>
        </p:txBody>
      </p:sp>
      <p:sp>
        <p:nvSpPr>
          <p:cNvPr id="229" name="TextBox 228">
            <a:extLst>
              <a:ext uri="{FF2B5EF4-FFF2-40B4-BE49-F238E27FC236}">
                <a16:creationId xmlns:a16="http://schemas.microsoft.com/office/drawing/2014/main" id="{662C10AD-3BE3-4FA1-9C14-4806C2D94387}"/>
              </a:ext>
            </a:extLst>
          </p:cNvPr>
          <p:cNvSpPr txBox="1"/>
          <p:nvPr/>
        </p:nvSpPr>
        <p:spPr>
          <a:xfrm>
            <a:off x="1817922" y="20412901"/>
            <a:ext cx="184731" cy="849913"/>
          </a:xfrm>
          <a:prstGeom prst="rect">
            <a:avLst/>
          </a:prstGeom>
          <a:noFill/>
        </p:spPr>
        <p:txBody>
          <a:bodyPr wrap="none" rtlCol="0">
            <a:spAutoFit/>
          </a:bodyPr>
          <a:lstStyle/>
          <a:p>
            <a:endParaRPr lang="en-US" sz="4923" dirty="0"/>
          </a:p>
        </p:txBody>
      </p:sp>
      <p:pic>
        <p:nvPicPr>
          <p:cNvPr id="195" name="Picture 194">
            <a:extLst>
              <a:ext uri="{FF2B5EF4-FFF2-40B4-BE49-F238E27FC236}">
                <a16:creationId xmlns:a16="http://schemas.microsoft.com/office/drawing/2014/main" id="{909C9E68-D56E-4504-B6E5-470269EF79D7}"/>
              </a:ext>
            </a:extLst>
          </p:cNvPr>
          <p:cNvPicPr>
            <a:picLocks noChangeAspect="1"/>
          </p:cNvPicPr>
          <p:nvPr/>
        </p:nvPicPr>
        <p:blipFill rotWithShape="1">
          <a:blip r:embed="rId3"/>
          <a:srcRect b="22707"/>
          <a:stretch/>
        </p:blipFill>
        <p:spPr>
          <a:xfrm>
            <a:off x="14105361" y="22292259"/>
            <a:ext cx="6001281" cy="3929404"/>
          </a:xfrm>
          <a:prstGeom prst="rect">
            <a:avLst/>
          </a:prstGeom>
        </p:spPr>
      </p:pic>
      <p:sp>
        <p:nvSpPr>
          <p:cNvPr id="196" name="Rectangle 195">
            <a:extLst>
              <a:ext uri="{FF2B5EF4-FFF2-40B4-BE49-F238E27FC236}">
                <a16:creationId xmlns:a16="http://schemas.microsoft.com/office/drawing/2014/main" id="{E8964D17-5CE8-4FF9-87DE-F2D17B89FA09}"/>
              </a:ext>
            </a:extLst>
          </p:cNvPr>
          <p:cNvSpPr/>
          <p:nvPr/>
        </p:nvSpPr>
        <p:spPr bwMode="auto">
          <a:xfrm>
            <a:off x="1253645" y="7040545"/>
            <a:ext cx="10424160" cy="4222930"/>
          </a:xfrm>
          <a:prstGeom prst="rect">
            <a:avLst/>
          </a:prstGeom>
          <a:solidFill>
            <a:srgbClr val="C6B9D6"/>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de-DE"/>
            </a:defPPr>
            <a:lvl1pPr marL="0" algn="l" defTabSz="4176431" rtl="0" eaLnBrk="1" latinLnBrk="0" hangingPunct="1">
              <a:defRPr sz="8200" kern="1200">
                <a:solidFill>
                  <a:schemeClr val="lt1"/>
                </a:solidFill>
                <a:latin typeface="+mn-lt"/>
                <a:ea typeface="+mn-ea"/>
                <a:cs typeface="+mn-cs"/>
              </a:defRPr>
            </a:lvl1pPr>
            <a:lvl2pPr marL="2088215" algn="l" defTabSz="4176431" rtl="0" eaLnBrk="1" latinLnBrk="0" hangingPunct="1">
              <a:defRPr sz="8200" kern="1200">
                <a:solidFill>
                  <a:schemeClr val="lt1"/>
                </a:solidFill>
                <a:latin typeface="+mn-lt"/>
                <a:ea typeface="+mn-ea"/>
                <a:cs typeface="+mn-cs"/>
              </a:defRPr>
            </a:lvl2pPr>
            <a:lvl3pPr marL="4176431" algn="l" defTabSz="4176431" rtl="0" eaLnBrk="1" latinLnBrk="0" hangingPunct="1">
              <a:defRPr sz="8200" kern="1200">
                <a:solidFill>
                  <a:schemeClr val="lt1"/>
                </a:solidFill>
                <a:latin typeface="+mn-lt"/>
                <a:ea typeface="+mn-ea"/>
                <a:cs typeface="+mn-cs"/>
              </a:defRPr>
            </a:lvl3pPr>
            <a:lvl4pPr marL="6264646" algn="l" defTabSz="4176431" rtl="0" eaLnBrk="1" latinLnBrk="0" hangingPunct="1">
              <a:defRPr sz="8200" kern="1200">
                <a:solidFill>
                  <a:schemeClr val="lt1"/>
                </a:solidFill>
                <a:latin typeface="+mn-lt"/>
                <a:ea typeface="+mn-ea"/>
                <a:cs typeface="+mn-cs"/>
              </a:defRPr>
            </a:lvl4pPr>
            <a:lvl5pPr marL="8352861" algn="l" defTabSz="4176431" rtl="0" eaLnBrk="1" latinLnBrk="0" hangingPunct="1">
              <a:defRPr sz="8200" kern="1200">
                <a:solidFill>
                  <a:schemeClr val="lt1"/>
                </a:solidFill>
                <a:latin typeface="+mn-lt"/>
                <a:ea typeface="+mn-ea"/>
                <a:cs typeface="+mn-cs"/>
              </a:defRPr>
            </a:lvl5pPr>
            <a:lvl6pPr marL="10441076" algn="l" defTabSz="4176431" rtl="0" eaLnBrk="1" latinLnBrk="0" hangingPunct="1">
              <a:defRPr sz="8200" kern="1200">
                <a:solidFill>
                  <a:schemeClr val="lt1"/>
                </a:solidFill>
                <a:latin typeface="+mn-lt"/>
                <a:ea typeface="+mn-ea"/>
                <a:cs typeface="+mn-cs"/>
              </a:defRPr>
            </a:lvl6pPr>
            <a:lvl7pPr marL="12529292" algn="l" defTabSz="4176431" rtl="0" eaLnBrk="1" latinLnBrk="0" hangingPunct="1">
              <a:defRPr sz="8200" kern="1200">
                <a:solidFill>
                  <a:schemeClr val="lt1"/>
                </a:solidFill>
                <a:latin typeface="+mn-lt"/>
                <a:ea typeface="+mn-ea"/>
                <a:cs typeface="+mn-cs"/>
              </a:defRPr>
            </a:lvl7pPr>
            <a:lvl8pPr marL="14617507" algn="l" defTabSz="4176431" rtl="0" eaLnBrk="1" latinLnBrk="0" hangingPunct="1">
              <a:defRPr sz="8200" kern="1200">
                <a:solidFill>
                  <a:schemeClr val="lt1"/>
                </a:solidFill>
                <a:latin typeface="+mn-lt"/>
                <a:ea typeface="+mn-ea"/>
                <a:cs typeface="+mn-cs"/>
              </a:defRPr>
            </a:lvl8pPr>
            <a:lvl9pPr marL="16705722" algn="l" defTabSz="4176431" rtl="0" eaLnBrk="1" latinLnBrk="0" hangingPunct="1">
              <a:defRPr sz="8200" kern="1200">
                <a:solidFill>
                  <a:schemeClr val="lt1"/>
                </a:solidFill>
                <a:latin typeface="+mn-lt"/>
                <a:ea typeface="+mn-ea"/>
                <a:cs typeface="+mn-cs"/>
              </a:defRPr>
            </a:lvl9pPr>
          </a:lstStyle>
          <a:p>
            <a:pPr algn="just">
              <a:defRPr/>
            </a:pPr>
            <a:r>
              <a:rPr lang="en-US" sz="2200" dirty="0">
                <a:solidFill>
                  <a:schemeClr val="tx1"/>
                </a:solidFill>
                <a:latin typeface="+mj-lt"/>
              </a:rPr>
              <a:t>Imaging through </a:t>
            </a:r>
            <a:r>
              <a:rPr lang="en-US" sz="2200" b="1" dirty="0">
                <a:solidFill>
                  <a:schemeClr val="tx1"/>
                </a:solidFill>
                <a:latin typeface="+mj-lt"/>
              </a:rPr>
              <a:t>scattering media</a:t>
            </a:r>
            <a:r>
              <a:rPr lang="en-US" sz="2200" dirty="0">
                <a:solidFill>
                  <a:schemeClr val="tx1"/>
                </a:solidFill>
                <a:latin typeface="+mj-lt"/>
              </a:rPr>
              <a:t> finds applications in diverse fields from biomedicine to autonomous driving. However, interpreting the resulting images is difficult due to blur caused by the scattering of photons within the medium. Transient information, captured with </a:t>
            </a:r>
            <a:r>
              <a:rPr lang="en-US" sz="2200" b="1" dirty="0">
                <a:solidFill>
                  <a:schemeClr val="tx1"/>
                </a:solidFill>
                <a:latin typeface="+mj-lt"/>
              </a:rPr>
              <a:t>fast temporal sensors</a:t>
            </a:r>
            <a:r>
              <a:rPr lang="en-US" sz="2200" dirty="0">
                <a:solidFill>
                  <a:schemeClr val="tx1"/>
                </a:solidFill>
                <a:latin typeface="+mj-lt"/>
              </a:rPr>
              <a:t>, can be used to significantly improve the quality of images acquired in scattering conditions. Photon scattering, within a highly scattering media, is well modeled by the </a:t>
            </a:r>
            <a:r>
              <a:rPr lang="en-US" sz="2200" b="1" dirty="0">
                <a:solidFill>
                  <a:schemeClr val="tx1"/>
                </a:solidFill>
                <a:latin typeface="+mj-lt"/>
              </a:rPr>
              <a:t>diffusion approximation </a:t>
            </a:r>
            <a:r>
              <a:rPr lang="en-US" sz="2200" dirty="0">
                <a:solidFill>
                  <a:schemeClr val="tx1"/>
                </a:solidFill>
                <a:latin typeface="+mj-lt"/>
              </a:rPr>
              <a:t>of the </a:t>
            </a:r>
            <a:r>
              <a:rPr lang="en-US" sz="2200" b="1" dirty="0">
                <a:solidFill>
                  <a:schemeClr val="tx1"/>
                </a:solidFill>
                <a:latin typeface="+mj-lt"/>
              </a:rPr>
              <a:t>Radiative Transport Equation (RTE). </a:t>
            </a:r>
            <a:r>
              <a:rPr lang="en-US" sz="2200" dirty="0">
                <a:solidFill>
                  <a:schemeClr val="tx1"/>
                </a:solidFill>
                <a:latin typeface="+mj-lt"/>
              </a:rPr>
              <a:t>Its solution is easily derived which can be interpreted as a </a:t>
            </a:r>
            <a:r>
              <a:rPr lang="en-US" sz="2200" b="1" dirty="0" err="1">
                <a:solidFill>
                  <a:schemeClr val="tx1"/>
                </a:solidFill>
                <a:latin typeface="+mj-lt"/>
              </a:rPr>
              <a:t>Spatio</a:t>
            </a:r>
            <a:r>
              <a:rPr lang="en-US" sz="2200" b="1" dirty="0">
                <a:solidFill>
                  <a:schemeClr val="tx1"/>
                </a:solidFill>
                <a:latin typeface="+mj-lt"/>
              </a:rPr>
              <a:t>-Temporal Point Spread Function (STPSF</a:t>
            </a:r>
            <a:r>
              <a:rPr lang="en-US" sz="2200" dirty="0">
                <a:solidFill>
                  <a:schemeClr val="tx1"/>
                </a:solidFill>
                <a:latin typeface="+mj-lt"/>
              </a:rPr>
              <a:t>). In this paper, we first discuss the properties of the ST-PSF and subsequently use this knowledge to </a:t>
            </a:r>
            <a:r>
              <a:rPr lang="en-US" sz="2200" b="1" dirty="0">
                <a:solidFill>
                  <a:schemeClr val="tx1"/>
                </a:solidFill>
                <a:latin typeface="+mj-lt"/>
              </a:rPr>
              <a:t>simulate transient imaging </a:t>
            </a:r>
            <a:r>
              <a:rPr lang="en-US" sz="2200" dirty="0">
                <a:solidFill>
                  <a:schemeClr val="tx1"/>
                </a:solidFill>
                <a:latin typeface="+mj-lt"/>
              </a:rPr>
              <a:t>through highly scattering media. We then propose a framework to invert the forward model, which assumes </a:t>
            </a:r>
            <a:r>
              <a:rPr lang="en-US" sz="2200" b="1" dirty="0">
                <a:solidFill>
                  <a:schemeClr val="tx1"/>
                </a:solidFill>
                <a:latin typeface="+mj-lt"/>
              </a:rPr>
              <a:t>Poisson noise</a:t>
            </a:r>
            <a:r>
              <a:rPr lang="en-US" sz="2200" dirty="0">
                <a:solidFill>
                  <a:schemeClr val="tx1"/>
                </a:solidFill>
                <a:latin typeface="+mj-lt"/>
              </a:rPr>
              <a:t>, to recover a </a:t>
            </a:r>
            <a:r>
              <a:rPr lang="en-US" sz="2200" b="1" dirty="0">
                <a:solidFill>
                  <a:schemeClr val="tx1"/>
                </a:solidFill>
                <a:latin typeface="+mj-lt"/>
              </a:rPr>
              <a:t>noise-free, unblurred image </a:t>
            </a:r>
            <a:r>
              <a:rPr lang="en-US" sz="2200" dirty="0">
                <a:solidFill>
                  <a:schemeClr val="tx1"/>
                </a:solidFill>
                <a:latin typeface="+mj-lt"/>
              </a:rPr>
              <a:t>by solving an optimization problem.</a:t>
            </a:r>
            <a:endParaRPr lang="de-DE" sz="2200" dirty="0">
              <a:solidFill>
                <a:schemeClr val="tx1"/>
              </a:solidFill>
              <a:latin typeface="+mj-lt"/>
            </a:endParaRPr>
          </a:p>
        </p:txBody>
      </p:sp>
      <p:sp>
        <p:nvSpPr>
          <p:cNvPr id="6" name="TextBox 5">
            <a:extLst>
              <a:ext uri="{FF2B5EF4-FFF2-40B4-BE49-F238E27FC236}">
                <a16:creationId xmlns:a16="http://schemas.microsoft.com/office/drawing/2014/main" id="{476A86DD-5D89-452F-95C2-9B033634CFF7}"/>
              </a:ext>
            </a:extLst>
          </p:cNvPr>
          <p:cNvSpPr txBox="1"/>
          <p:nvPr/>
        </p:nvSpPr>
        <p:spPr>
          <a:xfrm>
            <a:off x="12303527" y="10801212"/>
            <a:ext cx="5801844" cy="4524315"/>
          </a:xfrm>
          <a:prstGeom prst="rect">
            <a:avLst/>
          </a:prstGeom>
          <a:noFill/>
        </p:spPr>
        <p:txBody>
          <a:bodyPr wrap="square" rtlCol="0">
            <a:spAutoFit/>
          </a:bodyPr>
          <a:lstStyle/>
          <a:p>
            <a:pPr algn="just"/>
            <a:r>
              <a:rPr lang="en-US" sz="2400" dirty="0"/>
              <a:t>An ultrafast pulsed laser source illuminates a </a:t>
            </a:r>
            <a:r>
              <a:rPr lang="en-US" sz="2400" b="1" dirty="0"/>
              <a:t>transmissive object </a:t>
            </a:r>
            <a:r>
              <a:rPr lang="en-US" sz="2400" dirty="0"/>
              <a:t>which is placed directly in front of a highly scattering medium. A </a:t>
            </a:r>
            <a:r>
              <a:rPr lang="en-US" sz="2400" b="1" dirty="0"/>
              <a:t>streak camera </a:t>
            </a:r>
            <a:r>
              <a:rPr lang="en-US" sz="2400" dirty="0"/>
              <a:t>is able to resolve the arriving photons in time. Ballistic and scattered photons arrive </a:t>
            </a:r>
            <a:r>
              <a:rPr lang="en-US" sz="2400" b="1" dirty="0"/>
              <a:t>at different times </a:t>
            </a:r>
            <a:r>
              <a:rPr lang="en-US" sz="2400" dirty="0"/>
              <a:t>since scattered photons travel a longer path. The </a:t>
            </a:r>
            <a:r>
              <a:rPr lang="en-US" sz="2400" dirty="0" err="1"/>
              <a:t>spatio</a:t>
            </a:r>
            <a:r>
              <a:rPr lang="en-US" sz="2400" dirty="0"/>
              <a:t>-temporal imaging system is modeled with a </a:t>
            </a:r>
            <a:r>
              <a:rPr lang="en-US" sz="2400" b="1" dirty="0"/>
              <a:t>time-dependent point spread function </a:t>
            </a:r>
            <a:r>
              <a:rPr lang="en-US" sz="2400" dirty="0"/>
              <a:t>computed from the </a:t>
            </a:r>
            <a:r>
              <a:rPr lang="en-US" sz="2400" b="1" dirty="0"/>
              <a:t>RTE</a:t>
            </a:r>
            <a:r>
              <a:rPr lang="en-US" sz="2400" dirty="0"/>
              <a:t>. Inversion of this model allows </a:t>
            </a:r>
            <a:r>
              <a:rPr lang="en-US" sz="2400" b="1" dirty="0"/>
              <a:t>reconstruction</a:t>
            </a:r>
            <a:r>
              <a:rPr lang="en-US" sz="2400" dirty="0"/>
              <a:t> of a noise free, </a:t>
            </a:r>
            <a:r>
              <a:rPr lang="en-US" sz="2400" b="1" dirty="0"/>
              <a:t>deconvolved</a:t>
            </a:r>
            <a:r>
              <a:rPr lang="en-US" sz="2400" dirty="0"/>
              <a:t> image.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83C1D48-7612-4DFB-ACF9-C2A669E26683}"/>
                  </a:ext>
                </a:extLst>
              </p:cNvPr>
              <p:cNvSpPr txBox="1"/>
              <p:nvPr/>
            </p:nvSpPr>
            <p:spPr>
              <a:xfrm>
                <a:off x="1131383" y="15830800"/>
                <a:ext cx="4821576" cy="8157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h</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0</m:t>
                              </m:r>
                            </m:sub>
                          </m:sSub>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m:t>
                          </m:r>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4</m:t>
                                  </m:r>
                                  <m:r>
                                    <a:rPr lang="en-US" sz="2000" i="1">
                                      <a:latin typeface="Cambria Math" panose="02040503050406030204" pitchFamily="18" charset="0"/>
                                    </a:rPr>
                                    <m:t>𝜋</m:t>
                                  </m:r>
                                  <m:r>
                                    <a:rPr lang="en-US" sz="2000" i="1">
                                      <a:latin typeface="Cambria Math" panose="02040503050406030204" pitchFamily="18" charset="0"/>
                                    </a:rPr>
                                    <m:t>𝑐𝐷𝑡</m:t>
                                  </m:r>
                                </m:e>
                              </m:d>
                            </m:e>
                            <m:sup>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2</m:t>
                                  </m:r>
                                </m:den>
                              </m:f>
                            </m:sup>
                          </m:sSup>
                        </m:den>
                      </m:f>
                      <m:sSup>
                        <m:sSupPr>
                          <m:ctrlPr>
                            <a:rPr lang="en-US" sz="2000" i="1">
                              <a:latin typeface="Cambria Math" panose="02040503050406030204" pitchFamily="18" charset="0"/>
                            </a:rPr>
                          </m:ctrlPr>
                        </m:sSupPr>
                        <m:e>
                          <m:r>
                            <m:rPr>
                              <m:sty m:val="p"/>
                            </m:rPr>
                            <a:rPr lang="en-US" sz="2000">
                              <a:latin typeface="Cambria Math" panose="02040503050406030204" pitchFamily="18" charset="0"/>
                            </a:rPr>
                            <m:t>e</m:t>
                          </m:r>
                        </m:e>
                        <m:sup>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𝑧</m:t>
                                  </m:r>
                                </m:e>
                                <m:sub>
                                  <m:r>
                                    <a:rPr lang="en-US" sz="2000" i="1">
                                      <a:latin typeface="Cambria Math" panose="02040503050406030204" pitchFamily="18" charset="0"/>
                                    </a:rPr>
                                    <m:t>0</m:t>
                                  </m:r>
                                </m:sub>
                                <m:sup>
                                  <m:r>
                                    <a:rPr lang="en-US" sz="2000" i="1">
                                      <a:latin typeface="Cambria Math" panose="02040503050406030204" pitchFamily="18" charset="0"/>
                                    </a:rPr>
                                    <m:t>2</m:t>
                                  </m:r>
                                </m:sup>
                              </m:sSubSup>
                            </m:num>
                            <m:den>
                              <m:r>
                                <a:rPr lang="en-US" sz="2000" i="1">
                                  <a:latin typeface="Cambria Math" panose="02040503050406030204" pitchFamily="18" charset="0"/>
                                </a:rPr>
                                <m:t>4</m:t>
                              </m:r>
                              <m:r>
                                <a:rPr lang="en-US" sz="2000" i="1">
                                  <a:latin typeface="Cambria Math" panose="02040503050406030204" pitchFamily="18" charset="0"/>
                                </a:rPr>
                                <m:t>𝐷𝑐𝑡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𝑎</m:t>
                              </m:r>
                            </m:sub>
                          </m:sSub>
                          <m:r>
                            <a:rPr lang="en-US" sz="2000" i="1">
                              <a:latin typeface="Cambria Math" panose="02040503050406030204" pitchFamily="18" charset="0"/>
                            </a:rPr>
                            <m:t>𝑐𝑡</m:t>
                          </m:r>
                          <m:r>
                            <a:rPr lang="en-US" sz="2000" i="1">
                              <a:latin typeface="Cambria Math" panose="02040503050406030204" pitchFamily="18" charset="0"/>
                            </a:rPr>
                            <m:t>)</m:t>
                          </m:r>
                          <m:r>
                            <m:rPr>
                              <m:nor/>
                            </m:rPr>
                            <a:rPr lang="en-US" sz="2000" dirty="0"/>
                            <m:t> </m:t>
                          </m:r>
                        </m:sup>
                      </m:sSup>
                      <m:r>
                        <a:rPr lang="en-US" sz="2000" i="1">
                          <a:latin typeface="Cambria Math" panose="02040503050406030204" pitchFamily="18" charset="0"/>
                        </a:rPr>
                        <m:t>⁡</m:t>
                      </m:r>
                    </m:oMath>
                  </m:oMathPara>
                </a14:m>
                <a:endParaRPr lang="en-US" sz="2000" dirty="0"/>
              </a:p>
            </p:txBody>
          </p:sp>
        </mc:Choice>
        <mc:Fallback>
          <p:sp>
            <p:nvSpPr>
              <p:cNvPr id="7" name="TextBox 6">
                <a:extLst>
                  <a:ext uri="{FF2B5EF4-FFF2-40B4-BE49-F238E27FC236}">
                    <a16:creationId xmlns:a16="http://schemas.microsoft.com/office/drawing/2014/main" id="{D83C1D48-7612-4DFB-ACF9-C2A669E26683}"/>
                  </a:ext>
                </a:extLst>
              </p:cNvPr>
              <p:cNvSpPr txBox="1">
                <a:spLocks noRot="1" noChangeAspect="1" noMove="1" noResize="1" noEditPoints="1" noAdjustHandles="1" noChangeArrowheads="1" noChangeShapeType="1" noTextEdit="1"/>
              </p:cNvSpPr>
              <p:nvPr/>
            </p:nvSpPr>
            <p:spPr>
              <a:xfrm>
                <a:off x="1131383" y="15830800"/>
                <a:ext cx="4821576" cy="8157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321C75A-459B-4D08-ADDD-0CA6AAACC456}"/>
                  </a:ext>
                </a:extLst>
              </p:cNvPr>
              <p:cNvSpPr txBox="1"/>
              <p:nvPr/>
            </p:nvSpPr>
            <p:spPr>
              <a:xfrm>
                <a:off x="5782047" y="18576990"/>
                <a:ext cx="4276363" cy="990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𝑚</m:t>
                              </m:r>
                            </m:e>
                            <m:sup>
                              <m:r>
                                <a:rPr lang="en-US" sz="2200" i="1">
                                  <a:latin typeface="Cambria Math" panose="02040503050406030204" pitchFamily="18" charset="0"/>
                                </a:rPr>
                                <m:t>𝑘</m:t>
                              </m:r>
                            </m:sup>
                          </m:sSup>
                        </m:e>
                        <m:e>
                          <m:r>
                            <a:rPr lang="en-US" sz="2200" i="1">
                              <a:latin typeface="Cambria Math" panose="02040503050406030204" pitchFamily="18" charset="0"/>
                            </a:rPr>
                            <m:t>𝑜</m:t>
                          </m:r>
                        </m:e>
                      </m:d>
                      <m:r>
                        <a:rPr lang="en-US" sz="2200" i="1">
                          <a:latin typeface="Cambria Math" panose="02040503050406030204" pitchFamily="18" charset="0"/>
                          <a:ea typeface="Cambria Math" panose="02040503050406030204" pitchFamily="18" charset="0"/>
                        </a:rPr>
                        <m:t>∝</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𝑁</m:t>
                          </m:r>
                        </m:sup>
                        <m:e>
                          <m:sSup>
                            <m:sSupPr>
                              <m:ctrlPr>
                                <a:rPr lang="en-US" sz="2200" i="1">
                                  <a:latin typeface="Cambria Math" panose="02040503050406030204" pitchFamily="18" charset="0"/>
                                  <a:ea typeface="Cambria Math" panose="02040503050406030204" pitchFamily="18" charset="0"/>
                                </a:rPr>
                              </m:ctrlPr>
                            </m:sSupPr>
                            <m:e>
                              <m:d>
                                <m:dPr>
                                  <m:ctrlPr>
                                    <a:rPr lang="en-US" sz="2200" i="1">
                                      <a:latin typeface="Cambria Math" panose="02040503050406030204" pitchFamily="18" charset="0"/>
                                      <a:ea typeface="Cambria Math" panose="02040503050406030204" pitchFamily="18" charset="0"/>
                                    </a:rPr>
                                  </m:ctrlPr>
                                </m:dPr>
                                <m:e>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𝑒</m:t>
                                      </m:r>
                                    </m:e>
                                    <m:sub>
                                      <m:r>
                                        <a:rPr lang="en-US" sz="2200" i="1">
                                          <a:latin typeface="Cambria Math" panose="02040503050406030204" pitchFamily="18" charset="0"/>
                                          <a:ea typeface="Cambria Math" panose="02040503050406030204" pitchFamily="18" charset="0"/>
                                        </a:rPr>
                                        <m:t>𝑗</m:t>
                                      </m:r>
                                    </m:sub>
                                    <m:sup>
                                      <m:r>
                                        <a:rPr lang="en-US" sz="2200" i="1">
                                          <a:latin typeface="Cambria Math" panose="02040503050406030204" pitchFamily="18" charset="0"/>
                                          <a:ea typeface="Cambria Math" panose="02040503050406030204" pitchFamily="18" charset="0"/>
                                        </a:rPr>
                                        <m:t>𝑇</m:t>
                                      </m:r>
                                    </m:sup>
                                  </m:sSubSup>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𝐻</m:t>
                                      </m:r>
                                    </m:e>
                                    <m:sup>
                                      <m:r>
                                        <a:rPr lang="en-US" sz="2200" i="1">
                                          <a:latin typeface="Cambria Math" panose="02040503050406030204" pitchFamily="18" charset="0"/>
                                          <a:ea typeface="Cambria Math" panose="02040503050406030204" pitchFamily="18" charset="0"/>
                                        </a:rPr>
                                        <m:t>𝑘</m:t>
                                      </m:r>
                                    </m:sup>
                                  </m:sSup>
                                  <m:r>
                                    <a:rPr lang="en-US" sz="2200" i="1">
                                      <a:latin typeface="Cambria Math" panose="02040503050406030204" pitchFamily="18" charset="0"/>
                                      <a:ea typeface="Cambria Math" panose="02040503050406030204" pitchFamily="18" charset="0"/>
                                    </a:rPr>
                                    <m:t>𝑜</m:t>
                                  </m:r>
                                </m:e>
                              </m:d>
                            </m:e>
                            <m:sup>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𝑚</m:t>
                                  </m:r>
                                </m:e>
                                <m:sub>
                                  <m:r>
                                    <a:rPr lang="en-US" sz="2200" i="1">
                                      <a:latin typeface="Cambria Math" panose="02040503050406030204" pitchFamily="18" charset="0"/>
                                      <a:ea typeface="Cambria Math" panose="02040503050406030204" pitchFamily="18" charset="0"/>
                                    </a:rPr>
                                    <m:t>𝑗</m:t>
                                  </m:r>
                                </m:sub>
                                <m:sup>
                                  <m:r>
                                    <a:rPr lang="en-US" sz="2200" i="1">
                                      <a:latin typeface="Cambria Math" panose="02040503050406030204" pitchFamily="18" charset="0"/>
                                      <a:ea typeface="Cambria Math" panose="02040503050406030204" pitchFamily="18" charset="0"/>
                                    </a:rPr>
                                    <m:t>𝑘</m:t>
                                  </m:r>
                                </m:sup>
                              </m:sSubSup>
                            </m:sup>
                          </m:sSup>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𝑒</m:t>
                              </m:r>
                            </m:e>
                            <m:sup>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𝑒</m:t>
                                  </m:r>
                                </m:e>
                                <m:sub>
                                  <m:r>
                                    <a:rPr lang="en-US" sz="2200" i="1">
                                      <a:latin typeface="Cambria Math" panose="02040503050406030204" pitchFamily="18" charset="0"/>
                                      <a:ea typeface="Cambria Math" panose="02040503050406030204" pitchFamily="18" charset="0"/>
                                    </a:rPr>
                                    <m:t>𝑗</m:t>
                                  </m:r>
                                </m:sub>
                                <m:sup>
                                  <m:r>
                                    <a:rPr lang="en-US" sz="2200" i="1">
                                      <a:latin typeface="Cambria Math" panose="02040503050406030204" pitchFamily="18" charset="0"/>
                                      <a:ea typeface="Cambria Math" panose="02040503050406030204" pitchFamily="18" charset="0"/>
                                    </a:rPr>
                                    <m:t>𝑇</m:t>
                                  </m:r>
                                </m:sup>
                              </m:sSubSup>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𝐻</m:t>
                                  </m:r>
                                </m:e>
                                <m:sup>
                                  <m:r>
                                    <a:rPr lang="en-US" sz="2200" i="1">
                                      <a:latin typeface="Cambria Math" panose="02040503050406030204" pitchFamily="18" charset="0"/>
                                      <a:ea typeface="Cambria Math" panose="02040503050406030204" pitchFamily="18" charset="0"/>
                                    </a:rPr>
                                    <m:t>𝑘</m:t>
                                  </m:r>
                                </m:sup>
                              </m:sSup>
                              <m:r>
                                <a:rPr lang="en-US" sz="2200" i="1">
                                  <a:latin typeface="Cambria Math" panose="02040503050406030204" pitchFamily="18" charset="0"/>
                                  <a:ea typeface="Cambria Math" panose="02040503050406030204" pitchFamily="18" charset="0"/>
                                </a:rPr>
                                <m:t>𝑜</m:t>
                              </m:r>
                            </m:sup>
                          </m:sSup>
                        </m:e>
                      </m:nary>
                    </m:oMath>
                  </m:oMathPara>
                </a14:m>
                <a:endParaRPr lang="en-US" sz="2200" dirty="0"/>
              </a:p>
            </p:txBody>
          </p:sp>
        </mc:Choice>
        <mc:Fallback xmlns="">
          <p:sp>
            <p:nvSpPr>
              <p:cNvPr id="49" name="TextBox 48">
                <a:extLst>
                  <a:ext uri="{FF2B5EF4-FFF2-40B4-BE49-F238E27FC236}">
                    <a16:creationId xmlns:a16="http://schemas.microsoft.com/office/drawing/2014/main" id="{F321C75A-459B-4D08-ADDD-0CA6AAACC456}"/>
                  </a:ext>
                </a:extLst>
              </p:cNvPr>
              <p:cNvSpPr txBox="1">
                <a:spLocks noRot="1" noChangeAspect="1" noMove="1" noResize="1" noEditPoints="1" noAdjustHandles="1" noChangeArrowheads="1" noChangeShapeType="1" noTextEdit="1"/>
              </p:cNvSpPr>
              <p:nvPr/>
            </p:nvSpPr>
            <p:spPr>
              <a:xfrm>
                <a:off x="5782047" y="18576990"/>
                <a:ext cx="4276363" cy="99020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3431BC7-E557-4F9F-ACFC-26D31DE4B15A}"/>
                  </a:ext>
                </a:extLst>
              </p:cNvPr>
              <p:cNvSpPr txBox="1"/>
              <p:nvPr/>
            </p:nvSpPr>
            <p:spPr>
              <a:xfrm>
                <a:off x="5823706" y="19473262"/>
                <a:ext cx="3839962"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𝑚</m:t>
                              </m:r>
                            </m:e>
                            <m:sup>
                              <m:r>
                                <a:rPr lang="en-US" sz="2200" i="1">
                                  <a:latin typeface="Cambria Math" panose="02040503050406030204" pitchFamily="18" charset="0"/>
                                </a:rPr>
                                <m:t>1</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𝑚</m:t>
                              </m:r>
                            </m:e>
                            <m:sup>
                              <m:r>
                                <a:rPr lang="en-US" sz="2200" i="1">
                                  <a:latin typeface="Cambria Math" panose="02040503050406030204" pitchFamily="18" charset="0"/>
                                </a:rPr>
                                <m:t>𝑘</m:t>
                              </m:r>
                            </m:sup>
                          </m:sSup>
                        </m:e>
                        <m:e>
                          <m:r>
                            <a:rPr lang="en-US" sz="2200" i="1">
                              <a:latin typeface="Cambria Math" panose="02040503050406030204" pitchFamily="18" charset="0"/>
                            </a:rPr>
                            <m:t>𝑜</m:t>
                          </m:r>
                        </m:e>
                      </m:d>
                      <m:r>
                        <a:rPr lang="en-US" sz="2200" i="1">
                          <a:latin typeface="Cambria Math" panose="02040503050406030204" pitchFamily="18" charset="0"/>
                          <a:ea typeface="Cambria Math" panose="02040503050406030204" pitchFamily="18" charset="0"/>
                        </a:rPr>
                        <m:t>∝</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𝐾</m:t>
                          </m:r>
                        </m:sup>
                        <m:e>
                          <m:r>
                            <a:rPr lang="en-US" sz="2200" i="1">
                              <a:latin typeface="Cambria Math" panose="02040503050406030204" pitchFamily="18" charset="0"/>
                              <a:ea typeface="Cambria Math" panose="02040503050406030204" pitchFamily="18" charset="0"/>
                            </a:rPr>
                            <m:t>𝑃</m:t>
                          </m:r>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𝑚</m:t>
                              </m:r>
                            </m:e>
                            <m:sup>
                              <m:r>
                                <a:rPr lang="en-US" sz="2200" i="1">
                                  <a:latin typeface="Cambria Math" panose="02040503050406030204" pitchFamily="18" charset="0"/>
                                  <a:ea typeface="Cambria Math" panose="02040503050406030204" pitchFamily="18" charset="0"/>
                                </a:rPr>
                                <m:t>𝑘</m:t>
                              </m:r>
                            </m:sup>
                          </m:sSup>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𝑜</m:t>
                          </m:r>
                          <m:r>
                            <a:rPr lang="en-US" sz="2200" i="1">
                              <a:latin typeface="Cambria Math" panose="02040503050406030204" pitchFamily="18" charset="0"/>
                              <a:ea typeface="Cambria Math" panose="02040503050406030204" pitchFamily="18" charset="0"/>
                            </a:rPr>
                            <m:t>)</m:t>
                          </m:r>
                        </m:e>
                      </m:nary>
                    </m:oMath>
                  </m:oMathPara>
                </a14:m>
                <a:endParaRPr lang="en-US" sz="2200" dirty="0"/>
              </a:p>
            </p:txBody>
          </p:sp>
        </mc:Choice>
        <mc:Fallback xmlns="">
          <p:sp>
            <p:nvSpPr>
              <p:cNvPr id="50" name="TextBox 49">
                <a:extLst>
                  <a:ext uri="{FF2B5EF4-FFF2-40B4-BE49-F238E27FC236}">
                    <a16:creationId xmlns:a16="http://schemas.microsoft.com/office/drawing/2014/main" id="{83431BC7-E557-4F9F-ACFC-26D31DE4B15A}"/>
                  </a:ext>
                </a:extLst>
              </p:cNvPr>
              <p:cNvSpPr txBox="1">
                <a:spLocks noRot="1" noChangeAspect="1" noMove="1" noResize="1" noEditPoints="1" noAdjustHandles="1" noChangeArrowheads="1" noChangeShapeType="1" noTextEdit="1"/>
              </p:cNvSpPr>
              <p:nvPr/>
            </p:nvSpPr>
            <p:spPr>
              <a:xfrm>
                <a:off x="5823706" y="19473262"/>
                <a:ext cx="3839962" cy="95192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19C1206-17A3-4852-AAC7-C1AC66444694}"/>
                  </a:ext>
                </a:extLst>
              </p:cNvPr>
              <p:cNvSpPr txBox="1"/>
              <p:nvPr/>
            </p:nvSpPr>
            <p:spPr>
              <a:xfrm>
                <a:off x="5839483" y="20299200"/>
                <a:ext cx="5692007" cy="990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Cambria Math" panose="02040503050406030204" pitchFamily="18" charset="0"/>
                        </a:rPr>
                        <m:t>𝐿</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𝑜</m:t>
                          </m:r>
                        </m:e>
                      </m:d>
                      <m:r>
                        <a:rPr lang="en-US" sz="2200" i="1">
                          <a:latin typeface="Cambria Math" panose="02040503050406030204" pitchFamily="18" charset="0"/>
                          <a:ea typeface="Cambria Math" panose="02040503050406030204" pitchFamily="18" charset="0"/>
                        </a:rPr>
                        <m:t>=</m:t>
                      </m:r>
                      <m:r>
                        <m:rPr>
                          <m:nor/>
                        </m:rPr>
                        <a:rPr lang="en-US" sz="2200">
                          <a:latin typeface="Cambria Math" panose="02040503050406030204" pitchFamily="18" charset="0"/>
                          <a:ea typeface="Cambria Math" panose="02040503050406030204" pitchFamily="18" charset="0"/>
                        </a:rPr>
                        <m:t>const</m:t>
                      </m:r>
                      <m:r>
                        <m:rPr>
                          <m:nor/>
                        </m:rPr>
                        <a:rPr lang="en-US" sz="220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𝐾</m:t>
                          </m:r>
                        </m:sup>
                        <m:e>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𝑁</m:t>
                              </m:r>
                            </m:sup>
                            <m:e>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𝑒</m:t>
                                  </m:r>
                                </m:e>
                                <m:sub>
                                  <m:r>
                                    <a:rPr lang="en-US" sz="2200" i="1">
                                      <a:latin typeface="Cambria Math" panose="02040503050406030204" pitchFamily="18" charset="0"/>
                                      <a:ea typeface="Cambria Math" panose="02040503050406030204" pitchFamily="18" charset="0"/>
                                    </a:rPr>
                                    <m:t>𝑗</m:t>
                                  </m:r>
                                </m:sub>
                                <m:sup>
                                  <m:r>
                                    <a:rPr lang="en-US" sz="2200" i="1">
                                      <a:latin typeface="Cambria Math" panose="02040503050406030204" pitchFamily="18" charset="0"/>
                                      <a:ea typeface="Cambria Math" panose="02040503050406030204" pitchFamily="18" charset="0"/>
                                    </a:rPr>
                                    <m:t>𝑇</m:t>
                                  </m:r>
                                </m:sup>
                              </m:sSubSup>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𝐻</m:t>
                                  </m:r>
                                </m:e>
                                <m:sup>
                                  <m:r>
                                    <a:rPr lang="en-US" sz="2200" i="1">
                                      <a:latin typeface="Cambria Math" panose="02040503050406030204" pitchFamily="18" charset="0"/>
                                      <a:ea typeface="Cambria Math" panose="02040503050406030204" pitchFamily="18" charset="0"/>
                                    </a:rPr>
                                    <m:t>𝑘</m:t>
                                  </m:r>
                                </m:sup>
                              </m:sSup>
                              <m:r>
                                <a:rPr lang="en-US" sz="2200" i="1">
                                  <a:latin typeface="Cambria Math" panose="02040503050406030204" pitchFamily="18" charset="0"/>
                                  <a:ea typeface="Cambria Math" panose="02040503050406030204" pitchFamily="18" charset="0"/>
                                </a:rPr>
                                <m:t>𝑜</m:t>
                              </m:r>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𝑚</m:t>
                                  </m:r>
                                </m:e>
                                <m:sub>
                                  <m:r>
                                    <a:rPr lang="en-US" sz="2200" i="1">
                                      <a:latin typeface="Cambria Math" panose="02040503050406030204" pitchFamily="18" charset="0"/>
                                      <a:ea typeface="Cambria Math" panose="02040503050406030204" pitchFamily="18" charset="0"/>
                                    </a:rPr>
                                    <m:t>𝑗</m:t>
                                  </m:r>
                                </m:sub>
                                <m:sup>
                                  <m:r>
                                    <a:rPr lang="en-US" sz="2200" i="1">
                                      <a:latin typeface="Cambria Math" panose="02040503050406030204" pitchFamily="18" charset="0"/>
                                      <a:ea typeface="Cambria Math" panose="02040503050406030204" pitchFamily="18" charset="0"/>
                                    </a:rPr>
                                    <m:t>𝑘</m:t>
                                  </m:r>
                                </m:sup>
                              </m:sSubSup>
                              <m:func>
                                <m:funcPr>
                                  <m:ctrlPr>
                                    <a:rPr lang="en-US" sz="2200" i="1">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log</m:t>
                                  </m:r>
                                </m:fName>
                                <m:e>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𝑒</m:t>
                                      </m:r>
                                    </m:e>
                                    <m:sub>
                                      <m:r>
                                        <a:rPr lang="en-US" sz="2200" i="1">
                                          <a:latin typeface="Cambria Math" panose="02040503050406030204" pitchFamily="18" charset="0"/>
                                          <a:ea typeface="Cambria Math" panose="02040503050406030204" pitchFamily="18" charset="0"/>
                                        </a:rPr>
                                        <m:t>𝑗</m:t>
                                      </m:r>
                                    </m:sub>
                                    <m:sup>
                                      <m:r>
                                        <a:rPr lang="en-US" sz="2200" i="1">
                                          <a:latin typeface="Cambria Math" panose="02040503050406030204" pitchFamily="18" charset="0"/>
                                          <a:ea typeface="Cambria Math" panose="02040503050406030204" pitchFamily="18" charset="0"/>
                                        </a:rPr>
                                        <m:t>𝑇</m:t>
                                      </m:r>
                                    </m:sup>
                                  </m:sSubSup>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𝐻</m:t>
                                      </m:r>
                                    </m:e>
                                    <m:sup>
                                      <m:r>
                                        <a:rPr lang="en-US" sz="2200" i="1">
                                          <a:latin typeface="Cambria Math" panose="02040503050406030204" pitchFamily="18" charset="0"/>
                                          <a:ea typeface="Cambria Math" panose="02040503050406030204" pitchFamily="18" charset="0"/>
                                        </a:rPr>
                                        <m:t>𝑘</m:t>
                                      </m:r>
                                    </m:sup>
                                  </m:sSup>
                                  <m:r>
                                    <a:rPr lang="en-US" sz="2200" i="1">
                                      <a:latin typeface="Cambria Math" panose="02040503050406030204" pitchFamily="18" charset="0"/>
                                      <a:ea typeface="Cambria Math" panose="02040503050406030204" pitchFamily="18" charset="0"/>
                                    </a:rPr>
                                    <m:t>𝑜</m:t>
                                  </m:r>
                                </m:e>
                              </m:func>
                            </m:e>
                          </m:nary>
                        </m:e>
                      </m:nary>
                    </m:oMath>
                  </m:oMathPara>
                </a14:m>
                <a:endParaRPr lang="en-US" sz="2200" dirty="0"/>
              </a:p>
            </p:txBody>
          </p:sp>
        </mc:Choice>
        <mc:Fallback xmlns="">
          <p:sp>
            <p:nvSpPr>
              <p:cNvPr id="52" name="TextBox 51">
                <a:extLst>
                  <a:ext uri="{FF2B5EF4-FFF2-40B4-BE49-F238E27FC236}">
                    <a16:creationId xmlns:a16="http://schemas.microsoft.com/office/drawing/2014/main" id="{F19C1206-17A3-4852-AAC7-C1AC66444694}"/>
                  </a:ext>
                </a:extLst>
              </p:cNvPr>
              <p:cNvSpPr txBox="1">
                <a:spLocks noRot="1" noChangeAspect="1" noMove="1" noResize="1" noEditPoints="1" noAdjustHandles="1" noChangeArrowheads="1" noChangeShapeType="1" noTextEdit="1"/>
              </p:cNvSpPr>
              <p:nvPr/>
            </p:nvSpPr>
            <p:spPr>
              <a:xfrm>
                <a:off x="5839483" y="20299200"/>
                <a:ext cx="5692007" cy="990207"/>
              </a:xfrm>
              <a:prstGeom prst="rect">
                <a:avLst/>
              </a:prstGeom>
              <a:blipFill>
                <a:blip r:embed="rId7"/>
                <a:stretch>
                  <a:fillRect/>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9F68499A-C314-4C46-B95B-07D0FD4CA3E8}"/>
              </a:ext>
            </a:extLst>
          </p:cNvPr>
          <p:cNvGrpSpPr/>
          <p:nvPr/>
        </p:nvGrpSpPr>
        <p:grpSpPr>
          <a:xfrm>
            <a:off x="1362977" y="12362560"/>
            <a:ext cx="4060407" cy="2491536"/>
            <a:chOff x="1960619" y="13904826"/>
            <a:chExt cx="5075509" cy="3114421"/>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B32D5CB-0B70-497F-B6A2-FC14F9CBFA4D}"/>
                    </a:ext>
                  </a:extLst>
                </p:cNvPr>
                <p:cNvSpPr/>
                <p:nvPr/>
              </p:nvSpPr>
              <p:spPr>
                <a:xfrm>
                  <a:off x="2804480" y="16112828"/>
                  <a:ext cx="3458560" cy="9064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𝐷</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3(</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𝑎</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𝑔</m:t>
                                </m:r>
                              </m:e>
                            </m:d>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𝑠</m:t>
                                </m:r>
                              </m:sub>
                            </m:sSub>
                            <m:r>
                              <a:rPr lang="en-US" sz="2000" i="1">
                                <a:latin typeface="Cambria Math" panose="02040503050406030204" pitchFamily="18" charset="0"/>
                              </a:rPr>
                              <m:t>)</m:t>
                            </m:r>
                          </m:den>
                        </m:f>
                      </m:oMath>
                    </m:oMathPara>
                  </a14:m>
                  <a:endParaRPr lang="en-US" sz="2000" dirty="0"/>
                </a:p>
              </p:txBody>
            </p:sp>
          </mc:Choice>
          <mc:Fallback xmlns="">
            <p:sp>
              <p:nvSpPr>
                <p:cNvPr id="11" name="Rectangle 10">
                  <a:extLst>
                    <a:ext uri="{FF2B5EF4-FFF2-40B4-BE49-F238E27FC236}">
                      <a16:creationId xmlns:a16="http://schemas.microsoft.com/office/drawing/2014/main" id="{FB32D5CB-0B70-497F-B6A2-FC14F9CBFA4D}"/>
                    </a:ext>
                  </a:extLst>
                </p:cNvPr>
                <p:cNvSpPr>
                  <a:spLocks noRot="1" noChangeAspect="1" noMove="1" noResize="1" noEditPoints="1" noAdjustHandles="1" noChangeArrowheads="1" noChangeShapeType="1" noTextEdit="1"/>
                </p:cNvSpPr>
                <p:nvPr/>
              </p:nvSpPr>
              <p:spPr>
                <a:xfrm>
                  <a:off x="2804480" y="16112828"/>
                  <a:ext cx="3458560" cy="90641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62747DC-0051-407E-BC86-213A2048CA0C}"/>
                    </a:ext>
                  </a:extLst>
                </p:cNvPr>
                <p:cNvSpPr txBox="1"/>
                <p:nvPr/>
              </p:nvSpPr>
              <p:spPr>
                <a:xfrm>
                  <a:off x="2034664" y="14652752"/>
                  <a:ext cx="4011675" cy="732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𝑐</m:t>
                            </m:r>
                          </m:den>
                        </m:f>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𝑢</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r>
                              <a:rPr lang="en-US" sz="2000" i="1">
                                <a:latin typeface="Cambria Math" panose="02040503050406030204" pitchFamily="18" charset="0"/>
                                <a:ea typeface="Cambria Math" panose="02040503050406030204" pitchFamily="18" charset="0"/>
                              </a:rPr>
                              <m:t>)</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r>
                          <a:rPr lang="en-US" sz="2000" i="1">
                            <a:latin typeface="Cambria Math" panose="02040503050406030204" pitchFamily="18" charset="0"/>
                          </a:rPr>
                          <m:t>=</m:t>
                        </m:r>
                        <m:r>
                          <a:rPr lang="en-US" sz="2000" i="1">
                            <a:latin typeface="Cambria Math" panose="02040503050406030204" pitchFamily="18" charset="0"/>
                          </a:rPr>
                          <m:t>𝐷</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𝑎</m:t>
                            </m:r>
                          </m:sub>
                        </m:sSub>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𝑆</m:t>
                        </m:r>
                      </m:oMath>
                    </m:oMathPara>
                  </a14:m>
                  <a:endParaRPr lang="en-US" sz="2000" dirty="0"/>
                </a:p>
              </p:txBody>
            </p:sp>
          </mc:Choice>
          <mc:Fallback xmlns="">
            <p:sp>
              <p:nvSpPr>
                <p:cNvPr id="55" name="TextBox 54">
                  <a:extLst>
                    <a:ext uri="{FF2B5EF4-FFF2-40B4-BE49-F238E27FC236}">
                      <a16:creationId xmlns:a16="http://schemas.microsoft.com/office/drawing/2014/main" id="{362747DC-0051-407E-BC86-213A2048CA0C}"/>
                    </a:ext>
                  </a:extLst>
                </p:cNvPr>
                <p:cNvSpPr txBox="1">
                  <a:spLocks noRot="1" noChangeAspect="1" noMove="1" noResize="1" noEditPoints="1" noAdjustHandles="1" noChangeArrowheads="1" noChangeShapeType="1" noTextEdit="1"/>
                </p:cNvSpPr>
                <p:nvPr/>
              </p:nvSpPr>
              <p:spPr>
                <a:xfrm>
                  <a:off x="2034664" y="14652752"/>
                  <a:ext cx="4011675" cy="73297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E2B99C-C32F-4CA3-BBA2-55756132E726}"/>
                    </a:ext>
                  </a:extLst>
                </p:cNvPr>
                <p:cNvSpPr txBox="1"/>
                <p:nvPr/>
              </p:nvSpPr>
              <p:spPr>
                <a:xfrm>
                  <a:off x="2794053" y="15607299"/>
                  <a:ext cx="2017700"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𝑢</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,0</m:t>
                            </m:r>
                          </m:e>
                        </m:d>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𝑟</m:t>
                            </m:r>
                          </m:e>
                        </m:d>
                      </m:oMath>
                    </m:oMathPara>
                  </a14:m>
                  <a:endParaRPr lang="en-US" sz="2000" dirty="0"/>
                </a:p>
              </p:txBody>
            </p:sp>
          </mc:Choice>
          <mc:Fallback xmlns="">
            <p:sp>
              <p:nvSpPr>
                <p:cNvPr id="56" name="TextBox 55">
                  <a:extLst>
                    <a:ext uri="{FF2B5EF4-FFF2-40B4-BE49-F238E27FC236}">
                      <a16:creationId xmlns:a16="http://schemas.microsoft.com/office/drawing/2014/main" id="{42E2B99C-C32F-4CA3-BBA2-55756132E726}"/>
                    </a:ext>
                  </a:extLst>
                </p:cNvPr>
                <p:cNvSpPr txBox="1">
                  <a:spLocks noRot="1" noChangeAspect="1" noMove="1" noResize="1" noEditPoints="1" noAdjustHandles="1" noChangeArrowheads="1" noChangeShapeType="1" noTextEdit="1"/>
                </p:cNvSpPr>
                <p:nvPr/>
              </p:nvSpPr>
              <p:spPr>
                <a:xfrm>
                  <a:off x="2794053" y="15607299"/>
                  <a:ext cx="2017700" cy="384721"/>
                </a:xfrm>
                <a:prstGeom prst="rect">
                  <a:avLst/>
                </a:prstGeom>
                <a:blipFill>
                  <a:blip r:embed="rId10"/>
                  <a:stretch>
                    <a:fillRect l="-188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224371CE-33C0-48A6-9DBA-DF98B97259C5}"/>
                    </a:ext>
                  </a:extLst>
                </p:cNvPr>
                <p:cNvSpPr txBox="1"/>
                <p:nvPr/>
              </p:nvSpPr>
              <p:spPr>
                <a:xfrm>
                  <a:off x="2034664" y="15607299"/>
                  <a:ext cx="631343"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𝑎𝑛𝑑</m:t>
                        </m:r>
                      </m:oMath>
                    </m:oMathPara>
                  </a14:m>
                  <a:endParaRPr lang="en-US" sz="2000" dirty="0"/>
                </a:p>
              </p:txBody>
            </p:sp>
          </mc:Choice>
          <mc:Fallback xmlns="">
            <p:sp>
              <p:nvSpPr>
                <p:cNvPr id="57" name="TextBox 56">
                  <a:extLst>
                    <a:ext uri="{FF2B5EF4-FFF2-40B4-BE49-F238E27FC236}">
                      <a16:creationId xmlns:a16="http://schemas.microsoft.com/office/drawing/2014/main" id="{224371CE-33C0-48A6-9DBA-DF98B97259C5}"/>
                    </a:ext>
                  </a:extLst>
                </p:cNvPr>
                <p:cNvSpPr txBox="1">
                  <a:spLocks noRot="1" noChangeAspect="1" noMove="1" noResize="1" noEditPoints="1" noAdjustHandles="1" noChangeArrowheads="1" noChangeShapeType="1" noTextEdit="1"/>
                </p:cNvSpPr>
                <p:nvPr/>
              </p:nvSpPr>
              <p:spPr>
                <a:xfrm>
                  <a:off x="2034664" y="15607299"/>
                  <a:ext cx="631343" cy="384721"/>
                </a:xfrm>
                <a:prstGeom prst="rect">
                  <a:avLst/>
                </a:prstGeom>
                <a:blipFill>
                  <a:blip r:embed="rId11"/>
                  <a:stretch>
                    <a:fillRect l="-12048" r="-9639"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19C6709-1C39-470E-84A4-E835F29C0946}"/>
                    </a:ext>
                  </a:extLst>
                </p:cNvPr>
                <p:cNvSpPr txBox="1"/>
                <p:nvPr/>
              </p:nvSpPr>
              <p:spPr>
                <a:xfrm>
                  <a:off x="1960619" y="13904826"/>
                  <a:ext cx="5075509"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Radiative</m:t>
                        </m:r>
                        <m:r>
                          <a:rPr lang="en-US" sz="2000">
                            <a:latin typeface="Cambria Math" panose="02040503050406030204" pitchFamily="18" charset="0"/>
                          </a:rPr>
                          <m:t> </m:t>
                        </m:r>
                        <m:r>
                          <m:rPr>
                            <m:sty m:val="p"/>
                          </m:rPr>
                          <a:rPr lang="en-US" sz="2000">
                            <a:latin typeface="Cambria Math" panose="02040503050406030204" pitchFamily="18" charset="0"/>
                          </a:rPr>
                          <m:t>Transport</m:t>
                        </m:r>
                        <m:r>
                          <a:rPr lang="en-US" sz="2000">
                            <a:latin typeface="Cambria Math" panose="02040503050406030204" pitchFamily="18" charset="0"/>
                          </a:rPr>
                          <m:t> </m:t>
                        </m:r>
                        <m:r>
                          <m:rPr>
                            <m:sty m:val="p"/>
                          </m:rPr>
                          <a:rPr lang="en-US" sz="2000">
                            <a:latin typeface="Cambria Math" panose="02040503050406030204" pitchFamily="18" charset="0"/>
                          </a:rPr>
                          <m:t>Equation</m:t>
                        </m:r>
                        <m:r>
                          <a:rPr lang="en-US" sz="2000">
                            <a:latin typeface="Cambria Math" panose="02040503050406030204" pitchFamily="18" charset="0"/>
                          </a:rPr>
                          <m:t> (</m:t>
                        </m:r>
                        <m:r>
                          <m:rPr>
                            <m:sty m:val="p"/>
                          </m:rPr>
                          <a:rPr lang="en-US" sz="2000">
                            <a:latin typeface="Cambria Math" panose="02040503050406030204" pitchFamily="18" charset="0"/>
                          </a:rPr>
                          <m:t>RTE</m:t>
                        </m:r>
                        <m:r>
                          <a:rPr lang="en-US" sz="2000">
                            <a:latin typeface="Cambria Math" panose="02040503050406030204" pitchFamily="18" charset="0"/>
                          </a:rPr>
                          <m:t>):</m:t>
                        </m:r>
                      </m:oMath>
                    </m:oMathPara>
                  </a14:m>
                  <a:endParaRPr lang="en-US" sz="2000" dirty="0"/>
                </a:p>
              </p:txBody>
            </p:sp>
          </mc:Choice>
          <mc:Fallback xmlns="">
            <p:sp>
              <p:nvSpPr>
                <p:cNvPr id="58" name="TextBox 57">
                  <a:extLst>
                    <a:ext uri="{FF2B5EF4-FFF2-40B4-BE49-F238E27FC236}">
                      <a16:creationId xmlns:a16="http://schemas.microsoft.com/office/drawing/2014/main" id="{719C6709-1C39-470E-84A4-E835F29C0946}"/>
                    </a:ext>
                  </a:extLst>
                </p:cNvPr>
                <p:cNvSpPr txBox="1">
                  <a:spLocks noRot="1" noChangeAspect="1" noMove="1" noResize="1" noEditPoints="1" noAdjustHandles="1" noChangeArrowheads="1" noChangeShapeType="1" noTextEdit="1"/>
                </p:cNvSpPr>
                <p:nvPr/>
              </p:nvSpPr>
              <p:spPr>
                <a:xfrm>
                  <a:off x="1960619" y="13904826"/>
                  <a:ext cx="5075509" cy="384721"/>
                </a:xfrm>
                <a:prstGeom prst="rect">
                  <a:avLst/>
                </a:prstGeom>
                <a:blipFill>
                  <a:blip r:embed="rId12"/>
                  <a:stretch>
                    <a:fillRect l="-1051" t="-2000" r="-1351"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E1EEC27-8138-4C6D-9B7A-1D0BE09A3D69}"/>
                    </a:ext>
                  </a:extLst>
                </p:cNvPr>
                <p:cNvSpPr txBox="1"/>
                <p:nvPr/>
              </p:nvSpPr>
              <p:spPr>
                <a:xfrm>
                  <a:off x="2034664" y="16337793"/>
                  <a:ext cx="631343"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𝑎𝑛𝑑</m:t>
                        </m:r>
                      </m:oMath>
                    </m:oMathPara>
                  </a14:m>
                  <a:endParaRPr lang="en-US" sz="2000" dirty="0"/>
                </a:p>
              </p:txBody>
            </p:sp>
          </mc:Choice>
          <mc:Fallback xmlns="">
            <p:sp>
              <p:nvSpPr>
                <p:cNvPr id="59" name="TextBox 58">
                  <a:extLst>
                    <a:ext uri="{FF2B5EF4-FFF2-40B4-BE49-F238E27FC236}">
                      <a16:creationId xmlns:a16="http://schemas.microsoft.com/office/drawing/2014/main" id="{9E1EEC27-8138-4C6D-9B7A-1D0BE09A3D69}"/>
                    </a:ext>
                  </a:extLst>
                </p:cNvPr>
                <p:cNvSpPr txBox="1">
                  <a:spLocks noRot="1" noChangeAspect="1" noMove="1" noResize="1" noEditPoints="1" noAdjustHandles="1" noChangeArrowheads="1" noChangeShapeType="1" noTextEdit="1"/>
                </p:cNvSpPr>
                <p:nvPr/>
              </p:nvSpPr>
              <p:spPr>
                <a:xfrm>
                  <a:off x="2034664" y="16337793"/>
                  <a:ext cx="631343" cy="384721"/>
                </a:xfrm>
                <a:prstGeom prst="rect">
                  <a:avLst/>
                </a:prstGeom>
                <a:blipFill>
                  <a:blip r:embed="rId13"/>
                  <a:stretch>
                    <a:fillRect l="-12048" r="-9639" b="-5882"/>
                  </a:stretch>
                </a:blipFill>
              </p:spPr>
              <p:txBody>
                <a:bodyPr/>
                <a:lstStyle/>
                <a:p>
                  <a:r>
                    <a:rPr lang="en-US">
                      <a:noFill/>
                    </a:rPr>
                    <a:t> </a:t>
                  </a:r>
                </a:p>
              </p:txBody>
            </p:sp>
          </mc:Fallback>
        </mc:AlternateContent>
      </p:grpSp>
      <p:sp>
        <p:nvSpPr>
          <p:cNvPr id="26" name="Rectangle 25">
            <a:extLst>
              <a:ext uri="{FF2B5EF4-FFF2-40B4-BE49-F238E27FC236}">
                <a16:creationId xmlns:a16="http://schemas.microsoft.com/office/drawing/2014/main" id="{CF3B5659-5E54-4A42-87B6-374972AD2B67}"/>
              </a:ext>
            </a:extLst>
          </p:cNvPr>
          <p:cNvSpPr/>
          <p:nvPr/>
        </p:nvSpPr>
        <p:spPr>
          <a:xfrm>
            <a:off x="1510556" y="26551531"/>
            <a:ext cx="11975289" cy="2677656"/>
          </a:xfrm>
          <a:prstGeom prst="rect">
            <a:avLst/>
          </a:prstGeom>
        </p:spPr>
        <p:txBody>
          <a:bodyPr wrap="square">
            <a:spAutoFit/>
          </a:bodyPr>
          <a:lstStyle/>
          <a:p>
            <a:r>
              <a:rPr lang="en-US" sz="2400" dirty="0">
                <a:solidFill>
                  <a:srgbClr val="000000"/>
                </a:solidFill>
                <a:latin typeface="NimbusRomNo9L-Regu"/>
              </a:rPr>
              <a:t>Visual evaluation of the proposed reconstruction algorithm for two </a:t>
            </a:r>
            <a:r>
              <a:rPr lang="en-US" sz="2400" b="1" dirty="0">
                <a:solidFill>
                  <a:srgbClr val="000000"/>
                </a:solidFill>
                <a:latin typeface="NimbusRomNo9L-Regu"/>
              </a:rPr>
              <a:t>simulated images</a:t>
            </a:r>
            <a:r>
              <a:rPr lang="en-US" sz="2400" dirty="0">
                <a:solidFill>
                  <a:srgbClr val="000000"/>
                </a:solidFill>
                <a:latin typeface="NimbusRomNo9L-Regu"/>
              </a:rPr>
              <a:t>. Weakly scattered images are subject to </a:t>
            </a:r>
            <a:r>
              <a:rPr lang="en-US" sz="2400" b="1" dirty="0">
                <a:solidFill>
                  <a:srgbClr val="000000"/>
                </a:solidFill>
                <a:latin typeface="NimbusRomNo9L-Regu"/>
              </a:rPr>
              <a:t>heavy noise </a:t>
            </a:r>
            <a:r>
              <a:rPr lang="en-US" sz="2400" dirty="0">
                <a:solidFill>
                  <a:srgbClr val="000000"/>
                </a:solidFill>
                <a:latin typeface="NimbusRomNo9L-Regu"/>
              </a:rPr>
              <a:t>(b), while later times are </a:t>
            </a:r>
            <a:r>
              <a:rPr lang="en-US" sz="2400" b="1" dirty="0">
                <a:solidFill>
                  <a:srgbClr val="000000"/>
                </a:solidFill>
                <a:latin typeface="NimbusRomNo9L-Regu"/>
              </a:rPr>
              <a:t>heavily blurred</a:t>
            </a:r>
            <a:r>
              <a:rPr lang="en-US" sz="2400" dirty="0">
                <a:solidFill>
                  <a:srgbClr val="000000"/>
                </a:solidFill>
                <a:latin typeface="NimbusRomNo9L-Regu"/>
              </a:rPr>
              <a:t> with better photon statistics (c). Images (d) show deconvolution with Richardson-Lucy. The proposed algorithm was applied for a single image of an early time, see (e), and for a reconstruction considering the full temporal image stack, see Images (f). Reconstruction with the temporally resolved images shows the best reconstruction result.</a:t>
            </a:r>
            <a:r>
              <a:rPr lang="en-US" sz="2400" dirty="0"/>
              <a:t> </a:t>
            </a:r>
            <a:br>
              <a:rPr lang="en-US" sz="2400" dirty="0"/>
            </a:br>
            <a:endParaRPr lang="en-US" sz="2400" dirty="0"/>
          </a:p>
        </p:txBody>
      </p:sp>
      <p:sp>
        <p:nvSpPr>
          <p:cNvPr id="60" name="Rectangle 59">
            <a:extLst>
              <a:ext uri="{FF2B5EF4-FFF2-40B4-BE49-F238E27FC236}">
                <a16:creationId xmlns:a16="http://schemas.microsoft.com/office/drawing/2014/main" id="{27622147-E9A0-4939-B48F-4660F0D55B7D}"/>
              </a:ext>
            </a:extLst>
          </p:cNvPr>
          <p:cNvSpPr/>
          <p:nvPr/>
        </p:nvSpPr>
        <p:spPr>
          <a:xfrm>
            <a:off x="13947308" y="26494631"/>
            <a:ext cx="6593317" cy="1938992"/>
          </a:xfrm>
          <a:prstGeom prst="rect">
            <a:avLst/>
          </a:prstGeom>
        </p:spPr>
        <p:txBody>
          <a:bodyPr wrap="square">
            <a:spAutoFit/>
          </a:bodyPr>
          <a:lstStyle/>
          <a:p>
            <a:r>
              <a:rPr lang="en-US" sz="2400" dirty="0">
                <a:solidFill>
                  <a:srgbClr val="000000"/>
                </a:solidFill>
                <a:latin typeface="NimbusRomNo9L-Regu"/>
              </a:rPr>
              <a:t>The figure shows the PSNR for raw measurements, Richardson-Lucy deconvolution and the proposed ADMM framework. Points represent reconstruction of only one time slice, lines mean that photons from all time slices are used</a:t>
            </a:r>
            <a:endParaRPr lang="en-US" sz="2400" dirty="0"/>
          </a:p>
        </p:txBody>
      </p: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87C53543-D9CC-45AA-8BB6-8D0123A353EC}"/>
                  </a:ext>
                </a:extLst>
              </p:cNvPr>
              <p:cNvSpPr/>
              <p:nvPr/>
            </p:nvSpPr>
            <p:spPr>
              <a:xfrm>
                <a:off x="17705650" y="16469845"/>
                <a:ext cx="3595151" cy="640303"/>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rPr>
                      <m:t>𝑜</m:t>
                    </m:r>
                    <m:r>
                      <a:rPr lang="en-US" sz="2400" i="1">
                        <a:latin typeface="Cambria Math" panose="02040503050406030204" pitchFamily="18" charset="0"/>
                      </a:rPr>
                      <m:t>=</m:t>
                    </m:r>
                  </m:oMath>
                </a14:m>
                <a:r>
                  <a:rPr lang="en-US" sz="2400" dirty="0"/>
                  <a:t> </a:t>
                </a:r>
                <a14:m>
                  <m:oMath xmlns:m="http://schemas.openxmlformats.org/officeDocument/2006/math">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t>
                        </m:r>
                        <m:r>
                          <a:rPr lang="en-US" sz="2400">
                            <a:latin typeface="Cambria Math" panose="02040503050406030204" pitchFamily="18" charset="0"/>
                          </a:rPr>
                          <m:t> </m:t>
                        </m:r>
                        <m:r>
                          <m:rPr>
                            <m:sty m:val="p"/>
                          </m:rPr>
                          <a:rPr lang="en-US" sz="2400">
                            <a:latin typeface="Cambria Math" panose="02040503050406030204" pitchFamily="18" charset="0"/>
                          </a:rPr>
                          <m:t>min</m:t>
                        </m:r>
                        <m:r>
                          <a:rPr lang="en-US" sz="2400">
                            <a:latin typeface="Cambria Math" panose="02040503050406030204" pitchFamily="18" charset="0"/>
                          </a:rPr>
                          <m:t> </m:t>
                        </m:r>
                      </m:e>
                      <m:lim>
                        <m:r>
                          <a:rPr lang="en-US" sz="2400" i="1">
                            <a:latin typeface="Cambria Math" panose="02040503050406030204" pitchFamily="18" charset="0"/>
                          </a:rPr>
                          <m:t>𝑜</m:t>
                        </m:r>
                      </m:lim>
                    </m:limLow>
                    <m:r>
                      <m:rPr>
                        <m:sty m:val="p"/>
                      </m:rPr>
                      <a:rPr lang="en-US" sz="2400">
                        <a:latin typeface="Cambria Math" panose="02040503050406030204" pitchFamily="18" charset="0"/>
                      </a:rPr>
                      <m:t>L</m:t>
                    </m:r>
                    <m:d>
                      <m:dPr>
                        <m:ctrlPr>
                          <a:rPr lang="en-US" sz="2400" i="1">
                            <a:latin typeface="Cambria Math" panose="02040503050406030204" pitchFamily="18" charset="0"/>
                          </a:rPr>
                        </m:ctrlPr>
                      </m:dPr>
                      <m:e>
                        <m:r>
                          <m:rPr>
                            <m:sty m:val="p"/>
                          </m:rPr>
                          <a:rPr lang="en-US" sz="2400">
                            <a:latin typeface="Cambria Math" panose="02040503050406030204" pitchFamily="18" charset="0"/>
                          </a:rPr>
                          <m:t>o</m:t>
                        </m:r>
                      </m:e>
                    </m:d>
                    <m:r>
                      <a:rPr lang="en-US" sz="2400" i="1">
                        <a:latin typeface="Cambria Math" panose="02040503050406030204" pitchFamily="18" charset="0"/>
                      </a:rPr>
                      <m:t>+</m:t>
                    </m:r>
                    <m:r>
                      <a:rPr lang="en-US" sz="2400" i="1">
                        <a:latin typeface="Cambria Math" panose="02040503050406030204" pitchFamily="18" charset="0"/>
                      </a:rPr>
                      <m:t>𝛽𝜙</m:t>
                    </m:r>
                    <m:r>
                      <a:rPr lang="en-US" sz="2400" i="1">
                        <a:latin typeface="Cambria Math" panose="02040503050406030204" pitchFamily="18" charset="0"/>
                      </a:rPr>
                      <m:t>(</m:t>
                    </m:r>
                    <m:r>
                      <a:rPr lang="en-US" sz="2400" i="1">
                        <a:latin typeface="Cambria Math" panose="02040503050406030204" pitchFamily="18" charset="0"/>
                      </a:rPr>
                      <m:t>𝑜</m:t>
                    </m:r>
                    <m:r>
                      <a:rPr lang="en-US" sz="2400" i="1">
                        <a:latin typeface="Cambria Math" panose="02040503050406030204" pitchFamily="18" charset="0"/>
                      </a:rPr>
                      <m:t>)</m:t>
                    </m:r>
                  </m:oMath>
                </a14:m>
                <a:endParaRPr lang="en-US" sz="2400" dirty="0"/>
              </a:p>
            </p:txBody>
          </p:sp>
        </mc:Choice>
        <mc:Fallback xmlns="">
          <p:sp>
            <p:nvSpPr>
              <p:cNvPr id="61" name="Rectangle 60">
                <a:extLst>
                  <a:ext uri="{FF2B5EF4-FFF2-40B4-BE49-F238E27FC236}">
                    <a16:creationId xmlns:a16="http://schemas.microsoft.com/office/drawing/2014/main" id="{87C53543-D9CC-45AA-8BB6-8D0123A353EC}"/>
                  </a:ext>
                </a:extLst>
              </p:cNvPr>
              <p:cNvSpPr>
                <a:spLocks noRot="1" noChangeAspect="1" noMove="1" noResize="1" noEditPoints="1" noAdjustHandles="1" noChangeArrowheads="1" noChangeShapeType="1" noTextEdit="1"/>
              </p:cNvSpPr>
              <p:nvPr/>
            </p:nvSpPr>
            <p:spPr>
              <a:xfrm>
                <a:off x="17705650" y="16469845"/>
                <a:ext cx="3595151" cy="640303"/>
              </a:xfrm>
              <a:prstGeom prst="rect">
                <a:avLst/>
              </a:prstGeom>
              <a:blipFill>
                <a:blip r:embed="rId14"/>
                <a:stretch>
                  <a:fillRect r="-508" b="-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EC60D157-E49E-4B5A-896B-02886C686D2A}"/>
                  </a:ext>
                </a:extLst>
              </p:cNvPr>
              <p:cNvSpPr/>
              <p:nvPr/>
            </p:nvSpPr>
            <p:spPr>
              <a:xfrm>
                <a:off x="12174511" y="17603933"/>
                <a:ext cx="7513403" cy="7913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𝜆</m:t>
                          </m:r>
                        </m:sub>
                      </m:sSub>
                      <m:d>
                        <m:dPr>
                          <m:ctrlPr>
                            <a:rPr lang="en-US" sz="2400" i="1">
                              <a:latin typeface="Cambria Math" panose="02040503050406030204" pitchFamily="18" charset="0"/>
                            </a:rPr>
                          </m:ctrlPr>
                        </m:dPr>
                        <m:e>
                          <m:r>
                            <a:rPr lang="en-US" sz="2400" i="1">
                              <a:latin typeface="Cambria Math" panose="02040503050406030204" pitchFamily="18" charset="0"/>
                            </a:rPr>
                            <m:t>𝑜</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𝑢</m:t>
                          </m:r>
                        </m:e>
                      </m:d>
                      <m:r>
                        <a:rPr lang="en-US" sz="2400" i="1">
                          <a:latin typeface="Cambria Math" panose="02040503050406030204" pitchFamily="18" charset="0"/>
                        </a:rPr>
                        <m:t>=</m:t>
                      </m:r>
                      <m:r>
                        <a:rPr lang="en-US" sz="2400" i="1">
                          <a:latin typeface="Cambria Math" panose="02040503050406030204" pitchFamily="18" charset="0"/>
                        </a:rPr>
                        <m:t>𝐿</m:t>
                      </m:r>
                      <m:d>
                        <m:dPr>
                          <m:ctrlPr>
                            <a:rPr lang="en-US" sz="2400" i="1">
                              <a:latin typeface="Cambria Math" panose="02040503050406030204" pitchFamily="18" charset="0"/>
                            </a:rPr>
                          </m:ctrlPr>
                        </m:dPr>
                        <m:e>
                          <m:r>
                            <a:rPr lang="en-US" sz="2400" i="1">
                              <a:latin typeface="Cambria Math" panose="02040503050406030204" pitchFamily="18" charset="0"/>
                            </a:rPr>
                            <m:t>𝑜</m:t>
                          </m:r>
                        </m:e>
                      </m:d>
                      <m:r>
                        <a:rPr lang="en-US" sz="2400" i="1">
                          <a:latin typeface="Cambria Math" panose="02040503050406030204" pitchFamily="18" charset="0"/>
                        </a:rPr>
                        <m:t>+</m:t>
                      </m:r>
                      <m:r>
                        <a:rPr lang="en-US" sz="2400" i="1">
                          <a:latin typeface="Cambria Math" panose="02040503050406030204" pitchFamily="18" charset="0"/>
                        </a:rPr>
                        <m:t>𝛽𝜙</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𝜆</m:t>
                          </m:r>
                        </m:num>
                        <m:den>
                          <m:r>
                            <a:rPr lang="en-US" sz="2400" i="1">
                              <a:latin typeface="Cambria Math" panose="02040503050406030204" pitchFamily="18" charset="0"/>
                            </a:rPr>
                            <m:t>2</m:t>
                          </m:r>
                        </m:den>
                      </m:f>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𝑜</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𝑢</m:t>
                                  </m:r>
                                </m:e>
                              </m:d>
                            </m:e>
                          </m:d>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𝜆</m:t>
                          </m:r>
                        </m:num>
                        <m:den>
                          <m:r>
                            <a:rPr lang="en-US" sz="2400" i="1">
                              <a:latin typeface="Cambria Math" panose="02040503050406030204" pitchFamily="18" charset="0"/>
                            </a:rPr>
                            <m:t>2</m:t>
                          </m:r>
                        </m:den>
                      </m:f>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𝑢</m:t>
                                  </m:r>
                                </m:e>
                              </m:d>
                            </m:e>
                          </m:d>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 </m:t>
                      </m:r>
                    </m:oMath>
                  </m:oMathPara>
                </a14:m>
                <a:endParaRPr lang="en-US" sz="2400" dirty="0"/>
              </a:p>
            </p:txBody>
          </p:sp>
        </mc:Choice>
        <mc:Fallback xmlns="">
          <p:sp>
            <p:nvSpPr>
              <p:cNvPr id="62" name="Rectangle 61">
                <a:extLst>
                  <a:ext uri="{FF2B5EF4-FFF2-40B4-BE49-F238E27FC236}">
                    <a16:creationId xmlns:a16="http://schemas.microsoft.com/office/drawing/2014/main" id="{EC60D157-E49E-4B5A-896B-02886C686D2A}"/>
                  </a:ext>
                </a:extLst>
              </p:cNvPr>
              <p:cNvSpPr>
                <a:spLocks noRot="1" noChangeAspect="1" noMove="1" noResize="1" noEditPoints="1" noAdjustHandles="1" noChangeArrowheads="1" noChangeShapeType="1" noTextEdit="1"/>
              </p:cNvSpPr>
              <p:nvPr/>
            </p:nvSpPr>
            <p:spPr>
              <a:xfrm>
                <a:off x="12174511" y="17603933"/>
                <a:ext cx="7513403" cy="79130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F7FF9AC7-27D6-49B2-8E30-3818DB5C587E}"/>
                  </a:ext>
                </a:extLst>
              </p:cNvPr>
              <p:cNvSpPr/>
              <p:nvPr/>
            </p:nvSpPr>
            <p:spPr>
              <a:xfrm>
                <a:off x="12174511" y="18356700"/>
                <a:ext cx="6791988" cy="84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𝑜</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t>
                          </m:r>
                          <m:r>
                            <a:rPr lang="en-US" sz="2400">
                              <a:latin typeface="Cambria Math" panose="02040503050406030204" pitchFamily="18" charset="0"/>
                            </a:rPr>
                            <m:t> </m:t>
                          </m:r>
                          <m:r>
                            <m:rPr>
                              <m:sty m:val="p"/>
                            </m:rPr>
                            <a:rPr lang="en-US" sz="2400">
                              <a:latin typeface="Cambria Math" panose="02040503050406030204" pitchFamily="18" charset="0"/>
                            </a:rPr>
                            <m:t>min</m:t>
                          </m:r>
                          <m:r>
                            <a:rPr lang="en-US" sz="2400">
                              <a:latin typeface="Cambria Math" panose="02040503050406030204" pitchFamily="18" charset="0"/>
                            </a:rPr>
                            <m:t> </m:t>
                          </m:r>
                        </m:e>
                        <m:lim>
                          <m:r>
                            <a:rPr lang="en-US" sz="2400" i="1">
                              <a:latin typeface="Cambria Math" panose="02040503050406030204" pitchFamily="18" charset="0"/>
                            </a:rPr>
                            <m:t>𝑜</m:t>
                          </m:r>
                        </m:lim>
                      </m:limLow>
                      <m:r>
                        <m:rPr>
                          <m:sty m:val="p"/>
                        </m:rPr>
                        <a:rPr lang="en-US" sz="2400">
                          <a:latin typeface="Cambria Math" panose="02040503050406030204" pitchFamily="18" charset="0"/>
                        </a:rPr>
                        <m:t>L</m:t>
                      </m:r>
                      <m:d>
                        <m:dPr>
                          <m:ctrlPr>
                            <a:rPr lang="en-US" sz="2400" i="1">
                              <a:latin typeface="Cambria Math" panose="02040503050406030204" pitchFamily="18" charset="0"/>
                            </a:rPr>
                          </m:ctrlPr>
                        </m:dPr>
                        <m:e>
                          <m:r>
                            <m:rPr>
                              <m:sty m:val="p"/>
                            </m:rPr>
                            <a:rPr lang="en-US" sz="2400">
                              <a:latin typeface="Cambria Math" panose="02040503050406030204" pitchFamily="18" charset="0"/>
                            </a:rPr>
                            <m:t>o</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𝜆</m:t>
                          </m:r>
                        </m:num>
                        <m:den>
                          <m:r>
                            <a:rPr lang="en-US" sz="2400" i="1">
                              <a:latin typeface="Cambria Math" panose="02040503050406030204" pitchFamily="18" charset="0"/>
                            </a:rPr>
                            <m:t>2</m:t>
                          </m:r>
                        </m:den>
                      </m:f>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𝑜</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e>
                              </m:d>
                            </m:e>
                          </m:d>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𝜆</m:t>
                          </m:r>
                        </m:num>
                        <m:den>
                          <m:r>
                            <a:rPr lang="en-US" sz="2400" i="1">
                              <a:latin typeface="Cambria Math" panose="02040503050406030204" pitchFamily="18" charset="0"/>
                            </a:rPr>
                            <m:t>2</m:t>
                          </m:r>
                        </m:den>
                      </m:f>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𝑢</m:t>
                                  </m:r>
                                </m:e>
                              </m:d>
                            </m:e>
                          </m:d>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 </m:t>
                      </m:r>
                    </m:oMath>
                  </m:oMathPara>
                </a14:m>
                <a:endParaRPr lang="en-US" sz="2400" dirty="0"/>
              </a:p>
            </p:txBody>
          </p:sp>
        </mc:Choice>
        <mc:Fallback xmlns="">
          <p:sp>
            <p:nvSpPr>
              <p:cNvPr id="63" name="Rectangle 62">
                <a:extLst>
                  <a:ext uri="{FF2B5EF4-FFF2-40B4-BE49-F238E27FC236}">
                    <a16:creationId xmlns:a16="http://schemas.microsoft.com/office/drawing/2014/main" id="{F7FF9AC7-27D6-49B2-8E30-3818DB5C587E}"/>
                  </a:ext>
                </a:extLst>
              </p:cNvPr>
              <p:cNvSpPr>
                <a:spLocks noRot="1" noChangeAspect="1" noMove="1" noResize="1" noEditPoints="1" noAdjustHandles="1" noChangeArrowheads="1" noChangeShapeType="1" noTextEdit="1"/>
              </p:cNvSpPr>
              <p:nvPr/>
            </p:nvSpPr>
            <p:spPr>
              <a:xfrm>
                <a:off x="12174511" y="18356700"/>
                <a:ext cx="6791988" cy="840936"/>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9D896C8B-9D5B-4A49-B2CF-73D8E525C10E}"/>
                  </a:ext>
                </a:extLst>
              </p:cNvPr>
              <p:cNvSpPr/>
              <p:nvPr/>
            </p:nvSpPr>
            <p:spPr>
              <a:xfrm>
                <a:off x="12174511" y="19145940"/>
                <a:ext cx="6988067" cy="8408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t>
                          </m:r>
                          <m:r>
                            <a:rPr lang="en-US" sz="2400">
                              <a:latin typeface="Cambria Math" panose="02040503050406030204" pitchFamily="18" charset="0"/>
                            </a:rPr>
                            <m:t> </m:t>
                          </m:r>
                          <m:r>
                            <m:rPr>
                              <m:sty m:val="p"/>
                            </m:rPr>
                            <a:rPr lang="en-US" sz="2400">
                              <a:latin typeface="Cambria Math" panose="02040503050406030204" pitchFamily="18" charset="0"/>
                            </a:rPr>
                            <m:t>min</m:t>
                          </m:r>
                          <m:r>
                            <a:rPr lang="en-US" sz="2400">
                              <a:latin typeface="Cambria Math" panose="02040503050406030204" pitchFamily="18" charset="0"/>
                            </a:rPr>
                            <m:t> </m:t>
                          </m:r>
                        </m:e>
                        <m:lim>
                          <m:r>
                            <a:rPr lang="en-US" sz="2400" i="1">
                              <a:latin typeface="Cambria Math" panose="02040503050406030204" pitchFamily="18" charset="0"/>
                            </a:rPr>
                            <m:t>𝑣</m:t>
                          </m:r>
                        </m:lim>
                      </m:limLow>
                      <m:r>
                        <m:rPr>
                          <m:sty m:val="p"/>
                        </m:rPr>
                        <a:rPr lang="en-US" sz="2400">
                          <a:latin typeface="Cambria Math" panose="02040503050406030204" pitchFamily="18" charset="0"/>
                        </a:rPr>
                        <m:t>L</m:t>
                      </m:r>
                      <m:d>
                        <m:dPr>
                          <m:ctrlPr>
                            <a:rPr lang="en-US" sz="2400" i="1">
                              <a:latin typeface="Cambria Math" panose="02040503050406030204" pitchFamily="18" charset="0"/>
                            </a:rPr>
                          </m:ctrlPr>
                        </m:dPr>
                        <m:e>
                          <m:r>
                            <m:rPr>
                              <m:sty m:val="p"/>
                            </m:rPr>
                            <a:rPr lang="en-US" sz="2400">
                              <a:latin typeface="Cambria Math" panose="02040503050406030204" pitchFamily="18" charset="0"/>
                            </a:rPr>
                            <m:t>o</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𝜆</m:t>
                          </m:r>
                        </m:num>
                        <m:den>
                          <m:r>
                            <a:rPr lang="en-US" sz="2400" i="1">
                              <a:latin typeface="Cambria Math" panose="02040503050406030204" pitchFamily="18" charset="0"/>
                            </a:rPr>
                            <m:t>2</m:t>
                          </m:r>
                        </m:den>
                      </m:f>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𝑜</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e>
                              </m:d>
                            </m:e>
                          </m:d>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r>
                        <a:rPr lang="en-US" sz="2400" i="1">
                          <a:latin typeface="Cambria Math" panose="02040503050406030204" pitchFamily="18" charset="0"/>
                        </a:rPr>
                        <m:t>𝛽𝜙</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 </m:t>
                      </m:r>
                    </m:oMath>
                  </m:oMathPara>
                </a14:m>
                <a:endParaRPr lang="en-US" sz="2400" dirty="0"/>
              </a:p>
            </p:txBody>
          </p:sp>
        </mc:Choice>
        <mc:Fallback xmlns="">
          <p:sp>
            <p:nvSpPr>
              <p:cNvPr id="64" name="Rectangle 63">
                <a:extLst>
                  <a:ext uri="{FF2B5EF4-FFF2-40B4-BE49-F238E27FC236}">
                    <a16:creationId xmlns:a16="http://schemas.microsoft.com/office/drawing/2014/main" id="{9D896C8B-9D5B-4A49-B2CF-73D8E525C10E}"/>
                  </a:ext>
                </a:extLst>
              </p:cNvPr>
              <p:cNvSpPr>
                <a:spLocks noRot="1" noChangeAspect="1" noMove="1" noResize="1" noEditPoints="1" noAdjustHandles="1" noChangeArrowheads="1" noChangeShapeType="1" noTextEdit="1"/>
              </p:cNvSpPr>
              <p:nvPr/>
            </p:nvSpPr>
            <p:spPr>
              <a:xfrm>
                <a:off x="12174511" y="19145940"/>
                <a:ext cx="6988067" cy="84080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CC1681A8-4C5B-4B8E-BB20-9923BD58D591}"/>
                  </a:ext>
                </a:extLst>
              </p:cNvPr>
              <p:cNvSpPr/>
              <p:nvPr/>
            </p:nvSpPr>
            <p:spPr>
              <a:xfrm>
                <a:off x="12174511" y="20750063"/>
                <a:ext cx="35885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𝑜</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oMath>
                  </m:oMathPara>
                </a14:m>
                <a:endParaRPr lang="en-US" sz="2400" dirty="0"/>
              </a:p>
            </p:txBody>
          </p:sp>
        </mc:Choice>
        <mc:Fallback xmlns="">
          <p:sp>
            <p:nvSpPr>
              <p:cNvPr id="65" name="Rectangle 64">
                <a:extLst>
                  <a:ext uri="{FF2B5EF4-FFF2-40B4-BE49-F238E27FC236}">
                    <a16:creationId xmlns:a16="http://schemas.microsoft.com/office/drawing/2014/main" id="{CC1681A8-4C5B-4B8E-BB20-9923BD58D591}"/>
                  </a:ext>
                </a:extLst>
              </p:cNvPr>
              <p:cNvSpPr>
                <a:spLocks noRot="1" noChangeAspect="1" noMove="1" noResize="1" noEditPoints="1" noAdjustHandles="1" noChangeArrowheads="1" noChangeShapeType="1" noTextEdit="1"/>
              </p:cNvSpPr>
              <p:nvPr/>
            </p:nvSpPr>
            <p:spPr>
              <a:xfrm>
                <a:off x="12174511" y="20750063"/>
                <a:ext cx="3588546" cy="461665"/>
              </a:xfrm>
              <a:prstGeom prst="rect">
                <a:avLst/>
              </a:prstGeom>
              <a:blipFill>
                <a:blip r:embed="rId18"/>
                <a:stretch>
                  <a:fillRect r="-170" b="-17105"/>
                </a:stretch>
              </a:blipFill>
            </p:spPr>
            <p:txBody>
              <a:bodyPr/>
              <a:lstStyle/>
              <a:p>
                <a:r>
                  <a:rPr lang="en-US">
                    <a:noFill/>
                  </a:rPr>
                  <a:t> </a:t>
                </a:r>
              </a:p>
            </p:txBody>
          </p:sp>
        </mc:Fallback>
      </mc:AlternateContent>
      <p:pic>
        <p:nvPicPr>
          <p:cNvPr id="66" name="Picture 65">
            <a:extLst>
              <a:ext uri="{FF2B5EF4-FFF2-40B4-BE49-F238E27FC236}">
                <a16:creationId xmlns:a16="http://schemas.microsoft.com/office/drawing/2014/main" id="{FCFEBAEC-1773-4898-BE5D-AC0656D35205}"/>
              </a:ext>
            </a:extLst>
          </p:cNvPr>
          <p:cNvPicPr>
            <a:picLocks noChangeAspect="1"/>
          </p:cNvPicPr>
          <p:nvPr/>
        </p:nvPicPr>
        <p:blipFill rotWithShape="1">
          <a:blip r:embed="rId19"/>
          <a:srcRect b="44975"/>
          <a:stretch/>
        </p:blipFill>
        <p:spPr>
          <a:xfrm>
            <a:off x="5812989" y="12151230"/>
            <a:ext cx="5690320" cy="2212306"/>
          </a:xfrm>
          <a:prstGeom prst="rect">
            <a:avLst/>
          </a:prstGeom>
        </p:spPr>
      </p:pic>
      <p:sp>
        <p:nvSpPr>
          <p:cNvPr id="67" name="Rectangle 66">
            <a:extLst>
              <a:ext uri="{FF2B5EF4-FFF2-40B4-BE49-F238E27FC236}">
                <a16:creationId xmlns:a16="http://schemas.microsoft.com/office/drawing/2014/main" id="{26080522-AB21-4B2C-8B3B-050CBA35176C}"/>
              </a:ext>
            </a:extLst>
          </p:cNvPr>
          <p:cNvSpPr/>
          <p:nvPr/>
        </p:nvSpPr>
        <p:spPr>
          <a:xfrm>
            <a:off x="5839483" y="14589867"/>
            <a:ext cx="5914591" cy="2677656"/>
          </a:xfrm>
          <a:prstGeom prst="rect">
            <a:avLst/>
          </a:prstGeom>
        </p:spPr>
        <p:txBody>
          <a:bodyPr wrap="square">
            <a:spAutoFit/>
          </a:bodyPr>
          <a:lstStyle/>
          <a:p>
            <a:r>
              <a:rPr lang="en-US" sz="2400" dirty="0">
                <a:solidFill>
                  <a:srgbClr val="000000"/>
                </a:solidFill>
                <a:latin typeface="NimbusRomNo9L-Regu"/>
              </a:rPr>
              <a:t>The energy and width of the ST-PSF grow in time. Initial time slices have </a:t>
            </a:r>
            <a:r>
              <a:rPr lang="en-US" sz="2400" b="1" dirty="0">
                <a:solidFill>
                  <a:srgbClr val="000000"/>
                </a:solidFill>
                <a:latin typeface="NimbusRomNo9L-Regu"/>
              </a:rPr>
              <a:t>little blurring</a:t>
            </a:r>
            <a:r>
              <a:rPr lang="en-US" sz="2400" dirty="0">
                <a:solidFill>
                  <a:srgbClr val="000000"/>
                </a:solidFill>
                <a:latin typeface="NimbusRomNo9L-Regu"/>
              </a:rPr>
              <a:t>, but</a:t>
            </a:r>
            <a:r>
              <a:rPr lang="en-US" sz="2400" b="1" dirty="0">
                <a:solidFill>
                  <a:srgbClr val="000000"/>
                </a:solidFill>
                <a:latin typeface="NimbusRomNo9L-Regu"/>
              </a:rPr>
              <a:t> low energy</a:t>
            </a:r>
            <a:r>
              <a:rPr lang="en-US" sz="2400" dirty="0">
                <a:solidFill>
                  <a:srgbClr val="000000"/>
                </a:solidFill>
                <a:latin typeface="NimbusRomNo9L-Regu"/>
              </a:rPr>
              <a:t>. Later time slices have </a:t>
            </a:r>
            <a:r>
              <a:rPr lang="en-US" sz="2400" b="1" dirty="0">
                <a:solidFill>
                  <a:srgbClr val="000000"/>
                </a:solidFill>
                <a:latin typeface="NimbusRomNo9L-Regu"/>
              </a:rPr>
              <a:t>more energy</a:t>
            </a:r>
            <a:r>
              <a:rPr lang="en-US" sz="2400" dirty="0">
                <a:solidFill>
                  <a:srgbClr val="000000"/>
                </a:solidFill>
                <a:latin typeface="NimbusRomNo9L-Regu"/>
              </a:rPr>
              <a:t>, but </a:t>
            </a:r>
            <a:r>
              <a:rPr lang="en-US" sz="2400" b="1" dirty="0">
                <a:solidFill>
                  <a:srgbClr val="000000"/>
                </a:solidFill>
                <a:latin typeface="NimbusRomNo9L-Regu"/>
              </a:rPr>
              <a:t>significant blurring</a:t>
            </a:r>
            <a:r>
              <a:rPr lang="en-US" sz="2400" dirty="0">
                <a:solidFill>
                  <a:srgbClr val="000000"/>
                </a:solidFill>
                <a:latin typeface="NimbusRomNo9L-Regu"/>
              </a:rPr>
              <a:t>. The ST-PSF was created with </a:t>
            </a:r>
            <a:r>
              <a:rPr lang="en-US" sz="2400" i="1" dirty="0" err="1">
                <a:solidFill>
                  <a:srgbClr val="000000"/>
                </a:solidFill>
                <a:latin typeface="StandardSymL-Slant_167"/>
              </a:rPr>
              <a:t>m</a:t>
            </a:r>
            <a:r>
              <a:rPr lang="en-US" sz="2400" i="1" dirty="0" err="1">
                <a:solidFill>
                  <a:srgbClr val="000000"/>
                </a:solidFill>
                <a:latin typeface="NimbusRomNo9L-ReguItal"/>
              </a:rPr>
              <a:t>s</a:t>
            </a:r>
            <a:r>
              <a:rPr lang="en-US" sz="2400" i="1" dirty="0">
                <a:solidFill>
                  <a:srgbClr val="000000"/>
                </a:solidFill>
                <a:latin typeface="NimbusRomNo9L-ReguItal"/>
              </a:rPr>
              <a:t> </a:t>
            </a:r>
            <a:r>
              <a:rPr lang="en-US" sz="2400" dirty="0">
                <a:solidFill>
                  <a:srgbClr val="000000"/>
                </a:solidFill>
                <a:latin typeface="CMR10"/>
              </a:rPr>
              <a:t>= </a:t>
            </a:r>
            <a:r>
              <a:rPr lang="en-US" sz="2400" dirty="0">
                <a:solidFill>
                  <a:srgbClr val="000000"/>
                </a:solidFill>
                <a:latin typeface="NimbusRomNo9L-Regu"/>
              </a:rPr>
              <a:t>5cm</a:t>
            </a:r>
            <a:r>
              <a:rPr lang="en-US" sz="2400" i="1" dirty="0">
                <a:solidFill>
                  <a:srgbClr val="000000"/>
                </a:solidFill>
                <a:latin typeface="CMSY10"/>
              </a:rPr>
              <a:t>-</a:t>
            </a:r>
            <a:r>
              <a:rPr lang="en-US" sz="2400" dirty="0">
                <a:solidFill>
                  <a:srgbClr val="000000"/>
                </a:solidFill>
                <a:latin typeface="NimbusRomNo9L-Regu"/>
              </a:rPr>
              <a:t>1, </a:t>
            </a:r>
            <a:r>
              <a:rPr lang="en-US" sz="2400" i="1" dirty="0">
                <a:solidFill>
                  <a:srgbClr val="000000"/>
                </a:solidFill>
                <a:latin typeface="StandardSymL-Slant_167"/>
              </a:rPr>
              <a:t>m</a:t>
            </a:r>
            <a:r>
              <a:rPr lang="en-US" sz="2400" i="1" dirty="0">
                <a:solidFill>
                  <a:srgbClr val="000000"/>
                </a:solidFill>
                <a:latin typeface="NimbusRomNo9L-ReguItal"/>
              </a:rPr>
              <a:t>a </a:t>
            </a:r>
            <a:r>
              <a:rPr lang="en-US" sz="2400" dirty="0">
                <a:solidFill>
                  <a:srgbClr val="000000"/>
                </a:solidFill>
                <a:latin typeface="CMR10"/>
              </a:rPr>
              <a:t>= </a:t>
            </a:r>
            <a:r>
              <a:rPr lang="en-US" sz="2400" dirty="0">
                <a:solidFill>
                  <a:srgbClr val="000000"/>
                </a:solidFill>
                <a:latin typeface="NimbusRomNo9L-Regu"/>
              </a:rPr>
              <a:t>1cm</a:t>
            </a:r>
            <a:r>
              <a:rPr lang="en-US" sz="2400" i="1" dirty="0">
                <a:solidFill>
                  <a:srgbClr val="000000"/>
                </a:solidFill>
                <a:latin typeface="CMSY10"/>
              </a:rPr>
              <a:t>-</a:t>
            </a:r>
            <a:r>
              <a:rPr lang="en-US" sz="2400" dirty="0">
                <a:solidFill>
                  <a:srgbClr val="000000"/>
                </a:solidFill>
                <a:latin typeface="NimbusRomNo9L-Regu"/>
              </a:rPr>
              <a:t>1, </a:t>
            </a:r>
            <a:r>
              <a:rPr lang="en-US" sz="2400" i="1" dirty="0">
                <a:solidFill>
                  <a:srgbClr val="000000"/>
                </a:solidFill>
                <a:latin typeface="NimbusRomNo9L-ReguItal"/>
              </a:rPr>
              <a:t>g </a:t>
            </a:r>
            <a:r>
              <a:rPr lang="en-US" sz="2400" dirty="0">
                <a:solidFill>
                  <a:srgbClr val="000000"/>
                </a:solidFill>
                <a:latin typeface="CMR10"/>
              </a:rPr>
              <a:t>= </a:t>
            </a:r>
            <a:r>
              <a:rPr lang="en-US" sz="2400" dirty="0">
                <a:solidFill>
                  <a:srgbClr val="000000"/>
                </a:solidFill>
                <a:latin typeface="NimbusRomNo9L-Regu"/>
              </a:rPr>
              <a:t>0</a:t>
            </a:r>
            <a:r>
              <a:rPr lang="en-US" sz="2400" i="1" dirty="0">
                <a:solidFill>
                  <a:srgbClr val="000000"/>
                </a:solidFill>
                <a:latin typeface="CMMI10"/>
              </a:rPr>
              <a:t>:</a:t>
            </a:r>
            <a:r>
              <a:rPr lang="en-US" sz="2400" dirty="0">
                <a:solidFill>
                  <a:srgbClr val="000000"/>
                </a:solidFill>
                <a:latin typeface="NimbusRomNo9L-Regu"/>
              </a:rPr>
              <a:t>99 and a scattering volume with depth 3cm. </a:t>
            </a:r>
            <a:br>
              <a:rPr lang="en-US" sz="2400" dirty="0"/>
            </a:br>
            <a:endParaRPr lang="en-US" sz="2400" dirty="0"/>
          </a:p>
        </p:txBody>
      </p:sp>
      <p:sp>
        <p:nvSpPr>
          <p:cNvPr id="68" name="AutoShape 406 3 2">
            <a:extLst>
              <a:ext uri="{FF2B5EF4-FFF2-40B4-BE49-F238E27FC236}">
                <a16:creationId xmlns:a16="http://schemas.microsoft.com/office/drawing/2014/main" id="{74FFA480-EEBA-4774-A99B-7AC4CE5A8FAC}"/>
              </a:ext>
            </a:extLst>
          </p:cNvPr>
          <p:cNvSpPr>
            <a:spLocks noChangeArrowheads="1"/>
          </p:cNvSpPr>
          <p:nvPr/>
        </p:nvSpPr>
        <p:spPr bwMode="auto">
          <a:xfrm>
            <a:off x="1244859" y="17197814"/>
            <a:ext cx="10416714" cy="610563"/>
          </a:xfrm>
          <a:prstGeom prst="roundRect">
            <a:avLst>
              <a:gd name="adj" fmla="val 0"/>
            </a:avLst>
          </a:prstGeom>
          <a:solidFill>
            <a:srgbClr val="38175A"/>
          </a:solidFill>
          <a:ln w="9525">
            <a:solidFill>
              <a:srgbClr val="4E2A84"/>
            </a:solidFill>
            <a:round/>
            <a:headEnd/>
            <a:tailEnd/>
          </a:ln>
        </p:spPr>
        <p:txBody>
          <a:bodyPr wrap="none" lIns="62465" tIns="31234" rIns="62465" bIns="31234" anchor="ctr">
            <a:prstTxWarp prst="textNoShape">
              <a:avLst/>
            </a:prstTxWarp>
          </a:bodyPr>
          <a:lstStyle/>
          <a:p>
            <a:pPr algn="ctr" defTabSz="2852697"/>
            <a:r>
              <a:rPr lang="en-US" sz="3076" b="1" spc="205" dirty="0">
                <a:solidFill>
                  <a:srgbClr val="FFFFFF"/>
                </a:solidFill>
                <a:latin typeface="+mj-lt"/>
                <a:cs typeface="Verdana"/>
              </a:rPr>
              <a:t>Poisson Likelihood</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94757D3-E676-40A8-9FA5-F7A442303CA9}"/>
                  </a:ext>
                </a:extLst>
              </p:cNvPr>
              <p:cNvSpPr txBox="1"/>
              <p:nvPr/>
            </p:nvSpPr>
            <p:spPr>
              <a:xfrm>
                <a:off x="1510556" y="18877898"/>
                <a:ext cx="406790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𝐿𝑖𝑘𝑒𝑙𝑖h𝑜𝑜𝑑</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r>
                        <a:rPr lang="en-US" sz="2200" i="1">
                          <a:latin typeface="Cambria Math" panose="02040503050406030204" pitchFamily="18" charset="0"/>
                        </a:rPr>
                        <m:t>𝑖𝑚𝑎𝑔𝑒</m:t>
                      </m:r>
                      <m:r>
                        <a:rPr lang="en-US" sz="2200" i="1">
                          <a:latin typeface="Cambria Math" panose="02040503050406030204" pitchFamily="18" charset="0"/>
                        </a:rPr>
                        <m:t> </m:t>
                      </m:r>
                      <m:r>
                        <a:rPr lang="en-US" sz="2200" i="1">
                          <a:latin typeface="Cambria Math" panose="02040503050406030204" pitchFamily="18" charset="0"/>
                        </a:rPr>
                        <m:t>𝑎𝑡</m:t>
                      </m:r>
                      <m:r>
                        <a:rPr lang="en-US" sz="2200" i="1">
                          <a:latin typeface="Cambria Math" panose="02040503050406030204" pitchFamily="18" charset="0"/>
                        </a:rPr>
                        <m:t> </m:t>
                      </m:r>
                      <m:r>
                        <a:rPr lang="en-US" sz="2200" i="1">
                          <a:latin typeface="Cambria Math" panose="02040503050406030204" pitchFamily="18" charset="0"/>
                        </a:rPr>
                        <m:t>𝑡𝑖𝑚𝑒</m:t>
                      </m:r>
                      <m:r>
                        <a:rPr lang="en-US" sz="2200" i="1">
                          <a:latin typeface="Cambria Math" panose="02040503050406030204" pitchFamily="18" charset="0"/>
                        </a:rPr>
                        <m:t> </m:t>
                      </m:r>
                      <m:r>
                        <a:rPr lang="en-US" sz="2200" i="1">
                          <a:latin typeface="Cambria Math" panose="02040503050406030204" pitchFamily="18" charset="0"/>
                        </a:rPr>
                        <m:t>𝑘</m:t>
                      </m:r>
                      <m:r>
                        <a:rPr lang="en-US" sz="2200" i="1">
                          <a:latin typeface="Cambria Math" panose="02040503050406030204" pitchFamily="18" charset="0"/>
                        </a:rPr>
                        <m:t>:</m:t>
                      </m:r>
                    </m:oMath>
                  </m:oMathPara>
                </a14:m>
                <a:endParaRPr lang="en-US" sz="2200" dirty="0"/>
              </a:p>
            </p:txBody>
          </p:sp>
        </mc:Choice>
        <mc:Fallback xmlns="">
          <p:sp>
            <p:nvSpPr>
              <p:cNvPr id="69" name="TextBox 68">
                <a:extLst>
                  <a:ext uri="{FF2B5EF4-FFF2-40B4-BE49-F238E27FC236}">
                    <a16:creationId xmlns:a16="http://schemas.microsoft.com/office/drawing/2014/main" id="{894757D3-E676-40A8-9FA5-F7A442303CA9}"/>
                  </a:ext>
                </a:extLst>
              </p:cNvPr>
              <p:cNvSpPr txBox="1">
                <a:spLocks noRot="1" noChangeAspect="1" noMove="1" noResize="1" noEditPoints="1" noAdjustHandles="1" noChangeArrowheads="1" noChangeShapeType="1" noTextEdit="1"/>
              </p:cNvSpPr>
              <p:nvPr/>
            </p:nvSpPr>
            <p:spPr>
              <a:xfrm>
                <a:off x="1510556" y="18877898"/>
                <a:ext cx="4067908" cy="338554"/>
              </a:xfrm>
              <a:prstGeom prst="rect">
                <a:avLst/>
              </a:prstGeom>
              <a:blipFill>
                <a:blip r:embed="rId20"/>
                <a:stretch>
                  <a:fillRect l="-1349" r="-300" b="-3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3FA297B-73DF-4BAA-A17B-0AA7B8231848}"/>
                  </a:ext>
                </a:extLst>
              </p:cNvPr>
              <p:cNvSpPr txBox="1"/>
              <p:nvPr/>
            </p:nvSpPr>
            <p:spPr>
              <a:xfrm>
                <a:off x="1510557" y="19824685"/>
                <a:ext cx="427149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𝑃𝑜𝑖𝑠𝑠𝑜𝑛</m:t>
                      </m:r>
                      <m:r>
                        <a:rPr lang="en-US" sz="2200" i="1">
                          <a:latin typeface="Cambria Math" panose="02040503050406030204" pitchFamily="18" charset="0"/>
                        </a:rPr>
                        <m:t> </m:t>
                      </m:r>
                      <m:r>
                        <a:rPr lang="en-US" sz="2200" i="1">
                          <a:latin typeface="Cambria Math" panose="02040503050406030204" pitchFamily="18" charset="0"/>
                        </a:rPr>
                        <m:t>𝐿𝑖𝑘𝑒h𝑜𝑜𝑑</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r>
                        <a:rPr lang="en-US" sz="2200" i="1">
                          <a:latin typeface="Cambria Math" panose="02040503050406030204" pitchFamily="18" charset="0"/>
                        </a:rPr>
                        <m:t>𝑎𝑙𝑙</m:t>
                      </m:r>
                      <m:r>
                        <a:rPr lang="en-US" sz="2200" i="1">
                          <a:latin typeface="Cambria Math" panose="02040503050406030204" pitchFamily="18" charset="0"/>
                        </a:rPr>
                        <m:t> </m:t>
                      </m:r>
                      <m:r>
                        <a:rPr lang="en-US" sz="2200" i="1">
                          <a:latin typeface="Cambria Math" panose="02040503050406030204" pitchFamily="18" charset="0"/>
                        </a:rPr>
                        <m:t>𝑖𝑚𝑎𝑔𝑒𝑠</m:t>
                      </m:r>
                      <m:r>
                        <a:rPr lang="en-US" sz="2200" i="1">
                          <a:latin typeface="Cambria Math" panose="02040503050406030204" pitchFamily="18" charset="0"/>
                        </a:rPr>
                        <m:t>:</m:t>
                      </m:r>
                    </m:oMath>
                  </m:oMathPara>
                </a14:m>
                <a:endParaRPr lang="en-US" sz="2200" dirty="0"/>
              </a:p>
            </p:txBody>
          </p:sp>
        </mc:Choice>
        <mc:Fallback xmlns="">
          <p:sp>
            <p:nvSpPr>
              <p:cNvPr id="70" name="TextBox 69">
                <a:extLst>
                  <a:ext uri="{FF2B5EF4-FFF2-40B4-BE49-F238E27FC236}">
                    <a16:creationId xmlns:a16="http://schemas.microsoft.com/office/drawing/2014/main" id="{53FA297B-73DF-4BAA-A17B-0AA7B8231848}"/>
                  </a:ext>
                </a:extLst>
              </p:cNvPr>
              <p:cNvSpPr txBox="1">
                <a:spLocks noRot="1" noChangeAspect="1" noMove="1" noResize="1" noEditPoints="1" noAdjustHandles="1" noChangeArrowheads="1" noChangeShapeType="1" noTextEdit="1"/>
              </p:cNvSpPr>
              <p:nvPr/>
            </p:nvSpPr>
            <p:spPr>
              <a:xfrm>
                <a:off x="1510557" y="19824685"/>
                <a:ext cx="4271490" cy="338554"/>
              </a:xfrm>
              <a:prstGeom prst="rect">
                <a:avLst/>
              </a:prstGeom>
              <a:blipFill>
                <a:blip r:embed="rId21"/>
                <a:stretch>
                  <a:fillRect l="-1000" r="-286" b="-33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CC754AE-2C6E-4668-A9F1-C78B08ED1617}"/>
                  </a:ext>
                </a:extLst>
              </p:cNvPr>
              <p:cNvSpPr txBox="1"/>
              <p:nvPr/>
            </p:nvSpPr>
            <p:spPr>
              <a:xfrm>
                <a:off x="1510556" y="20678607"/>
                <a:ext cx="2224712"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𝐿𝑜𝑔</m:t>
                      </m:r>
                      <m:r>
                        <a:rPr lang="en-US" sz="2200" i="1">
                          <a:latin typeface="Cambria Math" panose="02040503050406030204" pitchFamily="18" charset="0"/>
                        </a:rPr>
                        <m:t>−</m:t>
                      </m:r>
                      <m:r>
                        <a:rPr lang="en-US" sz="2200" i="1">
                          <a:latin typeface="Cambria Math" panose="02040503050406030204" pitchFamily="18" charset="0"/>
                        </a:rPr>
                        <m:t>𝐿𝑖𝑘𝑒𝑙𝑖h𝑜𝑜𝑑</m:t>
                      </m:r>
                    </m:oMath>
                  </m:oMathPara>
                </a14:m>
                <a:endParaRPr lang="en-US" sz="2200" dirty="0"/>
              </a:p>
            </p:txBody>
          </p:sp>
        </mc:Choice>
        <mc:Fallback xmlns="">
          <p:sp>
            <p:nvSpPr>
              <p:cNvPr id="71" name="TextBox 70">
                <a:extLst>
                  <a:ext uri="{FF2B5EF4-FFF2-40B4-BE49-F238E27FC236}">
                    <a16:creationId xmlns:a16="http://schemas.microsoft.com/office/drawing/2014/main" id="{3CC754AE-2C6E-4668-A9F1-C78B08ED1617}"/>
                  </a:ext>
                </a:extLst>
              </p:cNvPr>
              <p:cNvSpPr txBox="1">
                <a:spLocks noRot="1" noChangeAspect="1" noMove="1" noResize="1" noEditPoints="1" noAdjustHandles="1" noChangeArrowheads="1" noChangeShapeType="1" noTextEdit="1"/>
              </p:cNvSpPr>
              <p:nvPr/>
            </p:nvSpPr>
            <p:spPr>
              <a:xfrm>
                <a:off x="1510556" y="20678607"/>
                <a:ext cx="2224712" cy="338554"/>
              </a:xfrm>
              <a:prstGeom prst="rect">
                <a:avLst/>
              </a:prstGeom>
              <a:blipFill>
                <a:blip r:embed="rId22"/>
                <a:stretch>
                  <a:fillRect l="-3836" r="-2192" b="-3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A7187762-AF0F-4A95-A7C7-05424493B346}"/>
                  </a:ext>
                </a:extLst>
              </p:cNvPr>
              <p:cNvSpPr txBox="1"/>
              <p:nvPr/>
            </p:nvSpPr>
            <p:spPr>
              <a:xfrm>
                <a:off x="1510556" y="18072518"/>
                <a:ext cx="313348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𝐼𝑚𝑎𝑔𝑒</m:t>
                      </m:r>
                      <m:r>
                        <a:rPr lang="en-US" sz="2200" i="1">
                          <a:latin typeface="Cambria Math" panose="02040503050406030204" pitchFamily="18" charset="0"/>
                        </a:rPr>
                        <m:t> </m:t>
                      </m:r>
                      <m:r>
                        <a:rPr lang="en-US" sz="2200" i="1">
                          <a:latin typeface="Cambria Math" panose="02040503050406030204" pitchFamily="18" charset="0"/>
                        </a:rPr>
                        <m:t>𝑓𝑜𝑟𝑚𝑎𝑡𝑖𝑜𝑛</m:t>
                      </m:r>
                      <m:r>
                        <a:rPr lang="en-US" sz="2200" i="1">
                          <a:latin typeface="Cambria Math" panose="02040503050406030204" pitchFamily="18" charset="0"/>
                        </a:rPr>
                        <m:t> </m:t>
                      </m:r>
                      <m:r>
                        <a:rPr lang="en-US" sz="2200" i="1">
                          <a:latin typeface="Cambria Math" panose="02040503050406030204" pitchFamily="18" charset="0"/>
                        </a:rPr>
                        <m:t>𝑚𝑜𝑑𝑒</m:t>
                      </m:r>
                      <m:r>
                        <a:rPr lang="en-US" sz="2200" i="1">
                          <a:latin typeface="Cambria Math" panose="02040503050406030204" pitchFamily="18" charset="0"/>
                        </a:rPr>
                        <m:t>:</m:t>
                      </m:r>
                    </m:oMath>
                  </m:oMathPara>
                </a14:m>
                <a:endParaRPr lang="en-US" sz="2200" dirty="0"/>
              </a:p>
            </p:txBody>
          </p:sp>
        </mc:Choice>
        <mc:Fallback xmlns="">
          <p:sp>
            <p:nvSpPr>
              <p:cNvPr id="76" name="TextBox 75">
                <a:extLst>
                  <a:ext uri="{FF2B5EF4-FFF2-40B4-BE49-F238E27FC236}">
                    <a16:creationId xmlns:a16="http://schemas.microsoft.com/office/drawing/2014/main" id="{A7187762-AF0F-4A95-A7C7-05424493B346}"/>
                  </a:ext>
                </a:extLst>
              </p:cNvPr>
              <p:cNvSpPr txBox="1">
                <a:spLocks noRot="1" noChangeAspect="1" noMove="1" noResize="1" noEditPoints="1" noAdjustHandles="1" noChangeArrowheads="1" noChangeShapeType="1" noTextEdit="1"/>
              </p:cNvSpPr>
              <p:nvPr/>
            </p:nvSpPr>
            <p:spPr>
              <a:xfrm>
                <a:off x="1510556" y="18072518"/>
                <a:ext cx="3133487" cy="338554"/>
              </a:xfrm>
              <a:prstGeom prst="rect">
                <a:avLst/>
              </a:prstGeom>
              <a:blipFill>
                <a:blip r:embed="rId23"/>
                <a:stretch>
                  <a:fillRect l="-2529" r="-389" b="-3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C25CB9-706A-452F-AEB2-B46F88F2E470}"/>
                  </a:ext>
                </a:extLst>
              </p:cNvPr>
              <p:cNvSpPr txBox="1"/>
              <p:nvPr/>
            </p:nvSpPr>
            <p:spPr>
              <a:xfrm>
                <a:off x="5646942" y="18047451"/>
                <a:ext cx="6296980" cy="3515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𝐼</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𝑡</m:t>
                          </m:r>
                        </m:e>
                      </m:d>
                      <m:r>
                        <a:rPr lang="en-US" sz="2200" i="1">
                          <a:latin typeface="Cambria Math" panose="02040503050406030204" pitchFamily="18" charset="0"/>
                        </a:rPr>
                        <m:t>=∫</m:t>
                      </m:r>
                      <m:r>
                        <a:rPr lang="en-US" sz="2200" i="1">
                          <a:latin typeface="Cambria Math" panose="02040503050406030204" pitchFamily="18" charset="0"/>
                        </a:rPr>
                        <m:t>𝑜</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r>
                        <a:rPr lang="en-US" sz="2200" i="1">
                          <a:latin typeface="Cambria Math" panose="02040503050406030204" pitchFamily="18" charset="0"/>
                        </a:rPr>
                        <m:t>⋅</m:t>
                      </m:r>
                      <m:r>
                        <a:rPr lang="en-US" sz="2200" i="1">
                          <a:latin typeface="Cambria Math" panose="02040503050406030204" pitchFamily="18" charset="0"/>
                        </a:rPr>
                        <m:t>h</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m:t>
                          </m:r>
                          <m:r>
                            <a:rPr lang="en-US" sz="2200" i="1">
                              <a:latin typeface="Cambria Math" panose="02040503050406030204" pitchFamily="18" charset="0"/>
                            </a:rPr>
                            <m:t>𝑡</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0</m:t>
                              </m:r>
                            </m:sub>
                          </m:sSub>
                        </m:e>
                      </m:d>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𝑑𝑦</m:t>
                      </m:r>
                      <m:r>
                        <a:rPr lang="en-US" sz="2200" i="1">
                          <a:latin typeface="Cambria Math" panose="02040503050406030204" pitchFamily="18" charset="0"/>
                        </a:rPr>
                        <m:t>′</m:t>
                      </m:r>
                    </m:oMath>
                  </m:oMathPara>
                </a14:m>
                <a:endParaRPr lang="en-US" sz="2200" dirty="0"/>
              </a:p>
            </p:txBody>
          </p:sp>
        </mc:Choice>
        <mc:Fallback xmlns="">
          <p:sp>
            <p:nvSpPr>
              <p:cNvPr id="77" name="TextBox 76">
                <a:extLst>
                  <a:ext uri="{FF2B5EF4-FFF2-40B4-BE49-F238E27FC236}">
                    <a16:creationId xmlns:a16="http://schemas.microsoft.com/office/drawing/2014/main" id="{90C25CB9-706A-452F-AEB2-B46F88F2E470}"/>
                  </a:ext>
                </a:extLst>
              </p:cNvPr>
              <p:cNvSpPr txBox="1">
                <a:spLocks noRot="1" noChangeAspect="1" noMove="1" noResize="1" noEditPoints="1" noAdjustHandles="1" noChangeArrowheads="1" noChangeShapeType="1" noTextEdit="1"/>
              </p:cNvSpPr>
              <p:nvPr/>
            </p:nvSpPr>
            <p:spPr>
              <a:xfrm>
                <a:off x="5646942" y="18047451"/>
                <a:ext cx="6296980" cy="351506"/>
              </a:xfrm>
              <a:prstGeom prst="rect">
                <a:avLst/>
              </a:prstGeom>
              <a:blipFill>
                <a:blip r:embed="rId24"/>
                <a:stretch>
                  <a:fillRect l="-581" t="-14035" r="-1355" b="-38596"/>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3221298-0B39-4927-910E-0BB2B1CC3F70}"/>
              </a:ext>
            </a:extLst>
          </p:cNvPr>
          <p:cNvGrpSpPr/>
          <p:nvPr/>
        </p:nvGrpSpPr>
        <p:grpSpPr>
          <a:xfrm>
            <a:off x="18467662" y="9113908"/>
            <a:ext cx="3080123" cy="3547475"/>
            <a:chOff x="18902780" y="12123690"/>
            <a:chExt cx="3850154" cy="4434344"/>
          </a:xfrm>
        </p:grpSpPr>
        <p:pic>
          <p:nvPicPr>
            <p:cNvPr id="74" name="Picture 73">
              <a:extLst>
                <a:ext uri="{FF2B5EF4-FFF2-40B4-BE49-F238E27FC236}">
                  <a16:creationId xmlns:a16="http://schemas.microsoft.com/office/drawing/2014/main" id="{6EC38762-9A34-4396-8609-1B970F78BD6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0987325" y="14680255"/>
              <a:ext cx="1393031" cy="1393031"/>
            </a:xfrm>
            <a:prstGeom prst="rect">
              <a:avLst/>
            </a:prstGeom>
          </p:spPr>
        </p:pic>
        <p:pic>
          <p:nvPicPr>
            <p:cNvPr id="80" name="Picture 79">
              <a:extLst>
                <a:ext uri="{FF2B5EF4-FFF2-40B4-BE49-F238E27FC236}">
                  <a16:creationId xmlns:a16="http://schemas.microsoft.com/office/drawing/2014/main" id="{23667182-8D26-462B-9133-C0751B73235C}"/>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8902780" y="14680255"/>
              <a:ext cx="1393031" cy="1393031"/>
            </a:xfrm>
            <a:prstGeom prst="rect">
              <a:avLst/>
            </a:prstGeom>
          </p:spPr>
        </p:pic>
        <p:grpSp>
          <p:nvGrpSpPr>
            <p:cNvPr id="8" name="Group 7">
              <a:extLst>
                <a:ext uri="{FF2B5EF4-FFF2-40B4-BE49-F238E27FC236}">
                  <a16:creationId xmlns:a16="http://schemas.microsoft.com/office/drawing/2014/main" id="{47FAF56F-7140-4CAB-BED1-C2D000034368}"/>
                </a:ext>
              </a:extLst>
            </p:cNvPr>
            <p:cNvGrpSpPr/>
            <p:nvPr/>
          </p:nvGrpSpPr>
          <p:grpSpPr>
            <a:xfrm>
              <a:off x="18902780" y="12123690"/>
              <a:ext cx="3850154" cy="4434344"/>
              <a:chOff x="18902780" y="12123690"/>
              <a:chExt cx="3850154" cy="4434344"/>
            </a:xfrm>
          </p:grpSpPr>
          <p:sp>
            <p:nvSpPr>
              <p:cNvPr id="51" name="TextBox 50">
                <a:extLst>
                  <a:ext uri="{FF2B5EF4-FFF2-40B4-BE49-F238E27FC236}">
                    <a16:creationId xmlns:a16="http://schemas.microsoft.com/office/drawing/2014/main" id="{DB61F09D-DA7F-42B4-9A54-2BB6FFE14C7A}"/>
                  </a:ext>
                </a:extLst>
              </p:cNvPr>
              <p:cNvSpPr txBox="1"/>
              <p:nvPr/>
            </p:nvSpPr>
            <p:spPr>
              <a:xfrm>
                <a:off x="20149802" y="13387655"/>
                <a:ext cx="186652" cy="1469633"/>
              </a:xfrm>
              <a:prstGeom prst="rect">
                <a:avLst/>
              </a:prstGeom>
              <a:noFill/>
            </p:spPr>
            <p:txBody>
              <a:bodyPr wrap="square" rtlCol="0">
                <a:spAutoFit/>
              </a:bodyPr>
              <a:lstStyle/>
              <a:p>
                <a:r>
                  <a:rPr lang="en-US" sz="7040" b="1" dirty="0"/>
                  <a:t>…</a:t>
                </a:r>
              </a:p>
            </p:txBody>
          </p:sp>
          <p:sp>
            <p:nvSpPr>
              <p:cNvPr id="53" name="TextBox 52">
                <a:extLst>
                  <a:ext uri="{FF2B5EF4-FFF2-40B4-BE49-F238E27FC236}">
                    <a16:creationId xmlns:a16="http://schemas.microsoft.com/office/drawing/2014/main" id="{7B428DE6-0F5A-4FED-8116-E7583D6E5BAC}"/>
                  </a:ext>
                </a:extLst>
              </p:cNvPr>
              <p:cNvSpPr txBox="1"/>
              <p:nvPr/>
            </p:nvSpPr>
            <p:spPr>
              <a:xfrm>
                <a:off x="19650145" y="12123690"/>
                <a:ext cx="3102789" cy="484748"/>
              </a:xfrm>
              <a:prstGeom prst="rect">
                <a:avLst/>
              </a:prstGeom>
              <a:noFill/>
            </p:spPr>
            <p:txBody>
              <a:bodyPr wrap="square" rtlCol="0">
                <a:spAutoFit/>
              </a:bodyPr>
              <a:lstStyle/>
              <a:p>
                <a:r>
                  <a:rPr lang="en-US" sz="1920" dirty="0"/>
                  <a:t>Observations</a:t>
                </a:r>
              </a:p>
            </p:txBody>
          </p:sp>
          <p:pic>
            <p:nvPicPr>
              <p:cNvPr id="78" name="Picture 77">
                <a:extLst>
                  <a:ext uri="{FF2B5EF4-FFF2-40B4-BE49-F238E27FC236}">
                    <a16:creationId xmlns:a16="http://schemas.microsoft.com/office/drawing/2014/main" id="{48251651-C383-4E57-B416-BC2F2BDC8D90}"/>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8902780" y="12610239"/>
                <a:ext cx="1393031" cy="1393031"/>
              </a:xfrm>
              <a:prstGeom prst="rect">
                <a:avLst/>
              </a:prstGeom>
            </p:spPr>
          </p:pic>
          <p:pic>
            <p:nvPicPr>
              <p:cNvPr id="79" name="Picture 78">
                <a:extLst>
                  <a:ext uri="{FF2B5EF4-FFF2-40B4-BE49-F238E27FC236}">
                    <a16:creationId xmlns:a16="http://schemas.microsoft.com/office/drawing/2014/main" id="{F16ED564-01EC-4E42-B70E-6489B18DD09B}"/>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20992084" y="12610239"/>
                <a:ext cx="1393031" cy="1393031"/>
              </a:xfrm>
              <a:prstGeom prst="rect">
                <a:avLst/>
              </a:prstGeom>
            </p:spPr>
          </p:pic>
          <p:sp>
            <p:nvSpPr>
              <p:cNvPr id="81" name="TextBox 80">
                <a:extLst>
                  <a:ext uri="{FF2B5EF4-FFF2-40B4-BE49-F238E27FC236}">
                    <a16:creationId xmlns:a16="http://schemas.microsoft.com/office/drawing/2014/main" id="{6BBBCC91-E020-41C7-B8D0-5F892A3B70DB}"/>
                  </a:ext>
                </a:extLst>
              </p:cNvPr>
              <p:cNvSpPr txBox="1"/>
              <p:nvPr/>
            </p:nvSpPr>
            <p:spPr>
              <a:xfrm>
                <a:off x="19225021" y="14042781"/>
                <a:ext cx="894556" cy="484748"/>
              </a:xfrm>
              <a:prstGeom prst="rect">
                <a:avLst/>
              </a:prstGeom>
              <a:noFill/>
            </p:spPr>
            <p:txBody>
              <a:bodyPr wrap="none" rtlCol="0">
                <a:spAutoFit/>
              </a:bodyPr>
              <a:lstStyle/>
              <a:p>
                <a:r>
                  <a:rPr lang="en-US" sz="1920" dirty="0"/>
                  <a:t>40 </a:t>
                </a:r>
                <a:r>
                  <a:rPr lang="en-US" sz="1920" dirty="0" err="1"/>
                  <a:t>ps</a:t>
                </a:r>
                <a:endParaRPr lang="en-US" sz="1920" dirty="0"/>
              </a:p>
            </p:txBody>
          </p:sp>
          <p:sp>
            <p:nvSpPr>
              <p:cNvPr id="82" name="TextBox 81">
                <a:extLst>
                  <a:ext uri="{FF2B5EF4-FFF2-40B4-BE49-F238E27FC236}">
                    <a16:creationId xmlns:a16="http://schemas.microsoft.com/office/drawing/2014/main" id="{0F0A75A6-9AFF-4A60-ABBA-686835700042}"/>
                  </a:ext>
                </a:extLst>
              </p:cNvPr>
              <p:cNvSpPr txBox="1"/>
              <p:nvPr/>
            </p:nvSpPr>
            <p:spPr>
              <a:xfrm>
                <a:off x="21269007" y="14042781"/>
                <a:ext cx="894556" cy="484748"/>
              </a:xfrm>
              <a:prstGeom prst="rect">
                <a:avLst/>
              </a:prstGeom>
              <a:noFill/>
            </p:spPr>
            <p:txBody>
              <a:bodyPr wrap="none" rtlCol="0">
                <a:spAutoFit/>
              </a:bodyPr>
              <a:lstStyle/>
              <a:p>
                <a:r>
                  <a:rPr lang="en-US" sz="1920" dirty="0"/>
                  <a:t>60 </a:t>
                </a:r>
                <a:r>
                  <a:rPr lang="en-US" sz="1920" dirty="0" err="1"/>
                  <a:t>ps</a:t>
                </a:r>
                <a:endParaRPr lang="en-US" sz="1920" dirty="0"/>
              </a:p>
            </p:txBody>
          </p:sp>
          <p:sp>
            <p:nvSpPr>
              <p:cNvPr id="83" name="TextBox 82">
                <a:extLst>
                  <a:ext uri="{FF2B5EF4-FFF2-40B4-BE49-F238E27FC236}">
                    <a16:creationId xmlns:a16="http://schemas.microsoft.com/office/drawing/2014/main" id="{8C5E4E8F-B012-41C6-9C03-06103FD37E2D}"/>
                  </a:ext>
                </a:extLst>
              </p:cNvPr>
              <p:cNvSpPr txBox="1"/>
              <p:nvPr/>
            </p:nvSpPr>
            <p:spPr>
              <a:xfrm>
                <a:off x="21201540" y="16073286"/>
                <a:ext cx="894556" cy="484748"/>
              </a:xfrm>
              <a:prstGeom prst="rect">
                <a:avLst/>
              </a:prstGeom>
              <a:noFill/>
            </p:spPr>
            <p:txBody>
              <a:bodyPr wrap="none" rtlCol="0">
                <a:spAutoFit/>
              </a:bodyPr>
              <a:lstStyle/>
              <a:p>
                <a:r>
                  <a:rPr lang="en-US" sz="1920" dirty="0"/>
                  <a:t>80 </a:t>
                </a:r>
                <a:r>
                  <a:rPr lang="en-US" sz="1920" dirty="0" err="1"/>
                  <a:t>ps</a:t>
                </a:r>
                <a:endParaRPr lang="en-US" sz="1920" dirty="0"/>
              </a:p>
            </p:txBody>
          </p:sp>
          <p:sp>
            <p:nvSpPr>
              <p:cNvPr id="84" name="TextBox 83">
                <a:extLst>
                  <a:ext uri="{FF2B5EF4-FFF2-40B4-BE49-F238E27FC236}">
                    <a16:creationId xmlns:a16="http://schemas.microsoft.com/office/drawing/2014/main" id="{B5E9C91E-38B1-4153-AD8E-D3326EB4252F}"/>
                  </a:ext>
                </a:extLst>
              </p:cNvPr>
              <p:cNvSpPr txBox="1"/>
              <p:nvPr/>
            </p:nvSpPr>
            <p:spPr>
              <a:xfrm>
                <a:off x="19176679" y="16073286"/>
                <a:ext cx="1050849" cy="484748"/>
              </a:xfrm>
              <a:prstGeom prst="rect">
                <a:avLst/>
              </a:prstGeom>
              <a:noFill/>
            </p:spPr>
            <p:txBody>
              <a:bodyPr wrap="none" rtlCol="0">
                <a:spAutoFit/>
              </a:bodyPr>
              <a:lstStyle/>
              <a:p>
                <a:r>
                  <a:rPr lang="en-US" sz="1920" dirty="0"/>
                  <a:t>120 </a:t>
                </a:r>
                <a:r>
                  <a:rPr lang="en-US" sz="1920" dirty="0" err="1"/>
                  <a:t>ps</a:t>
                </a:r>
                <a:endParaRPr lang="en-US" sz="1920" dirty="0"/>
              </a:p>
            </p:txBody>
          </p:sp>
        </p:grpSp>
      </p:grpSp>
      <p:grpSp>
        <p:nvGrpSpPr>
          <p:cNvPr id="3" name="Group 2">
            <a:extLst>
              <a:ext uri="{FF2B5EF4-FFF2-40B4-BE49-F238E27FC236}">
                <a16:creationId xmlns:a16="http://schemas.microsoft.com/office/drawing/2014/main" id="{95B4FEE3-F6AF-4AC0-ABE0-66D22B4F429A}"/>
              </a:ext>
            </a:extLst>
          </p:cNvPr>
          <p:cNvGrpSpPr/>
          <p:nvPr/>
        </p:nvGrpSpPr>
        <p:grpSpPr>
          <a:xfrm>
            <a:off x="12151958" y="7031349"/>
            <a:ext cx="6301834" cy="3595112"/>
            <a:chOff x="13719965" y="7526725"/>
            <a:chExt cx="8120327" cy="5343003"/>
          </a:xfrm>
        </p:grpSpPr>
        <p:grpSp>
          <p:nvGrpSpPr>
            <p:cNvPr id="85" name="Group 84">
              <a:extLst>
                <a:ext uri="{FF2B5EF4-FFF2-40B4-BE49-F238E27FC236}">
                  <a16:creationId xmlns:a16="http://schemas.microsoft.com/office/drawing/2014/main" id="{5D9109B5-545D-4F8E-AD04-BD271D3CA814}"/>
                </a:ext>
              </a:extLst>
            </p:cNvPr>
            <p:cNvGrpSpPr/>
            <p:nvPr/>
          </p:nvGrpSpPr>
          <p:grpSpPr>
            <a:xfrm>
              <a:off x="18773356" y="7657729"/>
              <a:ext cx="3066936" cy="3293706"/>
              <a:chOff x="5964119" y="-60878"/>
              <a:chExt cx="3574994" cy="3839330"/>
            </a:xfrm>
          </p:grpSpPr>
          <p:sp>
            <p:nvSpPr>
              <p:cNvPr id="86" name="Cube 85">
                <a:extLst>
                  <a:ext uri="{FF2B5EF4-FFF2-40B4-BE49-F238E27FC236}">
                    <a16:creationId xmlns:a16="http://schemas.microsoft.com/office/drawing/2014/main" id="{DE83976F-1355-4D7D-9FCD-57D548E34F19}"/>
                  </a:ext>
                </a:extLst>
              </p:cNvPr>
              <p:cNvSpPr/>
              <p:nvPr/>
            </p:nvSpPr>
            <p:spPr>
              <a:xfrm>
                <a:off x="5964119" y="-60878"/>
                <a:ext cx="3574994" cy="3839330"/>
              </a:xfrm>
              <a:prstGeom prst="cube">
                <a:avLst>
                  <a:gd name="adj" fmla="val 49005"/>
                </a:avLst>
              </a:prstGeom>
              <a:gradFill>
                <a:gsLst>
                  <a:gs pos="70000">
                    <a:srgbClr val="C00000">
                      <a:lumMod val="79000"/>
                    </a:srgbClr>
                  </a:gs>
                  <a:gs pos="0">
                    <a:srgbClr val="FF0000"/>
                  </a:gs>
                </a:gsLst>
                <a:lin ang="5400000" scaled="1"/>
              </a:gradFill>
              <a:ln>
                <a:solidFill>
                  <a:schemeClr val="tx1"/>
                </a:solidFill>
              </a:ln>
              <a:scene3d>
                <a:camera prst="isometricLeftDown">
                  <a:rot lat="2400000" lon="3600000" rev="0"/>
                </a:camera>
                <a:lightRig rig="sunset" dir="t">
                  <a:rot lat="0" lon="0" rev="3000000"/>
                </a:lightRig>
              </a:scene3d>
              <a:sp3d prstMaterial="legacyWirefram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23"/>
              </a:p>
            </p:txBody>
          </p:sp>
          <p:sp>
            <p:nvSpPr>
              <p:cNvPr id="87" name="Oval 86">
                <a:extLst>
                  <a:ext uri="{FF2B5EF4-FFF2-40B4-BE49-F238E27FC236}">
                    <a16:creationId xmlns:a16="http://schemas.microsoft.com/office/drawing/2014/main" id="{7FF74AAA-9E38-4E25-A927-9F3DCBA87D57}"/>
                  </a:ext>
                </a:extLst>
              </p:cNvPr>
              <p:cNvSpPr>
                <a:spLocks noChangeAspect="1"/>
              </p:cNvSpPr>
              <p:nvPr/>
            </p:nvSpPr>
            <p:spPr>
              <a:xfrm>
                <a:off x="6087645" y="1369127"/>
                <a:ext cx="1154861" cy="1837198"/>
              </a:xfrm>
              <a:prstGeom prst="ellipse">
                <a:avLst/>
              </a:prstGeom>
              <a:solidFill>
                <a:schemeClr val="tx2">
                  <a:lumMod val="75000"/>
                </a:schemeClr>
              </a:solidFill>
              <a:ln>
                <a:solidFill>
                  <a:schemeClr val="bg2">
                    <a:lumMod val="50000"/>
                  </a:schemeClr>
                </a:solidFill>
              </a:ln>
              <a:scene3d>
                <a:camera prst="orthographicFront">
                  <a:rot lat="2400000" lon="3600000" rev="0"/>
                </a:camera>
                <a:lightRig rig="threePt" dir="t"/>
              </a:scene3d>
              <a:sp3d extrusionH="19050">
                <a:bevelT w="63500" h="127000" prst="angle"/>
                <a:bevelB w="127000" h="5080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23" dirty="0"/>
              </a:p>
            </p:txBody>
          </p:sp>
        </p:grpSp>
        <p:sp>
          <p:nvSpPr>
            <p:cNvPr id="88" name="Cube 87">
              <a:extLst>
                <a:ext uri="{FF2B5EF4-FFF2-40B4-BE49-F238E27FC236}">
                  <a16:creationId xmlns:a16="http://schemas.microsoft.com/office/drawing/2014/main" id="{6C5213DF-9248-4A69-845F-DDE9D21D8DF6}"/>
                </a:ext>
              </a:extLst>
            </p:cNvPr>
            <p:cNvSpPr/>
            <p:nvPr/>
          </p:nvSpPr>
          <p:spPr>
            <a:xfrm>
              <a:off x="15506676" y="7526725"/>
              <a:ext cx="4774677" cy="5127717"/>
            </a:xfrm>
            <a:prstGeom prst="cube">
              <a:avLst>
                <a:gd name="adj" fmla="val 50323"/>
              </a:avLst>
            </a:prstGeom>
            <a:gradFill>
              <a:gsLst>
                <a:gs pos="60000">
                  <a:schemeClr val="accent4">
                    <a:lumMod val="40000"/>
                    <a:lumOff val="60000"/>
                  </a:schemeClr>
                </a:gs>
                <a:gs pos="0">
                  <a:schemeClr val="accent1">
                    <a:lumMod val="5000"/>
                    <a:lumOff val="95000"/>
                  </a:schemeClr>
                </a:gs>
              </a:gsLst>
              <a:lin ang="5400000" scaled="1"/>
            </a:gradFill>
            <a:ln>
              <a:solidFill>
                <a:schemeClr val="tx1">
                  <a:alpha val="28000"/>
                </a:schemeClr>
              </a:solidFill>
            </a:ln>
            <a:scene3d>
              <a:camera prst="isometricLeftDown">
                <a:rot lat="2400000" lon="3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23"/>
            </a:p>
          </p:txBody>
        </p:sp>
        <p:sp>
          <p:nvSpPr>
            <p:cNvPr id="89" name="Oval 88">
              <a:extLst>
                <a:ext uri="{FF2B5EF4-FFF2-40B4-BE49-F238E27FC236}">
                  <a16:creationId xmlns:a16="http://schemas.microsoft.com/office/drawing/2014/main" id="{81E07223-B429-4B4E-985E-440484036CD6}"/>
                </a:ext>
              </a:extLst>
            </p:cNvPr>
            <p:cNvSpPr>
              <a:spLocks noChangeAspect="1"/>
            </p:cNvSpPr>
            <p:nvPr/>
          </p:nvSpPr>
          <p:spPr>
            <a:xfrm flipH="1">
              <a:off x="13719965" y="10178764"/>
              <a:ext cx="2420898" cy="2070267"/>
            </a:xfrm>
            <a:prstGeom prst="ellipse">
              <a:avLst/>
            </a:prstGeom>
            <a:solidFill>
              <a:schemeClr val="accent6">
                <a:lumMod val="50000"/>
                <a:alpha val="60000"/>
              </a:schemeClr>
            </a:solidFill>
            <a:ln>
              <a:solidFill>
                <a:schemeClr val="bg1">
                  <a:alpha val="0"/>
                </a:schemeClr>
              </a:solidFill>
            </a:ln>
            <a:scene3d>
              <a:camera prst="orthographicFront">
                <a:rot lat="2400000" lon="3600000" rev="0"/>
              </a:camera>
              <a:lightRig rig="balanced" dir="t"/>
            </a:scene3d>
            <a:sp3d prstMaterial="matte">
              <a:bevelT w="127000" h="2540000" prst="angle"/>
              <a:bevelB/>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23" dirty="0"/>
            </a:p>
          </p:txBody>
        </p:sp>
        <p:sp>
          <p:nvSpPr>
            <p:cNvPr id="90" name="TextBox 89">
              <a:extLst>
                <a:ext uri="{FF2B5EF4-FFF2-40B4-BE49-F238E27FC236}">
                  <a16:creationId xmlns:a16="http://schemas.microsoft.com/office/drawing/2014/main" id="{059D8F4E-A500-4824-BFA9-D920D0178838}"/>
                </a:ext>
              </a:extLst>
            </p:cNvPr>
            <p:cNvSpPr txBox="1"/>
            <p:nvPr/>
          </p:nvSpPr>
          <p:spPr>
            <a:xfrm>
              <a:off x="19012227" y="10664337"/>
              <a:ext cx="1436010" cy="1015457"/>
            </a:xfrm>
            <a:prstGeom prst="rect">
              <a:avLst/>
            </a:prstGeom>
            <a:noFill/>
          </p:spPr>
          <p:txBody>
            <a:bodyPr wrap="square" rtlCol="0">
              <a:spAutoFit/>
            </a:bodyPr>
            <a:lstStyle/>
            <a:p>
              <a:pPr algn="ctr"/>
              <a:r>
                <a:rPr lang="en-US" sz="1920" dirty="0"/>
                <a:t>SPAD</a:t>
              </a:r>
            </a:p>
            <a:p>
              <a:pPr algn="ctr"/>
              <a:r>
                <a:rPr lang="en-US" sz="1920" dirty="0"/>
                <a:t>Camera</a:t>
              </a:r>
            </a:p>
          </p:txBody>
        </p:sp>
        <p:sp>
          <p:nvSpPr>
            <p:cNvPr id="91" name="TextBox 90">
              <a:extLst>
                <a:ext uri="{FF2B5EF4-FFF2-40B4-BE49-F238E27FC236}">
                  <a16:creationId xmlns:a16="http://schemas.microsoft.com/office/drawing/2014/main" id="{AADA4B11-96CE-46DB-9AD9-CD39B5AE5AD7}"/>
                </a:ext>
              </a:extLst>
            </p:cNvPr>
            <p:cNvSpPr txBox="1"/>
            <p:nvPr/>
          </p:nvSpPr>
          <p:spPr>
            <a:xfrm>
              <a:off x="16040381" y="12293388"/>
              <a:ext cx="3655718" cy="576340"/>
            </a:xfrm>
            <a:prstGeom prst="rect">
              <a:avLst/>
            </a:prstGeom>
            <a:noFill/>
          </p:spPr>
          <p:txBody>
            <a:bodyPr wrap="square" rtlCol="0">
              <a:spAutoFit/>
            </a:bodyPr>
            <a:lstStyle/>
            <a:p>
              <a:pPr algn="ctr"/>
              <a:r>
                <a:rPr lang="en-US" sz="1920" dirty="0"/>
                <a:t>Diffusive Object</a:t>
              </a:r>
            </a:p>
          </p:txBody>
        </p:sp>
        <p:sp>
          <p:nvSpPr>
            <p:cNvPr id="92" name="TextBox 91">
              <a:extLst>
                <a:ext uri="{FF2B5EF4-FFF2-40B4-BE49-F238E27FC236}">
                  <a16:creationId xmlns:a16="http://schemas.microsoft.com/office/drawing/2014/main" id="{D670A315-93EA-4969-BA6B-A07EF80D7319}"/>
                </a:ext>
              </a:extLst>
            </p:cNvPr>
            <p:cNvSpPr txBox="1"/>
            <p:nvPr/>
          </p:nvSpPr>
          <p:spPr>
            <a:xfrm>
              <a:off x="14221348" y="8449642"/>
              <a:ext cx="1768208" cy="1015457"/>
            </a:xfrm>
            <a:prstGeom prst="rect">
              <a:avLst/>
            </a:prstGeom>
            <a:noFill/>
          </p:spPr>
          <p:txBody>
            <a:bodyPr wrap="square" rtlCol="0">
              <a:spAutoFit/>
            </a:bodyPr>
            <a:lstStyle/>
            <a:p>
              <a:pPr algn="ctr"/>
              <a:r>
                <a:rPr lang="en-US" sz="1920" dirty="0"/>
                <a:t>Ultrashort</a:t>
              </a:r>
            </a:p>
            <a:p>
              <a:pPr algn="ctr"/>
              <a:r>
                <a:rPr lang="en-US" sz="1920" dirty="0"/>
                <a:t>Laser</a:t>
              </a:r>
            </a:p>
          </p:txBody>
        </p:sp>
        <p:sp>
          <p:nvSpPr>
            <p:cNvPr id="93" name="Rectangle 92">
              <a:extLst>
                <a:ext uri="{FF2B5EF4-FFF2-40B4-BE49-F238E27FC236}">
                  <a16:creationId xmlns:a16="http://schemas.microsoft.com/office/drawing/2014/main" id="{91BE041E-A767-4851-8952-F62D7C7E28FF}"/>
                </a:ext>
              </a:extLst>
            </p:cNvPr>
            <p:cNvSpPr/>
            <p:nvPr/>
          </p:nvSpPr>
          <p:spPr>
            <a:xfrm>
              <a:off x="16568799" y="9236437"/>
              <a:ext cx="1289327" cy="2065272"/>
            </a:xfrm>
            <a:prstGeom prst="rect">
              <a:avLst/>
            </a:prstGeom>
            <a:blipFill dpi="0" rotWithShape="1">
              <a:blip r:embed="rId29">
                <a:alphaModFix amt="42000"/>
              </a:blip>
              <a:srcRect/>
              <a:stretch>
                <a:fillRect/>
              </a:stretch>
            </a:blipFill>
            <a:ln>
              <a:noFill/>
            </a:ln>
            <a:scene3d>
              <a:camera prst="orthographicFront">
                <a:rot lat="2400000" lon="3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23"/>
            </a:p>
          </p:txBody>
        </p:sp>
      </p:grpSp>
      <p:pic>
        <p:nvPicPr>
          <p:cNvPr id="94" name="Picture 93">
            <a:extLst>
              <a:ext uri="{FF2B5EF4-FFF2-40B4-BE49-F238E27FC236}">
                <a16:creationId xmlns:a16="http://schemas.microsoft.com/office/drawing/2014/main" id="{82201E4D-1475-48D7-9E8D-DDCF2E98F62E}"/>
              </a:ext>
            </a:extLst>
          </p:cNvPr>
          <p:cNvPicPr>
            <a:picLocks noChangeAspect="1"/>
          </p:cNvPicPr>
          <p:nvPr/>
        </p:nvPicPr>
        <p:blipFill>
          <a:blip r:embed="rId30"/>
          <a:stretch>
            <a:fillRect/>
          </a:stretch>
        </p:blipFill>
        <p:spPr>
          <a:xfrm>
            <a:off x="19119530" y="7177886"/>
            <a:ext cx="1384603" cy="1384603"/>
          </a:xfrm>
          <a:prstGeom prst="rect">
            <a:avLst/>
          </a:prstGeom>
        </p:spPr>
      </p:pic>
      <p:pic>
        <p:nvPicPr>
          <p:cNvPr id="97" name="Picture 96">
            <a:extLst>
              <a:ext uri="{FF2B5EF4-FFF2-40B4-BE49-F238E27FC236}">
                <a16:creationId xmlns:a16="http://schemas.microsoft.com/office/drawing/2014/main" id="{86FC508F-515C-4D13-8A93-44855FDCE799}"/>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9106885" y="13370673"/>
            <a:ext cx="1387458" cy="1387458"/>
          </a:xfrm>
          <a:prstGeom prst="rect">
            <a:avLst/>
          </a:prstGeom>
        </p:spPr>
      </p:pic>
      <p:pic>
        <p:nvPicPr>
          <p:cNvPr id="13" name="Picture 12" descr="A picture containing room, black, white&#10;&#10;Description automatically generated">
            <a:extLst>
              <a:ext uri="{FF2B5EF4-FFF2-40B4-BE49-F238E27FC236}">
                <a16:creationId xmlns:a16="http://schemas.microsoft.com/office/drawing/2014/main" id="{7A417AAF-B056-4206-BC95-59D66F054AE0}"/>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20512244" y="8644439"/>
            <a:ext cx="747092" cy="586778"/>
          </a:xfrm>
          <a:prstGeom prst="rect">
            <a:avLst/>
          </a:prstGeom>
        </p:spPr>
      </p:pic>
      <p:pic>
        <p:nvPicPr>
          <p:cNvPr id="14" name="Picture 13">
            <a:extLst>
              <a:ext uri="{FF2B5EF4-FFF2-40B4-BE49-F238E27FC236}">
                <a16:creationId xmlns:a16="http://schemas.microsoft.com/office/drawing/2014/main" id="{E714AD74-579E-47A6-8866-981508679B05}"/>
              </a:ext>
            </a:extLst>
          </p:cNvPr>
          <p:cNvPicPr>
            <a:picLocks noChangeAspect="1"/>
          </p:cNvPicPr>
          <p:nvPr/>
        </p:nvPicPr>
        <p:blipFill>
          <a:blip r:embed="rId33"/>
          <a:stretch>
            <a:fillRect/>
          </a:stretch>
        </p:blipFill>
        <p:spPr>
          <a:xfrm>
            <a:off x="20306672" y="12709811"/>
            <a:ext cx="608462" cy="603306"/>
          </a:xfrm>
          <a:prstGeom prst="rect">
            <a:avLst/>
          </a:prstGeom>
        </p:spPr>
      </p:pic>
      <p:sp>
        <p:nvSpPr>
          <p:cNvPr id="15" name="Arrow: Right 14">
            <a:extLst>
              <a:ext uri="{FF2B5EF4-FFF2-40B4-BE49-F238E27FC236}">
                <a16:creationId xmlns:a16="http://schemas.microsoft.com/office/drawing/2014/main" id="{EB809E56-7D83-4F77-9C98-4DBF630AD230}"/>
              </a:ext>
            </a:extLst>
          </p:cNvPr>
          <p:cNvSpPr/>
          <p:nvPr/>
        </p:nvSpPr>
        <p:spPr>
          <a:xfrm rot="5400000">
            <a:off x="19584408" y="8654447"/>
            <a:ext cx="454845" cy="489895"/>
          </a:xfrm>
          <a:prstGeom prst="rightArrow">
            <a:avLst/>
          </a:prstGeom>
          <a:solidFill>
            <a:srgbClr val="38175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4923"/>
          </a:p>
        </p:txBody>
      </p:sp>
      <p:sp>
        <p:nvSpPr>
          <p:cNvPr id="102" name="TextBox 101">
            <a:extLst>
              <a:ext uri="{FF2B5EF4-FFF2-40B4-BE49-F238E27FC236}">
                <a16:creationId xmlns:a16="http://schemas.microsoft.com/office/drawing/2014/main" id="{BB03F353-DCC5-454E-BED1-F9B377594CDD}"/>
              </a:ext>
            </a:extLst>
          </p:cNvPr>
          <p:cNvSpPr txBox="1"/>
          <p:nvPr/>
        </p:nvSpPr>
        <p:spPr>
          <a:xfrm>
            <a:off x="18905608" y="14823723"/>
            <a:ext cx="2482231" cy="387798"/>
          </a:xfrm>
          <a:prstGeom prst="rect">
            <a:avLst/>
          </a:prstGeom>
          <a:noFill/>
        </p:spPr>
        <p:txBody>
          <a:bodyPr wrap="square" rtlCol="0">
            <a:spAutoFit/>
          </a:bodyPr>
          <a:lstStyle/>
          <a:p>
            <a:r>
              <a:rPr lang="en-US" sz="1920" dirty="0"/>
              <a:t>Reconstruction</a:t>
            </a:r>
          </a:p>
        </p:txBody>
      </p:sp>
      <p:pic>
        <p:nvPicPr>
          <p:cNvPr id="16" name="Picture 15">
            <a:extLst>
              <a:ext uri="{FF2B5EF4-FFF2-40B4-BE49-F238E27FC236}">
                <a16:creationId xmlns:a16="http://schemas.microsoft.com/office/drawing/2014/main" id="{244236E6-E5BE-467B-9A6A-A8F231A1EA6C}"/>
              </a:ext>
            </a:extLst>
          </p:cNvPr>
          <p:cNvPicPr>
            <a:picLocks noChangeAspect="1"/>
          </p:cNvPicPr>
          <p:nvPr/>
        </p:nvPicPr>
        <p:blipFill>
          <a:blip r:embed="rId34"/>
          <a:stretch>
            <a:fillRect/>
          </a:stretch>
        </p:blipFill>
        <p:spPr>
          <a:xfrm>
            <a:off x="1510556" y="22298616"/>
            <a:ext cx="11541381" cy="4241704"/>
          </a:xfrm>
          <a:prstGeom prst="rect">
            <a:avLst/>
          </a:prstGeom>
        </p:spPr>
      </p:pic>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18A3A3D-DDB9-41E6-A185-5946BADFC568}"/>
                  </a:ext>
                </a:extLst>
              </p:cNvPr>
              <p:cNvSpPr txBox="1"/>
              <p:nvPr/>
            </p:nvSpPr>
            <p:spPr>
              <a:xfrm>
                <a:off x="1357990" y="15084511"/>
                <a:ext cx="18178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Solution</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a:latin typeface="Cambria Math" panose="02040503050406030204" pitchFamily="18" charset="0"/>
                        </a:rPr>
                        <m:t> </m:t>
                      </m:r>
                      <m:r>
                        <m:rPr>
                          <m:sty m:val="p"/>
                        </m:rPr>
                        <a:rPr lang="en-US" sz="2000">
                          <a:latin typeface="Cambria Math" panose="02040503050406030204" pitchFamily="18" charset="0"/>
                        </a:rPr>
                        <m:t>RTE</m:t>
                      </m:r>
                      <m:r>
                        <a:rPr lang="en-US" sz="2000">
                          <a:latin typeface="Cambria Math" panose="02040503050406030204" pitchFamily="18" charset="0"/>
                        </a:rPr>
                        <m:t>:</m:t>
                      </m:r>
                    </m:oMath>
                  </m:oMathPara>
                </a14:m>
                <a:endParaRPr lang="en-US" sz="2000" dirty="0"/>
              </a:p>
            </p:txBody>
          </p:sp>
        </mc:Choice>
        <mc:Fallback xmlns="">
          <p:sp>
            <p:nvSpPr>
              <p:cNvPr id="95" name="TextBox 94">
                <a:extLst>
                  <a:ext uri="{FF2B5EF4-FFF2-40B4-BE49-F238E27FC236}">
                    <a16:creationId xmlns:a16="http://schemas.microsoft.com/office/drawing/2014/main" id="{918A3A3D-DDB9-41E6-A185-5946BADFC568}"/>
                  </a:ext>
                </a:extLst>
              </p:cNvPr>
              <p:cNvSpPr txBox="1">
                <a:spLocks noRot="1" noChangeAspect="1" noMove="1" noResize="1" noEditPoints="1" noAdjustHandles="1" noChangeArrowheads="1" noChangeShapeType="1" noTextEdit="1"/>
              </p:cNvSpPr>
              <p:nvPr/>
            </p:nvSpPr>
            <p:spPr>
              <a:xfrm>
                <a:off x="1357990" y="15084511"/>
                <a:ext cx="1817805" cy="307777"/>
              </a:xfrm>
              <a:prstGeom prst="rect">
                <a:avLst/>
              </a:prstGeom>
              <a:blipFill>
                <a:blip r:embed="rId35"/>
                <a:stretch>
                  <a:fillRect l="-3020" r="-167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51C9E3A6-7DC4-4773-88C0-F14EBB1E282C}"/>
                  </a:ext>
                </a:extLst>
              </p:cNvPr>
              <p:cNvSpPr txBox="1"/>
              <p:nvPr/>
            </p:nvSpPr>
            <p:spPr>
              <a:xfrm>
                <a:off x="12263923" y="16541344"/>
                <a:ext cx="50541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𝐶𝑜𝑠𝑡</m:t>
                      </m:r>
                      <m:r>
                        <a:rPr lang="en-US" sz="2400" i="1">
                          <a:latin typeface="Cambria Math" panose="02040503050406030204" pitchFamily="18" charset="0"/>
                        </a:rPr>
                        <m:t>−</m:t>
                      </m:r>
                      <m:r>
                        <a:rPr lang="en-US" sz="2400" i="1">
                          <a:latin typeface="Cambria Math" panose="02040503050406030204" pitchFamily="18" charset="0"/>
                        </a:rPr>
                        <m:t>𝐹𝑢𝑛𝑐𝑡𝑖𝑜𝑛</m:t>
                      </m:r>
                      <m:r>
                        <a:rPr lang="en-US" sz="2400" i="1">
                          <a:latin typeface="Cambria Math" panose="02040503050406030204" pitchFamily="18" charset="0"/>
                        </a:rPr>
                        <m:t> </m:t>
                      </m:r>
                      <m:r>
                        <a:rPr lang="en-US" sz="2400" i="1">
                          <a:latin typeface="Cambria Math" panose="02040503050406030204" pitchFamily="18" charset="0"/>
                        </a:rPr>
                        <m:t>𝑤𝑖𝑡h</m:t>
                      </m:r>
                      <m:r>
                        <a:rPr lang="en-US" sz="2400" i="1">
                          <a:latin typeface="Cambria Math" panose="02040503050406030204" pitchFamily="18" charset="0"/>
                        </a:rPr>
                        <m:t> </m:t>
                      </m:r>
                      <m:r>
                        <a:rPr lang="en-US" sz="2400" i="1">
                          <a:latin typeface="Cambria Math" panose="02040503050406030204" pitchFamily="18" charset="0"/>
                        </a:rPr>
                        <m:t>𝑟𝑒𝑔𝑢𝑙𝑎𝑟𝑖𝑧𝑒𝑟</m:t>
                      </m:r>
                      <m:r>
                        <a:rPr lang="en-US" sz="2400" i="1">
                          <a:latin typeface="Cambria Math" panose="02040503050406030204" pitchFamily="18" charset="0"/>
                        </a:rPr>
                        <m:t> </m:t>
                      </m:r>
                      <m:r>
                        <a:rPr lang="en-US" sz="2400" i="1">
                          <a:latin typeface="Cambria Math" panose="02040503050406030204" pitchFamily="18" charset="0"/>
                        </a:rPr>
                        <m:t>𝜙</m:t>
                      </m:r>
                      <m:r>
                        <a:rPr lang="en-US" sz="2400" i="1">
                          <a:latin typeface="Cambria Math" panose="02040503050406030204" pitchFamily="18" charset="0"/>
                        </a:rPr>
                        <m:t>:</m:t>
                      </m:r>
                    </m:oMath>
                  </m:oMathPara>
                </a14:m>
                <a:endParaRPr lang="en-US" sz="2400" dirty="0"/>
              </a:p>
            </p:txBody>
          </p:sp>
        </mc:Choice>
        <mc:Fallback xmlns="">
          <p:sp>
            <p:nvSpPr>
              <p:cNvPr id="98" name="TextBox 97">
                <a:extLst>
                  <a:ext uri="{FF2B5EF4-FFF2-40B4-BE49-F238E27FC236}">
                    <a16:creationId xmlns:a16="http://schemas.microsoft.com/office/drawing/2014/main" id="{51C9E3A6-7DC4-4773-88C0-F14EBB1E282C}"/>
                  </a:ext>
                </a:extLst>
              </p:cNvPr>
              <p:cNvSpPr txBox="1">
                <a:spLocks noRot="1" noChangeAspect="1" noMove="1" noResize="1" noEditPoints="1" noAdjustHandles="1" noChangeArrowheads="1" noChangeShapeType="1" noTextEdit="1"/>
              </p:cNvSpPr>
              <p:nvPr/>
            </p:nvSpPr>
            <p:spPr>
              <a:xfrm>
                <a:off x="12263923" y="16541344"/>
                <a:ext cx="5054141" cy="369332"/>
              </a:xfrm>
              <a:prstGeom prst="rect">
                <a:avLst/>
              </a:prstGeom>
              <a:blipFill>
                <a:blip r:embed="rId36"/>
                <a:stretch>
                  <a:fillRect l="-965" r="-121"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a:extLst>
                  <a:ext uri="{FF2B5EF4-FFF2-40B4-BE49-F238E27FC236}">
                    <a16:creationId xmlns:a16="http://schemas.microsoft.com/office/drawing/2014/main" id="{EBEED185-9790-4923-93C4-7811275FCF8B}"/>
                  </a:ext>
                </a:extLst>
              </p:cNvPr>
              <p:cNvSpPr/>
              <p:nvPr/>
            </p:nvSpPr>
            <p:spPr>
              <a:xfrm>
                <a:off x="12174511" y="17092873"/>
                <a:ext cx="57204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𝐶𝑜𝑛𝑠𝑡𝑟𝑢𝑐𝑡</m:t>
                          </m:r>
                          <m:r>
                            <a:rPr lang="en-US" sz="2400" i="1">
                              <a:latin typeface="Cambria Math" panose="02040503050406030204" pitchFamily="18" charset="0"/>
                            </a:rPr>
                            <m:t> </m:t>
                          </m:r>
                          <m:r>
                            <a:rPr lang="en-US" sz="2400" i="1">
                              <a:latin typeface="Cambria Math" panose="02040503050406030204" pitchFamily="18" charset="0"/>
                            </a:rPr>
                            <m:t>𝐴𝑢𝑔𝑚𝑒𝑛𝑡𝑒𝑑</m:t>
                          </m:r>
                          <m:r>
                            <a:rPr lang="en-US" sz="2400" i="1">
                              <a:latin typeface="Cambria Math" panose="02040503050406030204" pitchFamily="18" charset="0"/>
                            </a:rPr>
                            <m:t> </m:t>
                          </m:r>
                          <m:r>
                            <a:rPr lang="en-US" sz="2400" i="1">
                              <a:latin typeface="Cambria Math" panose="02040503050406030204" pitchFamily="18" charset="0"/>
                            </a:rPr>
                            <m:t>𝐿𝑎𝑢𝑔𝑟𝑎𝑛𝑔𝑖𝑎𝑛</m:t>
                          </m:r>
                          <m:r>
                            <a:rPr lang="en-US" sz="2400" i="1">
                              <a:latin typeface="Cambria Math" panose="02040503050406030204" pitchFamily="18" charset="0"/>
                            </a:rPr>
                            <m:t>: </m:t>
                          </m:r>
                          <m:r>
                            <a:rPr lang="en-US" sz="2400" i="1">
                              <a:latin typeface="Cambria Math" panose="02040503050406030204" pitchFamily="18" charset="0"/>
                            </a:rPr>
                            <m:t>𝐿</m:t>
                          </m:r>
                        </m:e>
                        <m:sub>
                          <m:r>
                            <a:rPr lang="en-US" sz="2400" i="1">
                              <a:latin typeface="Cambria Math" panose="02040503050406030204" pitchFamily="18" charset="0"/>
                            </a:rPr>
                            <m:t>𝜆</m:t>
                          </m:r>
                        </m:sub>
                      </m:sSub>
                    </m:oMath>
                  </m:oMathPara>
                </a14:m>
                <a:endParaRPr lang="en-US" sz="2400" dirty="0"/>
              </a:p>
            </p:txBody>
          </p:sp>
        </mc:Choice>
        <mc:Fallback xmlns="">
          <p:sp>
            <p:nvSpPr>
              <p:cNvPr id="99" name="Rectangle 98">
                <a:extLst>
                  <a:ext uri="{FF2B5EF4-FFF2-40B4-BE49-F238E27FC236}">
                    <a16:creationId xmlns:a16="http://schemas.microsoft.com/office/drawing/2014/main" id="{EBEED185-9790-4923-93C4-7811275FCF8B}"/>
                  </a:ext>
                </a:extLst>
              </p:cNvPr>
              <p:cNvSpPr>
                <a:spLocks noRot="1" noChangeAspect="1" noMove="1" noResize="1" noEditPoints="1" noAdjustHandles="1" noChangeArrowheads="1" noChangeShapeType="1" noTextEdit="1"/>
              </p:cNvSpPr>
              <p:nvPr/>
            </p:nvSpPr>
            <p:spPr>
              <a:xfrm>
                <a:off x="12174511" y="17092873"/>
                <a:ext cx="5720477" cy="461665"/>
              </a:xfrm>
              <a:prstGeom prst="rect">
                <a:avLst/>
              </a:prstGeom>
              <a:blipFill>
                <a:blip r:embed="rId3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Rectangle 102">
                <a:extLst>
                  <a:ext uri="{FF2B5EF4-FFF2-40B4-BE49-F238E27FC236}">
                    <a16:creationId xmlns:a16="http://schemas.microsoft.com/office/drawing/2014/main" id="{2300B092-8977-42D2-8CF9-688BD031AF23}"/>
                  </a:ext>
                </a:extLst>
              </p:cNvPr>
              <p:cNvSpPr/>
              <p:nvPr/>
            </p:nvSpPr>
            <p:spPr>
              <a:xfrm>
                <a:off x="12174511" y="20083912"/>
                <a:ext cx="47132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𝑅𝑒𝑝𝑙𝑎𝑐𝑒</m:t>
                      </m:r>
                      <m:r>
                        <a:rPr lang="en-US" sz="2400" i="1">
                          <a:latin typeface="Cambria Math" panose="02040503050406030204" pitchFamily="18" charset="0"/>
                        </a:rPr>
                        <m:t> </m:t>
                      </m:r>
                      <m:r>
                        <a:rPr lang="en-US" sz="2400" i="1">
                          <a:latin typeface="Cambria Math" panose="02040503050406030204" pitchFamily="18" charset="0"/>
                        </a:rPr>
                        <m:t>𝑤𝑖𝑡h</m:t>
                      </m:r>
                      <m:r>
                        <a:rPr lang="en-US" sz="2400" i="1">
                          <a:latin typeface="Cambria Math" panose="02040503050406030204" pitchFamily="18" charset="0"/>
                        </a:rPr>
                        <m:t> </m:t>
                      </m:r>
                      <m:r>
                        <a:rPr lang="en-US" sz="2400" i="1">
                          <a:latin typeface="Cambria Math" panose="02040503050406030204" pitchFamily="18" charset="0"/>
                        </a:rPr>
                        <m:t>𝐷𝑒𝑒𝑝</m:t>
                      </m:r>
                      <m:r>
                        <a:rPr lang="en-US" sz="2400" i="1">
                          <a:latin typeface="Cambria Math" panose="02040503050406030204" pitchFamily="18" charset="0"/>
                        </a:rPr>
                        <m:t> </m:t>
                      </m:r>
                      <m:r>
                        <a:rPr lang="en-US" sz="2400" i="1">
                          <a:latin typeface="Cambria Math" panose="02040503050406030204" pitchFamily="18" charset="0"/>
                        </a:rPr>
                        <m:t>𝐷𝑒𝑛𝑜𝑖𝑠𝑒𝑟</m:t>
                      </m:r>
                      <m:r>
                        <a:rPr lang="en-US" sz="2400" i="1">
                          <a:latin typeface="Cambria Math" panose="02040503050406030204" pitchFamily="18" charset="0"/>
                        </a:rPr>
                        <m:t> [5]: </m:t>
                      </m:r>
                    </m:oMath>
                  </m:oMathPara>
                </a14:m>
                <a:endParaRPr lang="en-US" sz="2400" dirty="0"/>
              </a:p>
            </p:txBody>
          </p:sp>
        </mc:Choice>
        <mc:Fallback xmlns="">
          <p:sp>
            <p:nvSpPr>
              <p:cNvPr id="103" name="Rectangle 102">
                <a:extLst>
                  <a:ext uri="{FF2B5EF4-FFF2-40B4-BE49-F238E27FC236}">
                    <a16:creationId xmlns:a16="http://schemas.microsoft.com/office/drawing/2014/main" id="{2300B092-8977-42D2-8CF9-688BD031AF23}"/>
                  </a:ext>
                </a:extLst>
              </p:cNvPr>
              <p:cNvSpPr>
                <a:spLocks noRot="1" noChangeAspect="1" noMove="1" noResize="1" noEditPoints="1" noAdjustHandles="1" noChangeArrowheads="1" noChangeShapeType="1" noTextEdit="1"/>
              </p:cNvSpPr>
              <p:nvPr/>
            </p:nvSpPr>
            <p:spPr>
              <a:xfrm>
                <a:off x="12174511" y="20083912"/>
                <a:ext cx="4713213" cy="461665"/>
              </a:xfrm>
              <a:prstGeom prst="rect">
                <a:avLst/>
              </a:prstGeom>
              <a:blipFill>
                <a:blip r:embed="rId38"/>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Rectangle 103">
                <a:extLst>
                  <a:ext uri="{FF2B5EF4-FFF2-40B4-BE49-F238E27FC236}">
                    <a16:creationId xmlns:a16="http://schemas.microsoft.com/office/drawing/2014/main" id="{A6A9CA5E-07CD-4216-B845-232A11E86C90}"/>
                  </a:ext>
                </a:extLst>
              </p:cNvPr>
              <p:cNvSpPr/>
              <p:nvPr/>
            </p:nvSpPr>
            <p:spPr>
              <a:xfrm>
                <a:off x="17018958" y="20080148"/>
                <a:ext cx="39491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r>
                        <a:rPr lang="en-US" sz="2400" b="1">
                          <a:latin typeface="Cambria Math" panose="02040503050406030204" pitchFamily="18" charset="0"/>
                        </a:rPr>
                        <m:t>𝐅𝐅𝐃𝐍𝐄</m:t>
                      </m:r>
                      <m:sSub>
                        <m:sSubPr>
                          <m:ctrlPr>
                            <a:rPr lang="en-US" sz="2400" b="1" i="1">
                              <a:latin typeface="Cambria Math" panose="02040503050406030204" pitchFamily="18" charset="0"/>
                            </a:rPr>
                          </m:ctrlPr>
                        </m:sSubPr>
                        <m:e>
                          <m:r>
                            <a:rPr lang="en-US" sz="2400" b="1">
                              <a:latin typeface="Cambria Math" panose="02040503050406030204" pitchFamily="18" charset="0"/>
                            </a:rPr>
                            <m:t>𝐓</m:t>
                          </m:r>
                        </m:e>
                        <m:sub>
                          <m:r>
                            <a:rPr lang="en-US" sz="2400" b="1" i="1">
                              <a:latin typeface="Cambria Math" panose="02040503050406030204" pitchFamily="18" charset="0"/>
                            </a:rPr>
                            <m:t>𝝈</m:t>
                          </m:r>
                        </m:sub>
                      </m:sSub>
                      <m:r>
                        <a:rPr lang="en-US" sz="2400" b="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𝑜</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1">
                          <a:latin typeface="Cambria Math" panose="02040503050406030204" pitchFamily="18" charset="0"/>
                        </a:rPr>
                        <m:t>)</m:t>
                      </m:r>
                    </m:oMath>
                  </m:oMathPara>
                </a14:m>
                <a:endParaRPr lang="en-US" sz="2400" b="1" dirty="0"/>
              </a:p>
            </p:txBody>
          </p:sp>
        </mc:Choice>
        <mc:Fallback xmlns="">
          <p:sp>
            <p:nvSpPr>
              <p:cNvPr id="104" name="Rectangle 103">
                <a:extLst>
                  <a:ext uri="{FF2B5EF4-FFF2-40B4-BE49-F238E27FC236}">
                    <a16:creationId xmlns:a16="http://schemas.microsoft.com/office/drawing/2014/main" id="{A6A9CA5E-07CD-4216-B845-232A11E86C90}"/>
                  </a:ext>
                </a:extLst>
              </p:cNvPr>
              <p:cNvSpPr>
                <a:spLocks noRot="1" noChangeAspect="1" noMove="1" noResize="1" noEditPoints="1" noAdjustHandles="1" noChangeArrowheads="1" noChangeShapeType="1" noTextEdit="1"/>
              </p:cNvSpPr>
              <p:nvPr/>
            </p:nvSpPr>
            <p:spPr>
              <a:xfrm>
                <a:off x="17018958" y="20080148"/>
                <a:ext cx="3949158" cy="461665"/>
              </a:xfrm>
              <a:prstGeom prst="rect">
                <a:avLst/>
              </a:prstGeom>
              <a:blipFill>
                <a:blip r:embed="rId39"/>
                <a:stretch>
                  <a:fillRect b="-17105"/>
                </a:stretch>
              </a:blipFill>
            </p:spPr>
            <p:txBody>
              <a:bodyPr/>
              <a:lstStyle/>
              <a:p>
                <a:r>
                  <a:rPr lang="en-US">
                    <a:noFill/>
                  </a:rPr>
                  <a:t> </a:t>
                </a:r>
              </a:p>
            </p:txBody>
          </p:sp>
        </mc:Fallback>
      </mc:AlternateContent>
      <p:sp>
        <p:nvSpPr>
          <p:cNvPr id="105" name="Arrow: Right 104">
            <a:extLst>
              <a:ext uri="{FF2B5EF4-FFF2-40B4-BE49-F238E27FC236}">
                <a16:creationId xmlns:a16="http://schemas.microsoft.com/office/drawing/2014/main" id="{76707F80-0DCE-4189-A195-18E2169DC3BF}"/>
              </a:ext>
            </a:extLst>
          </p:cNvPr>
          <p:cNvSpPr/>
          <p:nvPr/>
        </p:nvSpPr>
        <p:spPr>
          <a:xfrm rot="5400000">
            <a:off x="19557466" y="12642103"/>
            <a:ext cx="454845" cy="489895"/>
          </a:xfrm>
          <a:prstGeom prst="rightArrow">
            <a:avLst/>
          </a:prstGeom>
          <a:solidFill>
            <a:srgbClr val="38175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4923"/>
          </a:p>
        </p:txBody>
      </p:sp>
    </p:spTree>
  </p:cSld>
  <p:clrMapOvr>
    <a:masterClrMapping/>
  </p:clrMapOvr>
</p:sld>
</file>

<file path=ppt/theme/theme1.xml><?xml version="1.0" encoding="utf-8"?>
<a:theme xmlns:a="http://schemas.openxmlformats.org/drawingml/2006/main" name="Med I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950</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vt:i4>
      </vt:variant>
    </vt:vector>
  </HeadingPairs>
  <TitlesOfParts>
    <vt:vector size="13" baseType="lpstr">
      <vt:lpstr>CMMI10</vt:lpstr>
      <vt:lpstr>CMR10</vt:lpstr>
      <vt:lpstr>CMSY10</vt:lpstr>
      <vt:lpstr>Lucida Grande</vt:lpstr>
      <vt:lpstr>NimbusRomNo9L-Regu</vt:lpstr>
      <vt:lpstr>NimbusRomNo9L-ReguItal</vt:lpstr>
      <vt:lpstr>StandardSymL-Slant_167</vt:lpstr>
      <vt:lpstr>Arial</vt:lpstr>
      <vt:lpstr>Calibri</vt:lpstr>
      <vt:lpstr>Cambria Math</vt:lpstr>
      <vt:lpstr>Century Gothic</vt:lpstr>
      <vt:lpstr>Med 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Sebastian Beck</dc:creator>
  <cp:lastModifiedBy>Anonymous</cp:lastModifiedBy>
  <cp:revision>220</cp:revision>
  <dcterms:created xsi:type="dcterms:W3CDTF">2013-03-18T14:14:32Z</dcterms:created>
  <dcterms:modified xsi:type="dcterms:W3CDTF">2020-01-29T03:04:50Z</dcterms:modified>
</cp:coreProperties>
</file>