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65" r:id="rId5"/>
    <p:sldId id="310" r:id="rId6"/>
    <p:sldId id="317" r:id="rId7"/>
    <p:sldId id="315" r:id="rId8"/>
    <p:sldId id="316" r:id="rId9"/>
    <p:sldId id="319" r:id="rId10"/>
    <p:sldId id="318" r:id="rId11"/>
    <p:sldId id="320" r:id="rId12"/>
    <p:sldId id="325" r:id="rId13"/>
    <p:sldId id="323" r:id="rId14"/>
    <p:sldId id="324" r:id="rId15"/>
    <p:sldId id="321" r:id="rId16"/>
    <p:sldId id="322" r:id="rId17"/>
    <p:sldId id="314" r:id="rId18"/>
  </p:sldIdLst>
  <p:sldSz cx="12188825" cy="6858000"/>
  <p:notesSz cx="6858000" cy="9144000"/>
  <p:custDataLst>
    <p:tags r:id="rId21"/>
  </p:custDataLst>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 id="{E4A6D138-34A7-4784-A850-4FC296A59BEC}">
          <p14:sldIdLst>
            <p14:sldId id="265"/>
          </p14:sldIdLst>
        </p14:section>
        <p14:section name="Einleitung" id="{7B829FB7-CDA4-443D-97C7-4995A51BA600}">
          <p14:sldIdLst>
            <p14:sldId id="310"/>
            <p14:sldId id="317"/>
            <p14:sldId id="315"/>
          </p14:sldIdLst>
        </p14:section>
        <p14:section name="Hauptteil" id="{F5544C29-524A-4143-AB3F-EBF5E39DA3AA}">
          <p14:sldIdLst>
            <p14:sldId id="316"/>
            <p14:sldId id="319"/>
            <p14:sldId id="318"/>
            <p14:sldId id="320"/>
            <p14:sldId id="325"/>
            <p14:sldId id="323"/>
          </p14:sldIdLst>
        </p14:section>
        <p14:section name="Böses suchen" id="{85EA11AC-F753-48BF-AE75-3FDB184B0CC7}">
          <p14:sldIdLst>
            <p14:sldId id="324"/>
          </p14:sldIdLst>
        </p14:section>
        <p14:section name="Anhang" id="{7F97EE33-C19F-443B-9A56-745935182D8F}">
          <p14:sldIdLst>
            <p14:sldId id="321"/>
            <p14:sldId id="322"/>
          </p14:sldIdLst>
        </p14:section>
        <p14:section name="Ende" id="{FB0B4743-A74E-4F94-82B1-57B8047358AF}">
          <p14:sldIdLst>
            <p14:sldId id="314"/>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29" autoAdjust="0"/>
  </p:normalViewPr>
  <p:slideViewPr>
    <p:cSldViewPr showGuides="1">
      <p:cViewPr varScale="1">
        <p:scale>
          <a:sx n="114" d="100"/>
          <a:sy n="114" d="100"/>
        </p:scale>
        <p:origin x="420" y="11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9" d="100"/>
          <a:sy n="89" d="100"/>
        </p:scale>
        <p:origin x="375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115D25CC-CE2B-44FC-97DA-587FCC13922E}" type="datetime1">
              <a:rPr lang="de-DE" smtClean="0"/>
              <a:pPr algn="r" rtl="0"/>
              <a:t>06.05.2019</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de-DE" smtClean="0"/>
              <a:pPr algn="r" rtl="0"/>
              <a:t>‹Nr.›</a:t>
            </a:fld>
            <a:endParaRPr lang="de-DE"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de-DE" noProof="0"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E832C949-ED9C-45D4-8A60-90C89D3B8584}" type="datetime1">
              <a:rPr lang="de-DE" smtClean="0"/>
              <a:pPr/>
              <a:t>06.05.2019</a:t>
            </a:fld>
            <a:endParaRPr lang="de-DE"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de-DE" smtClean="0"/>
              <a:pPr/>
              <a:t>‹Nr.›</a:t>
            </a:fld>
            <a:endParaRPr lang="de-DE"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de-DE" noProof="0"/>
              <a:t>Master-Untertitelformat bearbeiten</a:t>
            </a:r>
            <a:endParaRPr lang="de-DE"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p:txBody>
          <a:bodyPr vert="eaVert" rtlCol="0"/>
          <a:lstStyle>
            <a:lvl1pPr>
              <a:defRPr/>
            </a:lvl1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A189E67C-9D02-45EC-B214-7132036CA0E2}" type="datetime1">
              <a:rPr lang="de-DE" noProof="0" smtClean="0"/>
              <a:pPr/>
              <a:t>06.05.2019</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142412" y="381001"/>
            <a:ext cx="1524001" cy="5638800"/>
          </a:xfrm>
        </p:spPr>
        <p:txBody>
          <a:bodyPr vert="eaVert"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a:xfrm>
            <a:off x="1522412" y="381001"/>
            <a:ext cx="7391399" cy="5638800"/>
          </a:xfrm>
        </p:spPr>
        <p:txBody>
          <a:bodyPr vert="eaVert" rtlCol="0"/>
          <a:lstStyle>
            <a:lvl1pPr>
              <a:defRPr/>
            </a:lvl1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270FAB6A-C057-4550-9260-DE7EF7F686AF}" type="datetime1">
              <a:rPr lang="de-DE" noProof="0" smtClean="0"/>
              <a:pPr/>
              <a:t>06.05.2019</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hasCustomPrompt="1"/>
          </p:nvPr>
        </p:nvSpPr>
        <p:spPr/>
        <p:txBody>
          <a:bodyPr rtlCol="0"/>
          <a:lstStyle>
            <a:lvl5pPr algn="l" rtl="0">
              <a:defRPr/>
            </a:lvl5pPr>
            <a:lvl6pPr algn="l" rtl="0">
              <a:defRPr/>
            </a:lvl6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0C3BEA5D-0888-4F93-8E94-34D310102D57}" type="datetime1">
              <a:rPr lang="de-DE" smtClean="0"/>
              <a:pPr/>
              <a:t>06.05.2019</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de-DE" noProof="0" dirty="0"/>
              <a:t>Textmasterformate bearbeiten</a:t>
            </a:r>
          </a:p>
        </p:txBody>
      </p:sp>
      <p:sp>
        <p:nvSpPr>
          <p:cNvPr id="4" name="Datumsplatzhalter 3"/>
          <p:cNvSpPr>
            <a:spLocks noGrp="1"/>
          </p:cNvSpPr>
          <p:nvPr>
            <p:ph type="dt" sz="half" idx="10"/>
          </p:nvPr>
        </p:nvSpPr>
        <p:spPr/>
        <p:txBody>
          <a:bodyPr rtlCol="0"/>
          <a:lstStyle>
            <a:lvl1pPr>
              <a:defRPr/>
            </a:lvl1pPr>
          </a:lstStyle>
          <a:p>
            <a:fld id="{BAC737EE-66BB-4D7F-898E-CF1D06F8E110}" type="datetime1">
              <a:rPr lang="de-DE" smtClean="0"/>
              <a:pPr/>
              <a:t>06.05.2019</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sz="half" idx="1" hasCustomPrompt="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Inhaltsplatzhalter 3"/>
          <p:cNvSpPr>
            <a:spLocks noGrp="1"/>
          </p:cNvSpPr>
          <p:nvPr>
            <p:ph sz="half" idx="2" hasCustomPrompt="1"/>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Datumsplatzhalter 4"/>
          <p:cNvSpPr>
            <a:spLocks noGrp="1"/>
          </p:cNvSpPr>
          <p:nvPr>
            <p:ph type="dt" sz="half" idx="10"/>
          </p:nvPr>
        </p:nvSpPr>
        <p:spPr/>
        <p:txBody>
          <a:bodyPr rtlCol="0"/>
          <a:lstStyle/>
          <a:p>
            <a:r>
              <a:rPr lang="de-DE" dirty="0"/>
              <a:t>​</a:t>
            </a:r>
            <a:fld id="{8B789056-64C5-46DE-95B1-DA257F473F68}" type="datetime1">
              <a:rPr lang="de-DE" smtClean="0"/>
              <a:pPr/>
              <a:t>06.05.2019</a:t>
            </a:fld>
            <a:r>
              <a:rPr lang="de-DE" dirty="0"/>
              <a:t>​</a:t>
            </a:r>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4" name="Inhaltsplatzhalter 3"/>
          <p:cNvSpPr>
            <a:spLocks noGrp="1"/>
          </p:cNvSpPr>
          <p:nvPr>
            <p:ph sz="half" idx="2" hasCustomPrompt="1"/>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Textplatzhalter 4"/>
          <p:cNvSpPr>
            <a:spLocks noGrp="1"/>
          </p:cNvSpPr>
          <p:nvPr>
            <p:ph type="body" sz="quarter" idx="3" hasCustomPrompt="1"/>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6" name="Inhaltsplatzhalter 5"/>
          <p:cNvSpPr>
            <a:spLocks noGrp="1"/>
          </p:cNvSpPr>
          <p:nvPr>
            <p:ph sz="quarter" idx="4" hasCustomPrompt="1"/>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7" name="Datumsplatzhalter 6"/>
          <p:cNvSpPr>
            <a:spLocks noGrp="1"/>
          </p:cNvSpPr>
          <p:nvPr>
            <p:ph type="dt" sz="half" idx="10"/>
          </p:nvPr>
        </p:nvSpPr>
        <p:spPr/>
        <p:txBody>
          <a:bodyPr rtlCol="0"/>
          <a:lstStyle>
            <a:lvl1pPr>
              <a:defRPr/>
            </a:lvl1pPr>
          </a:lstStyle>
          <a:p>
            <a:fld id="{80BFF739-A1FF-4B0F-A80D-4A7600AF59B6}" type="datetime1">
              <a:rPr lang="de-DE" noProof="0" smtClean="0"/>
              <a:pPr/>
              <a:t>06.05.2019</a:t>
            </a:fld>
            <a:endParaRPr lang="de-DE" noProof="0" dirty="0"/>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a:p>
        </p:txBody>
      </p:sp>
      <p:sp>
        <p:nvSpPr>
          <p:cNvPr id="3" name="Datumsplatzhalter 2"/>
          <p:cNvSpPr>
            <a:spLocks noGrp="1"/>
          </p:cNvSpPr>
          <p:nvPr>
            <p:ph type="dt" sz="half" idx="10"/>
          </p:nvPr>
        </p:nvSpPr>
        <p:spPr/>
        <p:txBody>
          <a:bodyPr rtlCol="0"/>
          <a:lstStyle>
            <a:lvl1pPr>
              <a:defRPr/>
            </a:lvl1pPr>
          </a:lstStyle>
          <a:p>
            <a:fld id="{B9B1CAE9-9EFE-4152-8504-84F83B03DD44}" type="datetime1">
              <a:rPr lang="de-DE" smtClean="0"/>
              <a:pPr/>
              <a:t>06.05.2019</a:t>
            </a:fld>
            <a:endParaRPr lang="de-DE" dirty="0"/>
          </a:p>
        </p:txBody>
      </p:sp>
      <p:sp>
        <p:nvSpPr>
          <p:cNvPr id="4" name="Fußzeilenplatzhalter 3"/>
          <p:cNvSpPr>
            <a:spLocks noGrp="1"/>
          </p:cNvSpPr>
          <p:nvPr>
            <p:ph type="ftr" sz="quarter" idx="11"/>
          </p:nvPr>
        </p:nvSpPr>
        <p:spPr/>
        <p:txBody>
          <a:bodyPr rtlCol="0"/>
          <a:lstStyle/>
          <a:p>
            <a:pPr rtl="0"/>
            <a:endParaRPr/>
          </a:p>
        </p:txBody>
      </p:sp>
      <p:sp>
        <p:nvSpPr>
          <p:cNvPr id="5" name="Foliennummernplatzhalter 4"/>
          <p:cNvSpPr>
            <a:spLocks noGrp="1"/>
          </p:cNvSpPr>
          <p:nvPr>
            <p:ph type="sldNum" sz="quarter" idx="12"/>
          </p:nvPr>
        </p:nvSpPr>
        <p:spPr/>
        <p:txBody>
          <a:bodyPr rtlCol="0"/>
          <a:lstStyle/>
          <a:p>
            <a:pPr rtl="0"/>
            <a:fld id="{2A013F82-EE5E-44EE-A61D-E31C6657F26F}" type="slidenum">
              <a:rPr/>
              <a:t>‹Nr.›</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Pr>
        <a:solidFill>
          <a:schemeClr val="bg2"/>
        </a:solidFill>
        <a:effectLst/>
      </p:bgPr>
    </p:bg>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lvl1pPr>
              <a:defRPr/>
            </a:lvl1pPr>
          </a:lstStyle>
          <a:p>
            <a:fld id="{16AF6054-D64A-4276-A67A-52D6E88FBE84}" type="datetime1">
              <a:rPr lang="de-DE" smtClean="0"/>
              <a:pPr/>
              <a:t>06.05.2019</a:t>
            </a:fld>
            <a:endParaRPr lang="de-DE" dirty="0"/>
          </a:p>
        </p:txBody>
      </p:sp>
      <p:sp>
        <p:nvSpPr>
          <p:cNvPr id="3" name="Fußzeilenplatzhalter 2"/>
          <p:cNvSpPr>
            <a:spLocks noGrp="1"/>
          </p:cNvSpPr>
          <p:nvPr>
            <p:ph type="ftr" sz="quarter" idx="11"/>
          </p:nvPr>
        </p:nvSpPr>
        <p:spPr/>
        <p:txBody>
          <a:bodyPr rtlCol="0"/>
          <a:lstStyle/>
          <a:p>
            <a:pPr rtl="0"/>
            <a:endParaRPr/>
          </a:p>
        </p:txBody>
      </p:sp>
      <p:sp>
        <p:nvSpPr>
          <p:cNvPr id="4" name="Foliennummernplatzhalter 3"/>
          <p:cNvSpPr>
            <a:spLocks noGrp="1"/>
          </p:cNvSpPr>
          <p:nvPr>
            <p:ph type="sldNum" sz="quarter" idx="12"/>
          </p:nvPr>
        </p:nvSpPr>
        <p:spPr/>
        <p:txBody>
          <a:bodyPr rtlCol="0"/>
          <a:lstStyle/>
          <a:p>
            <a:pPr rtl="0"/>
            <a:fld id="{2A013F82-EE5E-44EE-A61D-E31C6657F26F}" type="slidenum">
              <a:rPr/>
              <a:t>‹Nr.›</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055604" y="1905000"/>
            <a:ext cx="3596607" cy="2667000"/>
          </a:xfrm>
        </p:spPr>
        <p:txBody>
          <a:bodyPr rtlCol="0" anchor="b">
            <a:noAutofit/>
          </a:bodyPr>
          <a:lstStyle>
            <a:lvl1pPr algn="l" rtl="0">
              <a:lnSpc>
                <a:spcPct val="90000"/>
              </a:lnSpc>
              <a:defRPr sz="3200" b="0" baseline="0">
                <a:solidFill>
                  <a:schemeClr val="tx1"/>
                </a:solidFill>
              </a:defRPr>
            </a:lvl1pPr>
          </a:lstStyle>
          <a:p>
            <a:pPr rtl="0"/>
            <a:r>
              <a:rPr lang="de-DE" noProof="0"/>
              <a:t>Mastertitelformat bearbeiten</a:t>
            </a:r>
            <a:endParaRPr lang="de-DE" noProof="0" dirty="0"/>
          </a:p>
        </p:txBody>
      </p:sp>
      <p:sp>
        <p:nvSpPr>
          <p:cNvPr id="3" name="Inhaltsplatzhalter 2"/>
          <p:cNvSpPr>
            <a:spLocks noGrp="1"/>
          </p:cNvSpPr>
          <p:nvPr>
            <p:ph idx="1" hasCustomPrompt="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Textplatzhalter 3"/>
          <p:cNvSpPr>
            <a:spLocks noGrp="1"/>
          </p:cNvSpPr>
          <p:nvPr>
            <p:ph type="body" sz="half" idx="2" hasCustomPrompt="1"/>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lvl1pPr>
              <a:defRPr/>
            </a:lvl1pPr>
          </a:lstStyle>
          <a:p>
            <a:fld id="{B5374C35-0B4F-422D-B236-94C4FF2C6562}" type="datetime1">
              <a:rPr lang="de-DE" noProof="0" smtClean="0"/>
              <a:pPr/>
              <a:t>06.05.2019</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noProof="0"/>
              <a:t>Bild durch Klicken auf Symbol hinzufügen</a:t>
            </a:r>
            <a:endParaRPr lang="de-DE" noProof="0" dirty="0"/>
          </a:p>
        </p:txBody>
      </p:sp>
      <p:sp>
        <p:nvSpPr>
          <p:cNvPr id="2" name="Titel 1"/>
          <p:cNvSpPr>
            <a:spLocks noGrp="1"/>
          </p:cNvSpPr>
          <p:nvPr>
            <p:ph type="title"/>
          </p:nvPr>
        </p:nvSpPr>
        <p:spPr>
          <a:xfrm>
            <a:off x="1055604" y="1905000"/>
            <a:ext cx="3596607" cy="2667000"/>
          </a:xfrm>
        </p:spPr>
        <p:txBody>
          <a:bodyPr rtlCol="0" anchor="b">
            <a:normAutofit/>
          </a:bodyPr>
          <a:lstStyle>
            <a:lvl1pPr algn="l" rtl="0">
              <a:lnSpc>
                <a:spcPct val="90000"/>
              </a:lnSpc>
              <a:defRPr sz="3200" b="0" i="0" baseline="0">
                <a:solidFill>
                  <a:schemeClr val="tx1"/>
                </a:solidFill>
              </a:defRPr>
            </a:lvl1pPr>
          </a:lstStyle>
          <a:p>
            <a:pPr rtl="0"/>
            <a:r>
              <a:rPr lang="de-DE" noProof="0"/>
              <a:t>Mastertitelformat bearbeiten</a:t>
            </a:r>
            <a:endParaRPr lang="de-DE" noProof="0" dirty="0"/>
          </a:p>
        </p:txBody>
      </p:sp>
      <p:sp>
        <p:nvSpPr>
          <p:cNvPr id="4" name="Textplatzhalter 3"/>
          <p:cNvSpPr>
            <a:spLocks noGrp="1"/>
          </p:cNvSpPr>
          <p:nvPr>
            <p:ph type="body" sz="half" idx="2" hasCustomPrompt="1"/>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lvl1pPr>
              <a:defRPr/>
            </a:lvl1pPr>
          </a:lstStyle>
          <a:p>
            <a:fld id="{58041F81-F908-46F2-978C-0D5782D2F71E}" type="datetime1">
              <a:rPr lang="de-DE" noProof="0" smtClean="0"/>
              <a:pPr/>
              <a:t>06.05.2019</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pPr/>
              <a:t>‹Nr.›</a:t>
            </a:fld>
            <a:endParaRPr lang="de-DE"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73868FAC-1E42-46E2-B290-2D4CF62A4174}" type="datetime1">
              <a:rPr lang="de-DE" smtClean="0"/>
              <a:pPr/>
              <a:t>06.05.2019</a:t>
            </a:fld>
            <a:endParaRPr lang="de-DE" dirty="0"/>
          </a:p>
        </p:txBody>
      </p:sp>
      <p:sp>
        <p:nvSpPr>
          <p:cNvPr id="5" name="Fußzeilenplatzhalt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de-DE" noProof="0" dirty="0"/>
          </a:p>
        </p:txBody>
      </p:sp>
      <p:sp>
        <p:nvSpPr>
          <p:cNvPr id="6" name="Foliennummernplatzhalt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de-DE" smtClean="0"/>
              <a:pPr/>
              <a:t>‹Nr.›</a:t>
            </a:fld>
            <a:endParaRPr lang="de-DE"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ndreas-hecht.com/blog/4183/"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ordpress.org/plugins/sf-move-login/" TargetMode="External"/><Relationship Id="rId13" Type="http://schemas.openxmlformats.org/officeDocument/2006/relationships/hyperlink" Target="https://wordpress.org/plugins/antivirus/" TargetMode="External"/><Relationship Id="rId18" Type="http://schemas.openxmlformats.org/officeDocument/2006/relationships/hyperlink" Target="https://de.wordpress.org/plugins/wpscan/" TargetMode="External"/><Relationship Id="rId3" Type="http://schemas.openxmlformats.org/officeDocument/2006/relationships/hyperlink" Target="https://de.wordpress.org/plugins/rest-api-toolbox/" TargetMode="External"/><Relationship Id="rId7" Type="http://schemas.openxmlformats.org/officeDocument/2006/relationships/hyperlink" Target="https://wordpress.org/plugins/force-strong-passwords/" TargetMode="External"/><Relationship Id="rId12" Type="http://schemas.openxmlformats.org/officeDocument/2006/relationships/hyperlink" Target="https://de.wordpress.org/plugins/snitch/" TargetMode="External"/><Relationship Id="rId17" Type="http://schemas.openxmlformats.org/officeDocument/2006/relationships/hyperlink" Target="https://de.wordpress.org/plugins/backwpup/" TargetMode="External"/><Relationship Id="rId2" Type="http://schemas.openxmlformats.org/officeDocument/2006/relationships/hyperlink" Target="https://de.wordpress.org/plugins/limit-login-attempts-reloaded/" TargetMode="External"/><Relationship Id="rId16" Type="http://schemas.openxmlformats.org/officeDocument/2006/relationships/hyperlink" Target="https://de.wordpress.org/plugins/duplicator/" TargetMode="External"/><Relationship Id="rId20"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hyperlink" Target="https://wordpress.org/plugins/google-authenticator/" TargetMode="External"/><Relationship Id="rId11" Type="http://schemas.openxmlformats.org/officeDocument/2006/relationships/hyperlink" Target="https://wordpress.org/plugins/username-changer/" TargetMode="External"/><Relationship Id="rId5" Type="http://schemas.openxmlformats.org/officeDocument/2006/relationships/hyperlink" Target="https://wordpress.org/plugins/two-factor/" TargetMode="External"/><Relationship Id="rId15" Type="http://schemas.openxmlformats.org/officeDocument/2006/relationships/hyperlink" Target="https://wordpress.org/plugins/checksum-verifier/" TargetMode="External"/><Relationship Id="rId10" Type="http://schemas.openxmlformats.org/officeDocument/2006/relationships/hyperlink" Target="https://wordpress.org/plugins/disable-emojis/" TargetMode="External"/><Relationship Id="rId19" Type="http://schemas.openxmlformats.org/officeDocument/2006/relationships/hyperlink" Target="https://wordpress.org/plugins/really-simple-ssl/" TargetMode="External"/><Relationship Id="rId4" Type="http://schemas.openxmlformats.org/officeDocument/2006/relationships/hyperlink" Target="https://de.wordpress.org/plugins/disable-xml-rpc/" TargetMode="External"/><Relationship Id="rId9" Type="http://schemas.openxmlformats.org/officeDocument/2006/relationships/hyperlink" Target="https://de.wordpress.org/plugins/stop-user-enumeration/" TargetMode="External"/><Relationship Id="rId14" Type="http://schemas.openxmlformats.org/officeDocument/2006/relationships/hyperlink" Target="https://wordpress.org/plugins/antispam-bee/"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h5bp/server-configs-apache" TargetMode="External"/><Relationship Id="rId3" Type="http://schemas.openxmlformats.org/officeDocument/2006/relationships/hyperlink" Target="https://wpvulndb.com/" TargetMode="External"/><Relationship Id="rId7" Type="http://schemas.openxmlformats.org/officeDocument/2006/relationships/hyperlink" Target="https://generatewp.com/" TargetMode="External"/><Relationship Id="rId2" Type="http://schemas.openxmlformats.org/officeDocument/2006/relationships/hyperlink" Target="https://wpscan.org/" TargetMode="External"/><Relationship Id="rId1" Type="http://schemas.openxmlformats.org/officeDocument/2006/relationships/slideLayout" Target="../slideLayouts/slideLayout4.xml"/><Relationship Id="rId6" Type="http://schemas.openxmlformats.org/officeDocument/2006/relationships/hyperlink" Target="http://www.htaccesstools.com/" TargetMode="External"/><Relationship Id="rId11" Type="http://schemas.openxmlformats.org/officeDocument/2006/relationships/image" Target="../media/image14.png"/><Relationship Id="rId5" Type="http://schemas.openxmlformats.org/officeDocument/2006/relationships/hyperlink" Target="https://wiki.ubuntuusers.de/Rechte/" TargetMode="External"/><Relationship Id="rId10" Type="http://schemas.openxmlformats.org/officeDocument/2006/relationships/hyperlink" Target="https://report-uri.com/home/tools" TargetMode="External"/><Relationship Id="rId4" Type="http://schemas.openxmlformats.org/officeDocument/2006/relationships/hyperlink" Target="https://www.exploit-db.com/" TargetMode="External"/><Relationship Id="rId9" Type="http://schemas.openxmlformats.org/officeDocument/2006/relationships/hyperlink" Target="https://securityheaders.com/"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mailto:mail@frank-Schmittlein.d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pi.wordpress.org/secret-key/1.1/sal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erishablepress.com/6g/" TargetMode="External"/><Relationship Id="rId2" Type="http://schemas.openxmlformats.org/officeDocument/2006/relationships/hyperlink" Target="http://www.htaccesstools.com/hotlink-protection/" TargetMode="Externa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a:xfrm>
            <a:off x="1065214" y="1828800"/>
            <a:ext cx="8917630" cy="2895600"/>
          </a:xfrm>
        </p:spPr>
        <p:txBody>
          <a:bodyPr rtlCol="0"/>
          <a:lstStyle/>
          <a:p>
            <a:r>
              <a:rPr lang="de-DE" dirty="0"/>
              <a:t>WordPress-Sicherheit</a:t>
            </a:r>
            <a:br>
              <a:rPr lang="de-DE" dirty="0"/>
            </a:br>
            <a:r>
              <a:rPr lang="de-DE" dirty="0"/>
              <a:t>Ein kleiner Überblick</a:t>
            </a:r>
            <a:endParaRPr lang="en-US" dirty="0"/>
          </a:p>
        </p:txBody>
      </p:sp>
      <p:sp>
        <p:nvSpPr>
          <p:cNvPr id="4" name="Untertitel 3"/>
          <p:cNvSpPr>
            <a:spLocks noGrp="1"/>
          </p:cNvSpPr>
          <p:nvPr>
            <p:ph type="subTitle" idx="1"/>
          </p:nvPr>
        </p:nvSpPr>
        <p:spPr/>
        <p:txBody>
          <a:bodyPr rtlCol="0"/>
          <a:lstStyle/>
          <a:p>
            <a:pPr rtl="0"/>
            <a:r>
              <a:rPr lang="de-DE" dirty="0"/>
              <a:t>Frank </a:t>
            </a:r>
            <a:r>
              <a:rPr lang="de-DE" dirty="0" err="1"/>
              <a:t>schmittlein</a:t>
            </a:r>
            <a:endParaRPr lang="de-DE" dirty="0"/>
          </a:p>
          <a:p>
            <a:pPr rtl="0"/>
            <a:endParaRPr lang="de-DE" dirty="0"/>
          </a:p>
          <a:p>
            <a:pPr rtl="0"/>
            <a:r>
              <a:rPr lang="de-DE" dirty="0"/>
              <a:t>Wordpress-</a:t>
            </a:r>
            <a:r>
              <a:rPr lang="de-DE" dirty="0" err="1"/>
              <a:t>meetup</a:t>
            </a:r>
            <a:r>
              <a:rPr lang="de-DE" dirty="0"/>
              <a:t> </a:t>
            </a:r>
            <a:r>
              <a:rPr lang="de-DE" dirty="0" err="1"/>
              <a:t>nürnberg</a:t>
            </a:r>
            <a:endParaRPr lang="de-DE" dirty="0"/>
          </a:p>
          <a:p>
            <a:pPr rtl="0"/>
            <a:r>
              <a:rPr lang="de-DE" dirty="0"/>
              <a:t>Mai 2019</a:t>
            </a:r>
            <a:endParaRPr lang="it-IT" dirty="0"/>
          </a:p>
        </p:txBody>
      </p:sp>
      <p:pic>
        <p:nvPicPr>
          <p:cNvPr id="5" name="Grafik 4">
            <a:extLst>
              <a:ext uri="{FF2B5EF4-FFF2-40B4-BE49-F238E27FC236}">
                <a16:creationId xmlns:a16="http://schemas.microsoft.com/office/drawing/2014/main" id="{E8E85787-88A5-4CEB-A5E7-2288193C5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3" y="188640"/>
            <a:ext cx="2508919" cy="2508919"/>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A8D0A71-33FB-41A4-A6F2-58BFD1847241}"/>
              </a:ext>
            </a:extLst>
          </p:cNvPr>
          <p:cNvSpPr>
            <a:spLocks noGrp="1"/>
          </p:cNvSpPr>
          <p:nvPr>
            <p:ph type="title"/>
          </p:nvPr>
        </p:nvSpPr>
        <p:spPr/>
        <p:txBody>
          <a:bodyPr>
            <a:normAutofit/>
          </a:bodyPr>
          <a:lstStyle/>
          <a:p>
            <a:r>
              <a:rPr lang="de-DE" dirty="0"/>
              <a:t>Die perfekte .</a:t>
            </a:r>
            <a:r>
              <a:rPr lang="de-DE" dirty="0" err="1"/>
              <a:t>htaccess</a:t>
            </a:r>
            <a:r>
              <a:rPr lang="de-DE" dirty="0"/>
              <a:t> für WordPress – </a:t>
            </a:r>
            <a:r>
              <a:rPr lang="de-DE" dirty="0" err="1"/>
              <a:t>PageSpeed</a:t>
            </a:r>
            <a:r>
              <a:rPr lang="de-DE" dirty="0"/>
              <a:t> und Sicherheit</a:t>
            </a:r>
          </a:p>
        </p:txBody>
      </p:sp>
      <p:sp>
        <p:nvSpPr>
          <p:cNvPr id="6" name="Inhaltsplatzhalter 5">
            <a:extLst>
              <a:ext uri="{FF2B5EF4-FFF2-40B4-BE49-F238E27FC236}">
                <a16:creationId xmlns:a16="http://schemas.microsoft.com/office/drawing/2014/main" id="{0DE0B1BB-7742-45DA-8D52-9787DC811F0F}"/>
              </a:ext>
            </a:extLst>
          </p:cNvPr>
          <p:cNvSpPr>
            <a:spLocks noGrp="1"/>
          </p:cNvSpPr>
          <p:nvPr>
            <p:ph sz="half" idx="1"/>
          </p:nvPr>
        </p:nvSpPr>
        <p:spPr/>
        <p:txBody>
          <a:bodyPr>
            <a:normAutofit fontScale="70000" lnSpcReduction="20000"/>
          </a:bodyPr>
          <a:lstStyle/>
          <a:p>
            <a:pPr marL="457200" indent="-457200">
              <a:buFont typeface="+mj-lt"/>
              <a:buAutoNum type="arabicPeriod"/>
            </a:pPr>
            <a:r>
              <a:rPr lang="de-DE" dirty="0"/>
              <a:t>HTTP zu HTTPS Umleitung</a:t>
            </a:r>
          </a:p>
          <a:p>
            <a:pPr marL="457200" indent="-457200">
              <a:buFont typeface="+mj-lt"/>
              <a:buAutoNum type="arabicPeriod"/>
            </a:pPr>
            <a:r>
              <a:rPr lang="de-DE" dirty="0"/>
              <a:t>CORS aktivieren für bestimmte Dateitypen</a:t>
            </a:r>
          </a:p>
          <a:p>
            <a:pPr marL="457200" indent="-457200">
              <a:buFont typeface="+mj-lt"/>
              <a:buAutoNum type="arabicPeriod"/>
            </a:pPr>
            <a:r>
              <a:rPr lang="de-DE" dirty="0"/>
              <a:t>Block </a:t>
            </a:r>
            <a:r>
              <a:rPr lang="de-DE" dirty="0" err="1"/>
              <a:t>Nuisance</a:t>
            </a:r>
            <a:r>
              <a:rPr lang="de-DE" dirty="0"/>
              <a:t> </a:t>
            </a:r>
            <a:r>
              <a:rPr lang="de-DE" dirty="0" err="1"/>
              <a:t>Requests</a:t>
            </a:r>
            <a:r>
              <a:rPr lang="de-DE" dirty="0"/>
              <a:t> (lästige Anfragen blocken)</a:t>
            </a:r>
          </a:p>
          <a:p>
            <a:pPr marL="457200" indent="-457200">
              <a:buFont typeface="+mj-lt"/>
              <a:buAutoNum type="arabicPeriod"/>
            </a:pPr>
            <a:r>
              <a:rPr lang="de-DE" dirty="0"/>
              <a:t>Dateien komprimieren und </a:t>
            </a:r>
            <a:r>
              <a:rPr lang="de-DE" dirty="0" err="1"/>
              <a:t>cachen</a:t>
            </a:r>
            <a:endParaRPr lang="de-DE" dirty="0"/>
          </a:p>
          <a:p>
            <a:pPr marL="457200" indent="-457200">
              <a:buFont typeface="+mj-lt"/>
              <a:buAutoNum type="arabicPeriod"/>
            </a:pPr>
            <a:r>
              <a:rPr lang="de-DE" dirty="0"/>
              <a:t>7G-Firewall gegen die Einschleusung von Schadcode (Beta)</a:t>
            </a:r>
          </a:p>
          <a:p>
            <a:pPr marL="457200" indent="-457200">
              <a:buFont typeface="+mj-lt"/>
              <a:buAutoNum type="arabicPeriod"/>
            </a:pPr>
            <a:r>
              <a:rPr lang="de-DE" dirty="0"/>
              <a:t>WordPress-Dateien gegen Zugriff blocken (ggf. um die </a:t>
            </a:r>
            <a:r>
              <a:rPr lang="de-DE" dirty="0" err="1"/>
              <a:t>wp-cron.php</a:t>
            </a:r>
            <a:r>
              <a:rPr lang="de-DE" dirty="0"/>
              <a:t> und </a:t>
            </a:r>
            <a:r>
              <a:rPr lang="de-DE" dirty="0" err="1"/>
              <a:t>maintenance.php</a:t>
            </a:r>
            <a:r>
              <a:rPr lang="de-DE" dirty="0"/>
              <a:t> erweitern)</a:t>
            </a:r>
          </a:p>
          <a:p>
            <a:pPr marL="457200" indent="-457200">
              <a:buFont typeface="+mj-lt"/>
              <a:buAutoNum type="arabicPeriod"/>
            </a:pPr>
            <a:r>
              <a:rPr lang="de-DE" dirty="0" err="1"/>
              <a:t>Hotlink</a:t>
            </a:r>
            <a:r>
              <a:rPr lang="de-DE" dirty="0"/>
              <a:t> </a:t>
            </a:r>
            <a:r>
              <a:rPr lang="de-DE" dirty="0" err="1"/>
              <a:t>Protection</a:t>
            </a:r>
            <a:r>
              <a:rPr lang="de-DE" dirty="0"/>
              <a:t> gegen </a:t>
            </a:r>
            <a:r>
              <a:rPr lang="de-DE" dirty="0" err="1"/>
              <a:t>Bildklau</a:t>
            </a:r>
            <a:endParaRPr lang="de-DE" dirty="0"/>
          </a:p>
        </p:txBody>
      </p:sp>
      <p:sp>
        <p:nvSpPr>
          <p:cNvPr id="7" name="Inhaltsplatzhalter 6">
            <a:extLst>
              <a:ext uri="{FF2B5EF4-FFF2-40B4-BE49-F238E27FC236}">
                <a16:creationId xmlns:a16="http://schemas.microsoft.com/office/drawing/2014/main" id="{0870FD98-416B-4ABD-808D-1118AA28A2BB}"/>
              </a:ext>
            </a:extLst>
          </p:cNvPr>
          <p:cNvSpPr>
            <a:spLocks noGrp="1"/>
          </p:cNvSpPr>
          <p:nvPr>
            <p:ph sz="half" idx="2"/>
          </p:nvPr>
        </p:nvSpPr>
        <p:spPr/>
        <p:txBody>
          <a:bodyPr>
            <a:normAutofit fontScale="70000" lnSpcReduction="20000"/>
          </a:bodyPr>
          <a:lstStyle/>
          <a:p>
            <a:pPr marL="457200" indent="-457200">
              <a:buFont typeface="+mj-lt"/>
              <a:buAutoNum type="arabicPeriod" startAt="8"/>
            </a:pPr>
            <a:r>
              <a:rPr lang="de-DE" dirty="0"/>
              <a:t>Schutz gegen den »</a:t>
            </a:r>
            <a:r>
              <a:rPr lang="de-DE" dirty="0" err="1"/>
              <a:t>ReallyLongRequest</a:t>
            </a:r>
            <a:r>
              <a:rPr lang="de-DE" dirty="0"/>
              <a:t>« Banditen</a:t>
            </a:r>
          </a:p>
          <a:p>
            <a:pPr marL="457200" indent="-457200">
              <a:buFont typeface="+mj-lt"/>
              <a:buAutoNum type="arabicPeriod" startAt="8"/>
            </a:pPr>
            <a:r>
              <a:rPr lang="de-DE" dirty="0"/>
              <a:t>Schütze Deinen </a:t>
            </a:r>
            <a:r>
              <a:rPr lang="de-DE" dirty="0" err="1"/>
              <a:t>Adminbereich</a:t>
            </a:r>
            <a:r>
              <a:rPr lang="de-DE" dirty="0"/>
              <a:t> mittels HTTP-</a:t>
            </a:r>
            <a:r>
              <a:rPr lang="de-DE" dirty="0" err="1"/>
              <a:t>Veriegelung</a:t>
            </a:r>
            <a:endParaRPr lang="de-DE" dirty="0"/>
          </a:p>
          <a:p>
            <a:pPr marL="457200" indent="-457200">
              <a:buFont typeface="+mj-lt"/>
              <a:buAutoNum type="arabicPeriod" startAt="8"/>
            </a:pPr>
            <a:r>
              <a:rPr lang="de-DE" dirty="0"/>
              <a:t>Die XML-RPC Datei sperren</a:t>
            </a:r>
          </a:p>
          <a:p>
            <a:pPr marL="457200" indent="-457200">
              <a:buFont typeface="+mj-lt"/>
              <a:buAutoNum type="arabicPeriod" startAt="8"/>
            </a:pPr>
            <a:r>
              <a:rPr lang="de-DE" dirty="0"/>
              <a:t>Der </a:t>
            </a:r>
            <a:r>
              <a:rPr lang="de-DE" dirty="0" err="1"/>
              <a:t>Referrer</a:t>
            </a:r>
            <a:r>
              <a:rPr lang="de-DE" dirty="0"/>
              <a:t> Header für mehr Datenschutz</a:t>
            </a:r>
          </a:p>
          <a:p>
            <a:pPr marL="457200" indent="-457200">
              <a:buFont typeface="+mj-lt"/>
              <a:buAutoNum type="arabicPeriod" startAt="8"/>
            </a:pPr>
            <a:r>
              <a:rPr lang="de-DE" dirty="0"/>
              <a:t>Die HTTP-Security-Header – Update 2019</a:t>
            </a:r>
          </a:p>
          <a:p>
            <a:pPr marL="457200" indent="-457200">
              <a:buFont typeface="+mj-lt"/>
              <a:buAutoNum type="arabicPeriod" startAt="8"/>
            </a:pPr>
            <a:r>
              <a:rPr lang="de-DE" dirty="0"/>
              <a:t>Die WordPress Standard Regeln</a:t>
            </a:r>
          </a:p>
          <a:p>
            <a:pPr marL="457200" indent="-457200">
              <a:buFont typeface="+mj-lt"/>
              <a:buAutoNum type="arabicPeriod" startAt="8"/>
            </a:pPr>
            <a:endParaRPr lang="de-DE" dirty="0"/>
          </a:p>
          <a:p>
            <a:pPr marL="0" indent="0">
              <a:buNone/>
            </a:pPr>
            <a:r>
              <a:rPr lang="de-DE" dirty="0"/>
              <a:t>Quelle: </a:t>
            </a:r>
            <a:r>
              <a:rPr lang="de-DE" dirty="0">
                <a:hlinkClick r:id="rId2"/>
              </a:rPr>
              <a:t>https://andreas-hecht.com/blog/4183/</a:t>
            </a:r>
            <a:endParaRPr lang="de-DE" dirty="0"/>
          </a:p>
        </p:txBody>
      </p:sp>
      <p:pic>
        <p:nvPicPr>
          <p:cNvPr id="3" name="Grafik 2">
            <a:extLst>
              <a:ext uri="{FF2B5EF4-FFF2-40B4-BE49-F238E27FC236}">
                <a16:creationId xmlns:a16="http://schemas.microsoft.com/office/drawing/2014/main" id="{ED67D532-F022-4CB5-9BF4-886093D2CE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2417" y="5037000"/>
            <a:ext cx="1440000" cy="1440000"/>
          </a:xfrm>
          <a:prstGeom prst="rect">
            <a:avLst/>
          </a:prstGeom>
        </p:spPr>
      </p:pic>
    </p:spTree>
    <p:extLst>
      <p:ext uri="{BB962C8B-B14F-4D97-AF65-F5344CB8AC3E}">
        <p14:creationId xmlns:p14="http://schemas.microsoft.com/office/powerpoint/2010/main" val="50463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2F5705-A2DE-46F4-9589-A8C601AB1710}"/>
              </a:ext>
            </a:extLst>
          </p:cNvPr>
          <p:cNvSpPr>
            <a:spLocks noGrp="1"/>
          </p:cNvSpPr>
          <p:nvPr>
            <p:ph type="title"/>
          </p:nvPr>
        </p:nvSpPr>
        <p:spPr/>
        <p:txBody>
          <a:bodyPr/>
          <a:lstStyle/>
          <a:p>
            <a:r>
              <a:rPr lang="de-DE" dirty="0"/>
              <a:t>WordPress überwachen</a:t>
            </a:r>
          </a:p>
        </p:txBody>
      </p:sp>
      <p:sp>
        <p:nvSpPr>
          <p:cNvPr id="5" name="Inhaltsplatzhalter 4">
            <a:extLst>
              <a:ext uri="{FF2B5EF4-FFF2-40B4-BE49-F238E27FC236}">
                <a16:creationId xmlns:a16="http://schemas.microsoft.com/office/drawing/2014/main" id="{27B8E1C6-9E6C-4740-BB74-1F70D30D5C44}"/>
              </a:ext>
            </a:extLst>
          </p:cNvPr>
          <p:cNvSpPr>
            <a:spLocks noGrp="1"/>
          </p:cNvSpPr>
          <p:nvPr>
            <p:ph idx="1"/>
          </p:nvPr>
        </p:nvSpPr>
        <p:spPr/>
        <p:txBody>
          <a:bodyPr>
            <a:normAutofit fontScale="92500" lnSpcReduction="10000"/>
          </a:bodyPr>
          <a:lstStyle/>
          <a:p>
            <a:r>
              <a:rPr lang="de-DE" dirty="0"/>
              <a:t>Suchen nach geänderten Dateien (in den letzten 24 Stunden):</a:t>
            </a:r>
          </a:p>
          <a:p>
            <a:pPr marL="231775" lvl="1" indent="0">
              <a:buNone/>
            </a:pP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find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htdocs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wordpress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mtime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-1 -name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php</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printf</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'%TY-%Tm-%</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Td</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%TT\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t%p</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\n‘</a:t>
            </a:r>
          </a:p>
          <a:p>
            <a:pPr lvl="1"/>
            <a:r>
              <a:rPr lang="de-DE" dirty="0"/>
              <a:t>Das Gleiche macht man auch mit anderen Dateien (.</a:t>
            </a:r>
            <a:r>
              <a:rPr lang="de-DE" dirty="0" err="1"/>
              <a:t>js</a:t>
            </a:r>
            <a:r>
              <a:rPr lang="de-DE" dirty="0"/>
              <a:t> und evtl. auch mit .</a:t>
            </a:r>
            <a:r>
              <a:rPr lang="de-DE" dirty="0" err="1"/>
              <a:t>pl</a:t>
            </a:r>
            <a:r>
              <a:rPr lang="de-DE" dirty="0"/>
              <a:t>)</a:t>
            </a:r>
          </a:p>
          <a:p>
            <a:r>
              <a:rPr lang="de-DE" dirty="0"/>
              <a:t>Suche nach verdächtigem Code in PHP Dateien:</a:t>
            </a:r>
          </a:p>
          <a:p>
            <a:pPr marL="231775" lvl="1" indent="0">
              <a:buNone/>
            </a:pP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find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htdocs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wordpress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mtime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-7 -name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php</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xargs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grep</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-l -i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eval</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\|base64_decode\|</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iframe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pharma</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viagra</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file_get_contents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p>
          <a:p>
            <a:r>
              <a:rPr lang="de-DE" dirty="0"/>
              <a:t>Den Upload Ordner von WordPress nach PHP Dateien durchsuchen</a:t>
            </a:r>
          </a:p>
          <a:p>
            <a:pPr marL="231775" lvl="1" indent="0">
              <a:buNone/>
            </a:pP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find </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htdocs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wordpress</a:t>
            </a: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/wp-content/uploads -name "*.php" -print</a:t>
            </a:r>
          </a:p>
          <a:p>
            <a:pPr lvl="1"/>
            <a:endParaRPr lang="de-DE" dirty="0"/>
          </a:p>
          <a:p>
            <a:pPr lvl="1"/>
            <a:endParaRPr lang="de-DE" dirty="0"/>
          </a:p>
          <a:p>
            <a:endParaRPr lang="de-DE" dirty="0"/>
          </a:p>
        </p:txBody>
      </p:sp>
      <p:pic>
        <p:nvPicPr>
          <p:cNvPr id="7" name="Grafik 6">
            <a:extLst>
              <a:ext uri="{FF2B5EF4-FFF2-40B4-BE49-F238E27FC236}">
                <a16:creationId xmlns:a16="http://schemas.microsoft.com/office/drawing/2014/main" id="{F0D541AC-618F-4313-BAFC-3EF758D41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345862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5326E9-11FE-4332-9115-894A82C43EF6}"/>
              </a:ext>
            </a:extLst>
          </p:cNvPr>
          <p:cNvSpPr>
            <a:spLocks noGrp="1"/>
          </p:cNvSpPr>
          <p:nvPr>
            <p:ph type="title"/>
          </p:nvPr>
        </p:nvSpPr>
        <p:spPr/>
        <p:txBody>
          <a:bodyPr/>
          <a:lstStyle/>
          <a:p>
            <a:r>
              <a:rPr lang="de-DE" dirty="0"/>
              <a:t>Plugin-Liste</a:t>
            </a:r>
          </a:p>
        </p:txBody>
      </p:sp>
      <p:sp>
        <p:nvSpPr>
          <p:cNvPr id="3" name="Inhaltsplatzhalter 2">
            <a:extLst>
              <a:ext uri="{FF2B5EF4-FFF2-40B4-BE49-F238E27FC236}">
                <a16:creationId xmlns:a16="http://schemas.microsoft.com/office/drawing/2014/main" id="{6DF9255C-618C-4526-B453-761968C80958}"/>
              </a:ext>
            </a:extLst>
          </p:cNvPr>
          <p:cNvSpPr>
            <a:spLocks noGrp="1"/>
          </p:cNvSpPr>
          <p:nvPr>
            <p:ph sz="half" idx="1"/>
          </p:nvPr>
        </p:nvSpPr>
        <p:spPr/>
        <p:txBody>
          <a:bodyPr>
            <a:normAutofit fontScale="47500" lnSpcReduction="20000"/>
          </a:bodyPr>
          <a:lstStyle/>
          <a:p>
            <a:r>
              <a:rPr lang="en-US" dirty="0"/>
              <a:t>Limit Login Attempts Reloaded</a:t>
            </a:r>
            <a:br>
              <a:rPr lang="en-US" dirty="0"/>
            </a:br>
            <a:r>
              <a:rPr lang="en-US" dirty="0"/>
              <a:t>(</a:t>
            </a:r>
            <a:r>
              <a:rPr lang="de-DE" dirty="0">
                <a:hlinkClick r:id="rId2"/>
              </a:rPr>
              <a:t>https://de.wordpress.org/plugins/limit-login-attempts-reloaded/</a:t>
            </a:r>
            <a:r>
              <a:rPr lang="de-DE" dirty="0"/>
              <a:t>)</a:t>
            </a:r>
          </a:p>
          <a:p>
            <a:r>
              <a:rPr lang="de-DE" dirty="0"/>
              <a:t>REST API Toolbox</a:t>
            </a:r>
            <a:br>
              <a:rPr lang="de-DE" dirty="0"/>
            </a:br>
            <a:r>
              <a:rPr lang="de-DE" dirty="0"/>
              <a:t>(</a:t>
            </a:r>
            <a:r>
              <a:rPr lang="de-DE" dirty="0">
                <a:hlinkClick r:id="rId3"/>
              </a:rPr>
              <a:t>https://de.wordpress.org/plugins/rest-api-toolbox/</a:t>
            </a:r>
            <a:r>
              <a:rPr lang="de-DE" dirty="0"/>
              <a:t>)</a:t>
            </a:r>
          </a:p>
          <a:p>
            <a:r>
              <a:rPr lang="de-DE" dirty="0" err="1"/>
              <a:t>Disable</a:t>
            </a:r>
            <a:r>
              <a:rPr lang="de-DE" dirty="0"/>
              <a:t> XML-RPC</a:t>
            </a:r>
            <a:br>
              <a:rPr lang="de-DE" dirty="0"/>
            </a:br>
            <a:r>
              <a:rPr lang="de-DE" dirty="0"/>
              <a:t>(</a:t>
            </a:r>
            <a:r>
              <a:rPr lang="de-DE" dirty="0">
                <a:hlinkClick r:id="rId4"/>
              </a:rPr>
              <a:t>https://de.wordpress.org/plugins/disable-xml-rpc/</a:t>
            </a:r>
            <a:r>
              <a:rPr lang="de-DE" dirty="0"/>
              <a:t>)</a:t>
            </a:r>
          </a:p>
          <a:p>
            <a:r>
              <a:rPr lang="de-DE" dirty="0" err="1"/>
              <a:t>Two-Factor</a:t>
            </a:r>
            <a:br>
              <a:rPr lang="de-DE" dirty="0"/>
            </a:br>
            <a:r>
              <a:rPr lang="de-DE" dirty="0"/>
              <a:t>(</a:t>
            </a:r>
            <a:r>
              <a:rPr lang="de-DE" dirty="0">
                <a:hlinkClick r:id="rId5"/>
              </a:rPr>
              <a:t>https://wordpress.org/plugins/two-factor/</a:t>
            </a:r>
            <a:r>
              <a:rPr lang="de-DE" dirty="0"/>
              <a:t>)</a:t>
            </a:r>
          </a:p>
          <a:p>
            <a:r>
              <a:rPr lang="de-DE" dirty="0"/>
              <a:t>Google Authenticator</a:t>
            </a:r>
            <a:br>
              <a:rPr lang="de-DE" dirty="0"/>
            </a:br>
            <a:r>
              <a:rPr lang="de-DE" dirty="0"/>
              <a:t>(</a:t>
            </a:r>
            <a:r>
              <a:rPr lang="de-DE" dirty="0">
                <a:hlinkClick r:id="rId6"/>
              </a:rPr>
              <a:t>https://wordpress.org/plugins/google-authenticator/</a:t>
            </a:r>
            <a:r>
              <a:rPr lang="de-DE" dirty="0"/>
              <a:t>)</a:t>
            </a:r>
          </a:p>
          <a:p>
            <a:r>
              <a:rPr lang="de-DE" dirty="0"/>
              <a:t>Force Strong Passwords</a:t>
            </a:r>
            <a:br>
              <a:rPr lang="de-DE" dirty="0"/>
            </a:br>
            <a:r>
              <a:rPr lang="de-DE" dirty="0"/>
              <a:t>(</a:t>
            </a:r>
            <a:r>
              <a:rPr lang="de-DE" dirty="0">
                <a:hlinkClick r:id="rId7"/>
              </a:rPr>
              <a:t>https://wordpress.org/plugins/force-strong-passwords/</a:t>
            </a:r>
            <a:r>
              <a:rPr lang="de-DE" dirty="0"/>
              <a:t>)</a:t>
            </a:r>
          </a:p>
          <a:p>
            <a:r>
              <a:rPr lang="de-DE" dirty="0"/>
              <a:t>Move Login</a:t>
            </a:r>
            <a:br>
              <a:rPr lang="de-DE" dirty="0"/>
            </a:br>
            <a:r>
              <a:rPr lang="de-DE" dirty="0"/>
              <a:t>(</a:t>
            </a:r>
            <a:r>
              <a:rPr lang="de-DE" dirty="0">
                <a:hlinkClick r:id="rId8"/>
              </a:rPr>
              <a:t>https://wordpress.org/plugins/sf-move-login/</a:t>
            </a:r>
            <a:r>
              <a:rPr lang="de-DE" dirty="0"/>
              <a:t>)</a:t>
            </a:r>
          </a:p>
          <a:p>
            <a:r>
              <a:rPr lang="de-DE" dirty="0" err="1"/>
              <a:t>Stop</a:t>
            </a:r>
            <a:r>
              <a:rPr lang="de-DE" dirty="0"/>
              <a:t> User Enumeration</a:t>
            </a:r>
            <a:br>
              <a:rPr lang="de-DE" dirty="0"/>
            </a:br>
            <a:r>
              <a:rPr lang="de-DE" dirty="0"/>
              <a:t>(</a:t>
            </a:r>
            <a:r>
              <a:rPr lang="de-DE" dirty="0">
                <a:hlinkClick r:id="rId9"/>
              </a:rPr>
              <a:t>https://de.wordpress.org/plugins/stop-user-enumeration/</a:t>
            </a:r>
            <a:r>
              <a:rPr lang="de-DE" dirty="0"/>
              <a:t>)</a:t>
            </a:r>
          </a:p>
          <a:p>
            <a:r>
              <a:rPr lang="de-DE" dirty="0" err="1"/>
              <a:t>Disable</a:t>
            </a:r>
            <a:r>
              <a:rPr lang="de-DE" dirty="0"/>
              <a:t> Emojis (GDPR </a:t>
            </a:r>
            <a:r>
              <a:rPr lang="de-DE" dirty="0" err="1"/>
              <a:t>friendly</a:t>
            </a:r>
            <a:r>
              <a:rPr lang="de-DE" dirty="0"/>
              <a:t>)</a:t>
            </a:r>
            <a:br>
              <a:rPr lang="de-DE" dirty="0"/>
            </a:br>
            <a:r>
              <a:rPr lang="de-DE" dirty="0"/>
              <a:t>(</a:t>
            </a:r>
            <a:r>
              <a:rPr lang="de-DE" dirty="0">
                <a:hlinkClick r:id="rId10"/>
              </a:rPr>
              <a:t>https://wordpress.org/plugins/disable-emojis/</a:t>
            </a:r>
            <a:r>
              <a:rPr lang="de-DE" dirty="0"/>
              <a:t>)</a:t>
            </a:r>
          </a:p>
        </p:txBody>
      </p:sp>
      <p:sp>
        <p:nvSpPr>
          <p:cNvPr id="4" name="Inhaltsplatzhalter 3">
            <a:extLst>
              <a:ext uri="{FF2B5EF4-FFF2-40B4-BE49-F238E27FC236}">
                <a16:creationId xmlns:a16="http://schemas.microsoft.com/office/drawing/2014/main" id="{A52D2F97-2461-477A-BB9D-23981878FF43}"/>
              </a:ext>
            </a:extLst>
          </p:cNvPr>
          <p:cNvSpPr>
            <a:spLocks noGrp="1"/>
          </p:cNvSpPr>
          <p:nvPr>
            <p:ph sz="half" idx="2"/>
          </p:nvPr>
        </p:nvSpPr>
        <p:spPr/>
        <p:txBody>
          <a:bodyPr>
            <a:normAutofit fontScale="47500" lnSpcReduction="20000"/>
          </a:bodyPr>
          <a:lstStyle/>
          <a:p>
            <a:r>
              <a:rPr lang="de-DE" dirty="0"/>
              <a:t>Username </a:t>
            </a:r>
            <a:r>
              <a:rPr lang="de-DE" dirty="0" err="1"/>
              <a:t>Changer</a:t>
            </a:r>
            <a:br>
              <a:rPr lang="de-DE" dirty="0"/>
            </a:br>
            <a:r>
              <a:rPr lang="de-DE" dirty="0"/>
              <a:t>(</a:t>
            </a:r>
            <a:r>
              <a:rPr lang="de-DE" dirty="0">
                <a:hlinkClick r:id="rId11"/>
              </a:rPr>
              <a:t>https://wordpress.org/plugins/username-changer/</a:t>
            </a:r>
            <a:r>
              <a:rPr lang="de-DE" dirty="0"/>
              <a:t>)</a:t>
            </a:r>
          </a:p>
          <a:p>
            <a:r>
              <a:rPr lang="de-DE" dirty="0" err="1"/>
              <a:t>Snitch</a:t>
            </a:r>
            <a:br>
              <a:rPr lang="de-DE" dirty="0"/>
            </a:br>
            <a:r>
              <a:rPr lang="de-DE" dirty="0"/>
              <a:t>(</a:t>
            </a:r>
            <a:r>
              <a:rPr lang="de-DE" dirty="0">
                <a:hlinkClick r:id="rId12"/>
              </a:rPr>
              <a:t>https://de.wordpress.org/plugins/snitch/</a:t>
            </a:r>
            <a:r>
              <a:rPr lang="de-DE" dirty="0"/>
              <a:t>)</a:t>
            </a:r>
          </a:p>
          <a:p>
            <a:r>
              <a:rPr lang="de-DE" dirty="0" err="1"/>
              <a:t>AntiVirus</a:t>
            </a:r>
            <a:br>
              <a:rPr lang="de-DE" dirty="0"/>
            </a:br>
            <a:r>
              <a:rPr lang="de-DE" dirty="0"/>
              <a:t>(</a:t>
            </a:r>
            <a:r>
              <a:rPr lang="de-DE" dirty="0">
                <a:hlinkClick r:id="rId13"/>
              </a:rPr>
              <a:t>https://wordpress.org/plugins/antivirus/</a:t>
            </a:r>
            <a:r>
              <a:rPr lang="de-DE" dirty="0"/>
              <a:t>)</a:t>
            </a:r>
          </a:p>
          <a:p>
            <a:r>
              <a:rPr lang="de-DE" dirty="0" err="1"/>
              <a:t>Antispam</a:t>
            </a:r>
            <a:r>
              <a:rPr lang="de-DE" dirty="0"/>
              <a:t> Bee</a:t>
            </a:r>
            <a:br>
              <a:rPr lang="de-DE" dirty="0"/>
            </a:br>
            <a:r>
              <a:rPr lang="de-DE" dirty="0"/>
              <a:t>(</a:t>
            </a:r>
            <a:r>
              <a:rPr lang="de-DE" dirty="0">
                <a:hlinkClick r:id="rId14"/>
              </a:rPr>
              <a:t>https://wordpress.org/plugins/antispam-bee/</a:t>
            </a:r>
            <a:r>
              <a:rPr lang="de-DE" dirty="0"/>
              <a:t>)</a:t>
            </a:r>
          </a:p>
          <a:p>
            <a:r>
              <a:rPr lang="de-DE" dirty="0" err="1"/>
              <a:t>Checksum</a:t>
            </a:r>
            <a:r>
              <a:rPr lang="de-DE" dirty="0"/>
              <a:t> </a:t>
            </a:r>
            <a:r>
              <a:rPr lang="de-DE" dirty="0" err="1"/>
              <a:t>Verifier</a:t>
            </a:r>
            <a:br>
              <a:rPr lang="de-DE" dirty="0"/>
            </a:br>
            <a:r>
              <a:rPr lang="de-DE" dirty="0"/>
              <a:t>(</a:t>
            </a:r>
            <a:r>
              <a:rPr lang="de-DE" dirty="0">
                <a:hlinkClick r:id="rId15"/>
              </a:rPr>
              <a:t>https://wordpress.org/plugins/checksum-verifier/</a:t>
            </a:r>
            <a:r>
              <a:rPr lang="de-DE" dirty="0"/>
              <a:t>)</a:t>
            </a:r>
          </a:p>
          <a:p>
            <a:r>
              <a:rPr lang="de-DE" dirty="0" err="1"/>
              <a:t>Duplicator</a:t>
            </a:r>
            <a:br>
              <a:rPr lang="de-DE" dirty="0"/>
            </a:br>
            <a:r>
              <a:rPr lang="de-DE" dirty="0"/>
              <a:t>(</a:t>
            </a:r>
            <a:r>
              <a:rPr lang="de-DE" dirty="0">
                <a:hlinkClick r:id="rId16"/>
              </a:rPr>
              <a:t>https://de.wordpress.org/plugins/duplicator/</a:t>
            </a:r>
            <a:r>
              <a:rPr lang="de-DE" dirty="0"/>
              <a:t>)</a:t>
            </a:r>
          </a:p>
          <a:p>
            <a:r>
              <a:rPr lang="de-DE" dirty="0" err="1"/>
              <a:t>BackWPup</a:t>
            </a:r>
            <a:br>
              <a:rPr lang="de-DE" dirty="0"/>
            </a:br>
            <a:r>
              <a:rPr lang="de-DE" dirty="0"/>
              <a:t>(</a:t>
            </a:r>
            <a:r>
              <a:rPr lang="de-DE" dirty="0">
                <a:hlinkClick r:id="rId17"/>
              </a:rPr>
              <a:t>https://de.wordpress.org/plugins/backwpup/</a:t>
            </a:r>
            <a:r>
              <a:rPr lang="de-DE" dirty="0"/>
              <a:t>)</a:t>
            </a:r>
          </a:p>
          <a:p>
            <a:r>
              <a:rPr lang="de-DE" dirty="0" err="1"/>
              <a:t>WPScan</a:t>
            </a:r>
            <a:br>
              <a:rPr lang="de-DE" dirty="0"/>
            </a:br>
            <a:r>
              <a:rPr lang="de-DE" dirty="0"/>
              <a:t>(</a:t>
            </a:r>
            <a:r>
              <a:rPr lang="de-DE" dirty="0">
                <a:hlinkClick r:id="rId18"/>
              </a:rPr>
              <a:t>https://de.wordpress.org/plugins/wpscan/</a:t>
            </a:r>
            <a:r>
              <a:rPr lang="de-DE" dirty="0"/>
              <a:t>)</a:t>
            </a:r>
          </a:p>
          <a:p>
            <a:r>
              <a:rPr lang="de-DE" dirty="0" err="1"/>
              <a:t>Really</a:t>
            </a:r>
            <a:r>
              <a:rPr lang="de-DE" dirty="0"/>
              <a:t> Simple SSL</a:t>
            </a:r>
            <a:br>
              <a:rPr lang="de-DE" dirty="0"/>
            </a:br>
            <a:r>
              <a:rPr lang="de-DE" dirty="0"/>
              <a:t>(</a:t>
            </a:r>
            <a:r>
              <a:rPr lang="de-DE" dirty="0">
                <a:hlinkClick r:id="rId19"/>
              </a:rPr>
              <a:t>https://wordpress.org/plugins/really-simple-ssl/</a:t>
            </a:r>
            <a:r>
              <a:rPr lang="de-DE" dirty="0"/>
              <a:t>)</a:t>
            </a:r>
          </a:p>
        </p:txBody>
      </p:sp>
      <p:pic>
        <p:nvPicPr>
          <p:cNvPr id="5" name="Grafik 4">
            <a:extLst>
              <a:ext uri="{FF2B5EF4-FFF2-40B4-BE49-F238E27FC236}">
                <a16:creationId xmlns:a16="http://schemas.microsoft.com/office/drawing/2014/main" id="{339378E5-9B80-41EB-85A4-45433EF38796}"/>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349379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BE5D20D-976C-4F29-BB07-2F1BA6358011}"/>
              </a:ext>
            </a:extLst>
          </p:cNvPr>
          <p:cNvSpPr>
            <a:spLocks noGrp="1"/>
          </p:cNvSpPr>
          <p:nvPr>
            <p:ph type="title"/>
          </p:nvPr>
        </p:nvSpPr>
        <p:spPr/>
        <p:txBody>
          <a:bodyPr/>
          <a:lstStyle/>
          <a:p>
            <a:r>
              <a:rPr lang="de-DE" dirty="0"/>
              <a:t>Wissenswertes</a:t>
            </a:r>
          </a:p>
        </p:txBody>
      </p:sp>
      <p:sp>
        <p:nvSpPr>
          <p:cNvPr id="6" name="Inhaltsplatzhalter 5">
            <a:extLst>
              <a:ext uri="{FF2B5EF4-FFF2-40B4-BE49-F238E27FC236}">
                <a16:creationId xmlns:a16="http://schemas.microsoft.com/office/drawing/2014/main" id="{FEDA93C0-3E34-42FE-9737-8F5F1DB8AE0F}"/>
              </a:ext>
            </a:extLst>
          </p:cNvPr>
          <p:cNvSpPr>
            <a:spLocks noGrp="1"/>
          </p:cNvSpPr>
          <p:nvPr>
            <p:ph sz="half" idx="1"/>
          </p:nvPr>
        </p:nvSpPr>
        <p:spPr/>
        <p:txBody>
          <a:bodyPr>
            <a:normAutofit fontScale="85000" lnSpcReduction="10000"/>
          </a:bodyPr>
          <a:lstStyle/>
          <a:p>
            <a:r>
              <a:rPr lang="de-DE" dirty="0" err="1"/>
              <a:t>WPScan</a:t>
            </a:r>
            <a:br>
              <a:rPr lang="de-DE" dirty="0"/>
            </a:br>
            <a:r>
              <a:rPr lang="de-DE" dirty="0"/>
              <a:t>(</a:t>
            </a:r>
            <a:r>
              <a:rPr lang="de-DE" dirty="0">
                <a:hlinkClick r:id="rId2"/>
              </a:rPr>
              <a:t>https://wpscan.org/</a:t>
            </a:r>
            <a:r>
              <a:rPr lang="de-DE" dirty="0"/>
              <a:t>)</a:t>
            </a:r>
          </a:p>
          <a:p>
            <a:r>
              <a:rPr lang="de-DE" dirty="0" err="1"/>
              <a:t>WPScan</a:t>
            </a:r>
            <a:r>
              <a:rPr lang="de-DE" dirty="0"/>
              <a:t> </a:t>
            </a:r>
            <a:r>
              <a:rPr lang="de-DE" dirty="0" err="1"/>
              <a:t>Vulnerability</a:t>
            </a:r>
            <a:r>
              <a:rPr lang="de-DE" dirty="0"/>
              <a:t> Database</a:t>
            </a:r>
            <a:br>
              <a:rPr lang="de-DE" dirty="0"/>
            </a:br>
            <a:r>
              <a:rPr lang="de-DE" dirty="0"/>
              <a:t>(</a:t>
            </a:r>
            <a:r>
              <a:rPr lang="de-DE" dirty="0">
                <a:hlinkClick r:id="rId3"/>
              </a:rPr>
              <a:t>https://wpvulndb.com/</a:t>
            </a:r>
            <a:r>
              <a:rPr lang="de-DE" dirty="0"/>
              <a:t>)</a:t>
            </a:r>
          </a:p>
          <a:p>
            <a:r>
              <a:rPr lang="en-US" dirty="0"/>
              <a:t>Exploit Database - Exploits for Penetration Testers, Researchers, and Ethical Hackers</a:t>
            </a:r>
            <a:br>
              <a:rPr lang="en-US" dirty="0"/>
            </a:br>
            <a:r>
              <a:rPr lang="en-US" dirty="0"/>
              <a:t>(</a:t>
            </a:r>
            <a:r>
              <a:rPr lang="de-DE" dirty="0">
                <a:hlinkClick r:id="rId4"/>
              </a:rPr>
              <a:t>https://www.exploit-db.com/</a:t>
            </a:r>
            <a:r>
              <a:rPr lang="de-DE" dirty="0"/>
              <a:t>)</a:t>
            </a:r>
          </a:p>
          <a:p>
            <a:r>
              <a:rPr lang="de-DE" dirty="0"/>
              <a:t>Zugriffsrechte auf Dateien von Linux</a:t>
            </a:r>
            <a:br>
              <a:rPr lang="de-DE" dirty="0"/>
            </a:br>
            <a:r>
              <a:rPr lang="de-DE" dirty="0"/>
              <a:t>(</a:t>
            </a:r>
            <a:r>
              <a:rPr lang="de-DE" dirty="0">
                <a:hlinkClick r:id="rId5"/>
              </a:rPr>
              <a:t>https://wiki.ubuntuusers.de/Rechte/</a:t>
            </a:r>
            <a:r>
              <a:rPr lang="de-DE" dirty="0"/>
              <a:t>)</a:t>
            </a:r>
          </a:p>
          <a:p>
            <a:r>
              <a:rPr lang="de-DE" dirty="0"/>
              <a:t>.</a:t>
            </a:r>
            <a:r>
              <a:rPr lang="de-DE" dirty="0" err="1"/>
              <a:t>htaccess</a:t>
            </a:r>
            <a:r>
              <a:rPr lang="de-DE" dirty="0"/>
              <a:t> Tools</a:t>
            </a:r>
            <a:br>
              <a:rPr lang="de-DE" dirty="0"/>
            </a:br>
            <a:r>
              <a:rPr lang="de-DE" dirty="0"/>
              <a:t>(</a:t>
            </a:r>
            <a:r>
              <a:rPr lang="de-DE" dirty="0">
                <a:hlinkClick r:id="rId6"/>
              </a:rPr>
              <a:t>http://www.htaccesstools.com/</a:t>
            </a:r>
            <a:r>
              <a:rPr lang="de-DE" dirty="0"/>
              <a:t>)</a:t>
            </a:r>
          </a:p>
        </p:txBody>
      </p:sp>
      <p:sp>
        <p:nvSpPr>
          <p:cNvPr id="2" name="Inhaltsplatzhalter 1">
            <a:extLst>
              <a:ext uri="{FF2B5EF4-FFF2-40B4-BE49-F238E27FC236}">
                <a16:creationId xmlns:a16="http://schemas.microsoft.com/office/drawing/2014/main" id="{F1E8B92B-B1A0-47DD-B2AB-95DDF319E36C}"/>
              </a:ext>
            </a:extLst>
          </p:cNvPr>
          <p:cNvSpPr>
            <a:spLocks noGrp="1"/>
          </p:cNvSpPr>
          <p:nvPr>
            <p:ph sz="half" idx="2"/>
          </p:nvPr>
        </p:nvSpPr>
        <p:spPr/>
        <p:txBody>
          <a:bodyPr>
            <a:normAutofit fontScale="85000" lnSpcReduction="10000"/>
          </a:bodyPr>
          <a:lstStyle/>
          <a:p>
            <a:r>
              <a:rPr lang="de-DE" dirty="0" err="1"/>
              <a:t>GenerateWP</a:t>
            </a:r>
            <a:br>
              <a:rPr lang="de-DE" dirty="0"/>
            </a:br>
            <a:r>
              <a:rPr lang="de-DE" dirty="0"/>
              <a:t>(</a:t>
            </a:r>
            <a:r>
              <a:rPr lang="de-DE" dirty="0">
                <a:hlinkClick r:id="rId7"/>
              </a:rPr>
              <a:t>https://generatewp.com</a:t>
            </a:r>
            <a:r>
              <a:rPr lang="de-DE" dirty="0"/>
              <a:t>)</a:t>
            </a:r>
          </a:p>
          <a:p>
            <a:r>
              <a:rPr lang="de-DE" dirty="0"/>
              <a:t>Apache HTTP </a:t>
            </a:r>
            <a:r>
              <a:rPr lang="de-DE" dirty="0" err="1"/>
              <a:t>server</a:t>
            </a:r>
            <a:r>
              <a:rPr lang="de-DE" dirty="0"/>
              <a:t> </a:t>
            </a:r>
            <a:r>
              <a:rPr lang="de-DE" dirty="0" err="1"/>
              <a:t>boilerplate</a:t>
            </a:r>
            <a:r>
              <a:rPr lang="de-DE" dirty="0"/>
              <a:t> </a:t>
            </a:r>
            <a:r>
              <a:rPr lang="de-DE" dirty="0" err="1"/>
              <a:t>configs</a:t>
            </a:r>
            <a:br>
              <a:rPr lang="de-DE" dirty="0"/>
            </a:br>
            <a:r>
              <a:rPr lang="de-DE" dirty="0"/>
              <a:t>(</a:t>
            </a:r>
            <a:r>
              <a:rPr lang="de-DE" dirty="0">
                <a:hlinkClick r:id="rId8"/>
              </a:rPr>
              <a:t>https://github.com/h5bp/server-configs-apache</a:t>
            </a:r>
            <a:r>
              <a:rPr lang="de-DE" dirty="0"/>
              <a:t>)</a:t>
            </a:r>
          </a:p>
          <a:p>
            <a:r>
              <a:rPr lang="de-DE" dirty="0"/>
              <a:t>Security Headers</a:t>
            </a:r>
            <a:br>
              <a:rPr lang="de-DE" dirty="0"/>
            </a:br>
            <a:r>
              <a:rPr lang="de-DE" dirty="0"/>
              <a:t>(</a:t>
            </a:r>
            <a:r>
              <a:rPr lang="de-DE" dirty="0">
                <a:hlinkClick r:id="rId9"/>
              </a:rPr>
              <a:t>https://securityheaders.com</a:t>
            </a:r>
            <a:r>
              <a:rPr lang="de-DE" dirty="0"/>
              <a:t>)</a:t>
            </a:r>
          </a:p>
          <a:p>
            <a:r>
              <a:rPr lang="de-DE" dirty="0"/>
              <a:t>Report URI: Tools</a:t>
            </a:r>
            <a:br>
              <a:rPr lang="de-DE" dirty="0"/>
            </a:br>
            <a:r>
              <a:rPr lang="de-DE" dirty="0"/>
              <a:t>(</a:t>
            </a:r>
            <a:r>
              <a:rPr lang="de-DE" dirty="0">
                <a:hlinkClick r:id="rId10"/>
              </a:rPr>
              <a:t>https://report-uri.com/home/tools</a:t>
            </a:r>
            <a:r>
              <a:rPr lang="de-DE" dirty="0"/>
              <a:t>)</a:t>
            </a:r>
          </a:p>
          <a:p>
            <a:endParaRPr lang="de-DE" dirty="0"/>
          </a:p>
        </p:txBody>
      </p:sp>
      <p:pic>
        <p:nvPicPr>
          <p:cNvPr id="7" name="Grafik 6">
            <a:extLst>
              <a:ext uri="{FF2B5EF4-FFF2-40B4-BE49-F238E27FC236}">
                <a16:creationId xmlns:a16="http://schemas.microsoft.com/office/drawing/2014/main" id="{AA38B5DD-5141-425E-90BE-6E2CC7AB0CB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423463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US" dirty="0" err="1"/>
              <a:t>Vielen</a:t>
            </a:r>
            <a:r>
              <a:rPr lang="en-US" dirty="0"/>
              <a:t> Dank!</a:t>
            </a:r>
          </a:p>
        </p:txBody>
      </p:sp>
      <p:sp>
        <p:nvSpPr>
          <p:cNvPr id="3" name="Textplatzhalter 2"/>
          <p:cNvSpPr>
            <a:spLocks noGrp="1"/>
          </p:cNvSpPr>
          <p:nvPr>
            <p:ph type="body" idx="1"/>
          </p:nvPr>
        </p:nvSpPr>
        <p:spPr/>
        <p:txBody>
          <a:bodyPr rtlCol="0">
            <a:normAutofit fontScale="70000" lnSpcReduction="20000"/>
          </a:bodyPr>
          <a:lstStyle/>
          <a:p>
            <a:r>
              <a:rPr lang="en-US" dirty="0"/>
              <a:t>E-mail: </a:t>
            </a:r>
            <a:r>
              <a:rPr lang="en-US" dirty="0">
                <a:hlinkClick r:id="rId2"/>
              </a:rPr>
              <a:t>mail@frank-Schmittlein.de</a:t>
            </a:r>
            <a:br>
              <a:rPr lang="en-US" dirty="0"/>
            </a:br>
            <a:br>
              <a:rPr lang="en-US" dirty="0"/>
            </a:br>
            <a:r>
              <a:rPr lang="en-US" dirty="0"/>
              <a:t>Twitter: @schmittlein77</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Was ist Sicherheit?</a:t>
            </a:r>
            <a:endParaRPr lang="en-US" dirty="0"/>
          </a:p>
        </p:txBody>
      </p:sp>
      <p:sp>
        <p:nvSpPr>
          <p:cNvPr id="14" name="Inhaltsplatzhalter 13"/>
          <p:cNvSpPr>
            <a:spLocks noGrp="1"/>
          </p:cNvSpPr>
          <p:nvPr>
            <p:ph idx="1"/>
          </p:nvPr>
        </p:nvSpPr>
        <p:spPr/>
        <p:txBody>
          <a:bodyPr rtlCol="0">
            <a:normAutofit/>
          </a:bodyPr>
          <a:lstStyle/>
          <a:p>
            <a:pPr>
              <a:lnSpc>
                <a:spcPct val="150000"/>
              </a:lnSpc>
            </a:pPr>
            <a:r>
              <a:rPr lang="de-DE" dirty="0"/>
              <a:t>Sicherheit ist nicht absolut, es ist ein kontinuierlicher Prozess und sollte als solcher verwaltet werden. Bei Sicherheit geht es um Risikominderung, nicht um die Beseitigung von Risiken, und das Risiko wird niemals Null sein. Es geht darum, die geeigneten Sicherheitskontrollen einzusetzen, um die Risiken und Bedrohungen für die Website am besten zu bekämpfen.</a:t>
            </a:r>
          </a:p>
        </p:txBody>
      </p:sp>
      <p:pic>
        <p:nvPicPr>
          <p:cNvPr id="5" name="Grafik 4">
            <a:extLst>
              <a:ext uri="{FF2B5EF4-FFF2-40B4-BE49-F238E27FC236}">
                <a16:creationId xmlns:a16="http://schemas.microsoft.com/office/drawing/2014/main" id="{3B6BAD36-5C19-4DEA-8AD9-3294A0E3D6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6412" y="5037000"/>
            <a:ext cx="1440000" cy="1440000"/>
          </a:xfrm>
          <a:prstGeom prst="rect">
            <a:avLst/>
          </a:prstGeom>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Was ist Sicherheit?</a:t>
            </a:r>
            <a:endParaRPr lang="en-US" dirty="0"/>
          </a:p>
        </p:txBody>
      </p:sp>
      <p:sp>
        <p:nvSpPr>
          <p:cNvPr id="14" name="Inhaltsplatzhalter 13"/>
          <p:cNvSpPr>
            <a:spLocks noGrp="1"/>
          </p:cNvSpPr>
          <p:nvPr>
            <p:ph idx="1"/>
          </p:nvPr>
        </p:nvSpPr>
        <p:spPr/>
        <p:txBody>
          <a:bodyPr rtlCol="0">
            <a:normAutofit/>
          </a:bodyPr>
          <a:lstStyle/>
          <a:p>
            <a:pPr>
              <a:lnSpc>
                <a:spcPct val="150000"/>
              </a:lnSpc>
            </a:pPr>
            <a:r>
              <a:rPr lang="de-DE" dirty="0"/>
              <a:t>Sicherheit geht auch über die WordPress-Anwendung hinaus. Es ist genauso wichtig, deine lokale Umgebung, dein Online-Verhalten und deine internen Prozesse zu sichern und abzusichern. Die Sicherheit besteht aus drei Bereichen: Menschen, Prozesse und Technologien. Jeder arbeitet in synchroner Harmonie miteinander, ohne die Menschen und ihre Prozesse wäre die jedoch Technologie selbst nutzlos.</a:t>
            </a:r>
            <a:endParaRPr lang="en-US" dirty="0"/>
          </a:p>
        </p:txBody>
      </p:sp>
      <p:pic>
        <p:nvPicPr>
          <p:cNvPr id="5" name="Grafik 4">
            <a:extLst>
              <a:ext uri="{FF2B5EF4-FFF2-40B4-BE49-F238E27FC236}">
                <a16:creationId xmlns:a16="http://schemas.microsoft.com/office/drawing/2014/main" id="{6E797011-8CF9-4E85-84CD-86A145D005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6412" y="5037000"/>
            <a:ext cx="1440000" cy="1440000"/>
          </a:xfrm>
          <a:prstGeom prst="rect">
            <a:avLst/>
          </a:prstGeom>
        </p:spPr>
      </p:pic>
    </p:spTree>
    <p:extLst>
      <p:ext uri="{BB962C8B-B14F-4D97-AF65-F5344CB8AC3E}">
        <p14:creationId xmlns:p14="http://schemas.microsoft.com/office/powerpoint/2010/main" val="182777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18466D-E9D6-4980-89F7-2E228209E7FB}"/>
              </a:ext>
            </a:extLst>
          </p:cNvPr>
          <p:cNvSpPr>
            <a:spLocks noGrp="1"/>
          </p:cNvSpPr>
          <p:nvPr>
            <p:ph type="title"/>
          </p:nvPr>
        </p:nvSpPr>
        <p:spPr/>
        <p:txBody>
          <a:bodyPr/>
          <a:lstStyle/>
          <a:p>
            <a:r>
              <a:rPr lang="de-DE" dirty="0"/>
              <a:t>Schwachstellen für WordPress</a:t>
            </a:r>
          </a:p>
        </p:txBody>
      </p:sp>
      <p:sp>
        <p:nvSpPr>
          <p:cNvPr id="3" name="Inhaltsplatzhalter 2">
            <a:extLst>
              <a:ext uri="{FF2B5EF4-FFF2-40B4-BE49-F238E27FC236}">
                <a16:creationId xmlns:a16="http://schemas.microsoft.com/office/drawing/2014/main" id="{0D067C57-91F5-4012-A85D-394739DAD412}"/>
              </a:ext>
            </a:extLst>
          </p:cNvPr>
          <p:cNvSpPr>
            <a:spLocks noGrp="1"/>
          </p:cNvSpPr>
          <p:nvPr>
            <p:ph idx="1"/>
          </p:nvPr>
        </p:nvSpPr>
        <p:spPr/>
        <p:txBody>
          <a:bodyPr/>
          <a:lstStyle/>
          <a:p>
            <a:r>
              <a:rPr lang="de-DE" dirty="0"/>
              <a:t>Betriebssystem</a:t>
            </a:r>
          </a:p>
          <a:p>
            <a:r>
              <a:rPr lang="de-DE" dirty="0"/>
              <a:t>Web-Server</a:t>
            </a:r>
          </a:p>
          <a:p>
            <a:r>
              <a:rPr lang="de-DE" dirty="0"/>
              <a:t>Datenbank-Server</a:t>
            </a:r>
          </a:p>
          <a:p>
            <a:r>
              <a:rPr lang="de-DE" dirty="0"/>
              <a:t>PHP</a:t>
            </a:r>
          </a:p>
          <a:p>
            <a:r>
              <a:rPr lang="de-DE" dirty="0"/>
              <a:t>WordPress Kern</a:t>
            </a:r>
          </a:p>
          <a:p>
            <a:r>
              <a:rPr lang="de-DE" dirty="0"/>
              <a:t>Plugins</a:t>
            </a:r>
          </a:p>
          <a:p>
            <a:r>
              <a:rPr lang="de-DE" dirty="0" err="1"/>
              <a:t>Themes</a:t>
            </a:r>
            <a:endParaRPr lang="de-DE" dirty="0"/>
          </a:p>
        </p:txBody>
      </p:sp>
      <p:cxnSp>
        <p:nvCxnSpPr>
          <p:cNvPr id="5" name="Gerader Verbinder 4">
            <a:extLst>
              <a:ext uri="{FF2B5EF4-FFF2-40B4-BE49-F238E27FC236}">
                <a16:creationId xmlns:a16="http://schemas.microsoft.com/office/drawing/2014/main" id="{8B247AEA-04F8-4FC3-BA04-7C3D694BBE12}"/>
              </a:ext>
            </a:extLst>
          </p:cNvPr>
          <p:cNvCxnSpPr>
            <a:cxnSpLocks/>
          </p:cNvCxnSpPr>
          <p:nvPr/>
        </p:nvCxnSpPr>
        <p:spPr>
          <a:xfrm>
            <a:off x="1629916" y="3501008"/>
            <a:ext cx="7776864"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84BA8D5D-14C5-4A4D-914F-73027F950EC2}"/>
              </a:ext>
            </a:extLst>
          </p:cNvPr>
          <p:cNvSpPr txBox="1"/>
          <p:nvPr/>
        </p:nvSpPr>
        <p:spPr>
          <a:xfrm>
            <a:off x="7041549" y="1909287"/>
            <a:ext cx="738664" cy="1439319"/>
          </a:xfrm>
          <a:prstGeom prst="rect">
            <a:avLst/>
          </a:prstGeom>
          <a:noFill/>
        </p:spPr>
        <p:txBody>
          <a:bodyPr vert="vert" wrap="square" rtlCol="0" anchor="ctr" anchorCtr="0">
            <a:spAutoFit/>
          </a:bodyPr>
          <a:lstStyle/>
          <a:p>
            <a:r>
              <a:rPr lang="de-DE" sz="3600" dirty="0"/>
              <a:t>Hoster</a:t>
            </a:r>
          </a:p>
        </p:txBody>
      </p:sp>
      <p:sp>
        <p:nvSpPr>
          <p:cNvPr id="9" name="Textfeld 8">
            <a:extLst>
              <a:ext uri="{FF2B5EF4-FFF2-40B4-BE49-F238E27FC236}">
                <a16:creationId xmlns:a16="http://schemas.microsoft.com/office/drawing/2014/main" id="{2C203A38-DA47-4B29-B169-1939B335FCD1}"/>
              </a:ext>
            </a:extLst>
          </p:cNvPr>
          <p:cNvSpPr txBox="1"/>
          <p:nvPr/>
        </p:nvSpPr>
        <p:spPr>
          <a:xfrm>
            <a:off x="7041549" y="3717032"/>
            <a:ext cx="738664" cy="2302763"/>
          </a:xfrm>
          <a:prstGeom prst="rect">
            <a:avLst/>
          </a:prstGeom>
          <a:noFill/>
        </p:spPr>
        <p:txBody>
          <a:bodyPr vert="vert" wrap="square" rtlCol="0" anchor="ctr" anchorCtr="0">
            <a:spAutoFit/>
          </a:bodyPr>
          <a:lstStyle/>
          <a:p>
            <a:r>
              <a:rPr lang="de-DE" sz="3600" dirty="0"/>
              <a:t>Benutzer</a:t>
            </a:r>
          </a:p>
        </p:txBody>
      </p:sp>
      <p:pic>
        <p:nvPicPr>
          <p:cNvPr id="6" name="Grafik 5">
            <a:extLst>
              <a:ext uri="{FF2B5EF4-FFF2-40B4-BE49-F238E27FC236}">
                <a16:creationId xmlns:a16="http://schemas.microsoft.com/office/drawing/2014/main" id="{69D45684-1FD5-440D-BDB2-D7CE33BC96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80213" y="1866055"/>
            <a:ext cx="1482551" cy="1482551"/>
          </a:xfrm>
          <a:prstGeom prst="rect">
            <a:avLst/>
          </a:prstGeom>
        </p:spPr>
      </p:pic>
      <p:pic>
        <p:nvPicPr>
          <p:cNvPr id="10" name="Grafik 9">
            <a:extLst>
              <a:ext uri="{FF2B5EF4-FFF2-40B4-BE49-F238E27FC236}">
                <a16:creationId xmlns:a16="http://schemas.microsoft.com/office/drawing/2014/main" id="{3110BAFB-B3BB-4361-9469-15297D5201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0213" y="3717027"/>
            <a:ext cx="1882634" cy="1882634"/>
          </a:xfrm>
          <a:prstGeom prst="rect">
            <a:avLst/>
          </a:prstGeom>
        </p:spPr>
      </p:pic>
    </p:spTree>
    <p:extLst>
      <p:ext uri="{BB962C8B-B14F-4D97-AF65-F5344CB8AC3E}">
        <p14:creationId xmlns:p14="http://schemas.microsoft.com/office/powerpoint/2010/main" val="375112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F164C3-A94F-4B54-B55E-CE5B4A9F4D6F}"/>
              </a:ext>
            </a:extLst>
          </p:cNvPr>
          <p:cNvSpPr>
            <a:spLocks noGrp="1"/>
          </p:cNvSpPr>
          <p:nvPr>
            <p:ph type="title"/>
          </p:nvPr>
        </p:nvSpPr>
        <p:spPr/>
        <p:txBody>
          <a:bodyPr/>
          <a:lstStyle/>
          <a:p>
            <a:r>
              <a:rPr lang="de-DE" dirty="0"/>
              <a:t>Allgemeine Grundsätze</a:t>
            </a:r>
          </a:p>
        </p:txBody>
      </p:sp>
      <p:sp>
        <p:nvSpPr>
          <p:cNvPr id="3" name="Inhaltsplatzhalter 2">
            <a:extLst>
              <a:ext uri="{FF2B5EF4-FFF2-40B4-BE49-F238E27FC236}">
                <a16:creationId xmlns:a16="http://schemas.microsoft.com/office/drawing/2014/main" id="{0306AC9B-9CEC-4B84-ABDF-27E8ED259BE0}"/>
              </a:ext>
            </a:extLst>
          </p:cNvPr>
          <p:cNvSpPr>
            <a:spLocks noGrp="1"/>
          </p:cNvSpPr>
          <p:nvPr>
            <p:ph idx="1"/>
          </p:nvPr>
        </p:nvSpPr>
        <p:spPr/>
        <p:txBody>
          <a:bodyPr>
            <a:normAutofit/>
          </a:bodyPr>
          <a:lstStyle/>
          <a:p>
            <a:r>
              <a:rPr lang="de-DE" dirty="0"/>
              <a:t>Ein SSL-Zertifikat sollte für jede Website, spätestens mit der DS-GVO Pflicht sein</a:t>
            </a:r>
          </a:p>
          <a:p>
            <a:r>
              <a:rPr lang="de-DE" dirty="0"/>
              <a:t>Verwendung intelligenter Benutzernamen und Passwörter</a:t>
            </a:r>
          </a:p>
          <a:p>
            <a:r>
              <a:rPr lang="de-DE" dirty="0"/>
              <a:t>Verwende (nach Möglichkeit) die neueste Version von WordPress, Plugins und </a:t>
            </a:r>
            <a:r>
              <a:rPr lang="de-DE" dirty="0" err="1"/>
              <a:t>Themes</a:t>
            </a:r>
            <a:endParaRPr lang="de-DE" dirty="0"/>
          </a:p>
          <a:p>
            <a:r>
              <a:rPr lang="de-DE" dirty="0"/>
              <a:t>Generelle Verzeichnis- und Dateirechte: Dateirechte auf 644 und die Verzeichnisrechte auf 755</a:t>
            </a:r>
          </a:p>
        </p:txBody>
      </p:sp>
      <p:pic>
        <p:nvPicPr>
          <p:cNvPr id="6" name="Grafik 5">
            <a:extLst>
              <a:ext uri="{FF2B5EF4-FFF2-40B4-BE49-F238E27FC236}">
                <a16:creationId xmlns:a16="http://schemas.microsoft.com/office/drawing/2014/main" id="{69D2E94C-79F7-4470-83B6-2FE3A32A34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6804" y="5037000"/>
            <a:ext cx="1440000" cy="1440000"/>
          </a:xfrm>
          <a:prstGeom prst="rect">
            <a:avLst/>
          </a:prstGeom>
        </p:spPr>
      </p:pic>
    </p:spTree>
    <p:extLst>
      <p:ext uri="{BB962C8B-B14F-4D97-AF65-F5344CB8AC3E}">
        <p14:creationId xmlns:p14="http://schemas.microsoft.com/office/powerpoint/2010/main" val="89131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6DC40-9FCB-480A-A5C6-2109591CC45A}"/>
              </a:ext>
            </a:extLst>
          </p:cNvPr>
          <p:cNvSpPr>
            <a:spLocks noGrp="1"/>
          </p:cNvSpPr>
          <p:nvPr>
            <p:ph type="title"/>
          </p:nvPr>
        </p:nvSpPr>
        <p:spPr/>
        <p:txBody>
          <a:bodyPr/>
          <a:lstStyle/>
          <a:p>
            <a:r>
              <a:rPr lang="de-DE" dirty="0"/>
              <a:t>Härtung der </a:t>
            </a:r>
            <a:r>
              <a:rPr lang="de-DE" dirty="0" err="1"/>
              <a:t>wp-config.php</a:t>
            </a:r>
            <a:endParaRPr lang="de-DE" dirty="0"/>
          </a:p>
        </p:txBody>
      </p:sp>
      <p:sp>
        <p:nvSpPr>
          <p:cNvPr id="3" name="Inhaltsplatzhalter 2">
            <a:extLst>
              <a:ext uri="{FF2B5EF4-FFF2-40B4-BE49-F238E27FC236}">
                <a16:creationId xmlns:a16="http://schemas.microsoft.com/office/drawing/2014/main" id="{3FA952AD-3740-4D3F-828A-C9DF6865EABC}"/>
              </a:ext>
            </a:extLst>
          </p:cNvPr>
          <p:cNvSpPr>
            <a:spLocks noGrp="1"/>
          </p:cNvSpPr>
          <p:nvPr>
            <p:ph idx="1"/>
          </p:nvPr>
        </p:nvSpPr>
        <p:spPr/>
        <p:txBody>
          <a:bodyPr>
            <a:normAutofit fontScale="62500" lnSpcReduction="20000"/>
          </a:bodyPr>
          <a:lstStyle/>
          <a:p>
            <a:r>
              <a:rPr lang="de-DE" dirty="0" err="1"/>
              <a:t>wp-config.php</a:t>
            </a:r>
            <a:r>
              <a:rPr lang="de-DE" dirty="0"/>
              <a:t> eine Ebene höher verschieben</a:t>
            </a:r>
          </a:p>
          <a:p>
            <a:pPr lvl="1"/>
            <a:r>
              <a:rPr lang="de-DE" dirty="0"/>
              <a:t>Beispiel: von  </a:t>
            </a:r>
            <a:r>
              <a:rPr lang="de-DE" dirty="0" err="1"/>
              <a:t>htdocs</a:t>
            </a:r>
            <a:r>
              <a:rPr lang="de-DE" dirty="0"/>
              <a:t>/</a:t>
            </a:r>
            <a:r>
              <a:rPr lang="de-DE" dirty="0" err="1"/>
              <a:t>wordpress</a:t>
            </a:r>
            <a:r>
              <a:rPr lang="de-DE" dirty="0"/>
              <a:t>/</a:t>
            </a:r>
            <a:r>
              <a:rPr lang="de-DE" dirty="0" err="1"/>
              <a:t>wp-config.php</a:t>
            </a:r>
            <a:r>
              <a:rPr lang="de-DE" dirty="0"/>
              <a:t> nach  </a:t>
            </a:r>
            <a:r>
              <a:rPr lang="de-DE" dirty="0" err="1"/>
              <a:t>htdocs</a:t>
            </a:r>
            <a:r>
              <a:rPr lang="de-DE" dirty="0"/>
              <a:t>/</a:t>
            </a:r>
            <a:r>
              <a:rPr lang="de-DE" dirty="0" err="1"/>
              <a:t>wp-config.php</a:t>
            </a:r>
            <a:endParaRPr lang="de-DE" dirty="0"/>
          </a:p>
          <a:p>
            <a:r>
              <a:rPr lang="de-DE" dirty="0"/>
              <a:t>Sicherheitsschlüssel aktualisieren</a:t>
            </a:r>
          </a:p>
          <a:p>
            <a:pPr lvl="1"/>
            <a:r>
              <a:rPr lang="de-DE" dirty="0"/>
              <a:t>Link: </a:t>
            </a:r>
            <a:r>
              <a:rPr lang="de-DE" dirty="0">
                <a:hlinkClick r:id="rId2"/>
              </a:rPr>
              <a:t>https://api.wordpress.org/secret-key/1.1/salt/</a:t>
            </a:r>
            <a:endParaRPr lang="de-DE" dirty="0"/>
          </a:p>
          <a:p>
            <a:pPr lvl="1"/>
            <a:r>
              <a:rPr lang="de-DE" dirty="0"/>
              <a:t>Beispiel:</a:t>
            </a:r>
          </a:p>
          <a:p>
            <a:pPr marL="463550" lvl="2" indent="0">
              <a:buNone/>
            </a:pP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Authentication Unique Keys and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Salts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'AUTH_KEY',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'SECURE_AUTH_KEY',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'LOGGED_IN_KEY',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'NONCE_KEY',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'AUTH_SALT',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'SECURE_AUTH_SALT',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'LOGGED_IN_SALT',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'NONCE_SALT',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r>
              <a:rPr lang="de-DE" dirty="0"/>
              <a:t>Änderung der Berechtigungen (400)</a:t>
            </a:r>
          </a:p>
          <a:p>
            <a:r>
              <a:rPr lang="de-DE" dirty="0"/>
              <a:t>Schutz über die .</a:t>
            </a:r>
            <a:r>
              <a:rPr lang="de-DE" dirty="0" err="1"/>
              <a:t>htaccess</a:t>
            </a:r>
            <a:endParaRPr lang="de-DE" dirty="0"/>
          </a:p>
        </p:txBody>
      </p:sp>
      <p:pic>
        <p:nvPicPr>
          <p:cNvPr id="4" name="Grafik 3">
            <a:extLst>
              <a:ext uri="{FF2B5EF4-FFF2-40B4-BE49-F238E27FC236}">
                <a16:creationId xmlns:a16="http://schemas.microsoft.com/office/drawing/2014/main" id="{445D9CFE-3A9C-437D-9774-A0FE29F84F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6804" y="5037000"/>
            <a:ext cx="1440000" cy="1440000"/>
          </a:xfrm>
          <a:prstGeom prst="rect">
            <a:avLst/>
          </a:prstGeom>
        </p:spPr>
      </p:pic>
    </p:spTree>
    <p:extLst>
      <p:ext uri="{BB962C8B-B14F-4D97-AF65-F5344CB8AC3E}">
        <p14:creationId xmlns:p14="http://schemas.microsoft.com/office/powerpoint/2010/main" val="330348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397CCB-8FC0-4694-9F68-BEF25F74C8C6}"/>
              </a:ext>
            </a:extLst>
          </p:cNvPr>
          <p:cNvSpPr>
            <a:spLocks noGrp="1"/>
          </p:cNvSpPr>
          <p:nvPr>
            <p:ph type="title"/>
          </p:nvPr>
        </p:nvSpPr>
        <p:spPr/>
        <p:txBody>
          <a:bodyPr/>
          <a:lstStyle/>
          <a:p>
            <a:r>
              <a:rPr lang="de-DE" dirty="0"/>
              <a:t>Absicherung deines WordPress Admin-Bereiches</a:t>
            </a:r>
          </a:p>
        </p:txBody>
      </p:sp>
      <p:sp>
        <p:nvSpPr>
          <p:cNvPr id="3" name="Inhaltsplatzhalter 2">
            <a:extLst>
              <a:ext uri="{FF2B5EF4-FFF2-40B4-BE49-F238E27FC236}">
                <a16:creationId xmlns:a16="http://schemas.microsoft.com/office/drawing/2014/main" id="{B545DB19-B3EE-4126-A11B-43A17C1BD0B2}"/>
              </a:ext>
            </a:extLst>
          </p:cNvPr>
          <p:cNvSpPr>
            <a:spLocks noGrp="1"/>
          </p:cNvSpPr>
          <p:nvPr>
            <p:ph idx="1"/>
          </p:nvPr>
        </p:nvSpPr>
        <p:spPr/>
        <p:txBody>
          <a:bodyPr/>
          <a:lstStyle/>
          <a:p>
            <a:r>
              <a:rPr lang="de-DE" dirty="0"/>
              <a:t>Anzahl der Anmeldeversuche begrenzen (Plugin: Limit Login </a:t>
            </a:r>
            <a:r>
              <a:rPr lang="de-DE" dirty="0" err="1"/>
              <a:t>Attempts</a:t>
            </a:r>
            <a:r>
              <a:rPr lang="de-DE" dirty="0"/>
              <a:t> </a:t>
            </a:r>
            <a:r>
              <a:rPr lang="de-DE" dirty="0" err="1"/>
              <a:t>Reloaded</a:t>
            </a:r>
            <a:r>
              <a:rPr lang="de-DE" dirty="0"/>
              <a:t>)</a:t>
            </a:r>
          </a:p>
          <a:p>
            <a:r>
              <a:rPr lang="de-DE" dirty="0"/>
              <a:t>Zwei-Faktoren-Authentifizierung (2FA) einsetzten (Plugin: </a:t>
            </a:r>
            <a:r>
              <a:rPr lang="de-DE" dirty="0" err="1"/>
              <a:t>Two-Factor</a:t>
            </a:r>
            <a:r>
              <a:rPr lang="de-DE" dirty="0"/>
              <a:t> oder Google Authenticator)</a:t>
            </a:r>
          </a:p>
          <a:p>
            <a:r>
              <a:rPr lang="de-DE" dirty="0"/>
              <a:t>Login-URL ändern (Plugin: Move Login)</a:t>
            </a:r>
          </a:p>
          <a:p>
            <a:r>
              <a:rPr lang="de-DE" dirty="0"/>
              <a:t>HTTP-Basic-Authentifizierung hinzufügen (</a:t>
            </a:r>
            <a:r>
              <a:rPr lang="de-DE" dirty="0" err="1"/>
              <a:t>htpasswd</a:t>
            </a:r>
            <a:r>
              <a:rPr lang="de-DE" dirty="0"/>
              <a:t>-Schutz)</a:t>
            </a:r>
          </a:p>
        </p:txBody>
      </p:sp>
      <p:pic>
        <p:nvPicPr>
          <p:cNvPr id="4" name="Grafik 3">
            <a:extLst>
              <a:ext uri="{FF2B5EF4-FFF2-40B4-BE49-F238E27FC236}">
                <a16:creationId xmlns:a16="http://schemas.microsoft.com/office/drawing/2014/main" id="{D50B08DD-1E62-4390-913F-B4A88765E6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110507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5D6B1B1-7850-4515-A046-5D07AEB88C89}"/>
              </a:ext>
            </a:extLst>
          </p:cNvPr>
          <p:cNvSpPr>
            <a:spLocks noGrp="1"/>
          </p:cNvSpPr>
          <p:nvPr>
            <p:ph type="title"/>
          </p:nvPr>
        </p:nvSpPr>
        <p:spPr/>
        <p:txBody>
          <a:bodyPr/>
          <a:lstStyle/>
          <a:p>
            <a:r>
              <a:rPr lang="de-DE" dirty="0"/>
              <a:t>Kleine Schritte für mehr Sicherheit</a:t>
            </a:r>
          </a:p>
        </p:txBody>
      </p:sp>
      <p:sp>
        <p:nvSpPr>
          <p:cNvPr id="3" name="Inhaltsplatzhalter 2">
            <a:extLst>
              <a:ext uri="{FF2B5EF4-FFF2-40B4-BE49-F238E27FC236}">
                <a16:creationId xmlns:a16="http://schemas.microsoft.com/office/drawing/2014/main" id="{AECFD0BA-3070-4353-BC71-2D2E788D4E32}"/>
              </a:ext>
            </a:extLst>
          </p:cNvPr>
          <p:cNvSpPr>
            <a:spLocks noGrp="1"/>
          </p:cNvSpPr>
          <p:nvPr>
            <p:ph idx="1"/>
          </p:nvPr>
        </p:nvSpPr>
        <p:spPr/>
        <p:txBody>
          <a:bodyPr>
            <a:normAutofit fontScale="85000" lnSpcReduction="20000"/>
          </a:bodyPr>
          <a:lstStyle/>
          <a:p>
            <a:r>
              <a:rPr lang="de-DE" dirty="0"/>
              <a:t>Tabellenpräfix ändern (schon bei der Installation)</a:t>
            </a:r>
          </a:p>
          <a:p>
            <a:r>
              <a:rPr lang="de-DE" dirty="0" err="1"/>
              <a:t>wp</a:t>
            </a:r>
            <a:r>
              <a:rPr lang="de-DE" dirty="0"/>
              <a:t>-content Ordner umbenennen (am besten gleich nach der Installation)</a:t>
            </a:r>
          </a:p>
          <a:p>
            <a:pPr lvl="1"/>
            <a:r>
              <a:rPr lang="de-DE" dirty="0" err="1"/>
              <a:t>wp-config.php</a:t>
            </a:r>
            <a:r>
              <a:rPr lang="de-DE" dirty="0"/>
              <a:t>:</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('WP_CONTENT_DIR', '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htdocs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wordpress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wpc</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('WP_CONTENT_URL', 'https://www.domain.tld/wpc');</a:t>
            </a:r>
          </a:p>
          <a:p>
            <a:r>
              <a:rPr lang="de-DE" dirty="0"/>
              <a:t>XML-RPC-Schnittstelle deaktivieren (Plugin: </a:t>
            </a:r>
            <a:r>
              <a:rPr lang="de-DE" dirty="0" err="1"/>
              <a:t>Disable</a:t>
            </a:r>
            <a:r>
              <a:rPr lang="de-DE" dirty="0"/>
              <a:t> XML-RPC) oder .</a:t>
            </a:r>
            <a:r>
              <a:rPr lang="de-DE" dirty="0" err="1"/>
              <a:t>htaccess</a:t>
            </a:r>
            <a:endParaRPr lang="de-DE" dirty="0"/>
          </a:p>
          <a:p>
            <a:r>
              <a:rPr lang="de-DE" dirty="0"/>
              <a:t>REST-API schützen (Plugin: REST API Toolbox)</a:t>
            </a:r>
          </a:p>
          <a:p>
            <a:r>
              <a:rPr lang="de-DE" dirty="0"/>
              <a:t>WordPress-Version verstecken</a:t>
            </a:r>
          </a:p>
          <a:p>
            <a:pPr lvl="1"/>
            <a:r>
              <a:rPr lang="de-DE" sz="2100" dirty="0" err="1"/>
              <a:t>functions.php</a:t>
            </a:r>
            <a:r>
              <a:rPr lang="de-DE" sz="2100" dirty="0"/>
              <a:t>:</a:t>
            </a:r>
          </a:p>
          <a:p>
            <a:pPr marL="463550" lvl="2" indent="0">
              <a:buNone/>
            </a:pP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function </a:t>
            </a:r>
            <a:r>
              <a:rPr lang="en-US"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no_generator</a:t>
            </a: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 return ‘’; }</a:t>
            </a:r>
            <a:b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br>
            <a:r>
              <a:rPr lang="en-US"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add_filter</a:t>
            </a: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en-US"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the_generator</a:t>
            </a: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en-US"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no_generator</a:t>
            </a: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endPar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endParaRPr>
          </a:p>
          <a:p>
            <a:r>
              <a:rPr lang="de-DE" dirty="0"/>
              <a:t>Umsetzung der neuesten HTTP-Security-Header (.</a:t>
            </a:r>
            <a:r>
              <a:rPr lang="de-DE" dirty="0" err="1"/>
              <a:t>htaccess</a:t>
            </a:r>
            <a:r>
              <a:rPr lang="de-DE" dirty="0"/>
              <a:t>)</a:t>
            </a:r>
          </a:p>
        </p:txBody>
      </p:sp>
      <p:pic>
        <p:nvPicPr>
          <p:cNvPr id="6" name="Grafik 5">
            <a:extLst>
              <a:ext uri="{FF2B5EF4-FFF2-40B4-BE49-F238E27FC236}">
                <a16:creationId xmlns:a16="http://schemas.microsoft.com/office/drawing/2014/main" id="{675FC37D-1843-45D9-96D9-BB98626BA2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403269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5D6B1B1-7850-4515-A046-5D07AEB88C89}"/>
              </a:ext>
            </a:extLst>
          </p:cNvPr>
          <p:cNvSpPr>
            <a:spLocks noGrp="1"/>
          </p:cNvSpPr>
          <p:nvPr>
            <p:ph type="title"/>
          </p:nvPr>
        </p:nvSpPr>
        <p:spPr/>
        <p:txBody>
          <a:bodyPr/>
          <a:lstStyle/>
          <a:p>
            <a:r>
              <a:rPr lang="de-DE" dirty="0"/>
              <a:t>Kleine Schritte für mehr Sicherheit</a:t>
            </a:r>
          </a:p>
        </p:txBody>
      </p:sp>
      <p:sp>
        <p:nvSpPr>
          <p:cNvPr id="5" name="Inhaltsplatzhalter 4">
            <a:extLst>
              <a:ext uri="{FF2B5EF4-FFF2-40B4-BE49-F238E27FC236}">
                <a16:creationId xmlns:a16="http://schemas.microsoft.com/office/drawing/2014/main" id="{AC41CC09-9BA9-494B-B756-2DCEBAAD0DCC}"/>
              </a:ext>
            </a:extLst>
          </p:cNvPr>
          <p:cNvSpPr>
            <a:spLocks noGrp="1"/>
          </p:cNvSpPr>
          <p:nvPr>
            <p:ph sz="half" idx="1"/>
          </p:nvPr>
        </p:nvSpPr>
        <p:spPr/>
        <p:txBody>
          <a:bodyPr>
            <a:normAutofit fontScale="92500" lnSpcReduction="10000"/>
          </a:bodyPr>
          <a:lstStyle/>
          <a:p>
            <a:r>
              <a:rPr lang="de-DE" dirty="0" err="1"/>
              <a:t>Emoji’s</a:t>
            </a:r>
            <a:r>
              <a:rPr lang="de-DE" dirty="0"/>
              <a:t> deaktivieren (Plugin: </a:t>
            </a:r>
            <a:r>
              <a:rPr lang="de-DE" dirty="0" err="1"/>
              <a:t>Disable</a:t>
            </a:r>
            <a:r>
              <a:rPr lang="de-DE" dirty="0"/>
              <a:t> Emojis)</a:t>
            </a:r>
          </a:p>
          <a:p>
            <a:r>
              <a:rPr lang="de-DE" dirty="0"/>
              <a:t>.</a:t>
            </a:r>
            <a:r>
              <a:rPr lang="de-DE" dirty="0" err="1"/>
              <a:t>htaccess</a:t>
            </a:r>
            <a:r>
              <a:rPr lang="de-DE" dirty="0"/>
              <a:t> auf 644 oder (wenn Möglich) 444</a:t>
            </a:r>
          </a:p>
          <a:p>
            <a:r>
              <a:rPr lang="de-DE" dirty="0"/>
              <a:t>Dateibearbeitung im Dashboard ausschalten</a:t>
            </a:r>
          </a:p>
          <a:p>
            <a:pPr lvl="1"/>
            <a:r>
              <a:rPr lang="de-DE" sz="2100" dirty="0" err="1"/>
              <a:t>wp-config.php</a:t>
            </a:r>
            <a:r>
              <a:rPr lang="de-DE" sz="2100" dirty="0"/>
              <a:t>:</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('DISALLOW_FILE_EDIT',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true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endParaRPr lang="de-DE" dirty="0"/>
          </a:p>
          <a:p>
            <a:r>
              <a:rPr lang="de-DE" dirty="0"/>
              <a:t>Starke Passwörter (Plugin: Force Strong Passwords)</a:t>
            </a:r>
          </a:p>
        </p:txBody>
      </p:sp>
      <p:sp>
        <p:nvSpPr>
          <p:cNvPr id="2" name="Inhaltsplatzhalter 1">
            <a:extLst>
              <a:ext uri="{FF2B5EF4-FFF2-40B4-BE49-F238E27FC236}">
                <a16:creationId xmlns:a16="http://schemas.microsoft.com/office/drawing/2014/main" id="{B3B35BDA-82EC-4C9F-92B9-F18DF373DA2B}"/>
              </a:ext>
            </a:extLst>
          </p:cNvPr>
          <p:cNvSpPr>
            <a:spLocks noGrp="1"/>
          </p:cNvSpPr>
          <p:nvPr>
            <p:ph sz="half" idx="2"/>
          </p:nvPr>
        </p:nvSpPr>
        <p:spPr/>
        <p:txBody>
          <a:bodyPr>
            <a:normAutofit fontScale="92500" lnSpcReduction="10000"/>
          </a:bodyPr>
          <a:lstStyle/>
          <a:p>
            <a:r>
              <a:rPr lang="de-DE" dirty="0" err="1"/>
              <a:t>Hotlinking</a:t>
            </a:r>
            <a:r>
              <a:rPr lang="de-DE" dirty="0"/>
              <a:t> verhindern</a:t>
            </a:r>
            <a:br>
              <a:rPr lang="de-DE" dirty="0"/>
            </a:br>
            <a:r>
              <a:rPr lang="de-DE" dirty="0"/>
              <a:t>(</a:t>
            </a:r>
            <a:r>
              <a:rPr lang="de-DE" dirty="0">
                <a:hlinkClick r:id="rId2"/>
              </a:rPr>
              <a:t>http://www.htaccesstools.com/hotlink-protection/</a:t>
            </a:r>
            <a:r>
              <a:rPr lang="de-DE" dirty="0"/>
              <a:t>)</a:t>
            </a:r>
          </a:p>
          <a:p>
            <a:r>
              <a:rPr lang="de-DE" dirty="0"/>
              <a:t>6G Firewall 2019 (</a:t>
            </a:r>
            <a:r>
              <a:rPr lang="de-DE" dirty="0">
                <a:hlinkClick r:id="rId3"/>
              </a:rPr>
              <a:t>https://perishablepress.com/6g/</a:t>
            </a:r>
            <a:r>
              <a:rPr lang="de-DE" dirty="0"/>
              <a:t>) oder 7G (Beta)</a:t>
            </a:r>
          </a:p>
          <a:p>
            <a:r>
              <a:rPr lang="de-DE" dirty="0"/>
              <a:t>Erstelle immer Backups und Teste diese</a:t>
            </a:r>
          </a:p>
          <a:p>
            <a:r>
              <a:rPr lang="de-DE" dirty="0"/>
              <a:t>Server-Signatur deaktivieren</a:t>
            </a:r>
          </a:p>
          <a:p>
            <a:pPr lvl="1"/>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htaccess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ServerSignature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Off</a:t>
            </a:r>
            <a:endParaRPr lang="de-DE" dirty="0"/>
          </a:p>
        </p:txBody>
      </p:sp>
      <p:pic>
        <p:nvPicPr>
          <p:cNvPr id="6" name="Grafik 5">
            <a:extLst>
              <a:ext uri="{FF2B5EF4-FFF2-40B4-BE49-F238E27FC236}">
                <a16:creationId xmlns:a16="http://schemas.microsoft.com/office/drawing/2014/main" id="{BFB9B30F-B36E-4113-BF48-7A5D6E2D66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275044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er blauer Tunnel 16 x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6_TF02895261_TF02895261.potx" id="{2AB7ECFD-3DD1-437A-800A-4010CF699F01}" vid="{7CC23B45-6F2F-47A4-B56E-506F3FC28B8A}"/>
    </a:ext>
  </a:extLst>
</a:theme>
</file>

<file path=ppt/theme/theme2.xml><?xml version="1.0" encoding="utf-8"?>
<a:theme xmlns:a="http://schemas.openxmlformats.org/drawingml/2006/main" name="Office-Design">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Design">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867EE7F-71DE-4B19-BA9E-78BB518F67D1}">
  <we:reference id="wa104381063" version="1.0.0.1" store="de-DE" storeType="OMEX"/>
  <we:alternateReferences>
    <we:reference id="WA104381063" version="1.0.0.1" store="WA10438106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 xsi:nil="true"/>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00E41224-0370-4595-877C-23316CD80004}">
  <ds:schemaRefs>
    <ds:schemaRef ds:uri="http://purl.org/dc/dcmitype/"/>
    <ds:schemaRef ds:uri="http://schemas.microsoft.com/office/2006/metadata/properties"/>
    <ds:schemaRef ds:uri="http://www.w3.org/XML/1998/namespac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4873beb7-5857-4685-be1f-d57550cc96cc"/>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Digitale Businesspräsentation Blauer Tunnel (Breitbild)</Template>
  <TotalTime>0</TotalTime>
  <Words>671</Words>
  <Application>Microsoft Office PowerPoint</Application>
  <PresentationFormat>Benutzerdefiniert</PresentationFormat>
  <Paragraphs>126</Paragraphs>
  <Slides>14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Corbel</vt:lpstr>
      <vt:lpstr>DejaVu Sans Mono for Powerline</vt:lpstr>
      <vt:lpstr>Digitaler blauer Tunnel 16 x 9</vt:lpstr>
      <vt:lpstr>WordPress-Sicherheit Ein kleiner Überblick</vt:lpstr>
      <vt:lpstr>Was ist Sicherheit?</vt:lpstr>
      <vt:lpstr>Was ist Sicherheit?</vt:lpstr>
      <vt:lpstr>Schwachstellen für WordPress</vt:lpstr>
      <vt:lpstr>Allgemeine Grundsätze</vt:lpstr>
      <vt:lpstr>Härtung der wp-config.php</vt:lpstr>
      <vt:lpstr>Absicherung deines WordPress Admin-Bereiches</vt:lpstr>
      <vt:lpstr>Kleine Schritte für mehr Sicherheit</vt:lpstr>
      <vt:lpstr>Kleine Schritte für mehr Sicherheit</vt:lpstr>
      <vt:lpstr>Die perfekte .htaccess für WordPress – PageSpeed und Sicherheit</vt:lpstr>
      <vt:lpstr>WordPress überwachen</vt:lpstr>
      <vt:lpstr>Plugin-Liste</vt:lpstr>
      <vt:lpstr>Wissenswertes</vt:lpstr>
      <vt:lpstr>Vielen Dank!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WordPress-Sicherheit</dc:title>
  <dc:subject>Ein kleiner Überblick</dc:subject>
  <dc:creator/>
  <cp:lastModifiedBy/>
  <cp:revision>1</cp:revision>
  <dcterms:created xsi:type="dcterms:W3CDTF">2019-03-02T21:12:39Z</dcterms:created>
  <dcterms:modified xsi:type="dcterms:W3CDTF">2019-05-07T08:36:34Z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