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3"/>
  </p:notesMasterIdLst>
  <p:handoutMasterIdLst>
    <p:handoutMasterId r:id="rId24"/>
  </p:handoutMasterIdLst>
  <p:sldIdLst>
    <p:sldId id="265" r:id="rId5"/>
    <p:sldId id="327" r:id="rId6"/>
    <p:sldId id="310" r:id="rId7"/>
    <p:sldId id="317" r:id="rId8"/>
    <p:sldId id="315" r:id="rId9"/>
    <p:sldId id="326" r:id="rId10"/>
    <p:sldId id="316" r:id="rId11"/>
    <p:sldId id="319" r:id="rId12"/>
    <p:sldId id="318" r:id="rId13"/>
    <p:sldId id="320" r:id="rId14"/>
    <p:sldId id="325" r:id="rId15"/>
    <p:sldId id="323" r:id="rId16"/>
    <p:sldId id="324" r:id="rId17"/>
    <p:sldId id="328" r:id="rId18"/>
    <p:sldId id="329" r:id="rId19"/>
    <p:sldId id="321" r:id="rId20"/>
    <p:sldId id="322" r:id="rId21"/>
    <p:sldId id="314" r:id="rId22"/>
  </p:sldIdLst>
  <p:sldSz cx="12188825" cy="6858000"/>
  <p:notesSz cx="6858000" cy="9144000"/>
  <p:custDataLst>
    <p:tags r:id="rId25"/>
  </p:custDataLst>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el" id="{E4A6D138-34A7-4784-A850-4FC296A59BEC}">
          <p14:sldIdLst>
            <p14:sldId id="265"/>
          </p14:sldIdLst>
        </p14:section>
        <p14:section name="Einleitung" id="{7B829FB7-CDA4-443D-97C7-4995A51BA600}">
          <p14:sldIdLst>
            <p14:sldId id="327"/>
            <p14:sldId id="310"/>
            <p14:sldId id="317"/>
            <p14:sldId id="315"/>
          </p14:sldIdLst>
        </p14:section>
        <p14:section name="Hauptteil" id="{F5544C29-524A-4143-AB3F-EBF5E39DA3AA}">
          <p14:sldIdLst>
            <p14:sldId id="326"/>
            <p14:sldId id="316"/>
            <p14:sldId id="319"/>
            <p14:sldId id="318"/>
            <p14:sldId id="320"/>
            <p14:sldId id="325"/>
            <p14:sldId id="323"/>
          </p14:sldIdLst>
        </p14:section>
        <p14:section name="Böses suchen" id="{85EA11AC-F753-48BF-AE75-3FDB184B0CC7}">
          <p14:sldIdLst>
            <p14:sldId id="324"/>
          </p14:sldIdLst>
        </p14:section>
        <p14:section name="Anhang" id="{7F97EE33-C19F-443B-9A56-745935182D8F}">
          <p14:sldIdLst>
            <p14:sldId id="328"/>
            <p14:sldId id="329"/>
            <p14:sldId id="321"/>
            <p14:sldId id="322"/>
          </p14:sldIdLst>
        </p14:section>
        <p14:section name="Ende" id="{FB0B4743-A74E-4F94-82B1-57B8047358AF}">
          <p14:sldIdLst>
            <p14:sldId id="314"/>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3" autoAdjust="0"/>
    <p:restoredTop sz="94629" autoAdjust="0"/>
  </p:normalViewPr>
  <p:slideViewPr>
    <p:cSldViewPr showGuides="1">
      <p:cViewPr varScale="1">
        <p:scale>
          <a:sx n="114" d="100"/>
          <a:sy n="114" d="100"/>
        </p:scale>
        <p:origin x="420" y="114"/>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89" d="100"/>
          <a:sy n="89" d="100"/>
        </p:scale>
        <p:origin x="375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de-DE"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115D25CC-CE2B-44FC-97DA-587FCC13922E}" type="datetime1">
              <a:rPr lang="de-DE" smtClean="0"/>
              <a:pPr algn="r" rtl="0"/>
              <a:t>11.05.2019</a:t>
            </a:fld>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de-DE" dirty="0"/>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de-DE" smtClean="0"/>
              <a:pPr algn="r" rtl="0"/>
              <a:t>‹Nr.›</a:t>
            </a:fld>
            <a:endParaRPr lang="de-DE"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de-DE" noProof="0"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E832C949-ED9C-45D4-8A60-90C89D3B8584}" type="datetime1">
              <a:rPr lang="de-DE" smtClean="0"/>
              <a:pPr/>
              <a:t>07.05.2019</a:t>
            </a:fld>
            <a:endParaRPr lang="de-DE" dirty="0"/>
          </a:p>
        </p:txBody>
      </p:sp>
      <p:sp>
        <p:nvSpPr>
          <p:cNvPr id="4" name="Folienbildplatzhalt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de-DE" noProof="0"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de-DE" noProof="0" dirty="0"/>
              <a:t>Textmasterformat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de-DE" noProof="0"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F93199CD-3E1B-4AE6-990F-76F925F5EA9F}" type="slidenum">
              <a:rPr lang="de-DE" smtClean="0"/>
              <a:pPr/>
              <a:t>‹Nr.›</a:t>
            </a:fld>
            <a:endParaRPr lang="de-DE"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defRPr>
            </a:lvl1pPr>
          </a:lstStyle>
          <a:p>
            <a:pPr rtl="0"/>
            <a:r>
              <a:rPr lang="de-DE" noProof="0"/>
              <a:t>Mastertitelformat bearbeiten</a:t>
            </a:r>
            <a:endParaRPr lang="de-DE" noProof="0" dirty="0"/>
          </a:p>
        </p:txBody>
      </p:sp>
      <p:sp>
        <p:nvSpPr>
          <p:cNvPr id="3" name="Untertitel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de-DE" noProof="0"/>
              <a:t>Master-Untertitelformat bearbeiten</a:t>
            </a:r>
            <a:endParaRPr lang="de-DE" noProof="0"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Vertikaler Textplatzhalter 2"/>
          <p:cNvSpPr>
            <a:spLocks noGrp="1"/>
          </p:cNvSpPr>
          <p:nvPr>
            <p:ph type="body" orient="vert" idx="1" hasCustomPrompt="1"/>
          </p:nvPr>
        </p:nvSpPr>
        <p:spPr/>
        <p:txBody>
          <a:bodyPr vert="eaVert" rtlCol="0"/>
          <a:lstStyle>
            <a:lvl1pPr>
              <a:defRPr/>
            </a:lvl1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10"/>
          </p:nvPr>
        </p:nvSpPr>
        <p:spPr/>
        <p:txBody>
          <a:bodyPr rtlCol="0"/>
          <a:lstStyle>
            <a:lvl1pPr>
              <a:defRPr/>
            </a:lvl1pPr>
          </a:lstStyle>
          <a:p>
            <a:fld id="{A189E67C-9D02-45EC-B214-7132036CA0E2}" type="datetime1">
              <a:rPr lang="de-DE" noProof="0" smtClean="0"/>
              <a:pPr/>
              <a:t>07.05.2019</a:t>
            </a:fld>
            <a:endParaRPr lang="de-DE" noProof="0"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9142412" y="381001"/>
            <a:ext cx="1524001" cy="5638800"/>
          </a:xfrm>
        </p:spPr>
        <p:txBody>
          <a:bodyPr vert="eaVert" rtlCol="0"/>
          <a:lstStyle/>
          <a:p>
            <a:pPr rtl="0"/>
            <a:r>
              <a:rPr lang="de-DE" noProof="0"/>
              <a:t>Mastertitelformat bearbeiten</a:t>
            </a:r>
            <a:endParaRPr lang="de-DE" noProof="0" dirty="0"/>
          </a:p>
        </p:txBody>
      </p:sp>
      <p:sp>
        <p:nvSpPr>
          <p:cNvPr id="3" name="Vertikaler Textplatzhalter 2"/>
          <p:cNvSpPr>
            <a:spLocks noGrp="1"/>
          </p:cNvSpPr>
          <p:nvPr>
            <p:ph type="body" orient="vert" idx="1" hasCustomPrompt="1"/>
          </p:nvPr>
        </p:nvSpPr>
        <p:spPr>
          <a:xfrm>
            <a:off x="1522412" y="381001"/>
            <a:ext cx="7391399" cy="5638800"/>
          </a:xfrm>
        </p:spPr>
        <p:txBody>
          <a:bodyPr vert="eaVert" rtlCol="0"/>
          <a:lstStyle>
            <a:lvl1pPr>
              <a:defRPr/>
            </a:lvl1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10"/>
          </p:nvPr>
        </p:nvSpPr>
        <p:spPr/>
        <p:txBody>
          <a:bodyPr rtlCol="0"/>
          <a:lstStyle>
            <a:lvl1pPr>
              <a:defRPr/>
            </a:lvl1pPr>
          </a:lstStyle>
          <a:p>
            <a:fld id="{270FAB6A-C057-4550-9260-DE7EF7F686AF}" type="datetime1">
              <a:rPr lang="de-DE" noProof="0" smtClean="0"/>
              <a:pPr/>
              <a:t>07.05.2019</a:t>
            </a:fld>
            <a:endParaRPr lang="de-DE" noProof="0"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Inhaltsplatzhalter 2"/>
          <p:cNvSpPr>
            <a:spLocks noGrp="1"/>
          </p:cNvSpPr>
          <p:nvPr>
            <p:ph idx="1" hasCustomPrompt="1"/>
          </p:nvPr>
        </p:nvSpPr>
        <p:spPr/>
        <p:txBody>
          <a:bodyPr rtlCol="0"/>
          <a:lstStyle>
            <a:lvl5pPr algn="l" rtl="0">
              <a:defRPr/>
            </a:lvl5pPr>
            <a:lvl6pPr algn="l" rtl="0">
              <a:defRPr/>
            </a:lvl6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10"/>
          </p:nvPr>
        </p:nvSpPr>
        <p:spPr/>
        <p:txBody>
          <a:bodyPr rtlCol="0"/>
          <a:lstStyle>
            <a:lvl1pPr>
              <a:defRPr/>
            </a:lvl1pPr>
          </a:lstStyle>
          <a:p>
            <a:fld id="{0C3BEA5D-0888-4F93-8E94-34D310102D57}" type="datetime1">
              <a:rPr lang="de-DE" smtClean="0"/>
              <a:pPr/>
              <a:t>07.05.2019</a:t>
            </a:fld>
            <a:endParaRPr lang="de-DE"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vl1pPr>
          </a:lstStyle>
          <a:p>
            <a:pPr rtl="0"/>
            <a:r>
              <a:rPr lang="de-DE" noProof="0"/>
              <a:t>Mastertitelformat bearbeiten</a:t>
            </a:r>
            <a:endParaRPr lang="de-DE" noProof="0" dirty="0"/>
          </a:p>
        </p:txBody>
      </p:sp>
      <p:sp>
        <p:nvSpPr>
          <p:cNvPr id="3" name="Textplatzhalter 2"/>
          <p:cNvSpPr>
            <a:spLocks noGrp="1"/>
          </p:cNvSpPr>
          <p:nvPr>
            <p:ph type="body" idx="1" hasCustomPrompt="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de-DE" noProof="0" dirty="0"/>
              <a:t>Textmasterformate bearbeiten</a:t>
            </a:r>
          </a:p>
        </p:txBody>
      </p:sp>
      <p:sp>
        <p:nvSpPr>
          <p:cNvPr id="4" name="Datumsplatzhalter 3"/>
          <p:cNvSpPr>
            <a:spLocks noGrp="1"/>
          </p:cNvSpPr>
          <p:nvPr>
            <p:ph type="dt" sz="half" idx="10"/>
          </p:nvPr>
        </p:nvSpPr>
        <p:spPr/>
        <p:txBody>
          <a:bodyPr rtlCol="0"/>
          <a:lstStyle>
            <a:lvl1pPr>
              <a:defRPr/>
            </a:lvl1pPr>
          </a:lstStyle>
          <a:p>
            <a:fld id="{BAC737EE-66BB-4D7F-898E-CF1D06F8E110}" type="datetime1">
              <a:rPr lang="de-DE" smtClean="0"/>
              <a:pPr/>
              <a:t>07.05.2019</a:t>
            </a:fld>
            <a:endParaRPr lang="de-DE"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Inhaltsplatzhalter 2"/>
          <p:cNvSpPr>
            <a:spLocks noGrp="1"/>
          </p:cNvSpPr>
          <p:nvPr>
            <p:ph sz="half" idx="1" hasCustomPrompt="1"/>
          </p:nvPr>
        </p:nvSpPr>
        <p:spPr>
          <a:xfrm>
            <a:off x="1504781" y="1905001"/>
            <a:ext cx="4419599"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Inhaltsplatzhalter 3"/>
          <p:cNvSpPr>
            <a:spLocks noGrp="1"/>
          </p:cNvSpPr>
          <p:nvPr>
            <p:ph sz="half" idx="2" hasCustomPrompt="1"/>
          </p:nvPr>
        </p:nvSpPr>
        <p:spPr>
          <a:xfrm>
            <a:off x="6229183" y="1905001"/>
            <a:ext cx="4419600"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5" name="Datumsplatzhalter 4"/>
          <p:cNvSpPr>
            <a:spLocks noGrp="1"/>
          </p:cNvSpPr>
          <p:nvPr>
            <p:ph type="dt" sz="half" idx="10"/>
          </p:nvPr>
        </p:nvSpPr>
        <p:spPr/>
        <p:txBody>
          <a:bodyPr rtlCol="0"/>
          <a:lstStyle/>
          <a:p>
            <a:r>
              <a:rPr lang="de-DE" dirty="0"/>
              <a:t>​</a:t>
            </a:r>
            <a:fld id="{8B789056-64C5-46DE-95B1-DA257F473F68}" type="datetime1">
              <a:rPr lang="de-DE" smtClean="0"/>
              <a:pPr/>
              <a:t>07.05.2019</a:t>
            </a:fld>
            <a:r>
              <a:rPr lang="de-DE" dirty="0"/>
              <a:t>​</a:t>
            </a:r>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lvl1pPr algn="l" rtl="0">
              <a:defRPr/>
            </a:lvl1pPr>
          </a:lstStyle>
          <a:p>
            <a:pPr rtl="0"/>
            <a:r>
              <a:rPr lang="de-DE" noProof="0"/>
              <a:t>Mastertitelformat bearbeiten</a:t>
            </a:r>
            <a:endParaRPr lang="de-DE" noProof="0" dirty="0"/>
          </a:p>
        </p:txBody>
      </p:sp>
      <p:sp>
        <p:nvSpPr>
          <p:cNvPr id="3" name="Textplatzhalter 2"/>
          <p:cNvSpPr>
            <a:spLocks noGrp="1"/>
          </p:cNvSpPr>
          <p:nvPr>
            <p:ph type="body" idx="1" hasCustomPrompt="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de-DE" noProof="0" dirty="0"/>
              <a:t>Textmasterformate bearbeiten</a:t>
            </a:r>
          </a:p>
        </p:txBody>
      </p:sp>
      <p:sp>
        <p:nvSpPr>
          <p:cNvPr id="4" name="Inhaltsplatzhalter 3"/>
          <p:cNvSpPr>
            <a:spLocks noGrp="1"/>
          </p:cNvSpPr>
          <p:nvPr>
            <p:ph sz="half" idx="2" hasCustomPrompt="1"/>
          </p:nvPr>
        </p:nvSpPr>
        <p:spPr>
          <a:xfrm>
            <a:off x="152241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5" name="Textplatzhalter 4"/>
          <p:cNvSpPr>
            <a:spLocks noGrp="1"/>
          </p:cNvSpPr>
          <p:nvPr>
            <p:ph type="body" sz="quarter" idx="3" hasCustomPrompt="1"/>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de-DE" noProof="0" dirty="0"/>
              <a:t>Textmasterformate bearbeiten</a:t>
            </a:r>
          </a:p>
        </p:txBody>
      </p:sp>
      <p:sp>
        <p:nvSpPr>
          <p:cNvPr id="6" name="Inhaltsplatzhalter 5"/>
          <p:cNvSpPr>
            <a:spLocks noGrp="1"/>
          </p:cNvSpPr>
          <p:nvPr>
            <p:ph sz="quarter" idx="4" hasCustomPrompt="1"/>
          </p:nvPr>
        </p:nvSpPr>
        <p:spPr>
          <a:xfrm>
            <a:off x="624986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7" name="Datumsplatzhalter 6"/>
          <p:cNvSpPr>
            <a:spLocks noGrp="1"/>
          </p:cNvSpPr>
          <p:nvPr>
            <p:ph type="dt" sz="half" idx="10"/>
          </p:nvPr>
        </p:nvSpPr>
        <p:spPr/>
        <p:txBody>
          <a:bodyPr rtlCol="0"/>
          <a:lstStyle>
            <a:lvl1pPr>
              <a:defRPr/>
            </a:lvl1pPr>
          </a:lstStyle>
          <a:p>
            <a:fld id="{80BFF739-A1FF-4B0F-A80D-4A7600AF59B6}" type="datetime1">
              <a:rPr lang="de-DE" noProof="0" smtClean="0"/>
              <a:pPr/>
              <a:t>07.05.2019</a:t>
            </a:fld>
            <a:endParaRPr lang="de-DE" noProof="0" dirty="0"/>
          </a:p>
        </p:txBody>
      </p:sp>
      <p:sp>
        <p:nvSpPr>
          <p:cNvPr id="8" name="Fußzeilenplatzhalter 7"/>
          <p:cNvSpPr>
            <a:spLocks noGrp="1"/>
          </p:cNvSpPr>
          <p:nvPr>
            <p:ph type="ftr" sz="quarter" idx="11"/>
          </p:nvPr>
        </p:nvSpPr>
        <p:spPr/>
        <p:txBody>
          <a:bodyPr rtlCol="0"/>
          <a:lstStyle/>
          <a:p>
            <a:pPr rtl="0"/>
            <a:endParaRPr lang="de-DE" noProof="0" dirty="0"/>
          </a:p>
        </p:txBody>
      </p:sp>
      <p:sp>
        <p:nvSpPr>
          <p:cNvPr id="9" name="Foliennummernplatzhalter 8"/>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a:p>
        </p:txBody>
      </p:sp>
      <p:sp>
        <p:nvSpPr>
          <p:cNvPr id="3" name="Datumsplatzhalter 2"/>
          <p:cNvSpPr>
            <a:spLocks noGrp="1"/>
          </p:cNvSpPr>
          <p:nvPr>
            <p:ph type="dt" sz="half" idx="10"/>
          </p:nvPr>
        </p:nvSpPr>
        <p:spPr/>
        <p:txBody>
          <a:bodyPr rtlCol="0"/>
          <a:lstStyle>
            <a:lvl1pPr>
              <a:defRPr/>
            </a:lvl1pPr>
          </a:lstStyle>
          <a:p>
            <a:fld id="{B9B1CAE9-9EFE-4152-8504-84F83B03DD44}" type="datetime1">
              <a:rPr lang="de-DE" smtClean="0"/>
              <a:pPr/>
              <a:t>07.05.2019</a:t>
            </a:fld>
            <a:endParaRPr lang="de-DE" dirty="0"/>
          </a:p>
        </p:txBody>
      </p:sp>
      <p:sp>
        <p:nvSpPr>
          <p:cNvPr id="4" name="Fußzeilenplatzhalter 3"/>
          <p:cNvSpPr>
            <a:spLocks noGrp="1"/>
          </p:cNvSpPr>
          <p:nvPr>
            <p:ph type="ftr" sz="quarter" idx="11"/>
          </p:nvPr>
        </p:nvSpPr>
        <p:spPr/>
        <p:txBody>
          <a:bodyPr rtlCol="0"/>
          <a:lstStyle/>
          <a:p>
            <a:pPr rtl="0"/>
            <a:endParaRPr/>
          </a:p>
        </p:txBody>
      </p:sp>
      <p:sp>
        <p:nvSpPr>
          <p:cNvPr id="5" name="Foliennummernplatzhalter 4"/>
          <p:cNvSpPr>
            <a:spLocks noGrp="1"/>
          </p:cNvSpPr>
          <p:nvPr>
            <p:ph type="sldNum" sz="quarter" idx="12"/>
          </p:nvPr>
        </p:nvSpPr>
        <p:spPr/>
        <p:txBody>
          <a:bodyPr rtlCol="0"/>
          <a:lstStyle/>
          <a:p>
            <a:pPr rtl="0"/>
            <a:fld id="{2A013F82-EE5E-44EE-A61D-E31C6657F26F}" type="slidenum">
              <a:rPr/>
              <a:t>‹Nr.›</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bg>
      <p:bgPr>
        <a:solidFill>
          <a:schemeClr val="bg2"/>
        </a:solidFill>
        <a:effectLst/>
      </p:bgPr>
    </p:bg>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rtlCol="0"/>
          <a:lstStyle>
            <a:lvl1pPr>
              <a:defRPr/>
            </a:lvl1pPr>
          </a:lstStyle>
          <a:p>
            <a:fld id="{16AF6054-D64A-4276-A67A-52D6E88FBE84}" type="datetime1">
              <a:rPr lang="de-DE" smtClean="0"/>
              <a:pPr/>
              <a:t>07.05.2019</a:t>
            </a:fld>
            <a:endParaRPr lang="de-DE" dirty="0"/>
          </a:p>
        </p:txBody>
      </p:sp>
      <p:sp>
        <p:nvSpPr>
          <p:cNvPr id="3" name="Fußzeilenplatzhalter 2"/>
          <p:cNvSpPr>
            <a:spLocks noGrp="1"/>
          </p:cNvSpPr>
          <p:nvPr>
            <p:ph type="ftr" sz="quarter" idx="11"/>
          </p:nvPr>
        </p:nvSpPr>
        <p:spPr/>
        <p:txBody>
          <a:bodyPr rtlCol="0"/>
          <a:lstStyle/>
          <a:p>
            <a:pPr rtl="0"/>
            <a:endParaRPr/>
          </a:p>
        </p:txBody>
      </p:sp>
      <p:sp>
        <p:nvSpPr>
          <p:cNvPr id="4" name="Foliennummernplatzhalter 3"/>
          <p:cNvSpPr>
            <a:spLocks noGrp="1"/>
          </p:cNvSpPr>
          <p:nvPr>
            <p:ph type="sldNum" sz="quarter" idx="12"/>
          </p:nvPr>
        </p:nvSpPr>
        <p:spPr/>
        <p:txBody>
          <a:bodyPr rtlCol="0"/>
          <a:lstStyle/>
          <a:p>
            <a:pPr rtl="0"/>
            <a:fld id="{2A013F82-EE5E-44EE-A61D-E31C6657F26F}" type="slidenum">
              <a:rPr/>
              <a:t>‹Nr.›</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055604" y="1905000"/>
            <a:ext cx="3596607" cy="2667000"/>
          </a:xfrm>
        </p:spPr>
        <p:txBody>
          <a:bodyPr rtlCol="0" anchor="b">
            <a:noAutofit/>
          </a:bodyPr>
          <a:lstStyle>
            <a:lvl1pPr algn="l" rtl="0">
              <a:lnSpc>
                <a:spcPct val="90000"/>
              </a:lnSpc>
              <a:defRPr sz="3200" b="0" baseline="0">
                <a:solidFill>
                  <a:schemeClr val="tx1"/>
                </a:solidFill>
              </a:defRPr>
            </a:lvl1pPr>
          </a:lstStyle>
          <a:p>
            <a:pPr rtl="0"/>
            <a:r>
              <a:rPr lang="de-DE" noProof="0"/>
              <a:t>Mastertitelformat bearbeiten</a:t>
            </a:r>
            <a:endParaRPr lang="de-DE" noProof="0" dirty="0"/>
          </a:p>
        </p:txBody>
      </p:sp>
      <p:sp>
        <p:nvSpPr>
          <p:cNvPr id="3" name="Inhaltsplatzhalter 2"/>
          <p:cNvSpPr>
            <a:spLocks noGrp="1"/>
          </p:cNvSpPr>
          <p:nvPr>
            <p:ph idx="1" hasCustomPrompt="1"/>
          </p:nvPr>
        </p:nvSpPr>
        <p:spPr>
          <a:xfrm>
            <a:off x="4951414" y="685800"/>
            <a:ext cx="6400800" cy="53340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Textplatzhalter 3"/>
          <p:cNvSpPr>
            <a:spLocks noGrp="1"/>
          </p:cNvSpPr>
          <p:nvPr>
            <p:ph type="body" sz="half" idx="2" hasCustomPrompt="1"/>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de-DE" noProof="0" dirty="0"/>
              <a:t>Textmasterformate bearbeiten</a:t>
            </a:r>
          </a:p>
        </p:txBody>
      </p:sp>
      <p:sp>
        <p:nvSpPr>
          <p:cNvPr id="5" name="Datumsplatzhalter 4"/>
          <p:cNvSpPr>
            <a:spLocks noGrp="1"/>
          </p:cNvSpPr>
          <p:nvPr>
            <p:ph type="dt" sz="half" idx="10"/>
          </p:nvPr>
        </p:nvSpPr>
        <p:spPr/>
        <p:txBody>
          <a:bodyPr rtlCol="0"/>
          <a:lstStyle>
            <a:lvl1pPr>
              <a:defRPr/>
            </a:lvl1pPr>
          </a:lstStyle>
          <a:p>
            <a:fld id="{B5374C35-0B4F-422D-B236-94C4FF2C6562}" type="datetime1">
              <a:rPr lang="de-DE" noProof="0" smtClean="0"/>
              <a:pPr/>
              <a:t>07.05.2019</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de-DE" noProof="0"/>
              <a:t>Bild durch Klicken auf Symbol hinzufügen</a:t>
            </a:r>
            <a:endParaRPr lang="de-DE" noProof="0" dirty="0"/>
          </a:p>
        </p:txBody>
      </p:sp>
      <p:sp>
        <p:nvSpPr>
          <p:cNvPr id="2" name="Titel 1"/>
          <p:cNvSpPr>
            <a:spLocks noGrp="1"/>
          </p:cNvSpPr>
          <p:nvPr>
            <p:ph type="title"/>
          </p:nvPr>
        </p:nvSpPr>
        <p:spPr>
          <a:xfrm>
            <a:off x="1055604" y="1905000"/>
            <a:ext cx="3596607" cy="2667000"/>
          </a:xfrm>
        </p:spPr>
        <p:txBody>
          <a:bodyPr rtlCol="0" anchor="b">
            <a:normAutofit/>
          </a:bodyPr>
          <a:lstStyle>
            <a:lvl1pPr algn="l" rtl="0">
              <a:lnSpc>
                <a:spcPct val="90000"/>
              </a:lnSpc>
              <a:defRPr sz="3200" b="0" i="0" baseline="0">
                <a:solidFill>
                  <a:schemeClr val="tx1"/>
                </a:solidFill>
              </a:defRPr>
            </a:lvl1pPr>
          </a:lstStyle>
          <a:p>
            <a:pPr rtl="0"/>
            <a:r>
              <a:rPr lang="de-DE" noProof="0"/>
              <a:t>Mastertitelformat bearbeiten</a:t>
            </a:r>
            <a:endParaRPr lang="de-DE" noProof="0" dirty="0"/>
          </a:p>
        </p:txBody>
      </p:sp>
      <p:sp>
        <p:nvSpPr>
          <p:cNvPr id="4" name="Textplatzhalter 3"/>
          <p:cNvSpPr>
            <a:spLocks noGrp="1"/>
          </p:cNvSpPr>
          <p:nvPr>
            <p:ph type="body" sz="half" idx="2" hasCustomPrompt="1"/>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de-DE" noProof="0" dirty="0"/>
              <a:t>Textmasterformate bearbeiten</a:t>
            </a:r>
          </a:p>
        </p:txBody>
      </p:sp>
      <p:sp>
        <p:nvSpPr>
          <p:cNvPr id="5" name="Datumsplatzhalter 4"/>
          <p:cNvSpPr>
            <a:spLocks noGrp="1"/>
          </p:cNvSpPr>
          <p:nvPr>
            <p:ph type="dt" sz="half" idx="10"/>
          </p:nvPr>
        </p:nvSpPr>
        <p:spPr/>
        <p:txBody>
          <a:bodyPr rtlCol="0"/>
          <a:lstStyle>
            <a:lvl1pPr>
              <a:defRPr/>
            </a:lvl1pPr>
          </a:lstStyle>
          <a:p>
            <a:fld id="{58041F81-F908-46F2-978C-0D5782D2F71E}" type="datetime1">
              <a:rPr lang="de-DE" noProof="0" smtClean="0"/>
              <a:pPr/>
              <a:t>07.05.2019</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2A013F82-EE5E-44EE-A61D-E31C6657F26F}" type="slidenum">
              <a:rPr lang="de-DE" noProof="0" smtClean="0"/>
              <a:pPr/>
              <a:t>‹Nr.›</a:t>
            </a:fld>
            <a:endParaRPr lang="de-DE" noProof="0"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de-DE" noProof="0" dirty="0"/>
              <a:t>Titelmasterformat durch Klicken bearbeiten</a:t>
            </a:r>
          </a:p>
        </p:txBody>
      </p:sp>
      <p:sp>
        <p:nvSpPr>
          <p:cNvPr id="3" name="Textplatzhalt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de-DE" noProof="0" dirty="0"/>
              <a:t>Textmasterformat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73868FAC-1E42-46E2-B290-2D4CF62A4174}" type="datetime1">
              <a:rPr lang="de-DE" smtClean="0"/>
              <a:pPr/>
              <a:t>07.05.2019</a:t>
            </a:fld>
            <a:endParaRPr lang="de-DE" dirty="0"/>
          </a:p>
        </p:txBody>
      </p:sp>
      <p:sp>
        <p:nvSpPr>
          <p:cNvPr id="5" name="Fußzeilenplatzhalt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rtl="0"/>
            <a:endParaRPr lang="de-DE" noProof="0" dirty="0"/>
          </a:p>
        </p:txBody>
      </p:sp>
      <p:sp>
        <p:nvSpPr>
          <p:cNvPr id="6" name="Foliennummernplatzhalt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2A013F82-EE5E-44EE-A61D-E31C6657F26F}" type="slidenum">
              <a:rPr lang="de-DE" smtClean="0"/>
              <a:pPr/>
              <a:t>‹Nr.›</a:t>
            </a:fld>
            <a:endParaRPr lang="de-DE"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erishablepress.com/6g/" TargetMode="External"/><Relationship Id="rId2" Type="http://schemas.openxmlformats.org/officeDocument/2006/relationships/hyperlink" Target="http://www.htaccesstools.com/hotlink-protection/" TargetMode="Externa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andreas-hecht.com/blog/4183/"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de.wikipedia.org/wiki/Unix-Dateirecht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ordpress.org/plugins/sf-move-login/" TargetMode="External"/><Relationship Id="rId3" Type="http://schemas.openxmlformats.org/officeDocument/2006/relationships/hyperlink" Target="https://de.wordpress.org/plugins/rest-api-toolbox/" TargetMode="External"/><Relationship Id="rId7" Type="http://schemas.openxmlformats.org/officeDocument/2006/relationships/hyperlink" Target="https://wordpress.org/plugins/force-strong-passwords/" TargetMode="External"/><Relationship Id="rId2" Type="http://schemas.openxmlformats.org/officeDocument/2006/relationships/hyperlink" Target="https://de.wordpress.org/plugins/limit-login-attempts-reloaded/" TargetMode="External"/><Relationship Id="rId1" Type="http://schemas.openxmlformats.org/officeDocument/2006/relationships/slideLayout" Target="../slideLayouts/slideLayout4.xml"/><Relationship Id="rId6" Type="http://schemas.openxmlformats.org/officeDocument/2006/relationships/hyperlink" Target="https://wordpress.org/plugins/google-authenticator/" TargetMode="External"/><Relationship Id="rId11" Type="http://schemas.openxmlformats.org/officeDocument/2006/relationships/image" Target="../media/image16.png"/><Relationship Id="rId5" Type="http://schemas.openxmlformats.org/officeDocument/2006/relationships/hyperlink" Target="https://wordpress.org/plugins/two-factor/" TargetMode="External"/><Relationship Id="rId10" Type="http://schemas.openxmlformats.org/officeDocument/2006/relationships/hyperlink" Target="https://wordpress.org/plugins/disable-emojis/" TargetMode="External"/><Relationship Id="rId4" Type="http://schemas.openxmlformats.org/officeDocument/2006/relationships/hyperlink" Target="https://de.wordpress.org/plugins/disable-xml-rpc/" TargetMode="External"/><Relationship Id="rId9" Type="http://schemas.openxmlformats.org/officeDocument/2006/relationships/hyperlink" Target="https://de.wordpress.org/plugins/stop-user-enumeration/"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de.wordpress.org/plugins/backwpup/" TargetMode="External"/><Relationship Id="rId3" Type="http://schemas.openxmlformats.org/officeDocument/2006/relationships/hyperlink" Target="https://de.wordpress.org/plugins/snitch/" TargetMode="External"/><Relationship Id="rId7" Type="http://schemas.openxmlformats.org/officeDocument/2006/relationships/hyperlink" Target="https://de.wordpress.org/plugins/duplicator/" TargetMode="External"/><Relationship Id="rId12" Type="http://schemas.openxmlformats.org/officeDocument/2006/relationships/image" Target="../media/image16.png"/><Relationship Id="rId2" Type="http://schemas.openxmlformats.org/officeDocument/2006/relationships/hyperlink" Target="https://wordpress.org/plugins/username-changer/" TargetMode="External"/><Relationship Id="rId1" Type="http://schemas.openxmlformats.org/officeDocument/2006/relationships/slideLayout" Target="../slideLayouts/slideLayout4.xml"/><Relationship Id="rId6" Type="http://schemas.openxmlformats.org/officeDocument/2006/relationships/hyperlink" Target="https://wordpress.org/plugins/checksum-verifier/" TargetMode="External"/><Relationship Id="rId11" Type="http://schemas.openxmlformats.org/officeDocument/2006/relationships/hyperlink" Target="https://de.wordpress.org/plugins/inactive-logout/" TargetMode="External"/><Relationship Id="rId5" Type="http://schemas.openxmlformats.org/officeDocument/2006/relationships/hyperlink" Target="https://wordpress.org/plugins/antispam-bee/" TargetMode="External"/><Relationship Id="rId10" Type="http://schemas.openxmlformats.org/officeDocument/2006/relationships/hyperlink" Target="https://wordpress.org/plugins/really-simple-ssl/" TargetMode="External"/><Relationship Id="rId4" Type="http://schemas.openxmlformats.org/officeDocument/2006/relationships/hyperlink" Target="https://wordpress.org/plugins/antivirus/" TargetMode="External"/><Relationship Id="rId9" Type="http://schemas.openxmlformats.org/officeDocument/2006/relationships/hyperlink" Target="https://de.wordpress.org/plugins/wpscan/"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github.com/h5bp/server-configs-apache" TargetMode="External"/><Relationship Id="rId3" Type="http://schemas.openxmlformats.org/officeDocument/2006/relationships/hyperlink" Target="https://wpvulndb.com/" TargetMode="External"/><Relationship Id="rId7" Type="http://schemas.openxmlformats.org/officeDocument/2006/relationships/hyperlink" Target="https://generatewp.com/" TargetMode="External"/><Relationship Id="rId12" Type="http://schemas.openxmlformats.org/officeDocument/2006/relationships/image" Target="../media/image16.png"/><Relationship Id="rId2" Type="http://schemas.openxmlformats.org/officeDocument/2006/relationships/hyperlink" Target="https://wpscan.org/" TargetMode="External"/><Relationship Id="rId1" Type="http://schemas.openxmlformats.org/officeDocument/2006/relationships/slideLayout" Target="../slideLayouts/slideLayout4.xml"/><Relationship Id="rId6" Type="http://schemas.openxmlformats.org/officeDocument/2006/relationships/hyperlink" Target="http://www.htaccesstools.com/" TargetMode="External"/><Relationship Id="rId11" Type="http://schemas.openxmlformats.org/officeDocument/2006/relationships/hyperlink" Target="https://tools.keycdn.com/" TargetMode="External"/><Relationship Id="rId5" Type="http://schemas.openxmlformats.org/officeDocument/2006/relationships/hyperlink" Target="https://wiki.ubuntuusers.de/Rechte/" TargetMode="External"/><Relationship Id="rId10" Type="http://schemas.openxmlformats.org/officeDocument/2006/relationships/hyperlink" Target="https://report-uri.com/home/tools" TargetMode="External"/><Relationship Id="rId4" Type="http://schemas.openxmlformats.org/officeDocument/2006/relationships/hyperlink" Target="https://www.exploit-db.com/" TargetMode="External"/><Relationship Id="rId9" Type="http://schemas.openxmlformats.org/officeDocument/2006/relationships/hyperlink" Target="https://securityheaders.com/"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mailto:mail@frank-Schmittlein.de"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ergejmueller/wpcheck" TargetMode="External"/><Relationship Id="rId2" Type="http://schemas.openxmlformats.org/officeDocument/2006/relationships/hyperlink" Target="https://wpscan.org/"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api.wordpress.org/secret-key/1.1/sal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a:xfrm>
            <a:off x="1065214" y="1828800"/>
            <a:ext cx="8917630" cy="2895600"/>
          </a:xfrm>
        </p:spPr>
        <p:txBody>
          <a:bodyPr rtlCol="0"/>
          <a:lstStyle/>
          <a:p>
            <a:r>
              <a:rPr lang="de-DE" dirty="0"/>
              <a:t>WordPress-Sicherheit</a:t>
            </a:r>
            <a:br>
              <a:rPr lang="de-DE" dirty="0"/>
            </a:br>
            <a:r>
              <a:rPr lang="de-DE" dirty="0"/>
              <a:t>Ein kleiner Überblick</a:t>
            </a:r>
            <a:endParaRPr lang="en-US" dirty="0"/>
          </a:p>
        </p:txBody>
      </p:sp>
      <p:sp>
        <p:nvSpPr>
          <p:cNvPr id="4" name="Untertitel 3"/>
          <p:cNvSpPr>
            <a:spLocks noGrp="1"/>
          </p:cNvSpPr>
          <p:nvPr>
            <p:ph type="subTitle" idx="1"/>
          </p:nvPr>
        </p:nvSpPr>
        <p:spPr/>
        <p:txBody>
          <a:bodyPr rtlCol="0"/>
          <a:lstStyle/>
          <a:p>
            <a:pPr rtl="0"/>
            <a:r>
              <a:rPr lang="de-DE" dirty="0"/>
              <a:t>Frank </a:t>
            </a:r>
            <a:r>
              <a:rPr lang="de-DE" dirty="0" err="1"/>
              <a:t>schmittlein</a:t>
            </a:r>
            <a:endParaRPr lang="de-DE" dirty="0"/>
          </a:p>
          <a:p>
            <a:pPr rtl="0"/>
            <a:endParaRPr lang="de-DE" dirty="0"/>
          </a:p>
          <a:p>
            <a:pPr rtl="0"/>
            <a:r>
              <a:rPr lang="de-DE" dirty="0"/>
              <a:t>Wordpress-</a:t>
            </a:r>
            <a:r>
              <a:rPr lang="de-DE" dirty="0" err="1"/>
              <a:t>meetup</a:t>
            </a:r>
            <a:r>
              <a:rPr lang="de-DE" dirty="0"/>
              <a:t> </a:t>
            </a:r>
            <a:r>
              <a:rPr lang="de-DE" dirty="0" err="1"/>
              <a:t>nürnberg</a:t>
            </a:r>
            <a:endParaRPr lang="de-DE" dirty="0"/>
          </a:p>
          <a:p>
            <a:pPr rtl="0"/>
            <a:r>
              <a:rPr lang="de-DE" dirty="0"/>
              <a:t>Mai 2019</a:t>
            </a:r>
            <a:endParaRPr lang="it-IT" dirty="0"/>
          </a:p>
        </p:txBody>
      </p:sp>
      <p:pic>
        <p:nvPicPr>
          <p:cNvPr id="5" name="Grafik 4">
            <a:extLst>
              <a:ext uri="{FF2B5EF4-FFF2-40B4-BE49-F238E27FC236}">
                <a16:creationId xmlns:a16="http://schemas.microsoft.com/office/drawing/2014/main" id="{E8E85787-88A5-4CEB-A5E7-2288193C5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13" y="188640"/>
            <a:ext cx="2508919" cy="2508919"/>
          </a:xfrm>
          <a:prstGeom prst="rect">
            <a:avLst/>
          </a:prstGeom>
        </p:spPr>
      </p:pic>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5D6B1B1-7850-4515-A046-5D07AEB88C89}"/>
              </a:ext>
            </a:extLst>
          </p:cNvPr>
          <p:cNvSpPr>
            <a:spLocks noGrp="1"/>
          </p:cNvSpPr>
          <p:nvPr>
            <p:ph type="title"/>
          </p:nvPr>
        </p:nvSpPr>
        <p:spPr/>
        <p:txBody>
          <a:bodyPr/>
          <a:lstStyle/>
          <a:p>
            <a:r>
              <a:rPr lang="de-DE" dirty="0"/>
              <a:t>Kleine Schritte für mehr Sicherheit</a:t>
            </a:r>
          </a:p>
        </p:txBody>
      </p:sp>
      <p:sp>
        <p:nvSpPr>
          <p:cNvPr id="3" name="Inhaltsplatzhalter 2">
            <a:extLst>
              <a:ext uri="{FF2B5EF4-FFF2-40B4-BE49-F238E27FC236}">
                <a16:creationId xmlns:a16="http://schemas.microsoft.com/office/drawing/2014/main" id="{AECFD0BA-3070-4353-BC71-2D2E788D4E32}"/>
              </a:ext>
            </a:extLst>
          </p:cNvPr>
          <p:cNvSpPr>
            <a:spLocks noGrp="1"/>
          </p:cNvSpPr>
          <p:nvPr>
            <p:ph idx="1"/>
          </p:nvPr>
        </p:nvSpPr>
        <p:spPr/>
        <p:txBody>
          <a:bodyPr>
            <a:normAutofit fontScale="85000" lnSpcReduction="20000"/>
          </a:bodyPr>
          <a:lstStyle/>
          <a:p>
            <a:r>
              <a:rPr lang="de-DE" dirty="0"/>
              <a:t>Tabellenpräfix ändern (schon bei der Installation)</a:t>
            </a:r>
          </a:p>
          <a:p>
            <a:r>
              <a:rPr lang="de-DE" dirty="0" err="1"/>
              <a:t>wp</a:t>
            </a:r>
            <a:r>
              <a:rPr lang="de-DE" dirty="0"/>
              <a:t>-content Ordner umbenennen (am besten gleich nach der Installation)</a:t>
            </a:r>
          </a:p>
          <a:p>
            <a:pPr lvl="1"/>
            <a:r>
              <a:rPr lang="de-DE" dirty="0" err="1"/>
              <a:t>wp-config.php</a:t>
            </a:r>
            <a:r>
              <a:rPr lang="de-DE" dirty="0"/>
              <a:t>:</a:t>
            </a:r>
          </a:p>
          <a:p>
            <a:pPr marL="463550" lvl="2" indent="0">
              <a:buNone/>
            </a:pP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define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('WP_CONTENT_DIR', '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htdocs</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wordpress</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wpc</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a:t>
            </a:r>
          </a:p>
          <a:p>
            <a:pPr marL="463550" lvl="2" indent="0">
              <a:buNone/>
            </a:pP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define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('WP_CONTENT_URL', 'https://www.domain.tld/wpc');</a:t>
            </a:r>
          </a:p>
          <a:p>
            <a:r>
              <a:rPr lang="de-DE" dirty="0"/>
              <a:t>XML-RPC-Schnittstelle deaktivieren (Plugin: </a:t>
            </a:r>
            <a:r>
              <a:rPr lang="de-DE" dirty="0" err="1"/>
              <a:t>Disable</a:t>
            </a:r>
            <a:r>
              <a:rPr lang="de-DE" dirty="0"/>
              <a:t> XML-RPC) oder .</a:t>
            </a:r>
            <a:r>
              <a:rPr lang="de-DE" dirty="0" err="1"/>
              <a:t>htaccess</a:t>
            </a:r>
            <a:endParaRPr lang="de-DE" dirty="0"/>
          </a:p>
          <a:p>
            <a:r>
              <a:rPr lang="de-DE" dirty="0"/>
              <a:t>REST-API schützen (Plugin: REST API Toolbox)</a:t>
            </a:r>
          </a:p>
          <a:p>
            <a:r>
              <a:rPr lang="de-DE" dirty="0"/>
              <a:t>WordPress-Version verstecken</a:t>
            </a:r>
          </a:p>
          <a:p>
            <a:pPr lvl="1"/>
            <a:r>
              <a:rPr lang="de-DE" sz="2100" dirty="0" err="1"/>
              <a:t>functions.php</a:t>
            </a:r>
            <a:r>
              <a:rPr lang="de-DE" sz="2100" dirty="0"/>
              <a:t>:</a:t>
            </a:r>
          </a:p>
          <a:p>
            <a:pPr marL="463550" lvl="2" indent="0">
              <a:buNone/>
            </a:pPr>
            <a:r>
              <a:rPr lang="en-US"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function </a:t>
            </a:r>
            <a:r>
              <a:rPr lang="en-US"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no_generator</a:t>
            </a:r>
            <a:r>
              <a:rPr lang="en-US"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 return ‘’; }</a:t>
            </a:r>
            <a:br>
              <a:rPr lang="en-US"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br>
            <a:r>
              <a:rPr lang="en-US"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add_filter</a:t>
            </a:r>
            <a:r>
              <a:rPr lang="en-US"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en-US"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the_generator</a:t>
            </a:r>
            <a:r>
              <a:rPr lang="en-US"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en-US"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no_generator</a:t>
            </a:r>
            <a:r>
              <a:rPr lang="en-US"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endPar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endParaRPr>
          </a:p>
          <a:p>
            <a:r>
              <a:rPr lang="de-DE" dirty="0"/>
              <a:t>Umsetzung der neuesten HTTP-Security-Header (.</a:t>
            </a:r>
            <a:r>
              <a:rPr lang="de-DE" dirty="0" err="1"/>
              <a:t>htaccess</a:t>
            </a:r>
            <a:r>
              <a:rPr lang="de-DE" dirty="0"/>
              <a:t>)</a:t>
            </a:r>
          </a:p>
        </p:txBody>
      </p:sp>
      <p:pic>
        <p:nvPicPr>
          <p:cNvPr id="6" name="Grafik 5">
            <a:extLst>
              <a:ext uri="{FF2B5EF4-FFF2-40B4-BE49-F238E27FC236}">
                <a16:creationId xmlns:a16="http://schemas.microsoft.com/office/drawing/2014/main" id="{675FC37D-1843-45D9-96D9-BB98626BA2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6804" y="5032186"/>
            <a:ext cx="1440000" cy="1440000"/>
          </a:xfrm>
          <a:prstGeom prst="rect">
            <a:avLst/>
          </a:prstGeom>
        </p:spPr>
      </p:pic>
    </p:spTree>
    <p:extLst>
      <p:ext uri="{BB962C8B-B14F-4D97-AF65-F5344CB8AC3E}">
        <p14:creationId xmlns:p14="http://schemas.microsoft.com/office/powerpoint/2010/main" val="4032697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5D6B1B1-7850-4515-A046-5D07AEB88C89}"/>
              </a:ext>
            </a:extLst>
          </p:cNvPr>
          <p:cNvSpPr>
            <a:spLocks noGrp="1"/>
          </p:cNvSpPr>
          <p:nvPr>
            <p:ph type="title"/>
          </p:nvPr>
        </p:nvSpPr>
        <p:spPr/>
        <p:txBody>
          <a:bodyPr/>
          <a:lstStyle/>
          <a:p>
            <a:r>
              <a:rPr lang="de-DE" dirty="0"/>
              <a:t>Kleine Schritte für mehr Sicherheit</a:t>
            </a:r>
          </a:p>
        </p:txBody>
      </p:sp>
      <p:sp>
        <p:nvSpPr>
          <p:cNvPr id="5" name="Inhaltsplatzhalter 4">
            <a:extLst>
              <a:ext uri="{FF2B5EF4-FFF2-40B4-BE49-F238E27FC236}">
                <a16:creationId xmlns:a16="http://schemas.microsoft.com/office/drawing/2014/main" id="{AC41CC09-9BA9-494B-B756-2DCEBAAD0DCC}"/>
              </a:ext>
            </a:extLst>
          </p:cNvPr>
          <p:cNvSpPr>
            <a:spLocks noGrp="1"/>
          </p:cNvSpPr>
          <p:nvPr>
            <p:ph sz="half" idx="1"/>
          </p:nvPr>
        </p:nvSpPr>
        <p:spPr/>
        <p:txBody>
          <a:bodyPr>
            <a:normAutofit fontScale="92500" lnSpcReduction="10000"/>
          </a:bodyPr>
          <a:lstStyle/>
          <a:p>
            <a:r>
              <a:rPr lang="de-DE" dirty="0" err="1"/>
              <a:t>Emoji’s</a:t>
            </a:r>
            <a:r>
              <a:rPr lang="de-DE" dirty="0"/>
              <a:t> deaktivieren (Plugin: </a:t>
            </a:r>
            <a:r>
              <a:rPr lang="de-DE" dirty="0" err="1"/>
              <a:t>Disable</a:t>
            </a:r>
            <a:r>
              <a:rPr lang="de-DE" dirty="0"/>
              <a:t> Emojis)</a:t>
            </a:r>
          </a:p>
          <a:p>
            <a:r>
              <a:rPr lang="de-DE" dirty="0"/>
              <a:t>.</a:t>
            </a:r>
            <a:r>
              <a:rPr lang="de-DE" dirty="0" err="1"/>
              <a:t>htaccess</a:t>
            </a:r>
            <a:r>
              <a:rPr lang="de-DE" dirty="0"/>
              <a:t> auf 644 oder (wenn Möglich) 444</a:t>
            </a:r>
          </a:p>
          <a:p>
            <a:r>
              <a:rPr lang="de-DE" dirty="0"/>
              <a:t>Dateibearbeitung im Dashboard ausschalten</a:t>
            </a:r>
          </a:p>
          <a:p>
            <a:pPr lvl="1"/>
            <a:r>
              <a:rPr lang="de-DE" sz="2100" dirty="0" err="1"/>
              <a:t>wp-config.php</a:t>
            </a:r>
            <a:r>
              <a:rPr lang="de-DE" sz="2100" dirty="0"/>
              <a:t>:</a:t>
            </a:r>
          </a:p>
          <a:p>
            <a:pPr marL="463550" lvl="2" indent="0">
              <a:buNone/>
            </a:pP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define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('DISALLOW_FILE_EDIT',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true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a:t>
            </a:r>
            <a:endParaRPr lang="de-DE" dirty="0"/>
          </a:p>
          <a:p>
            <a:r>
              <a:rPr lang="de-DE" dirty="0"/>
              <a:t>Starke Passwörter (Plugin: Force Strong Passwords)</a:t>
            </a:r>
          </a:p>
        </p:txBody>
      </p:sp>
      <p:sp>
        <p:nvSpPr>
          <p:cNvPr id="2" name="Inhaltsplatzhalter 1">
            <a:extLst>
              <a:ext uri="{FF2B5EF4-FFF2-40B4-BE49-F238E27FC236}">
                <a16:creationId xmlns:a16="http://schemas.microsoft.com/office/drawing/2014/main" id="{B3B35BDA-82EC-4C9F-92B9-F18DF373DA2B}"/>
              </a:ext>
            </a:extLst>
          </p:cNvPr>
          <p:cNvSpPr>
            <a:spLocks noGrp="1"/>
          </p:cNvSpPr>
          <p:nvPr>
            <p:ph sz="half" idx="2"/>
          </p:nvPr>
        </p:nvSpPr>
        <p:spPr/>
        <p:txBody>
          <a:bodyPr>
            <a:normAutofit fontScale="92500" lnSpcReduction="10000"/>
          </a:bodyPr>
          <a:lstStyle/>
          <a:p>
            <a:r>
              <a:rPr lang="de-DE" dirty="0" err="1"/>
              <a:t>Hotlinking</a:t>
            </a:r>
            <a:r>
              <a:rPr lang="de-DE" dirty="0"/>
              <a:t> verhindern</a:t>
            </a:r>
            <a:br>
              <a:rPr lang="de-DE" dirty="0"/>
            </a:br>
            <a:r>
              <a:rPr lang="de-DE" dirty="0"/>
              <a:t>(</a:t>
            </a:r>
            <a:r>
              <a:rPr lang="de-DE" dirty="0">
                <a:hlinkClick r:id="rId2"/>
              </a:rPr>
              <a:t>http://www.htaccesstools.com/hotlink-protection/</a:t>
            </a:r>
            <a:r>
              <a:rPr lang="de-DE" dirty="0"/>
              <a:t>)</a:t>
            </a:r>
          </a:p>
          <a:p>
            <a:r>
              <a:rPr lang="de-DE" dirty="0"/>
              <a:t>6G Firewall 2019 (</a:t>
            </a:r>
            <a:r>
              <a:rPr lang="de-DE" dirty="0">
                <a:hlinkClick r:id="rId3"/>
              </a:rPr>
              <a:t>https://perishablepress.com/6g/</a:t>
            </a:r>
            <a:r>
              <a:rPr lang="de-DE" dirty="0"/>
              <a:t>) oder 7G (Beta)</a:t>
            </a:r>
          </a:p>
          <a:p>
            <a:r>
              <a:rPr lang="de-DE" dirty="0"/>
              <a:t>Erstelle immer Backups und Teste diese</a:t>
            </a:r>
          </a:p>
          <a:p>
            <a:r>
              <a:rPr lang="de-DE" dirty="0"/>
              <a:t>Server-Signatur deaktivieren</a:t>
            </a:r>
          </a:p>
          <a:p>
            <a:pPr lvl="1"/>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htaccess</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ServerSignature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Off</a:t>
            </a:r>
            <a:endParaRPr lang="de-DE" dirty="0"/>
          </a:p>
        </p:txBody>
      </p:sp>
      <p:pic>
        <p:nvPicPr>
          <p:cNvPr id="6" name="Grafik 5">
            <a:extLst>
              <a:ext uri="{FF2B5EF4-FFF2-40B4-BE49-F238E27FC236}">
                <a16:creationId xmlns:a16="http://schemas.microsoft.com/office/drawing/2014/main" id="{BFB9B30F-B36E-4113-BF48-7A5D6E2D669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6804" y="5032186"/>
            <a:ext cx="1440000" cy="1440000"/>
          </a:xfrm>
          <a:prstGeom prst="rect">
            <a:avLst/>
          </a:prstGeom>
        </p:spPr>
      </p:pic>
    </p:spTree>
    <p:extLst>
      <p:ext uri="{BB962C8B-B14F-4D97-AF65-F5344CB8AC3E}">
        <p14:creationId xmlns:p14="http://schemas.microsoft.com/office/powerpoint/2010/main" val="2750447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AA8D0A71-33FB-41A4-A6F2-58BFD1847241}"/>
              </a:ext>
            </a:extLst>
          </p:cNvPr>
          <p:cNvSpPr>
            <a:spLocks noGrp="1"/>
          </p:cNvSpPr>
          <p:nvPr>
            <p:ph type="title"/>
          </p:nvPr>
        </p:nvSpPr>
        <p:spPr/>
        <p:txBody>
          <a:bodyPr>
            <a:normAutofit/>
          </a:bodyPr>
          <a:lstStyle/>
          <a:p>
            <a:r>
              <a:rPr lang="de-DE" dirty="0"/>
              <a:t>Die perfekte .</a:t>
            </a:r>
            <a:r>
              <a:rPr lang="de-DE" dirty="0" err="1"/>
              <a:t>htaccess</a:t>
            </a:r>
            <a:r>
              <a:rPr lang="de-DE" dirty="0"/>
              <a:t> für WordPress – </a:t>
            </a:r>
            <a:r>
              <a:rPr lang="de-DE" dirty="0" err="1"/>
              <a:t>PageSpeed</a:t>
            </a:r>
            <a:r>
              <a:rPr lang="de-DE" dirty="0"/>
              <a:t> und Sicherheit</a:t>
            </a:r>
          </a:p>
        </p:txBody>
      </p:sp>
      <p:sp>
        <p:nvSpPr>
          <p:cNvPr id="6" name="Inhaltsplatzhalter 5">
            <a:extLst>
              <a:ext uri="{FF2B5EF4-FFF2-40B4-BE49-F238E27FC236}">
                <a16:creationId xmlns:a16="http://schemas.microsoft.com/office/drawing/2014/main" id="{0DE0B1BB-7742-45DA-8D52-9787DC811F0F}"/>
              </a:ext>
            </a:extLst>
          </p:cNvPr>
          <p:cNvSpPr>
            <a:spLocks noGrp="1"/>
          </p:cNvSpPr>
          <p:nvPr>
            <p:ph sz="half" idx="1"/>
          </p:nvPr>
        </p:nvSpPr>
        <p:spPr/>
        <p:txBody>
          <a:bodyPr>
            <a:normAutofit fontScale="70000" lnSpcReduction="20000"/>
          </a:bodyPr>
          <a:lstStyle/>
          <a:p>
            <a:pPr marL="457200" indent="-457200">
              <a:buFont typeface="+mj-lt"/>
              <a:buAutoNum type="arabicPeriod"/>
            </a:pPr>
            <a:r>
              <a:rPr lang="de-DE" dirty="0"/>
              <a:t>HTTP zu HTTPS Umleitung</a:t>
            </a:r>
          </a:p>
          <a:p>
            <a:pPr marL="457200" indent="-457200">
              <a:buFont typeface="+mj-lt"/>
              <a:buAutoNum type="arabicPeriod"/>
            </a:pPr>
            <a:r>
              <a:rPr lang="de-DE" dirty="0"/>
              <a:t>CORS aktivieren für bestimmte Dateitypen</a:t>
            </a:r>
          </a:p>
          <a:p>
            <a:pPr marL="457200" indent="-457200">
              <a:buFont typeface="+mj-lt"/>
              <a:buAutoNum type="arabicPeriod"/>
            </a:pPr>
            <a:r>
              <a:rPr lang="de-DE" dirty="0"/>
              <a:t>Block </a:t>
            </a:r>
            <a:r>
              <a:rPr lang="de-DE" dirty="0" err="1"/>
              <a:t>Nuisance</a:t>
            </a:r>
            <a:r>
              <a:rPr lang="de-DE" dirty="0"/>
              <a:t> </a:t>
            </a:r>
            <a:r>
              <a:rPr lang="de-DE" dirty="0" err="1"/>
              <a:t>Requests</a:t>
            </a:r>
            <a:r>
              <a:rPr lang="de-DE" dirty="0"/>
              <a:t> (lästige Anfragen blocken)</a:t>
            </a:r>
          </a:p>
          <a:p>
            <a:pPr marL="457200" indent="-457200">
              <a:buFont typeface="+mj-lt"/>
              <a:buAutoNum type="arabicPeriod"/>
            </a:pPr>
            <a:r>
              <a:rPr lang="de-DE" dirty="0"/>
              <a:t>Dateien komprimieren und </a:t>
            </a:r>
            <a:r>
              <a:rPr lang="de-DE" dirty="0" err="1"/>
              <a:t>cachen</a:t>
            </a:r>
            <a:endParaRPr lang="de-DE" dirty="0"/>
          </a:p>
          <a:p>
            <a:pPr marL="457200" indent="-457200">
              <a:buFont typeface="+mj-lt"/>
              <a:buAutoNum type="arabicPeriod"/>
            </a:pPr>
            <a:r>
              <a:rPr lang="de-DE" dirty="0"/>
              <a:t>7G-Firewall gegen die Einschleusung von Schadcode (Beta)</a:t>
            </a:r>
          </a:p>
          <a:p>
            <a:pPr marL="457200" indent="-457200">
              <a:buFont typeface="+mj-lt"/>
              <a:buAutoNum type="arabicPeriod"/>
            </a:pPr>
            <a:r>
              <a:rPr lang="de-DE" dirty="0"/>
              <a:t>WordPress-Dateien gegen Zugriff blocken (ggf. um die </a:t>
            </a:r>
            <a:r>
              <a:rPr lang="de-DE" dirty="0" err="1"/>
              <a:t>wp-cron.php</a:t>
            </a:r>
            <a:r>
              <a:rPr lang="de-DE" dirty="0"/>
              <a:t> [Umstellung auf </a:t>
            </a:r>
            <a:r>
              <a:rPr lang="de-DE" dirty="0" err="1"/>
              <a:t>cronjob</a:t>
            </a:r>
            <a:r>
              <a:rPr lang="de-DE" dirty="0"/>
              <a:t>] und </a:t>
            </a:r>
            <a:r>
              <a:rPr lang="de-DE" dirty="0" err="1"/>
              <a:t>maintenance.php</a:t>
            </a:r>
            <a:r>
              <a:rPr lang="de-DE" dirty="0"/>
              <a:t> erweitern)</a:t>
            </a:r>
          </a:p>
          <a:p>
            <a:pPr marL="457200" indent="-457200">
              <a:buFont typeface="+mj-lt"/>
              <a:buAutoNum type="arabicPeriod"/>
            </a:pPr>
            <a:r>
              <a:rPr lang="de-DE" dirty="0" err="1"/>
              <a:t>Hotlink</a:t>
            </a:r>
            <a:r>
              <a:rPr lang="de-DE" dirty="0"/>
              <a:t> </a:t>
            </a:r>
            <a:r>
              <a:rPr lang="de-DE" dirty="0" err="1"/>
              <a:t>Protection</a:t>
            </a:r>
            <a:r>
              <a:rPr lang="de-DE" dirty="0"/>
              <a:t> gegen </a:t>
            </a:r>
            <a:r>
              <a:rPr lang="de-DE" dirty="0" err="1"/>
              <a:t>Bildklau</a:t>
            </a:r>
            <a:endParaRPr lang="de-DE" dirty="0"/>
          </a:p>
        </p:txBody>
      </p:sp>
      <p:sp>
        <p:nvSpPr>
          <p:cNvPr id="7" name="Inhaltsplatzhalter 6">
            <a:extLst>
              <a:ext uri="{FF2B5EF4-FFF2-40B4-BE49-F238E27FC236}">
                <a16:creationId xmlns:a16="http://schemas.microsoft.com/office/drawing/2014/main" id="{0870FD98-416B-4ABD-808D-1118AA28A2BB}"/>
              </a:ext>
            </a:extLst>
          </p:cNvPr>
          <p:cNvSpPr>
            <a:spLocks noGrp="1"/>
          </p:cNvSpPr>
          <p:nvPr>
            <p:ph sz="half" idx="2"/>
          </p:nvPr>
        </p:nvSpPr>
        <p:spPr/>
        <p:txBody>
          <a:bodyPr>
            <a:normAutofit fontScale="70000" lnSpcReduction="20000"/>
          </a:bodyPr>
          <a:lstStyle/>
          <a:p>
            <a:pPr marL="457200" indent="-457200">
              <a:buFont typeface="+mj-lt"/>
              <a:buAutoNum type="arabicPeriod" startAt="8"/>
            </a:pPr>
            <a:r>
              <a:rPr lang="de-DE" dirty="0"/>
              <a:t>Schutz gegen den »</a:t>
            </a:r>
            <a:r>
              <a:rPr lang="de-DE" dirty="0" err="1"/>
              <a:t>ReallyLongRequest</a:t>
            </a:r>
            <a:r>
              <a:rPr lang="de-DE" dirty="0"/>
              <a:t>« Banditen</a:t>
            </a:r>
          </a:p>
          <a:p>
            <a:pPr marL="457200" indent="-457200">
              <a:buFont typeface="+mj-lt"/>
              <a:buAutoNum type="arabicPeriod" startAt="8"/>
            </a:pPr>
            <a:r>
              <a:rPr lang="de-DE" dirty="0"/>
              <a:t>Schütze Deinen </a:t>
            </a:r>
            <a:r>
              <a:rPr lang="de-DE" dirty="0" err="1"/>
              <a:t>Adminbereich</a:t>
            </a:r>
            <a:r>
              <a:rPr lang="de-DE" dirty="0"/>
              <a:t> mittels HTTP-</a:t>
            </a:r>
            <a:r>
              <a:rPr lang="de-DE" dirty="0" err="1"/>
              <a:t>Veriegelung</a:t>
            </a:r>
            <a:endParaRPr lang="de-DE" dirty="0"/>
          </a:p>
          <a:p>
            <a:pPr marL="457200" indent="-457200">
              <a:buFont typeface="+mj-lt"/>
              <a:buAutoNum type="arabicPeriod" startAt="8"/>
            </a:pPr>
            <a:r>
              <a:rPr lang="de-DE" dirty="0"/>
              <a:t>Die XML-RPC Datei sperren</a:t>
            </a:r>
          </a:p>
          <a:p>
            <a:pPr marL="457200" indent="-457200">
              <a:buFont typeface="+mj-lt"/>
              <a:buAutoNum type="arabicPeriod" startAt="8"/>
            </a:pPr>
            <a:r>
              <a:rPr lang="de-DE" dirty="0"/>
              <a:t>Der </a:t>
            </a:r>
            <a:r>
              <a:rPr lang="de-DE" dirty="0" err="1"/>
              <a:t>Referrer</a:t>
            </a:r>
            <a:r>
              <a:rPr lang="de-DE" dirty="0"/>
              <a:t> Header für mehr Datenschutz</a:t>
            </a:r>
          </a:p>
          <a:p>
            <a:pPr marL="457200" indent="-457200">
              <a:buFont typeface="+mj-lt"/>
              <a:buAutoNum type="arabicPeriod" startAt="8"/>
            </a:pPr>
            <a:r>
              <a:rPr lang="de-DE" dirty="0"/>
              <a:t>Die HTTP-Security-Header – Update 2019</a:t>
            </a:r>
          </a:p>
          <a:p>
            <a:pPr marL="457200" indent="-457200">
              <a:buFont typeface="+mj-lt"/>
              <a:buAutoNum type="arabicPeriod" startAt="8"/>
            </a:pPr>
            <a:r>
              <a:rPr lang="de-DE" dirty="0"/>
              <a:t>Die WordPress Standard Regeln</a:t>
            </a:r>
          </a:p>
          <a:p>
            <a:pPr marL="457200" indent="-457200">
              <a:buFont typeface="+mj-lt"/>
              <a:buAutoNum type="arabicPeriod" startAt="8"/>
            </a:pPr>
            <a:endParaRPr lang="de-DE" dirty="0"/>
          </a:p>
          <a:p>
            <a:pPr marL="0" indent="0">
              <a:buNone/>
            </a:pPr>
            <a:r>
              <a:rPr lang="de-DE" dirty="0"/>
              <a:t>Quelle: </a:t>
            </a:r>
            <a:r>
              <a:rPr lang="de-DE" dirty="0">
                <a:hlinkClick r:id="rId2"/>
              </a:rPr>
              <a:t>https://andreas-hecht.com/blog/4183/</a:t>
            </a:r>
            <a:endParaRPr lang="de-DE" dirty="0"/>
          </a:p>
        </p:txBody>
      </p:sp>
      <p:pic>
        <p:nvPicPr>
          <p:cNvPr id="3" name="Grafik 2">
            <a:extLst>
              <a:ext uri="{FF2B5EF4-FFF2-40B4-BE49-F238E27FC236}">
                <a16:creationId xmlns:a16="http://schemas.microsoft.com/office/drawing/2014/main" id="{ED67D532-F022-4CB5-9BF4-886093D2CE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2417" y="5037000"/>
            <a:ext cx="1440000" cy="1440000"/>
          </a:xfrm>
          <a:prstGeom prst="rect">
            <a:avLst/>
          </a:prstGeom>
        </p:spPr>
      </p:pic>
    </p:spTree>
    <p:extLst>
      <p:ext uri="{BB962C8B-B14F-4D97-AF65-F5344CB8AC3E}">
        <p14:creationId xmlns:p14="http://schemas.microsoft.com/office/powerpoint/2010/main" val="504634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2F5705-A2DE-46F4-9589-A8C601AB1710}"/>
              </a:ext>
            </a:extLst>
          </p:cNvPr>
          <p:cNvSpPr>
            <a:spLocks noGrp="1"/>
          </p:cNvSpPr>
          <p:nvPr>
            <p:ph type="title"/>
          </p:nvPr>
        </p:nvSpPr>
        <p:spPr/>
        <p:txBody>
          <a:bodyPr/>
          <a:lstStyle/>
          <a:p>
            <a:r>
              <a:rPr lang="de-DE" dirty="0"/>
              <a:t>WordPress überwachen</a:t>
            </a:r>
          </a:p>
        </p:txBody>
      </p:sp>
      <p:sp>
        <p:nvSpPr>
          <p:cNvPr id="5" name="Inhaltsplatzhalter 4">
            <a:extLst>
              <a:ext uri="{FF2B5EF4-FFF2-40B4-BE49-F238E27FC236}">
                <a16:creationId xmlns:a16="http://schemas.microsoft.com/office/drawing/2014/main" id="{27B8E1C6-9E6C-4740-BB74-1F70D30D5C44}"/>
              </a:ext>
            </a:extLst>
          </p:cNvPr>
          <p:cNvSpPr>
            <a:spLocks noGrp="1"/>
          </p:cNvSpPr>
          <p:nvPr>
            <p:ph idx="1"/>
          </p:nvPr>
        </p:nvSpPr>
        <p:spPr/>
        <p:txBody>
          <a:bodyPr>
            <a:normAutofit fontScale="92500" lnSpcReduction="10000"/>
          </a:bodyPr>
          <a:lstStyle/>
          <a:p>
            <a:r>
              <a:rPr lang="de-DE" dirty="0"/>
              <a:t>Suchen nach geänderten Dateien (in den letzten 24 Stunden):</a:t>
            </a:r>
          </a:p>
          <a:p>
            <a:pPr marL="231775" lvl="1" indent="0">
              <a:buNone/>
            </a:pP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find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htdocs</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wordpress</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mtime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-1 -name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php</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printf</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'%TY-%Tm-%</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Td</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%TT\</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t%p</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\n‘</a:t>
            </a:r>
          </a:p>
          <a:p>
            <a:pPr lvl="1"/>
            <a:r>
              <a:rPr lang="de-DE" dirty="0"/>
              <a:t>Das Gleiche macht man auch mit anderen Dateien (.</a:t>
            </a:r>
            <a:r>
              <a:rPr lang="de-DE" dirty="0" err="1"/>
              <a:t>js</a:t>
            </a:r>
            <a:r>
              <a:rPr lang="de-DE" dirty="0"/>
              <a:t> und evtl. auch mit .</a:t>
            </a:r>
            <a:r>
              <a:rPr lang="de-DE" dirty="0" err="1"/>
              <a:t>pl</a:t>
            </a:r>
            <a:r>
              <a:rPr lang="de-DE" dirty="0"/>
              <a:t>)</a:t>
            </a:r>
          </a:p>
          <a:p>
            <a:r>
              <a:rPr lang="de-DE" dirty="0"/>
              <a:t>Suche nach verdächtigem Code in PHP Dateien:</a:t>
            </a:r>
          </a:p>
          <a:p>
            <a:pPr marL="231775" lvl="1" indent="0">
              <a:buNone/>
            </a:pP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find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htdocs</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wordpress</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mtime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-7 -name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php</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xargs</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grep</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-l -i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eval</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\|base64_decode\|</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iframe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pharma</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viagra</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file_get_contents</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a:t>
            </a:r>
          </a:p>
          <a:p>
            <a:r>
              <a:rPr lang="de-DE" dirty="0"/>
              <a:t>Den Upload Ordner von WordPress nach PHP Dateien durchsuchen</a:t>
            </a:r>
          </a:p>
          <a:p>
            <a:pPr marL="231775" lvl="1" indent="0">
              <a:buNone/>
            </a:pPr>
            <a:r>
              <a:rPr lang="en-US"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find </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htdocs</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wordpress</a:t>
            </a:r>
            <a:r>
              <a:rPr lang="en-US"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/wp-content/uploads -name "*.php" -print</a:t>
            </a:r>
          </a:p>
          <a:p>
            <a:pPr lvl="1"/>
            <a:endParaRPr lang="de-DE" dirty="0"/>
          </a:p>
          <a:p>
            <a:pPr lvl="1"/>
            <a:endParaRPr lang="de-DE" dirty="0"/>
          </a:p>
          <a:p>
            <a:endParaRPr lang="de-DE" dirty="0"/>
          </a:p>
        </p:txBody>
      </p:sp>
      <p:pic>
        <p:nvPicPr>
          <p:cNvPr id="7" name="Grafik 6">
            <a:extLst>
              <a:ext uri="{FF2B5EF4-FFF2-40B4-BE49-F238E27FC236}">
                <a16:creationId xmlns:a16="http://schemas.microsoft.com/office/drawing/2014/main" id="{F0D541AC-618F-4313-BAFC-3EF758D414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6804" y="5032186"/>
            <a:ext cx="1440000" cy="1440000"/>
          </a:xfrm>
          <a:prstGeom prst="rect">
            <a:avLst/>
          </a:prstGeom>
        </p:spPr>
      </p:pic>
    </p:spTree>
    <p:extLst>
      <p:ext uri="{BB962C8B-B14F-4D97-AF65-F5344CB8AC3E}">
        <p14:creationId xmlns:p14="http://schemas.microsoft.com/office/powerpoint/2010/main" val="3458624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8DCC52-3548-4DD5-AD82-4D55A46A4DC9}"/>
              </a:ext>
            </a:extLst>
          </p:cNvPr>
          <p:cNvSpPr>
            <a:spLocks noGrp="1"/>
          </p:cNvSpPr>
          <p:nvPr>
            <p:ph type="title"/>
          </p:nvPr>
        </p:nvSpPr>
        <p:spPr/>
        <p:txBody>
          <a:bodyPr/>
          <a:lstStyle/>
          <a:p>
            <a:r>
              <a:rPr lang="de-DE" dirty="0"/>
              <a:t>Linux/Unix-Dateirechte</a:t>
            </a:r>
          </a:p>
        </p:txBody>
      </p:sp>
      <p:graphicFrame>
        <p:nvGraphicFramePr>
          <p:cNvPr id="6" name="Inhaltsplatzhalter 5">
            <a:extLst>
              <a:ext uri="{FF2B5EF4-FFF2-40B4-BE49-F238E27FC236}">
                <a16:creationId xmlns:a16="http://schemas.microsoft.com/office/drawing/2014/main" id="{2CAAD540-05A3-47AD-8AA5-D26088959EFC}"/>
              </a:ext>
            </a:extLst>
          </p:cNvPr>
          <p:cNvGraphicFramePr>
            <a:graphicFrameLocks noGrp="1"/>
          </p:cNvGraphicFramePr>
          <p:nvPr>
            <p:ph idx="1"/>
            <p:extLst>
              <p:ext uri="{D42A27DB-BD31-4B8C-83A1-F6EECF244321}">
                <p14:modId xmlns:p14="http://schemas.microsoft.com/office/powerpoint/2010/main" val="1569458161"/>
              </p:ext>
            </p:extLst>
          </p:nvPr>
        </p:nvGraphicFramePr>
        <p:xfrm>
          <a:off x="1522413" y="1905000"/>
          <a:ext cx="9134476" cy="1483360"/>
        </p:xfrm>
        <a:graphic>
          <a:graphicData uri="http://schemas.openxmlformats.org/drawingml/2006/table">
            <a:tbl>
              <a:tblPr firstRow="1" bandRow="1">
                <a:tableStyleId>{5C22544A-7EE6-4342-B048-85BDC9FD1C3A}</a:tableStyleId>
              </a:tblPr>
              <a:tblGrid>
                <a:gridCol w="2283619">
                  <a:extLst>
                    <a:ext uri="{9D8B030D-6E8A-4147-A177-3AD203B41FA5}">
                      <a16:colId xmlns:a16="http://schemas.microsoft.com/office/drawing/2014/main" val="687465035"/>
                    </a:ext>
                  </a:extLst>
                </a:gridCol>
                <a:gridCol w="761206">
                  <a:extLst>
                    <a:ext uri="{9D8B030D-6E8A-4147-A177-3AD203B41FA5}">
                      <a16:colId xmlns:a16="http://schemas.microsoft.com/office/drawing/2014/main" val="757817183"/>
                    </a:ext>
                  </a:extLst>
                </a:gridCol>
                <a:gridCol w="761207">
                  <a:extLst>
                    <a:ext uri="{9D8B030D-6E8A-4147-A177-3AD203B41FA5}">
                      <a16:colId xmlns:a16="http://schemas.microsoft.com/office/drawing/2014/main" val="4066173691"/>
                    </a:ext>
                  </a:extLst>
                </a:gridCol>
                <a:gridCol w="761206">
                  <a:extLst>
                    <a:ext uri="{9D8B030D-6E8A-4147-A177-3AD203B41FA5}">
                      <a16:colId xmlns:a16="http://schemas.microsoft.com/office/drawing/2014/main" val="209952193"/>
                    </a:ext>
                  </a:extLst>
                </a:gridCol>
                <a:gridCol w="761206">
                  <a:extLst>
                    <a:ext uri="{9D8B030D-6E8A-4147-A177-3AD203B41FA5}">
                      <a16:colId xmlns:a16="http://schemas.microsoft.com/office/drawing/2014/main" val="4228056035"/>
                    </a:ext>
                  </a:extLst>
                </a:gridCol>
                <a:gridCol w="761207">
                  <a:extLst>
                    <a:ext uri="{9D8B030D-6E8A-4147-A177-3AD203B41FA5}">
                      <a16:colId xmlns:a16="http://schemas.microsoft.com/office/drawing/2014/main" val="568796218"/>
                    </a:ext>
                  </a:extLst>
                </a:gridCol>
                <a:gridCol w="761206">
                  <a:extLst>
                    <a:ext uri="{9D8B030D-6E8A-4147-A177-3AD203B41FA5}">
                      <a16:colId xmlns:a16="http://schemas.microsoft.com/office/drawing/2014/main" val="3852173753"/>
                    </a:ext>
                  </a:extLst>
                </a:gridCol>
                <a:gridCol w="761206">
                  <a:extLst>
                    <a:ext uri="{9D8B030D-6E8A-4147-A177-3AD203B41FA5}">
                      <a16:colId xmlns:a16="http://schemas.microsoft.com/office/drawing/2014/main" val="625181235"/>
                    </a:ext>
                  </a:extLst>
                </a:gridCol>
                <a:gridCol w="761207">
                  <a:extLst>
                    <a:ext uri="{9D8B030D-6E8A-4147-A177-3AD203B41FA5}">
                      <a16:colId xmlns:a16="http://schemas.microsoft.com/office/drawing/2014/main" val="1328921421"/>
                    </a:ext>
                  </a:extLst>
                </a:gridCol>
                <a:gridCol w="761206">
                  <a:extLst>
                    <a:ext uri="{9D8B030D-6E8A-4147-A177-3AD203B41FA5}">
                      <a16:colId xmlns:a16="http://schemas.microsoft.com/office/drawing/2014/main" val="4204035499"/>
                    </a:ext>
                  </a:extLst>
                </a:gridCol>
              </a:tblGrid>
              <a:tr h="370840">
                <a:tc>
                  <a:txBody>
                    <a:bodyPr/>
                    <a:lstStyle/>
                    <a:p>
                      <a:pPr algn="ctr"/>
                      <a:endParaRPr lang="de-DE" dirty="0"/>
                    </a:p>
                  </a:txBody>
                  <a:tcPr/>
                </a:tc>
                <a:tc gridSpan="3">
                  <a:txBody>
                    <a:bodyPr/>
                    <a:lstStyle/>
                    <a:p>
                      <a:pPr algn="ctr"/>
                      <a:r>
                        <a:rPr lang="de-DE" dirty="0"/>
                        <a:t>Eigentümer</a:t>
                      </a:r>
                    </a:p>
                  </a:txBody>
                  <a:tcPr/>
                </a:tc>
                <a:tc hMerge="1">
                  <a:txBody>
                    <a:bodyPr/>
                    <a:lstStyle/>
                    <a:p>
                      <a:endParaRPr lang="de-DE"/>
                    </a:p>
                  </a:txBody>
                  <a:tcPr/>
                </a:tc>
                <a:tc hMerge="1">
                  <a:txBody>
                    <a:bodyPr/>
                    <a:lstStyle/>
                    <a:p>
                      <a:endParaRPr lang="de-DE"/>
                    </a:p>
                  </a:txBody>
                  <a:tcPr/>
                </a:tc>
                <a:tc gridSpan="3">
                  <a:txBody>
                    <a:bodyPr/>
                    <a:lstStyle/>
                    <a:p>
                      <a:pPr algn="ctr"/>
                      <a:r>
                        <a:rPr lang="de-DE" dirty="0"/>
                        <a:t>Gruppe</a:t>
                      </a:r>
                    </a:p>
                  </a:txBody>
                  <a:tcPr/>
                </a:tc>
                <a:tc hMerge="1">
                  <a:txBody>
                    <a:bodyPr/>
                    <a:lstStyle/>
                    <a:p>
                      <a:endParaRPr lang="de-DE"/>
                    </a:p>
                  </a:txBody>
                  <a:tcPr/>
                </a:tc>
                <a:tc hMerge="1">
                  <a:txBody>
                    <a:bodyPr/>
                    <a:lstStyle/>
                    <a:p>
                      <a:endParaRPr lang="de-DE"/>
                    </a:p>
                  </a:txBody>
                  <a:tcPr/>
                </a:tc>
                <a:tc gridSpan="3">
                  <a:txBody>
                    <a:bodyPr/>
                    <a:lstStyle/>
                    <a:p>
                      <a:pPr algn="ctr"/>
                      <a:r>
                        <a:rPr lang="de-DE" dirty="0"/>
                        <a:t>Sonstige</a:t>
                      </a:r>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451409110"/>
                  </a:ext>
                </a:extLst>
              </a:tr>
              <a:tr h="370840">
                <a:tc>
                  <a:txBody>
                    <a:bodyPr/>
                    <a:lstStyle/>
                    <a:p>
                      <a:pPr algn="ctr"/>
                      <a:r>
                        <a:rPr lang="de-DE" dirty="0"/>
                        <a:t>Leserecht (4)</a:t>
                      </a:r>
                    </a:p>
                  </a:txBody>
                  <a:tcPr/>
                </a:tc>
                <a:tc>
                  <a:txBody>
                    <a:bodyPr/>
                    <a:lstStyle/>
                    <a:p>
                      <a:pPr algn="ctr"/>
                      <a:r>
                        <a:rPr lang="de-DE" dirty="0"/>
                        <a:t>r</a:t>
                      </a:r>
                    </a:p>
                  </a:txBody>
                  <a:tcPr/>
                </a:tc>
                <a:tc>
                  <a:txBody>
                    <a:bodyPr/>
                    <a:lstStyle/>
                    <a:p>
                      <a:pPr algn="ctr"/>
                      <a:r>
                        <a:rPr lang="de-DE" dirty="0"/>
                        <a:t>-</a:t>
                      </a:r>
                    </a:p>
                  </a:txBody>
                  <a:tcPr/>
                </a:tc>
                <a:tc>
                  <a:txBody>
                    <a:bodyPr/>
                    <a:lstStyle/>
                    <a:p>
                      <a:pPr algn="ctr"/>
                      <a:r>
                        <a:rPr lang="de-DE" dirty="0"/>
                        <a:t>-</a:t>
                      </a:r>
                    </a:p>
                  </a:txBody>
                  <a:tcPr/>
                </a:tc>
                <a:tc>
                  <a:txBody>
                    <a:bodyPr/>
                    <a:lstStyle/>
                    <a:p>
                      <a:pPr algn="ctr"/>
                      <a:r>
                        <a:rPr lang="de-DE" dirty="0"/>
                        <a:t>r</a:t>
                      </a:r>
                    </a:p>
                  </a:txBody>
                  <a:tcPr/>
                </a:tc>
                <a:tc>
                  <a:txBody>
                    <a:bodyPr/>
                    <a:lstStyle/>
                    <a:p>
                      <a:pPr algn="ctr"/>
                      <a:r>
                        <a:rPr lang="de-DE" dirty="0"/>
                        <a:t>-</a:t>
                      </a:r>
                    </a:p>
                  </a:txBody>
                  <a:tcPr/>
                </a:tc>
                <a:tc>
                  <a:txBody>
                    <a:bodyPr/>
                    <a:lstStyle/>
                    <a:p>
                      <a:pPr algn="ctr"/>
                      <a:r>
                        <a:rPr lang="de-DE" dirty="0"/>
                        <a:t>-</a:t>
                      </a:r>
                    </a:p>
                  </a:txBody>
                  <a:tcPr/>
                </a:tc>
                <a:tc>
                  <a:txBody>
                    <a:bodyPr/>
                    <a:lstStyle/>
                    <a:p>
                      <a:pPr algn="ctr"/>
                      <a:r>
                        <a:rPr lang="de-DE" dirty="0"/>
                        <a:t>r</a:t>
                      </a:r>
                    </a:p>
                  </a:txBody>
                  <a:tcPr/>
                </a:tc>
                <a:tc>
                  <a:txBody>
                    <a:bodyPr/>
                    <a:lstStyle/>
                    <a:p>
                      <a:pPr algn="ctr"/>
                      <a:r>
                        <a:rPr lang="de-DE" dirty="0"/>
                        <a:t>-</a:t>
                      </a:r>
                    </a:p>
                  </a:txBody>
                  <a:tcPr/>
                </a:tc>
                <a:tc>
                  <a:txBody>
                    <a:bodyPr/>
                    <a:lstStyle/>
                    <a:p>
                      <a:pPr algn="ctr"/>
                      <a:r>
                        <a:rPr lang="de-DE" dirty="0"/>
                        <a:t>-</a:t>
                      </a:r>
                    </a:p>
                  </a:txBody>
                  <a:tcPr/>
                </a:tc>
                <a:extLst>
                  <a:ext uri="{0D108BD9-81ED-4DB2-BD59-A6C34878D82A}">
                    <a16:rowId xmlns:a16="http://schemas.microsoft.com/office/drawing/2014/main" val="1845077851"/>
                  </a:ext>
                </a:extLst>
              </a:tr>
              <a:tr h="370840">
                <a:tc>
                  <a:txBody>
                    <a:bodyPr/>
                    <a:lstStyle/>
                    <a:p>
                      <a:pPr algn="ctr"/>
                      <a:r>
                        <a:rPr lang="de-DE" dirty="0"/>
                        <a:t>Schreibrecht (2)</a:t>
                      </a:r>
                    </a:p>
                  </a:txBody>
                  <a:tcPr/>
                </a:tc>
                <a:tc>
                  <a:txBody>
                    <a:bodyPr/>
                    <a:lstStyle/>
                    <a:p>
                      <a:pPr algn="ctr"/>
                      <a:r>
                        <a:rPr lang="de-DE" dirty="0"/>
                        <a:t>-</a:t>
                      </a:r>
                    </a:p>
                  </a:txBody>
                  <a:tcPr/>
                </a:tc>
                <a:tc>
                  <a:txBody>
                    <a:bodyPr/>
                    <a:lstStyle/>
                    <a:p>
                      <a:pPr algn="ctr"/>
                      <a:r>
                        <a:rPr lang="de-DE" dirty="0"/>
                        <a:t>w</a:t>
                      </a:r>
                    </a:p>
                  </a:txBody>
                  <a:tcPr/>
                </a:tc>
                <a:tc>
                  <a:txBody>
                    <a:bodyPr/>
                    <a:lstStyle/>
                    <a:p>
                      <a:pPr algn="ctr"/>
                      <a:r>
                        <a:rPr lang="de-DE" dirty="0"/>
                        <a:t>-</a:t>
                      </a:r>
                    </a:p>
                  </a:txBody>
                  <a:tcPr/>
                </a:tc>
                <a:tc>
                  <a:txBody>
                    <a:bodyPr/>
                    <a:lstStyle/>
                    <a:p>
                      <a:pPr algn="ctr"/>
                      <a:r>
                        <a:rPr lang="de-DE" dirty="0"/>
                        <a:t>-</a:t>
                      </a:r>
                    </a:p>
                  </a:txBody>
                  <a:tcPr/>
                </a:tc>
                <a:tc>
                  <a:txBody>
                    <a:bodyPr/>
                    <a:lstStyle/>
                    <a:p>
                      <a:pPr algn="ctr"/>
                      <a:r>
                        <a:rPr lang="de-DE" dirty="0"/>
                        <a:t>w</a:t>
                      </a:r>
                    </a:p>
                  </a:txBody>
                  <a:tcPr/>
                </a:tc>
                <a:tc>
                  <a:txBody>
                    <a:bodyPr/>
                    <a:lstStyle/>
                    <a:p>
                      <a:pPr algn="ctr"/>
                      <a:r>
                        <a:rPr lang="de-DE" dirty="0"/>
                        <a:t>-</a:t>
                      </a:r>
                    </a:p>
                  </a:txBody>
                  <a:tcPr/>
                </a:tc>
                <a:tc>
                  <a:txBody>
                    <a:bodyPr/>
                    <a:lstStyle/>
                    <a:p>
                      <a:pPr algn="ctr"/>
                      <a:r>
                        <a:rPr lang="de-DE" dirty="0"/>
                        <a:t>-</a:t>
                      </a:r>
                    </a:p>
                  </a:txBody>
                  <a:tcPr/>
                </a:tc>
                <a:tc>
                  <a:txBody>
                    <a:bodyPr/>
                    <a:lstStyle/>
                    <a:p>
                      <a:pPr algn="ctr"/>
                      <a:r>
                        <a:rPr lang="de-DE" dirty="0"/>
                        <a:t>w</a:t>
                      </a:r>
                    </a:p>
                  </a:txBody>
                  <a:tcPr/>
                </a:tc>
                <a:tc>
                  <a:txBody>
                    <a:bodyPr/>
                    <a:lstStyle/>
                    <a:p>
                      <a:pPr algn="ctr"/>
                      <a:r>
                        <a:rPr lang="de-DE" dirty="0"/>
                        <a:t>-</a:t>
                      </a:r>
                    </a:p>
                  </a:txBody>
                  <a:tcPr/>
                </a:tc>
                <a:extLst>
                  <a:ext uri="{0D108BD9-81ED-4DB2-BD59-A6C34878D82A}">
                    <a16:rowId xmlns:a16="http://schemas.microsoft.com/office/drawing/2014/main" val="967150696"/>
                  </a:ext>
                </a:extLst>
              </a:tr>
              <a:tr h="370840">
                <a:tc>
                  <a:txBody>
                    <a:bodyPr/>
                    <a:lstStyle/>
                    <a:p>
                      <a:pPr algn="ctr"/>
                      <a:r>
                        <a:rPr lang="de-DE" dirty="0"/>
                        <a:t>Ausführungsrecht (1)</a:t>
                      </a:r>
                    </a:p>
                  </a:txBody>
                  <a:tcPr/>
                </a:tc>
                <a:tc>
                  <a:txBody>
                    <a:bodyPr/>
                    <a:lstStyle/>
                    <a:p>
                      <a:pPr algn="ctr"/>
                      <a:r>
                        <a:rPr lang="de-DE" dirty="0"/>
                        <a:t>-</a:t>
                      </a:r>
                    </a:p>
                  </a:txBody>
                  <a:tcPr/>
                </a:tc>
                <a:tc>
                  <a:txBody>
                    <a:bodyPr/>
                    <a:lstStyle/>
                    <a:p>
                      <a:pPr algn="ctr"/>
                      <a:r>
                        <a:rPr lang="de-DE" dirty="0"/>
                        <a:t>-</a:t>
                      </a:r>
                    </a:p>
                  </a:txBody>
                  <a:tcPr/>
                </a:tc>
                <a:tc>
                  <a:txBody>
                    <a:bodyPr/>
                    <a:lstStyle/>
                    <a:p>
                      <a:pPr algn="ctr"/>
                      <a:r>
                        <a:rPr lang="de-DE" dirty="0"/>
                        <a:t>x</a:t>
                      </a:r>
                    </a:p>
                  </a:txBody>
                  <a:tcPr/>
                </a:tc>
                <a:tc>
                  <a:txBody>
                    <a:bodyPr/>
                    <a:lstStyle/>
                    <a:p>
                      <a:pPr algn="ctr"/>
                      <a:r>
                        <a:rPr lang="de-DE" dirty="0"/>
                        <a:t>-</a:t>
                      </a:r>
                    </a:p>
                  </a:txBody>
                  <a:tcPr/>
                </a:tc>
                <a:tc>
                  <a:txBody>
                    <a:bodyPr/>
                    <a:lstStyle/>
                    <a:p>
                      <a:pPr algn="ctr"/>
                      <a:r>
                        <a:rPr lang="de-DE" dirty="0"/>
                        <a:t>-</a:t>
                      </a:r>
                    </a:p>
                  </a:txBody>
                  <a:tcPr/>
                </a:tc>
                <a:tc>
                  <a:txBody>
                    <a:bodyPr/>
                    <a:lstStyle/>
                    <a:p>
                      <a:pPr algn="ctr"/>
                      <a:r>
                        <a:rPr lang="de-DE" dirty="0"/>
                        <a:t>x</a:t>
                      </a:r>
                    </a:p>
                  </a:txBody>
                  <a:tcPr/>
                </a:tc>
                <a:tc>
                  <a:txBody>
                    <a:bodyPr/>
                    <a:lstStyle/>
                    <a:p>
                      <a:pPr algn="ctr"/>
                      <a:r>
                        <a:rPr lang="de-DE" dirty="0"/>
                        <a:t>-</a:t>
                      </a:r>
                    </a:p>
                  </a:txBody>
                  <a:tcPr/>
                </a:tc>
                <a:tc>
                  <a:txBody>
                    <a:bodyPr/>
                    <a:lstStyle/>
                    <a:p>
                      <a:pPr algn="ctr"/>
                      <a:r>
                        <a:rPr lang="de-DE" dirty="0"/>
                        <a:t>-</a:t>
                      </a:r>
                    </a:p>
                  </a:txBody>
                  <a:tcPr/>
                </a:tc>
                <a:tc>
                  <a:txBody>
                    <a:bodyPr/>
                    <a:lstStyle/>
                    <a:p>
                      <a:pPr algn="ctr"/>
                      <a:r>
                        <a:rPr lang="de-DE" dirty="0"/>
                        <a:t>x</a:t>
                      </a:r>
                    </a:p>
                  </a:txBody>
                  <a:tcPr/>
                </a:tc>
                <a:extLst>
                  <a:ext uri="{0D108BD9-81ED-4DB2-BD59-A6C34878D82A}">
                    <a16:rowId xmlns:a16="http://schemas.microsoft.com/office/drawing/2014/main" val="3134523085"/>
                  </a:ext>
                </a:extLst>
              </a:tr>
            </a:tbl>
          </a:graphicData>
        </a:graphic>
      </p:graphicFrame>
      <p:sp>
        <p:nvSpPr>
          <p:cNvPr id="9" name="Inhaltsplatzhalter 2">
            <a:extLst>
              <a:ext uri="{FF2B5EF4-FFF2-40B4-BE49-F238E27FC236}">
                <a16:creationId xmlns:a16="http://schemas.microsoft.com/office/drawing/2014/main" id="{18B6720D-75BB-4AC1-AA66-04919C48275A}"/>
              </a:ext>
            </a:extLst>
          </p:cNvPr>
          <p:cNvSpPr txBox="1">
            <a:spLocks/>
          </p:cNvSpPr>
          <p:nvPr/>
        </p:nvSpPr>
        <p:spPr>
          <a:xfrm>
            <a:off x="1522413" y="3540760"/>
            <a:ext cx="9134391" cy="247904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endParaRPr lang="de-DE" dirty="0"/>
          </a:p>
        </p:txBody>
      </p:sp>
      <p:sp>
        <p:nvSpPr>
          <p:cNvPr id="12" name="Inhaltsplatzhalter 2">
            <a:extLst>
              <a:ext uri="{FF2B5EF4-FFF2-40B4-BE49-F238E27FC236}">
                <a16:creationId xmlns:a16="http://schemas.microsoft.com/office/drawing/2014/main" id="{C9C0139F-343B-40D7-B01C-5F3287734F39}"/>
              </a:ext>
            </a:extLst>
          </p:cNvPr>
          <p:cNvSpPr txBox="1">
            <a:spLocks/>
          </p:cNvSpPr>
          <p:nvPr/>
        </p:nvSpPr>
        <p:spPr>
          <a:xfrm>
            <a:off x="1522413" y="3540758"/>
            <a:ext cx="9134391" cy="2479041"/>
          </a:xfrm>
          <a:prstGeom prst="rect">
            <a:avLst/>
          </a:prstGeom>
        </p:spPr>
        <p:txBody>
          <a:bodyPr vert="horz" lIns="91440" tIns="45720" rIns="91440" bIns="45720" rtlCol="0">
            <a:normAutofit fontScale="85000" lnSpcReduction="10000"/>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de-DE"/>
              <a:t>Beispiel 1 – Dateirecht 755</a:t>
            </a:r>
          </a:p>
          <a:p>
            <a:pPr lvl="1"/>
            <a:r>
              <a:rPr lang="de-DE"/>
              <a:t>Typische Dateirechte für eine ausführbare Datei (ein Programm oder ein Script). Nur der Eigentümer kann die Datei ändern. Alle anderen können sie lediglich lesen und ausführen.</a:t>
            </a:r>
          </a:p>
          <a:p>
            <a:r>
              <a:rPr lang="de-DE"/>
              <a:t>Beispiel 2 – Dateirecht 664</a:t>
            </a:r>
          </a:p>
          <a:p>
            <a:pPr lvl="1"/>
            <a:r>
              <a:rPr lang="de-DE"/>
              <a:t>Mögliche Dateirechte für eine nicht ausführbare Datei (beispielsweise ein Textdokument), welche von Eigentümer und Gruppe bearbeitet, vom Rest allerdings nur gelesen werden kann.</a:t>
            </a:r>
          </a:p>
          <a:p>
            <a:pPr marL="0" indent="0">
              <a:buFont typeface="Arial" pitchFamily="34" charset="0"/>
              <a:buNone/>
            </a:pPr>
            <a:r>
              <a:rPr lang="de-DE"/>
              <a:t>Quelle: </a:t>
            </a:r>
            <a:r>
              <a:rPr lang="de-DE">
                <a:hlinkClick r:id="rId2"/>
              </a:rPr>
              <a:t>https://de.wikipedia.org/wiki/Unix-Dateirechte</a:t>
            </a:r>
            <a:endParaRPr lang="de-DE"/>
          </a:p>
          <a:p>
            <a:endParaRPr lang="de-DE" dirty="0"/>
          </a:p>
        </p:txBody>
      </p:sp>
      <p:pic>
        <p:nvPicPr>
          <p:cNvPr id="13" name="Grafik 12">
            <a:extLst>
              <a:ext uri="{FF2B5EF4-FFF2-40B4-BE49-F238E27FC236}">
                <a16:creationId xmlns:a16="http://schemas.microsoft.com/office/drawing/2014/main" id="{9E76061C-A464-455C-9582-310EAD1AE9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6804" y="5032186"/>
            <a:ext cx="1440000" cy="1440000"/>
          </a:xfrm>
          <a:prstGeom prst="rect">
            <a:avLst/>
          </a:prstGeom>
        </p:spPr>
      </p:pic>
    </p:spTree>
    <p:extLst>
      <p:ext uri="{BB962C8B-B14F-4D97-AF65-F5344CB8AC3E}">
        <p14:creationId xmlns:p14="http://schemas.microsoft.com/office/powerpoint/2010/main" val="286974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5326E9-11FE-4332-9115-894A82C43EF6}"/>
              </a:ext>
            </a:extLst>
          </p:cNvPr>
          <p:cNvSpPr>
            <a:spLocks noGrp="1"/>
          </p:cNvSpPr>
          <p:nvPr>
            <p:ph type="title"/>
          </p:nvPr>
        </p:nvSpPr>
        <p:spPr/>
        <p:txBody>
          <a:bodyPr/>
          <a:lstStyle/>
          <a:p>
            <a:r>
              <a:rPr lang="de-DE" dirty="0"/>
              <a:t>Plugin-Liste</a:t>
            </a:r>
          </a:p>
        </p:txBody>
      </p:sp>
      <p:sp>
        <p:nvSpPr>
          <p:cNvPr id="3" name="Inhaltsplatzhalter 2">
            <a:extLst>
              <a:ext uri="{FF2B5EF4-FFF2-40B4-BE49-F238E27FC236}">
                <a16:creationId xmlns:a16="http://schemas.microsoft.com/office/drawing/2014/main" id="{6DF9255C-618C-4526-B453-761968C80958}"/>
              </a:ext>
            </a:extLst>
          </p:cNvPr>
          <p:cNvSpPr>
            <a:spLocks noGrp="1"/>
          </p:cNvSpPr>
          <p:nvPr>
            <p:ph sz="half" idx="1"/>
          </p:nvPr>
        </p:nvSpPr>
        <p:spPr/>
        <p:txBody>
          <a:bodyPr>
            <a:normAutofit fontScale="77500" lnSpcReduction="20000"/>
          </a:bodyPr>
          <a:lstStyle/>
          <a:p>
            <a:r>
              <a:rPr lang="en-US" dirty="0"/>
              <a:t>Limit Login Attempts Reloaded</a:t>
            </a:r>
            <a:br>
              <a:rPr lang="en-US" dirty="0"/>
            </a:br>
            <a:r>
              <a:rPr lang="en-US" dirty="0"/>
              <a:t>(</a:t>
            </a:r>
            <a:r>
              <a:rPr lang="de-DE" dirty="0">
                <a:hlinkClick r:id="rId2"/>
              </a:rPr>
              <a:t>https://de.wordpress.org/plugins/limit-login-attempts-reloaded/</a:t>
            </a:r>
            <a:r>
              <a:rPr lang="de-DE" dirty="0"/>
              <a:t>)</a:t>
            </a:r>
          </a:p>
          <a:p>
            <a:r>
              <a:rPr lang="de-DE" dirty="0"/>
              <a:t>REST API Toolbox</a:t>
            </a:r>
            <a:br>
              <a:rPr lang="de-DE" dirty="0"/>
            </a:br>
            <a:r>
              <a:rPr lang="de-DE" dirty="0"/>
              <a:t>(</a:t>
            </a:r>
            <a:r>
              <a:rPr lang="de-DE" dirty="0">
                <a:hlinkClick r:id="rId3"/>
              </a:rPr>
              <a:t>https://de.wordpress.org/plugins/rest-api-toolbox/</a:t>
            </a:r>
            <a:r>
              <a:rPr lang="de-DE" dirty="0"/>
              <a:t>)</a:t>
            </a:r>
          </a:p>
          <a:p>
            <a:r>
              <a:rPr lang="de-DE" dirty="0" err="1"/>
              <a:t>Disable</a:t>
            </a:r>
            <a:r>
              <a:rPr lang="de-DE" dirty="0"/>
              <a:t> XML-RPC</a:t>
            </a:r>
            <a:br>
              <a:rPr lang="de-DE" dirty="0"/>
            </a:br>
            <a:r>
              <a:rPr lang="de-DE" dirty="0"/>
              <a:t>(</a:t>
            </a:r>
            <a:r>
              <a:rPr lang="de-DE" dirty="0">
                <a:hlinkClick r:id="rId4"/>
              </a:rPr>
              <a:t>https://de.wordpress.org/plugins/disable-xml-rpc/</a:t>
            </a:r>
            <a:r>
              <a:rPr lang="de-DE" dirty="0"/>
              <a:t>)</a:t>
            </a:r>
          </a:p>
          <a:p>
            <a:r>
              <a:rPr lang="de-DE" dirty="0" err="1"/>
              <a:t>Two-Factor</a:t>
            </a:r>
            <a:br>
              <a:rPr lang="de-DE" dirty="0"/>
            </a:br>
            <a:r>
              <a:rPr lang="de-DE" dirty="0"/>
              <a:t>(</a:t>
            </a:r>
            <a:r>
              <a:rPr lang="de-DE" dirty="0">
                <a:hlinkClick r:id="rId5"/>
              </a:rPr>
              <a:t>https://wordpress.org/plugins/two-factor/</a:t>
            </a:r>
            <a:r>
              <a:rPr lang="de-DE" dirty="0"/>
              <a:t>)</a:t>
            </a:r>
          </a:p>
          <a:p>
            <a:r>
              <a:rPr lang="de-DE" dirty="0"/>
              <a:t>Google Authenticator</a:t>
            </a:r>
            <a:br>
              <a:rPr lang="de-DE" dirty="0"/>
            </a:br>
            <a:r>
              <a:rPr lang="de-DE" dirty="0"/>
              <a:t>(</a:t>
            </a:r>
            <a:r>
              <a:rPr lang="de-DE" dirty="0">
                <a:hlinkClick r:id="rId6"/>
              </a:rPr>
              <a:t>https://wordpress.org/plugins/google-authenticator/</a:t>
            </a:r>
            <a:r>
              <a:rPr lang="de-DE" dirty="0"/>
              <a:t>)</a:t>
            </a:r>
          </a:p>
        </p:txBody>
      </p:sp>
      <p:sp>
        <p:nvSpPr>
          <p:cNvPr id="6" name="Inhaltsplatzhalter 5">
            <a:extLst>
              <a:ext uri="{FF2B5EF4-FFF2-40B4-BE49-F238E27FC236}">
                <a16:creationId xmlns:a16="http://schemas.microsoft.com/office/drawing/2014/main" id="{8B113E6F-BF9A-4DDB-AEE7-3E6187DE9030}"/>
              </a:ext>
            </a:extLst>
          </p:cNvPr>
          <p:cNvSpPr>
            <a:spLocks noGrp="1"/>
          </p:cNvSpPr>
          <p:nvPr>
            <p:ph sz="half" idx="2"/>
          </p:nvPr>
        </p:nvSpPr>
        <p:spPr/>
        <p:txBody>
          <a:bodyPr>
            <a:normAutofit fontScale="77500" lnSpcReduction="20000"/>
          </a:bodyPr>
          <a:lstStyle/>
          <a:p>
            <a:r>
              <a:rPr lang="de-DE" dirty="0"/>
              <a:t>Force Strong Passwords</a:t>
            </a:r>
            <a:br>
              <a:rPr lang="de-DE" dirty="0"/>
            </a:br>
            <a:r>
              <a:rPr lang="de-DE" dirty="0"/>
              <a:t>(</a:t>
            </a:r>
            <a:r>
              <a:rPr lang="de-DE" dirty="0">
                <a:hlinkClick r:id="rId7"/>
              </a:rPr>
              <a:t>https://wordpress.org/plugins/force-strong-passwords/</a:t>
            </a:r>
            <a:r>
              <a:rPr lang="de-DE" dirty="0"/>
              <a:t>)</a:t>
            </a:r>
          </a:p>
          <a:p>
            <a:r>
              <a:rPr lang="de-DE" dirty="0"/>
              <a:t>Move Login</a:t>
            </a:r>
            <a:br>
              <a:rPr lang="de-DE" dirty="0"/>
            </a:br>
            <a:r>
              <a:rPr lang="de-DE" dirty="0"/>
              <a:t>(</a:t>
            </a:r>
            <a:r>
              <a:rPr lang="de-DE" dirty="0">
                <a:hlinkClick r:id="rId8"/>
              </a:rPr>
              <a:t>https://wordpress.org/plugins/sf-move-login/</a:t>
            </a:r>
            <a:r>
              <a:rPr lang="de-DE" dirty="0"/>
              <a:t>)</a:t>
            </a:r>
          </a:p>
          <a:p>
            <a:r>
              <a:rPr lang="de-DE" dirty="0" err="1"/>
              <a:t>Stop</a:t>
            </a:r>
            <a:r>
              <a:rPr lang="de-DE" dirty="0"/>
              <a:t> User Enumeration</a:t>
            </a:r>
            <a:br>
              <a:rPr lang="de-DE" dirty="0"/>
            </a:br>
            <a:r>
              <a:rPr lang="de-DE" dirty="0"/>
              <a:t>(</a:t>
            </a:r>
            <a:r>
              <a:rPr lang="de-DE" dirty="0">
                <a:hlinkClick r:id="rId9"/>
              </a:rPr>
              <a:t>https://de.wordpress.org/plugins/stop-user-enumeration/</a:t>
            </a:r>
            <a:r>
              <a:rPr lang="de-DE" dirty="0"/>
              <a:t>)</a:t>
            </a:r>
          </a:p>
          <a:p>
            <a:r>
              <a:rPr lang="de-DE" dirty="0" err="1"/>
              <a:t>Disable</a:t>
            </a:r>
            <a:r>
              <a:rPr lang="de-DE" dirty="0"/>
              <a:t> Emojis (GDPR </a:t>
            </a:r>
            <a:r>
              <a:rPr lang="de-DE" dirty="0" err="1"/>
              <a:t>friendly</a:t>
            </a:r>
            <a:r>
              <a:rPr lang="de-DE" dirty="0"/>
              <a:t>)</a:t>
            </a:r>
            <a:br>
              <a:rPr lang="de-DE" dirty="0"/>
            </a:br>
            <a:r>
              <a:rPr lang="de-DE" dirty="0"/>
              <a:t>(</a:t>
            </a:r>
            <a:r>
              <a:rPr lang="de-DE" dirty="0">
                <a:hlinkClick r:id="rId10"/>
              </a:rPr>
              <a:t>https://wordpress.org/plugins/disable-emojis/</a:t>
            </a:r>
            <a:r>
              <a:rPr lang="de-DE" dirty="0"/>
              <a:t>)</a:t>
            </a:r>
          </a:p>
        </p:txBody>
      </p:sp>
      <p:pic>
        <p:nvPicPr>
          <p:cNvPr id="5" name="Grafik 4">
            <a:extLst>
              <a:ext uri="{FF2B5EF4-FFF2-40B4-BE49-F238E27FC236}">
                <a16:creationId xmlns:a16="http://schemas.microsoft.com/office/drawing/2014/main" id="{339378E5-9B80-41EB-85A4-45433EF3879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656804" y="5032186"/>
            <a:ext cx="1440000" cy="1440000"/>
          </a:xfrm>
          <a:prstGeom prst="rect">
            <a:avLst/>
          </a:prstGeom>
        </p:spPr>
      </p:pic>
    </p:spTree>
    <p:extLst>
      <p:ext uri="{BB962C8B-B14F-4D97-AF65-F5344CB8AC3E}">
        <p14:creationId xmlns:p14="http://schemas.microsoft.com/office/powerpoint/2010/main" val="1863674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5326E9-11FE-4332-9115-894A82C43EF6}"/>
              </a:ext>
            </a:extLst>
          </p:cNvPr>
          <p:cNvSpPr>
            <a:spLocks noGrp="1"/>
          </p:cNvSpPr>
          <p:nvPr>
            <p:ph type="title"/>
          </p:nvPr>
        </p:nvSpPr>
        <p:spPr/>
        <p:txBody>
          <a:bodyPr/>
          <a:lstStyle/>
          <a:p>
            <a:r>
              <a:rPr lang="de-DE" dirty="0"/>
              <a:t>Plugin-Liste</a:t>
            </a:r>
          </a:p>
        </p:txBody>
      </p:sp>
      <p:sp>
        <p:nvSpPr>
          <p:cNvPr id="3" name="Inhaltsplatzhalter 2">
            <a:extLst>
              <a:ext uri="{FF2B5EF4-FFF2-40B4-BE49-F238E27FC236}">
                <a16:creationId xmlns:a16="http://schemas.microsoft.com/office/drawing/2014/main" id="{6DF9255C-618C-4526-B453-761968C80958}"/>
              </a:ext>
            </a:extLst>
          </p:cNvPr>
          <p:cNvSpPr>
            <a:spLocks noGrp="1"/>
          </p:cNvSpPr>
          <p:nvPr>
            <p:ph sz="half" idx="1"/>
          </p:nvPr>
        </p:nvSpPr>
        <p:spPr/>
        <p:txBody>
          <a:bodyPr>
            <a:normAutofit fontScale="77500" lnSpcReduction="20000"/>
          </a:bodyPr>
          <a:lstStyle/>
          <a:p>
            <a:r>
              <a:rPr lang="de-DE" dirty="0"/>
              <a:t>Username </a:t>
            </a:r>
            <a:r>
              <a:rPr lang="de-DE" dirty="0" err="1"/>
              <a:t>Changer</a:t>
            </a:r>
            <a:br>
              <a:rPr lang="de-DE" dirty="0"/>
            </a:br>
            <a:r>
              <a:rPr lang="de-DE" dirty="0"/>
              <a:t>(</a:t>
            </a:r>
            <a:r>
              <a:rPr lang="de-DE" dirty="0">
                <a:hlinkClick r:id="rId2"/>
              </a:rPr>
              <a:t>https://wordpress.org/plugins/username-changer/</a:t>
            </a:r>
            <a:r>
              <a:rPr lang="de-DE" dirty="0"/>
              <a:t>)</a:t>
            </a:r>
          </a:p>
          <a:p>
            <a:r>
              <a:rPr lang="de-DE" dirty="0" err="1"/>
              <a:t>Snitch</a:t>
            </a:r>
            <a:br>
              <a:rPr lang="de-DE" dirty="0"/>
            </a:br>
            <a:r>
              <a:rPr lang="de-DE" dirty="0"/>
              <a:t>(</a:t>
            </a:r>
            <a:r>
              <a:rPr lang="de-DE" dirty="0">
                <a:hlinkClick r:id="rId3"/>
              </a:rPr>
              <a:t>https://de.wordpress.org/plugins/snitch/</a:t>
            </a:r>
            <a:r>
              <a:rPr lang="de-DE" dirty="0"/>
              <a:t>)</a:t>
            </a:r>
          </a:p>
          <a:p>
            <a:r>
              <a:rPr lang="de-DE" dirty="0" err="1"/>
              <a:t>AntiVirus</a:t>
            </a:r>
            <a:br>
              <a:rPr lang="de-DE" dirty="0"/>
            </a:br>
            <a:r>
              <a:rPr lang="de-DE" dirty="0"/>
              <a:t>(</a:t>
            </a:r>
            <a:r>
              <a:rPr lang="de-DE" dirty="0">
                <a:hlinkClick r:id="rId4"/>
              </a:rPr>
              <a:t>https://wordpress.org/plugins/antivirus/</a:t>
            </a:r>
            <a:r>
              <a:rPr lang="de-DE" dirty="0"/>
              <a:t>)</a:t>
            </a:r>
          </a:p>
          <a:p>
            <a:r>
              <a:rPr lang="de-DE" dirty="0" err="1"/>
              <a:t>Antispam</a:t>
            </a:r>
            <a:r>
              <a:rPr lang="de-DE" dirty="0"/>
              <a:t> Bee</a:t>
            </a:r>
            <a:br>
              <a:rPr lang="de-DE" dirty="0"/>
            </a:br>
            <a:r>
              <a:rPr lang="de-DE" dirty="0"/>
              <a:t>(</a:t>
            </a:r>
            <a:r>
              <a:rPr lang="de-DE" dirty="0">
                <a:hlinkClick r:id="rId5"/>
              </a:rPr>
              <a:t>https://wordpress.org/plugins/antispam-bee/</a:t>
            </a:r>
            <a:r>
              <a:rPr lang="de-DE" dirty="0"/>
              <a:t>)</a:t>
            </a:r>
          </a:p>
          <a:p>
            <a:r>
              <a:rPr lang="de-DE" dirty="0" err="1"/>
              <a:t>Checksum</a:t>
            </a:r>
            <a:r>
              <a:rPr lang="de-DE" dirty="0"/>
              <a:t> </a:t>
            </a:r>
            <a:r>
              <a:rPr lang="de-DE" dirty="0" err="1"/>
              <a:t>Verifier</a:t>
            </a:r>
            <a:br>
              <a:rPr lang="de-DE" dirty="0"/>
            </a:br>
            <a:r>
              <a:rPr lang="de-DE" dirty="0"/>
              <a:t>(</a:t>
            </a:r>
            <a:r>
              <a:rPr lang="de-DE" dirty="0">
                <a:hlinkClick r:id="rId6"/>
              </a:rPr>
              <a:t>https://wordpress.org/plugins/checksum-verifier/</a:t>
            </a:r>
            <a:r>
              <a:rPr lang="de-DE" dirty="0"/>
              <a:t>)</a:t>
            </a:r>
          </a:p>
        </p:txBody>
      </p:sp>
      <p:sp>
        <p:nvSpPr>
          <p:cNvPr id="4" name="Inhaltsplatzhalter 3">
            <a:extLst>
              <a:ext uri="{FF2B5EF4-FFF2-40B4-BE49-F238E27FC236}">
                <a16:creationId xmlns:a16="http://schemas.microsoft.com/office/drawing/2014/main" id="{A52D2F97-2461-477A-BB9D-23981878FF43}"/>
              </a:ext>
            </a:extLst>
          </p:cNvPr>
          <p:cNvSpPr>
            <a:spLocks noGrp="1"/>
          </p:cNvSpPr>
          <p:nvPr>
            <p:ph sz="half" idx="2"/>
          </p:nvPr>
        </p:nvSpPr>
        <p:spPr/>
        <p:txBody>
          <a:bodyPr>
            <a:normAutofit fontScale="77500" lnSpcReduction="20000"/>
          </a:bodyPr>
          <a:lstStyle/>
          <a:p>
            <a:r>
              <a:rPr lang="de-DE" dirty="0" err="1"/>
              <a:t>Duplicator</a:t>
            </a:r>
            <a:br>
              <a:rPr lang="de-DE" dirty="0"/>
            </a:br>
            <a:r>
              <a:rPr lang="de-DE" dirty="0"/>
              <a:t>(</a:t>
            </a:r>
            <a:r>
              <a:rPr lang="de-DE" dirty="0">
                <a:hlinkClick r:id="rId7"/>
              </a:rPr>
              <a:t>https://de.wordpress.org/plugins/duplicator/</a:t>
            </a:r>
            <a:r>
              <a:rPr lang="de-DE" dirty="0"/>
              <a:t>)</a:t>
            </a:r>
          </a:p>
          <a:p>
            <a:r>
              <a:rPr lang="de-DE" dirty="0" err="1"/>
              <a:t>BackWPup</a:t>
            </a:r>
            <a:br>
              <a:rPr lang="de-DE" dirty="0"/>
            </a:br>
            <a:r>
              <a:rPr lang="de-DE" dirty="0"/>
              <a:t>(</a:t>
            </a:r>
            <a:r>
              <a:rPr lang="de-DE" dirty="0">
                <a:hlinkClick r:id="rId8"/>
              </a:rPr>
              <a:t>https://de.wordpress.org/plugins/backwpup/</a:t>
            </a:r>
            <a:r>
              <a:rPr lang="de-DE" dirty="0"/>
              <a:t>)</a:t>
            </a:r>
          </a:p>
          <a:p>
            <a:r>
              <a:rPr lang="de-DE" dirty="0" err="1"/>
              <a:t>WPScan</a:t>
            </a:r>
            <a:br>
              <a:rPr lang="de-DE" dirty="0"/>
            </a:br>
            <a:r>
              <a:rPr lang="de-DE" dirty="0"/>
              <a:t>(</a:t>
            </a:r>
            <a:r>
              <a:rPr lang="de-DE" dirty="0">
                <a:hlinkClick r:id="rId9"/>
              </a:rPr>
              <a:t>https://de.wordpress.org/plugins/wpscan/</a:t>
            </a:r>
            <a:r>
              <a:rPr lang="de-DE" dirty="0"/>
              <a:t>)</a:t>
            </a:r>
          </a:p>
          <a:p>
            <a:r>
              <a:rPr lang="de-DE" dirty="0" err="1"/>
              <a:t>Really</a:t>
            </a:r>
            <a:r>
              <a:rPr lang="de-DE" dirty="0"/>
              <a:t> Simple SSL</a:t>
            </a:r>
            <a:br>
              <a:rPr lang="de-DE" dirty="0"/>
            </a:br>
            <a:r>
              <a:rPr lang="de-DE" dirty="0"/>
              <a:t>(</a:t>
            </a:r>
            <a:r>
              <a:rPr lang="de-DE" dirty="0">
                <a:hlinkClick r:id="rId10"/>
              </a:rPr>
              <a:t>https://wordpress.org/plugins/really-simple-ssl/</a:t>
            </a:r>
            <a:r>
              <a:rPr lang="de-DE" dirty="0"/>
              <a:t>)</a:t>
            </a:r>
          </a:p>
          <a:p>
            <a:r>
              <a:rPr lang="de-DE" dirty="0" err="1"/>
              <a:t>Inactive</a:t>
            </a:r>
            <a:r>
              <a:rPr lang="de-DE" dirty="0"/>
              <a:t> Logout</a:t>
            </a:r>
            <a:br>
              <a:rPr lang="de-DE" dirty="0"/>
            </a:br>
            <a:r>
              <a:rPr lang="de-DE" dirty="0"/>
              <a:t>(</a:t>
            </a:r>
            <a:r>
              <a:rPr lang="de-DE" dirty="0">
                <a:hlinkClick r:id="rId11"/>
              </a:rPr>
              <a:t>https://de.wordpress.org/plugins/inactive-logout/</a:t>
            </a:r>
            <a:r>
              <a:rPr lang="de-DE" dirty="0"/>
              <a:t>)</a:t>
            </a:r>
          </a:p>
        </p:txBody>
      </p:sp>
      <p:pic>
        <p:nvPicPr>
          <p:cNvPr id="5" name="Grafik 4">
            <a:extLst>
              <a:ext uri="{FF2B5EF4-FFF2-40B4-BE49-F238E27FC236}">
                <a16:creationId xmlns:a16="http://schemas.microsoft.com/office/drawing/2014/main" id="{339378E5-9B80-41EB-85A4-45433EF38796}"/>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656804" y="5032186"/>
            <a:ext cx="1440000" cy="1440000"/>
          </a:xfrm>
          <a:prstGeom prst="rect">
            <a:avLst/>
          </a:prstGeom>
        </p:spPr>
      </p:pic>
    </p:spTree>
    <p:extLst>
      <p:ext uri="{BB962C8B-B14F-4D97-AF65-F5344CB8AC3E}">
        <p14:creationId xmlns:p14="http://schemas.microsoft.com/office/powerpoint/2010/main" val="3493795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BE5D20D-976C-4F29-BB07-2F1BA6358011}"/>
              </a:ext>
            </a:extLst>
          </p:cNvPr>
          <p:cNvSpPr>
            <a:spLocks noGrp="1"/>
          </p:cNvSpPr>
          <p:nvPr>
            <p:ph type="title"/>
          </p:nvPr>
        </p:nvSpPr>
        <p:spPr/>
        <p:txBody>
          <a:bodyPr/>
          <a:lstStyle/>
          <a:p>
            <a:r>
              <a:rPr lang="de-DE" dirty="0"/>
              <a:t>Wissenswertes</a:t>
            </a:r>
          </a:p>
        </p:txBody>
      </p:sp>
      <p:sp>
        <p:nvSpPr>
          <p:cNvPr id="6" name="Inhaltsplatzhalter 5">
            <a:extLst>
              <a:ext uri="{FF2B5EF4-FFF2-40B4-BE49-F238E27FC236}">
                <a16:creationId xmlns:a16="http://schemas.microsoft.com/office/drawing/2014/main" id="{FEDA93C0-3E34-42FE-9737-8F5F1DB8AE0F}"/>
              </a:ext>
            </a:extLst>
          </p:cNvPr>
          <p:cNvSpPr>
            <a:spLocks noGrp="1"/>
          </p:cNvSpPr>
          <p:nvPr>
            <p:ph sz="half" idx="1"/>
          </p:nvPr>
        </p:nvSpPr>
        <p:spPr/>
        <p:txBody>
          <a:bodyPr>
            <a:normAutofit fontScale="85000" lnSpcReduction="10000"/>
          </a:bodyPr>
          <a:lstStyle/>
          <a:p>
            <a:r>
              <a:rPr lang="de-DE" dirty="0" err="1"/>
              <a:t>WPScan</a:t>
            </a:r>
            <a:br>
              <a:rPr lang="de-DE" dirty="0"/>
            </a:br>
            <a:r>
              <a:rPr lang="de-DE" dirty="0"/>
              <a:t>(</a:t>
            </a:r>
            <a:r>
              <a:rPr lang="de-DE" dirty="0">
                <a:hlinkClick r:id="rId2"/>
              </a:rPr>
              <a:t>https://wpscan.org/</a:t>
            </a:r>
            <a:r>
              <a:rPr lang="de-DE" dirty="0"/>
              <a:t>)</a:t>
            </a:r>
          </a:p>
          <a:p>
            <a:r>
              <a:rPr lang="de-DE" dirty="0" err="1"/>
              <a:t>WPScan</a:t>
            </a:r>
            <a:r>
              <a:rPr lang="de-DE" dirty="0"/>
              <a:t> </a:t>
            </a:r>
            <a:r>
              <a:rPr lang="de-DE" dirty="0" err="1"/>
              <a:t>Vulnerability</a:t>
            </a:r>
            <a:r>
              <a:rPr lang="de-DE" dirty="0"/>
              <a:t> Database</a:t>
            </a:r>
            <a:br>
              <a:rPr lang="de-DE" dirty="0"/>
            </a:br>
            <a:r>
              <a:rPr lang="de-DE" dirty="0"/>
              <a:t>(</a:t>
            </a:r>
            <a:r>
              <a:rPr lang="de-DE" dirty="0">
                <a:hlinkClick r:id="rId3"/>
              </a:rPr>
              <a:t>https://wpvulndb.com/</a:t>
            </a:r>
            <a:r>
              <a:rPr lang="de-DE" dirty="0"/>
              <a:t>)</a:t>
            </a:r>
          </a:p>
          <a:p>
            <a:r>
              <a:rPr lang="en-US" dirty="0"/>
              <a:t>Exploit Database - Exploits for Penetration Testers, Researchers, and Ethical Hackers</a:t>
            </a:r>
            <a:br>
              <a:rPr lang="en-US" dirty="0"/>
            </a:br>
            <a:r>
              <a:rPr lang="en-US" dirty="0"/>
              <a:t>(</a:t>
            </a:r>
            <a:r>
              <a:rPr lang="de-DE" dirty="0">
                <a:hlinkClick r:id="rId4"/>
              </a:rPr>
              <a:t>https://www.exploit-db.com/</a:t>
            </a:r>
            <a:r>
              <a:rPr lang="de-DE" dirty="0"/>
              <a:t>)</a:t>
            </a:r>
          </a:p>
          <a:p>
            <a:r>
              <a:rPr lang="de-DE" dirty="0"/>
              <a:t>Zugriffsrechte auf Dateien von Linux</a:t>
            </a:r>
            <a:br>
              <a:rPr lang="de-DE" dirty="0"/>
            </a:br>
            <a:r>
              <a:rPr lang="de-DE" dirty="0"/>
              <a:t>(</a:t>
            </a:r>
            <a:r>
              <a:rPr lang="de-DE" dirty="0">
                <a:hlinkClick r:id="rId5"/>
              </a:rPr>
              <a:t>https://wiki.ubuntuusers.de/Rechte/</a:t>
            </a:r>
            <a:r>
              <a:rPr lang="de-DE" dirty="0"/>
              <a:t>)</a:t>
            </a:r>
          </a:p>
          <a:p>
            <a:r>
              <a:rPr lang="de-DE" dirty="0"/>
              <a:t>.</a:t>
            </a:r>
            <a:r>
              <a:rPr lang="de-DE" dirty="0" err="1"/>
              <a:t>htaccess</a:t>
            </a:r>
            <a:r>
              <a:rPr lang="de-DE" dirty="0"/>
              <a:t> Tools</a:t>
            </a:r>
            <a:br>
              <a:rPr lang="de-DE" dirty="0"/>
            </a:br>
            <a:r>
              <a:rPr lang="de-DE" dirty="0"/>
              <a:t>(</a:t>
            </a:r>
            <a:r>
              <a:rPr lang="de-DE" dirty="0">
                <a:hlinkClick r:id="rId6"/>
              </a:rPr>
              <a:t>http://www.htaccesstools.com/</a:t>
            </a:r>
            <a:r>
              <a:rPr lang="de-DE" dirty="0"/>
              <a:t>)</a:t>
            </a:r>
          </a:p>
        </p:txBody>
      </p:sp>
      <p:sp>
        <p:nvSpPr>
          <p:cNvPr id="2" name="Inhaltsplatzhalter 1">
            <a:extLst>
              <a:ext uri="{FF2B5EF4-FFF2-40B4-BE49-F238E27FC236}">
                <a16:creationId xmlns:a16="http://schemas.microsoft.com/office/drawing/2014/main" id="{F1E8B92B-B1A0-47DD-B2AB-95DDF319E36C}"/>
              </a:ext>
            </a:extLst>
          </p:cNvPr>
          <p:cNvSpPr>
            <a:spLocks noGrp="1"/>
          </p:cNvSpPr>
          <p:nvPr>
            <p:ph sz="half" idx="2"/>
          </p:nvPr>
        </p:nvSpPr>
        <p:spPr/>
        <p:txBody>
          <a:bodyPr>
            <a:normAutofit fontScale="85000" lnSpcReduction="10000"/>
          </a:bodyPr>
          <a:lstStyle/>
          <a:p>
            <a:r>
              <a:rPr lang="de-DE" dirty="0" err="1"/>
              <a:t>GenerateWP</a:t>
            </a:r>
            <a:br>
              <a:rPr lang="de-DE" dirty="0"/>
            </a:br>
            <a:r>
              <a:rPr lang="de-DE" dirty="0"/>
              <a:t>(</a:t>
            </a:r>
            <a:r>
              <a:rPr lang="de-DE" dirty="0">
                <a:hlinkClick r:id="rId7"/>
              </a:rPr>
              <a:t>https://generatewp.com</a:t>
            </a:r>
            <a:r>
              <a:rPr lang="de-DE" dirty="0"/>
              <a:t>)</a:t>
            </a:r>
          </a:p>
          <a:p>
            <a:r>
              <a:rPr lang="de-DE" dirty="0"/>
              <a:t>Apache HTTP </a:t>
            </a:r>
            <a:r>
              <a:rPr lang="de-DE" dirty="0" err="1"/>
              <a:t>server</a:t>
            </a:r>
            <a:r>
              <a:rPr lang="de-DE" dirty="0"/>
              <a:t> </a:t>
            </a:r>
            <a:r>
              <a:rPr lang="de-DE" dirty="0" err="1"/>
              <a:t>boilerplate</a:t>
            </a:r>
            <a:r>
              <a:rPr lang="de-DE" dirty="0"/>
              <a:t> </a:t>
            </a:r>
            <a:r>
              <a:rPr lang="de-DE" dirty="0" err="1"/>
              <a:t>configs</a:t>
            </a:r>
            <a:br>
              <a:rPr lang="de-DE" dirty="0"/>
            </a:br>
            <a:r>
              <a:rPr lang="de-DE" dirty="0"/>
              <a:t>(</a:t>
            </a:r>
            <a:r>
              <a:rPr lang="de-DE" dirty="0">
                <a:hlinkClick r:id="rId8"/>
              </a:rPr>
              <a:t>https://github.com/h5bp/server-configs-apache</a:t>
            </a:r>
            <a:r>
              <a:rPr lang="de-DE" dirty="0"/>
              <a:t>)</a:t>
            </a:r>
          </a:p>
          <a:p>
            <a:r>
              <a:rPr lang="de-DE" dirty="0"/>
              <a:t>Security Headers</a:t>
            </a:r>
            <a:br>
              <a:rPr lang="de-DE" dirty="0"/>
            </a:br>
            <a:r>
              <a:rPr lang="de-DE" dirty="0"/>
              <a:t>(</a:t>
            </a:r>
            <a:r>
              <a:rPr lang="de-DE" dirty="0">
                <a:hlinkClick r:id="rId9"/>
              </a:rPr>
              <a:t>https://securityheaders.com</a:t>
            </a:r>
            <a:r>
              <a:rPr lang="de-DE" dirty="0"/>
              <a:t>)</a:t>
            </a:r>
          </a:p>
          <a:p>
            <a:r>
              <a:rPr lang="de-DE" dirty="0"/>
              <a:t>Report URI: Tools</a:t>
            </a:r>
            <a:br>
              <a:rPr lang="de-DE" dirty="0"/>
            </a:br>
            <a:r>
              <a:rPr lang="de-DE" dirty="0"/>
              <a:t>(</a:t>
            </a:r>
            <a:r>
              <a:rPr lang="de-DE" dirty="0">
                <a:hlinkClick r:id="rId10"/>
              </a:rPr>
              <a:t>https://report-uri.com/home/tools</a:t>
            </a:r>
            <a:r>
              <a:rPr lang="de-DE" dirty="0"/>
              <a:t>)</a:t>
            </a:r>
          </a:p>
          <a:p>
            <a:r>
              <a:rPr lang="de-DE" dirty="0" err="1"/>
              <a:t>KeyCDN</a:t>
            </a:r>
            <a:r>
              <a:rPr lang="de-DE" dirty="0"/>
              <a:t> Tools</a:t>
            </a:r>
            <a:br>
              <a:rPr lang="de-DE" dirty="0"/>
            </a:br>
            <a:r>
              <a:rPr lang="de-DE" dirty="0"/>
              <a:t>(</a:t>
            </a:r>
            <a:r>
              <a:rPr lang="de-DE" dirty="0">
                <a:hlinkClick r:id="rId11"/>
              </a:rPr>
              <a:t>https://tools.keycdn.com/</a:t>
            </a:r>
            <a:r>
              <a:rPr lang="de-DE" dirty="0"/>
              <a:t>)</a:t>
            </a:r>
          </a:p>
        </p:txBody>
      </p:sp>
      <p:pic>
        <p:nvPicPr>
          <p:cNvPr id="7" name="Grafik 6">
            <a:extLst>
              <a:ext uri="{FF2B5EF4-FFF2-40B4-BE49-F238E27FC236}">
                <a16:creationId xmlns:a16="http://schemas.microsoft.com/office/drawing/2014/main" id="{AA38B5DD-5141-425E-90BE-6E2CC7AB0CB0}"/>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656804" y="5032186"/>
            <a:ext cx="1440000" cy="1440000"/>
          </a:xfrm>
          <a:prstGeom prst="rect">
            <a:avLst/>
          </a:prstGeom>
        </p:spPr>
      </p:pic>
    </p:spTree>
    <p:extLst>
      <p:ext uri="{BB962C8B-B14F-4D97-AF65-F5344CB8AC3E}">
        <p14:creationId xmlns:p14="http://schemas.microsoft.com/office/powerpoint/2010/main" val="4234631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en-US" dirty="0" err="1"/>
              <a:t>Vielen</a:t>
            </a:r>
            <a:r>
              <a:rPr lang="en-US" dirty="0"/>
              <a:t> Dank!</a:t>
            </a:r>
          </a:p>
        </p:txBody>
      </p:sp>
      <p:sp>
        <p:nvSpPr>
          <p:cNvPr id="3" name="Textplatzhalter 2"/>
          <p:cNvSpPr>
            <a:spLocks noGrp="1"/>
          </p:cNvSpPr>
          <p:nvPr>
            <p:ph type="body" idx="1"/>
          </p:nvPr>
        </p:nvSpPr>
        <p:spPr/>
        <p:txBody>
          <a:bodyPr rtlCol="0">
            <a:normAutofit fontScale="70000" lnSpcReduction="20000"/>
          </a:bodyPr>
          <a:lstStyle/>
          <a:p>
            <a:r>
              <a:rPr lang="en-US" dirty="0"/>
              <a:t>E-mail: </a:t>
            </a:r>
            <a:r>
              <a:rPr lang="en-US" dirty="0">
                <a:hlinkClick r:id="rId2"/>
              </a:rPr>
              <a:t>mail@frank-Schmittlein.de</a:t>
            </a:r>
            <a:br>
              <a:rPr lang="en-US" dirty="0"/>
            </a:br>
            <a:br>
              <a:rPr lang="en-US" dirty="0"/>
            </a:br>
            <a:r>
              <a:rPr lang="en-US" dirty="0"/>
              <a:t>Twitter: @schmittlein77</a:t>
            </a:r>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039638-9968-48B7-8BDC-11F798E722B1}"/>
              </a:ext>
            </a:extLst>
          </p:cNvPr>
          <p:cNvSpPr>
            <a:spLocks noGrp="1"/>
          </p:cNvSpPr>
          <p:nvPr>
            <p:ph type="title"/>
          </p:nvPr>
        </p:nvSpPr>
        <p:spPr/>
        <p:txBody>
          <a:bodyPr/>
          <a:lstStyle/>
          <a:p>
            <a:r>
              <a:rPr lang="de-DE" dirty="0"/>
              <a:t>Warum geht uns Sicherheit was an?</a:t>
            </a:r>
          </a:p>
        </p:txBody>
      </p:sp>
      <p:pic>
        <p:nvPicPr>
          <p:cNvPr id="7" name="Inhaltsplatzhalter 6">
            <a:extLst>
              <a:ext uri="{FF2B5EF4-FFF2-40B4-BE49-F238E27FC236}">
                <a16:creationId xmlns:a16="http://schemas.microsoft.com/office/drawing/2014/main" id="{2EC03C7C-3DC2-4B72-AFC0-924669384C9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03550" y="1905000"/>
            <a:ext cx="6172200" cy="4114800"/>
          </a:xfrm>
          <a:ln>
            <a:solidFill>
              <a:schemeClr val="tx1"/>
            </a:solidFill>
          </a:ln>
        </p:spPr>
      </p:pic>
    </p:spTree>
    <p:extLst>
      <p:ext uri="{BB962C8B-B14F-4D97-AF65-F5344CB8AC3E}">
        <p14:creationId xmlns:p14="http://schemas.microsoft.com/office/powerpoint/2010/main" val="241094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lstStyle/>
          <a:p>
            <a:pPr rtl="0"/>
            <a:r>
              <a:rPr lang="de-DE" dirty="0"/>
              <a:t>Was ist Sicherheit?</a:t>
            </a:r>
            <a:endParaRPr lang="en-US" dirty="0"/>
          </a:p>
        </p:txBody>
      </p:sp>
      <p:sp>
        <p:nvSpPr>
          <p:cNvPr id="14" name="Inhaltsplatzhalter 13"/>
          <p:cNvSpPr>
            <a:spLocks noGrp="1"/>
          </p:cNvSpPr>
          <p:nvPr>
            <p:ph idx="1"/>
          </p:nvPr>
        </p:nvSpPr>
        <p:spPr/>
        <p:txBody>
          <a:bodyPr rtlCol="0">
            <a:normAutofit/>
          </a:bodyPr>
          <a:lstStyle/>
          <a:p>
            <a:pPr>
              <a:lnSpc>
                <a:spcPct val="150000"/>
              </a:lnSpc>
            </a:pPr>
            <a:r>
              <a:rPr lang="de-DE" dirty="0"/>
              <a:t>Sicherheit ist nicht absolut, es ist ein kontinuierlicher Prozess und sollte als solcher verwaltet werden. Bei Sicherheit geht es um Risikominderung, nicht um die Beseitigung von Risiken, und das Risiko wird niemals Null sein. Es geht darum, die geeigneten Sicherheitskontrollen einzusetzen, um die Risiken und Bedrohungen für die Website am besten zu bekämpfen.</a:t>
            </a:r>
          </a:p>
        </p:txBody>
      </p:sp>
      <p:pic>
        <p:nvPicPr>
          <p:cNvPr id="5" name="Grafik 4">
            <a:extLst>
              <a:ext uri="{FF2B5EF4-FFF2-40B4-BE49-F238E27FC236}">
                <a16:creationId xmlns:a16="http://schemas.microsoft.com/office/drawing/2014/main" id="{3B6BAD36-5C19-4DEA-8AD9-3294A0E3D6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6412" y="5037000"/>
            <a:ext cx="1440000" cy="1440000"/>
          </a:xfrm>
          <a:prstGeom prst="rect">
            <a:avLst/>
          </a:prstGeom>
        </p:spPr>
      </p:pic>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lstStyle/>
          <a:p>
            <a:pPr rtl="0"/>
            <a:r>
              <a:rPr lang="de-DE" dirty="0"/>
              <a:t>Was ist Sicherheit?</a:t>
            </a:r>
            <a:endParaRPr lang="en-US" dirty="0"/>
          </a:p>
        </p:txBody>
      </p:sp>
      <p:sp>
        <p:nvSpPr>
          <p:cNvPr id="14" name="Inhaltsplatzhalter 13"/>
          <p:cNvSpPr>
            <a:spLocks noGrp="1"/>
          </p:cNvSpPr>
          <p:nvPr>
            <p:ph idx="1"/>
          </p:nvPr>
        </p:nvSpPr>
        <p:spPr/>
        <p:txBody>
          <a:bodyPr rtlCol="0">
            <a:normAutofit/>
          </a:bodyPr>
          <a:lstStyle/>
          <a:p>
            <a:pPr>
              <a:lnSpc>
                <a:spcPct val="150000"/>
              </a:lnSpc>
            </a:pPr>
            <a:r>
              <a:rPr lang="de-DE" dirty="0"/>
              <a:t>Sicherheit geht auch über die WordPress-Anwendung hinaus. Es ist genauso wichtig, deine lokale Umgebung, dein Online-Verhalten und deine internen Prozesse zu sichern und abzusichern. Die Sicherheit besteht aus drei Bereichen: Menschen, Prozesse und Technologien. Jeder arbeitet in synchroner Harmonie miteinander, ohne die Menschen und ihre Prozesse wäre die jedoch Technologie selbst nutzlos.</a:t>
            </a:r>
            <a:endParaRPr lang="en-US" dirty="0"/>
          </a:p>
        </p:txBody>
      </p:sp>
      <p:pic>
        <p:nvPicPr>
          <p:cNvPr id="5" name="Grafik 4">
            <a:extLst>
              <a:ext uri="{FF2B5EF4-FFF2-40B4-BE49-F238E27FC236}">
                <a16:creationId xmlns:a16="http://schemas.microsoft.com/office/drawing/2014/main" id="{6E797011-8CF9-4E85-84CD-86A145D005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6412" y="5037000"/>
            <a:ext cx="1440000" cy="1440000"/>
          </a:xfrm>
          <a:prstGeom prst="rect">
            <a:avLst/>
          </a:prstGeom>
        </p:spPr>
      </p:pic>
    </p:spTree>
    <p:extLst>
      <p:ext uri="{BB962C8B-B14F-4D97-AF65-F5344CB8AC3E}">
        <p14:creationId xmlns:p14="http://schemas.microsoft.com/office/powerpoint/2010/main" val="1827770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18466D-E9D6-4980-89F7-2E228209E7FB}"/>
              </a:ext>
            </a:extLst>
          </p:cNvPr>
          <p:cNvSpPr>
            <a:spLocks noGrp="1"/>
          </p:cNvSpPr>
          <p:nvPr>
            <p:ph type="title"/>
          </p:nvPr>
        </p:nvSpPr>
        <p:spPr/>
        <p:txBody>
          <a:bodyPr/>
          <a:lstStyle/>
          <a:p>
            <a:r>
              <a:rPr lang="de-DE" dirty="0"/>
              <a:t>Schwachstellen für WordPress</a:t>
            </a:r>
          </a:p>
        </p:txBody>
      </p:sp>
      <p:sp>
        <p:nvSpPr>
          <p:cNvPr id="3" name="Inhaltsplatzhalter 2">
            <a:extLst>
              <a:ext uri="{FF2B5EF4-FFF2-40B4-BE49-F238E27FC236}">
                <a16:creationId xmlns:a16="http://schemas.microsoft.com/office/drawing/2014/main" id="{0D067C57-91F5-4012-A85D-394739DAD412}"/>
              </a:ext>
            </a:extLst>
          </p:cNvPr>
          <p:cNvSpPr>
            <a:spLocks noGrp="1"/>
          </p:cNvSpPr>
          <p:nvPr>
            <p:ph idx="1"/>
          </p:nvPr>
        </p:nvSpPr>
        <p:spPr/>
        <p:txBody>
          <a:bodyPr/>
          <a:lstStyle/>
          <a:p>
            <a:r>
              <a:rPr lang="de-DE" dirty="0"/>
              <a:t>Betriebssystem</a:t>
            </a:r>
          </a:p>
          <a:p>
            <a:r>
              <a:rPr lang="de-DE" dirty="0"/>
              <a:t>Web-Server</a:t>
            </a:r>
          </a:p>
          <a:p>
            <a:r>
              <a:rPr lang="de-DE" dirty="0"/>
              <a:t>Datenbank-Server</a:t>
            </a:r>
          </a:p>
          <a:p>
            <a:r>
              <a:rPr lang="de-DE" dirty="0"/>
              <a:t>PHP</a:t>
            </a:r>
          </a:p>
          <a:p>
            <a:r>
              <a:rPr lang="de-DE" dirty="0"/>
              <a:t>WordPress Kern</a:t>
            </a:r>
          </a:p>
          <a:p>
            <a:r>
              <a:rPr lang="de-DE" dirty="0"/>
              <a:t>Plugins</a:t>
            </a:r>
          </a:p>
          <a:p>
            <a:r>
              <a:rPr lang="de-DE" dirty="0" err="1"/>
              <a:t>Themes</a:t>
            </a:r>
            <a:endParaRPr lang="de-DE" dirty="0"/>
          </a:p>
        </p:txBody>
      </p:sp>
      <p:cxnSp>
        <p:nvCxnSpPr>
          <p:cNvPr id="5" name="Gerader Verbinder 4">
            <a:extLst>
              <a:ext uri="{FF2B5EF4-FFF2-40B4-BE49-F238E27FC236}">
                <a16:creationId xmlns:a16="http://schemas.microsoft.com/office/drawing/2014/main" id="{8B247AEA-04F8-4FC3-BA04-7C3D694BBE12}"/>
              </a:ext>
            </a:extLst>
          </p:cNvPr>
          <p:cNvCxnSpPr>
            <a:cxnSpLocks/>
          </p:cNvCxnSpPr>
          <p:nvPr/>
        </p:nvCxnSpPr>
        <p:spPr>
          <a:xfrm>
            <a:off x="1629916" y="3501008"/>
            <a:ext cx="7776864" cy="0"/>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84BA8D5D-14C5-4A4D-914F-73027F950EC2}"/>
              </a:ext>
            </a:extLst>
          </p:cNvPr>
          <p:cNvSpPr txBox="1"/>
          <p:nvPr/>
        </p:nvSpPr>
        <p:spPr>
          <a:xfrm>
            <a:off x="7041549" y="1909287"/>
            <a:ext cx="738664" cy="1439319"/>
          </a:xfrm>
          <a:prstGeom prst="rect">
            <a:avLst/>
          </a:prstGeom>
          <a:noFill/>
        </p:spPr>
        <p:txBody>
          <a:bodyPr vert="vert" wrap="square" rtlCol="0" anchor="ctr" anchorCtr="0">
            <a:spAutoFit/>
          </a:bodyPr>
          <a:lstStyle/>
          <a:p>
            <a:r>
              <a:rPr lang="de-DE" sz="3600" dirty="0"/>
              <a:t>Hoster</a:t>
            </a:r>
          </a:p>
        </p:txBody>
      </p:sp>
      <p:sp>
        <p:nvSpPr>
          <p:cNvPr id="9" name="Textfeld 8">
            <a:extLst>
              <a:ext uri="{FF2B5EF4-FFF2-40B4-BE49-F238E27FC236}">
                <a16:creationId xmlns:a16="http://schemas.microsoft.com/office/drawing/2014/main" id="{2C203A38-DA47-4B29-B169-1939B335FCD1}"/>
              </a:ext>
            </a:extLst>
          </p:cNvPr>
          <p:cNvSpPr txBox="1"/>
          <p:nvPr/>
        </p:nvSpPr>
        <p:spPr>
          <a:xfrm>
            <a:off x="7041549" y="3717032"/>
            <a:ext cx="738664" cy="2302763"/>
          </a:xfrm>
          <a:prstGeom prst="rect">
            <a:avLst/>
          </a:prstGeom>
          <a:noFill/>
        </p:spPr>
        <p:txBody>
          <a:bodyPr vert="vert" wrap="square" rtlCol="0" anchor="ctr" anchorCtr="0">
            <a:spAutoFit/>
          </a:bodyPr>
          <a:lstStyle/>
          <a:p>
            <a:r>
              <a:rPr lang="de-DE" sz="3600" dirty="0"/>
              <a:t>Benutzer</a:t>
            </a:r>
          </a:p>
        </p:txBody>
      </p:sp>
      <p:pic>
        <p:nvPicPr>
          <p:cNvPr id="6" name="Grafik 5">
            <a:extLst>
              <a:ext uri="{FF2B5EF4-FFF2-40B4-BE49-F238E27FC236}">
                <a16:creationId xmlns:a16="http://schemas.microsoft.com/office/drawing/2014/main" id="{69D45684-1FD5-440D-BDB2-D7CE33BC96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80213" y="1866055"/>
            <a:ext cx="1482551" cy="1482551"/>
          </a:xfrm>
          <a:prstGeom prst="rect">
            <a:avLst/>
          </a:prstGeom>
        </p:spPr>
      </p:pic>
      <p:pic>
        <p:nvPicPr>
          <p:cNvPr id="10" name="Grafik 9">
            <a:extLst>
              <a:ext uri="{FF2B5EF4-FFF2-40B4-BE49-F238E27FC236}">
                <a16:creationId xmlns:a16="http://schemas.microsoft.com/office/drawing/2014/main" id="{3110BAFB-B3BB-4361-9469-15297D5201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80213" y="3717027"/>
            <a:ext cx="1882634" cy="1882634"/>
          </a:xfrm>
          <a:prstGeom prst="rect">
            <a:avLst/>
          </a:prstGeom>
        </p:spPr>
      </p:pic>
    </p:spTree>
    <p:extLst>
      <p:ext uri="{BB962C8B-B14F-4D97-AF65-F5344CB8AC3E}">
        <p14:creationId xmlns:p14="http://schemas.microsoft.com/office/powerpoint/2010/main" val="375112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AA6333-E6C3-415F-874C-A806C17B6378}"/>
              </a:ext>
            </a:extLst>
          </p:cNvPr>
          <p:cNvSpPr>
            <a:spLocks noGrp="1"/>
          </p:cNvSpPr>
          <p:nvPr>
            <p:ph type="title"/>
          </p:nvPr>
        </p:nvSpPr>
        <p:spPr/>
        <p:txBody>
          <a:bodyPr/>
          <a:lstStyle/>
          <a:p>
            <a:r>
              <a:rPr lang="de-DE" dirty="0"/>
              <a:t>Ist meine Website unsicher?</a:t>
            </a:r>
          </a:p>
        </p:txBody>
      </p:sp>
      <p:sp>
        <p:nvSpPr>
          <p:cNvPr id="3" name="Inhaltsplatzhalter 2">
            <a:extLst>
              <a:ext uri="{FF2B5EF4-FFF2-40B4-BE49-F238E27FC236}">
                <a16:creationId xmlns:a16="http://schemas.microsoft.com/office/drawing/2014/main" id="{A89C7996-833E-4D6B-8458-DA8C3863581B}"/>
              </a:ext>
            </a:extLst>
          </p:cNvPr>
          <p:cNvSpPr>
            <a:spLocks noGrp="1"/>
          </p:cNvSpPr>
          <p:nvPr>
            <p:ph idx="1"/>
          </p:nvPr>
        </p:nvSpPr>
        <p:spPr/>
        <p:txBody>
          <a:bodyPr/>
          <a:lstStyle/>
          <a:p>
            <a:r>
              <a:rPr lang="de-DE" dirty="0" err="1"/>
              <a:t>WPScan</a:t>
            </a:r>
            <a:r>
              <a:rPr lang="de-DE" dirty="0"/>
              <a:t> (</a:t>
            </a:r>
            <a:r>
              <a:rPr lang="de-DE" dirty="0">
                <a:hlinkClick r:id="rId2"/>
              </a:rPr>
              <a:t>https://wpscan.org/</a:t>
            </a:r>
            <a:r>
              <a:rPr lang="de-DE" dirty="0"/>
              <a:t>)</a:t>
            </a:r>
          </a:p>
          <a:p>
            <a:pPr lvl="1"/>
            <a:r>
              <a:rPr lang="de-DE" dirty="0"/>
              <a:t>Docker: </a:t>
            </a:r>
            <a:r>
              <a:rPr lang="en-US" dirty="0"/>
              <a:t>docker run -it --rm </a:t>
            </a:r>
            <a:r>
              <a:rPr lang="en-US" dirty="0" err="1"/>
              <a:t>wpscanteam</a:t>
            </a:r>
            <a:r>
              <a:rPr lang="en-US" dirty="0"/>
              <a:t>/</a:t>
            </a:r>
            <a:r>
              <a:rPr lang="en-US" dirty="0" err="1"/>
              <a:t>wpscan</a:t>
            </a:r>
            <a:r>
              <a:rPr lang="en-US" dirty="0"/>
              <a:t> --</a:t>
            </a:r>
            <a:r>
              <a:rPr lang="en-US" dirty="0" err="1"/>
              <a:t>url</a:t>
            </a:r>
            <a:r>
              <a:rPr lang="en-US" dirty="0"/>
              <a:t> https://wpmeetup-nuernberg.de/ --enumerate</a:t>
            </a:r>
          </a:p>
          <a:p>
            <a:r>
              <a:rPr lang="en-US" dirty="0" err="1"/>
              <a:t>WPCheck</a:t>
            </a:r>
            <a:r>
              <a:rPr lang="en-US" dirty="0"/>
              <a:t> (</a:t>
            </a:r>
            <a:r>
              <a:rPr lang="en-US" dirty="0">
                <a:hlinkClick r:id="rId3"/>
              </a:rPr>
              <a:t>https://github.com/sergejmueller/wpcheck</a:t>
            </a:r>
            <a:r>
              <a:rPr lang="en-US" dirty="0"/>
              <a:t>)</a:t>
            </a:r>
          </a:p>
          <a:p>
            <a:pPr lvl="1"/>
            <a:endParaRPr lang="en-US" dirty="0"/>
          </a:p>
        </p:txBody>
      </p:sp>
      <p:pic>
        <p:nvPicPr>
          <p:cNvPr id="5" name="Grafik 4">
            <a:extLst>
              <a:ext uri="{FF2B5EF4-FFF2-40B4-BE49-F238E27FC236}">
                <a16:creationId xmlns:a16="http://schemas.microsoft.com/office/drawing/2014/main" id="{598B233C-46E5-45D6-A3A7-B6E2130A24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6804" y="5037000"/>
            <a:ext cx="1440000" cy="1440000"/>
          </a:xfrm>
          <a:prstGeom prst="rect">
            <a:avLst/>
          </a:prstGeom>
        </p:spPr>
      </p:pic>
    </p:spTree>
    <p:extLst>
      <p:ext uri="{BB962C8B-B14F-4D97-AF65-F5344CB8AC3E}">
        <p14:creationId xmlns:p14="http://schemas.microsoft.com/office/powerpoint/2010/main" val="335044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F164C3-A94F-4B54-B55E-CE5B4A9F4D6F}"/>
              </a:ext>
            </a:extLst>
          </p:cNvPr>
          <p:cNvSpPr>
            <a:spLocks noGrp="1"/>
          </p:cNvSpPr>
          <p:nvPr>
            <p:ph type="title"/>
          </p:nvPr>
        </p:nvSpPr>
        <p:spPr/>
        <p:txBody>
          <a:bodyPr/>
          <a:lstStyle/>
          <a:p>
            <a:r>
              <a:rPr lang="de-DE" dirty="0"/>
              <a:t>Allgemeine Grundsätze</a:t>
            </a:r>
          </a:p>
        </p:txBody>
      </p:sp>
      <p:sp>
        <p:nvSpPr>
          <p:cNvPr id="3" name="Inhaltsplatzhalter 2">
            <a:extLst>
              <a:ext uri="{FF2B5EF4-FFF2-40B4-BE49-F238E27FC236}">
                <a16:creationId xmlns:a16="http://schemas.microsoft.com/office/drawing/2014/main" id="{0306AC9B-9CEC-4B84-ABDF-27E8ED259BE0}"/>
              </a:ext>
            </a:extLst>
          </p:cNvPr>
          <p:cNvSpPr>
            <a:spLocks noGrp="1"/>
          </p:cNvSpPr>
          <p:nvPr>
            <p:ph idx="1"/>
          </p:nvPr>
        </p:nvSpPr>
        <p:spPr/>
        <p:txBody>
          <a:bodyPr>
            <a:normAutofit/>
          </a:bodyPr>
          <a:lstStyle/>
          <a:p>
            <a:r>
              <a:rPr lang="de-DE" dirty="0"/>
              <a:t>Ein SSL-Zertifikat sollte für jede Website, spätestens mit der DS-GVO Pflicht sein</a:t>
            </a:r>
          </a:p>
          <a:p>
            <a:r>
              <a:rPr lang="de-DE" dirty="0"/>
              <a:t>Verwendung intelligenter Benutzernamen und Passwörter</a:t>
            </a:r>
          </a:p>
          <a:p>
            <a:r>
              <a:rPr lang="de-DE" dirty="0"/>
              <a:t>Verwende (nach Möglichkeit) die neueste Version von WordPress, Plugins und </a:t>
            </a:r>
            <a:r>
              <a:rPr lang="de-DE" dirty="0" err="1"/>
              <a:t>Themes</a:t>
            </a:r>
            <a:endParaRPr lang="de-DE" dirty="0"/>
          </a:p>
          <a:p>
            <a:r>
              <a:rPr lang="de-DE" dirty="0"/>
              <a:t>Generelle Verzeichnis- und Dateirechte: Dateirechte auf 644 und die Verzeichnisrechte auf 755</a:t>
            </a:r>
          </a:p>
        </p:txBody>
      </p:sp>
      <p:pic>
        <p:nvPicPr>
          <p:cNvPr id="6" name="Grafik 5">
            <a:extLst>
              <a:ext uri="{FF2B5EF4-FFF2-40B4-BE49-F238E27FC236}">
                <a16:creationId xmlns:a16="http://schemas.microsoft.com/office/drawing/2014/main" id="{69D2E94C-79F7-4470-83B6-2FE3A32A34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6804" y="5037000"/>
            <a:ext cx="1440000" cy="1440000"/>
          </a:xfrm>
          <a:prstGeom prst="rect">
            <a:avLst/>
          </a:prstGeom>
        </p:spPr>
      </p:pic>
    </p:spTree>
    <p:extLst>
      <p:ext uri="{BB962C8B-B14F-4D97-AF65-F5344CB8AC3E}">
        <p14:creationId xmlns:p14="http://schemas.microsoft.com/office/powerpoint/2010/main" val="89131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F6DC40-9FCB-480A-A5C6-2109591CC45A}"/>
              </a:ext>
            </a:extLst>
          </p:cNvPr>
          <p:cNvSpPr>
            <a:spLocks noGrp="1"/>
          </p:cNvSpPr>
          <p:nvPr>
            <p:ph type="title"/>
          </p:nvPr>
        </p:nvSpPr>
        <p:spPr/>
        <p:txBody>
          <a:bodyPr/>
          <a:lstStyle/>
          <a:p>
            <a:r>
              <a:rPr lang="de-DE" dirty="0"/>
              <a:t>Härtung der </a:t>
            </a:r>
            <a:r>
              <a:rPr lang="de-DE" dirty="0" err="1"/>
              <a:t>wp-config.php</a:t>
            </a:r>
            <a:endParaRPr lang="de-DE" dirty="0"/>
          </a:p>
        </p:txBody>
      </p:sp>
      <p:sp>
        <p:nvSpPr>
          <p:cNvPr id="3" name="Inhaltsplatzhalter 2">
            <a:extLst>
              <a:ext uri="{FF2B5EF4-FFF2-40B4-BE49-F238E27FC236}">
                <a16:creationId xmlns:a16="http://schemas.microsoft.com/office/drawing/2014/main" id="{3FA952AD-3740-4D3F-828A-C9DF6865EABC}"/>
              </a:ext>
            </a:extLst>
          </p:cNvPr>
          <p:cNvSpPr>
            <a:spLocks noGrp="1"/>
          </p:cNvSpPr>
          <p:nvPr>
            <p:ph idx="1"/>
          </p:nvPr>
        </p:nvSpPr>
        <p:spPr/>
        <p:txBody>
          <a:bodyPr>
            <a:normAutofit fontScale="62500" lnSpcReduction="20000"/>
          </a:bodyPr>
          <a:lstStyle/>
          <a:p>
            <a:r>
              <a:rPr lang="de-DE" dirty="0" err="1"/>
              <a:t>wp-config.php</a:t>
            </a:r>
            <a:r>
              <a:rPr lang="de-DE" dirty="0"/>
              <a:t> eine Ebene höher verschieben</a:t>
            </a:r>
          </a:p>
          <a:p>
            <a:pPr lvl="1"/>
            <a:r>
              <a:rPr lang="de-DE" dirty="0"/>
              <a:t>Beispiel: von  </a:t>
            </a:r>
            <a:r>
              <a:rPr lang="de-DE" dirty="0" err="1"/>
              <a:t>htdocs</a:t>
            </a:r>
            <a:r>
              <a:rPr lang="de-DE" dirty="0"/>
              <a:t>/</a:t>
            </a:r>
            <a:r>
              <a:rPr lang="de-DE" dirty="0" err="1"/>
              <a:t>wordpress</a:t>
            </a:r>
            <a:r>
              <a:rPr lang="de-DE" dirty="0"/>
              <a:t>/</a:t>
            </a:r>
            <a:r>
              <a:rPr lang="de-DE" dirty="0" err="1"/>
              <a:t>wp-config.php</a:t>
            </a:r>
            <a:r>
              <a:rPr lang="de-DE" dirty="0"/>
              <a:t> nach  </a:t>
            </a:r>
            <a:r>
              <a:rPr lang="de-DE" dirty="0" err="1"/>
              <a:t>htdocs</a:t>
            </a:r>
            <a:r>
              <a:rPr lang="de-DE" dirty="0"/>
              <a:t>/</a:t>
            </a:r>
            <a:r>
              <a:rPr lang="de-DE" dirty="0" err="1"/>
              <a:t>wp-config.php</a:t>
            </a:r>
            <a:endParaRPr lang="de-DE" dirty="0"/>
          </a:p>
          <a:p>
            <a:r>
              <a:rPr lang="de-DE" dirty="0"/>
              <a:t>Sicherheitsschlüssel aktualisieren</a:t>
            </a:r>
          </a:p>
          <a:p>
            <a:pPr lvl="1"/>
            <a:r>
              <a:rPr lang="de-DE" dirty="0"/>
              <a:t>Link: </a:t>
            </a:r>
            <a:r>
              <a:rPr lang="de-DE" dirty="0">
                <a:hlinkClick r:id="rId2"/>
              </a:rPr>
              <a:t>https://api.wordpress.org/secret-key/1.1/salt/</a:t>
            </a:r>
            <a:endParaRPr lang="de-DE" dirty="0"/>
          </a:p>
          <a:p>
            <a:pPr lvl="1"/>
            <a:r>
              <a:rPr lang="de-DE" dirty="0"/>
              <a:t>Beispiel:</a:t>
            </a:r>
          </a:p>
          <a:p>
            <a:pPr marL="463550" lvl="2" indent="0">
              <a:buNone/>
            </a:pP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Authentication Unique Keys and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Salts</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p>
          <a:p>
            <a:pPr marL="463550" lvl="2" indent="0">
              <a:buNone/>
            </a:pP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define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'AUTH_KEY',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put</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your</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unique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phrase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here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p>
          <a:p>
            <a:pPr marL="463550" lvl="2" indent="0">
              <a:buNone/>
            </a:pP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define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'SECURE_AUTH_KEY',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put</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your</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unique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phrase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here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p>
          <a:p>
            <a:pPr marL="463550" lvl="2" indent="0">
              <a:buNone/>
            </a:pP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define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'LOGGED_IN_KEY',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put</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your</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unique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phrase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here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p>
          <a:p>
            <a:pPr marL="463550" lvl="2" indent="0">
              <a:buNone/>
            </a:pP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define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'NONCE_KEY',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put</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your</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unique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phrase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here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p>
          <a:p>
            <a:pPr marL="463550" lvl="2" indent="0">
              <a:buNone/>
            </a:pP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define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'AUTH_SALT',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put</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your</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unique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phrase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here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p>
          <a:p>
            <a:pPr marL="463550" lvl="2" indent="0">
              <a:buNone/>
            </a:pP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define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'SECURE_AUTH_SALT',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put</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your</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unique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phrase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here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p>
          <a:p>
            <a:pPr marL="463550" lvl="2" indent="0">
              <a:buNone/>
            </a:pP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define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'LOGGED_IN_SALT',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put</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your</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unique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phrase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here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p>
          <a:p>
            <a:pPr marL="463550" lvl="2" indent="0">
              <a:buNone/>
            </a:pP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define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'NONCE_SALT',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put</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your</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unique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phrase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r>
              <a:rPr lang="de-DE" dirty="0" err="1">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here</a:t>
            </a:r>
            <a:r>
              <a:rPr lang="de-DE" dirty="0">
                <a:latin typeface="DejaVu Sans Mono for Powerline" panose="020B0609030804020204" pitchFamily="49" charset="0"/>
                <a:ea typeface="DejaVu Sans Mono for Powerline" panose="020B0609030804020204" pitchFamily="49" charset="0"/>
                <a:cs typeface="DejaVu Sans Mono for Powerline" panose="020B0609030804020204" pitchFamily="49" charset="0"/>
              </a:rPr>
              <a:t>' );</a:t>
            </a:r>
          </a:p>
          <a:p>
            <a:r>
              <a:rPr lang="de-DE" dirty="0"/>
              <a:t>Änderung der Berechtigungen (400)</a:t>
            </a:r>
          </a:p>
          <a:p>
            <a:r>
              <a:rPr lang="de-DE" dirty="0"/>
              <a:t>Schutz über die .</a:t>
            </a:r>
            <a:r>
              <a:rPr lang="de-DE" dirty="0" err="1"/>
              <a:t>htaccess</a:t>
            </a:r>
            <a:endParaRPr lang="de-DE" dirty="0"/>
          </a:p>
        </p:txBody>
      </p:sp>
      <p:pic>
        <p:nvPicPr>
          <p:cNvPr id="4" name="Grafik 3">
            <a:extLst>
              <a:ext uri="{FF2B5EF4-FFF2-40B4-BE49-F238E27FC236}">
                <a16:creationId xmlns:a16="http://schemas.microsoft.com/office/drawing/2014/main" id="{445D9CFE-3A9C-437D-9774-A0FE29F84F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6804" y="5037000"/>
            <a:ext cx="1440000" cy="1440000"/>
          </a:xfrm>
          <a:prstGeom prst="rect">
            <a:avLst/>
          </a:prstGeom>
        </p:spPr>
      </p:pic>
    </p:spTree>
    <p:extLst>
      <p:ext uri="{BB962C8B-B14F-4D97-AF65-F5344CB8AC3E}">
        <p14:creationId xmlns:p14="http://schemas.microsoft.com/office/powerpoint/2010/main" val="3303486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397CCB-8FC0-4694-9F68-BEF25F74C8C6}"/>
              </a:ext>
            </a:extLst>
          </p:cNvPr>
          <p:cNvSpPr>
            <a:spLocks noGrp="1"/>
          </p:cNvSpPr>
          <p:nvPr>
            <p:ph type="title"/>
          </p:nvPr>
        </p:nvSpPr>
        <p:spPr/>
        <p:txBody>
          <a:bodyPr/>
          <a:lstStyle/>
          <a:p>
            <a:r>
              <a:rPr lang="de-DE" dirty="0"/>
              <a:t>Absicherung deines WordPress Admin-Bereiches</a:t>
            </a:r>
          </a:p>
        </p:txBody>
      </p:sp>
      <p:sp>
        <p:nvSpPr>
          <p:cNvPr id="3" name="Inhaltsplatzhalter 2">
            <a:extLst>
              <a:ext uri="{FF2B5EF4-FFF2-40B4-BE49-F238E27FC236}">
                <a16:creationId xmlns:a16="http://schemas.microsoft.com/office/drawing/2014/main" id="{B545DB19-B3EE-4126-A11B-43A17C1BD0B2}"/>
              </a:ext>
            </a:extLst>
          </p:cNvPr>
          <p:cNvSpPr>
            <a:spLocks noGrp="1"/>
          </p:cNvSpPr>
          <p:nvPr>
            <p:ph idx="1"/>
          </p:nvPr>
        </p:nvSpPr>
        <p:spPr/>
        <p:txBody>
          <a:bodyPr/>
          <a:lstStyle/>
          <a:p>
            <a:r>
              <a:rPr lang="de-DE" dirty="0"/>
              <a:t>Anzahl der Anmeldeversuche begrenzen (Plugin: Limit Login </a:t>
            </a:r>
            <a:r>
              <a:rPr lang="de-DE" dirty="0" err="1"/>
              <a:t>Attempts</a:t>
            </a:r>
            <a:r>
              <a:rPr lang="de-DE" dirty="0"/>
              <a:t> </a:t>
            </a:r>
            <a:r>
              <a:rPr lang="de-DE" dirty="0" err="1"/>
              <a:t>Reloaded</a:t>
            </a:r>
            <a:r>
              <a:rPr lang="de-DE" dirty="0"/>
              <a:t>)</a:t>
            </a:r>
          </a:p>
          <a:p>
            <a:r>
              <a:rPr lang="de-DE" dirty="0"/>
              <a:t>Zwei-Faktoren-Authentifizierung (2FA) einsetzten (Plugin: </a:t>
            </a:r>
            <a:r>
              <a:rPr lang="de-DE" dirty="0" err="1"/>
              <a:t>Two-Factor</a:t>
            </a:r>
            <a:r>
              <a:rPr lang="de-DE" dirty="0"/>
              <a:t> oder Google Authenticator)</a:t>
            </a:r>
          </a:p>
          <a:p>
            <a:r>
              <a:rPr lang="de-DE" dirty="0"/>
              <a:t>Login-URL ändern (Plugin: Move Login)</a:t>
            </a:r>
          </a:p>
          <a:p>
            <a:r>
              <a:rPr lang="de-DE" dirty="0"/>
              <a:t>HTTP-Basic-Authentifizierung hinzufügen (</a:t>
            </a:r>
            <a:r>
              <a:rPr lang="de-DE" dirty="0" err="1"/>
              <a:t>htpasswd</a:t>
            </a:r>
            <a:r>
              <a:rPr lang="de-DE" dirty="0"/>
              <a:t>-Schutz)</a:t>
            </a:r>
          </a:p>
        </p:txBody>
      </p:sp>
      <p:pic>
        <p:nvPicPr>
          <p:cNvPr id="4" name="Grafik 3">
            <a:extLst>
              <a:ext uri="{FF2B5EF4-FFF2-40B4-BE49-F238E27FC236}">
                <a16:creationId xmlns:a16="http://schemas.microsoft.com/office/drawing/2014/main" id="{D50B08DD-1E62-4390-913F-B4A88765E69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6804" y="5032186"/>
            <a:ext cx="1440000" cy="1440000"/>
          </a:xfrm>
          <a:prstGeom prst="rect">
            <a:avLst/>
          </a:prstGeom>
        </p:spPr>
      </p:pic>
    </p:spTree>
    <p:extLst>
      <p:ext uri="{BB962C8B-B14F-4D97-AF65-F5344CB8AC3E}">
        <p14:creationId xmlns:p14="http://schemas.microsoft.com/office/powerpoint/2010/main" val="110507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er blauer Tunnel 16 x 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906_TF02895261_TF02895261.potx" id="{2AB7ECFD-3DD1-437A-800A-4010CF699F01}" vid="{7CC23B45-6F2F-47A4-B56E-506F3FC28B8A}"/>
    </a:ext>
  </a:extLst>
</a:theme>
</file>

<file path=ppt/theme/theme2.xml><?xml version="1.0" encoding="utf-8"?>
<a:theme xmlns:a="http://schemas.openxmlformats.org/drawingml/2006/main" name="Office-Design">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Design">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9">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867EE7F-71DE-4B19-BA9E-78BB518F67D1}">
  <we:reference id="wa104381063" version="1.0.0.1" store="de-DE" storeType="OMEX"/>
  <we:alternateReferences>
    <we:reference id="WA104381063" version="1.0.0.1" store="WA104381063"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 xsi:nil="true"/>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3.xml><?xml version="1.0" encoding="utf-8"?>
<ds:datastoreItem xmlns:ds="http://schemas.openxmlformats.org/officeDocument/2006/customXml" ds:itemID="{00E41224-0370-4595-877C-23316CD80004}">
  <ds:schemaRefs>
    <ds:schemaRef ds:uri="http://purl.org/dc/dcmitype/"/>
    <ds:schemaRef ds:uri="http://schemas.openxmlformats.org/package/2006/metadata/core-properties"/>
    <ds:schemaRef ds:uri="http://purl.org/dc/terms/"/>
    <ds:schemaRef ds:uri="http://purl.org/dc/elements/1.1/"/>
    <ds:schemaRef ds:uri="http://schemas.microsoft.com/office/2006/documentManagement/types"/>
    <ds:schemaRef ds:uri="4873beb7-5857-4685-be1f-d57550cc96cc"/>
    <ds:schemaRef ds:uri="http://www.w3.org/XML/1998/namespac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Digitale Businesspräsentation Blauer Tunnel (Breitbild)</Template>
  <TotalTime>0</TotalTime>
  <Words>859</Words>
  <Application>Microsoft Office PowerPoint</Application>
  <PresentationFormat>Benutzerdefiniert</PresentationFormat>
  <Paragraphs>173</Paragraphs>
  <Slides>18</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18</vt:i4>
      </vt:variant>
    </vt:vector>
  </HeadingPairs>
  <TitlesOfParts>
    <vt:vector size="22" baseType="lpstr">
      <vt:lpstr>Arial</vt:lpstr>
      <vt:lpstr>Corbel</vt:lpstr>
      <vt:lpstr>DejaVu Sans Mono for Powerline</vt:lpstr>
      <vt:lpstr>Digitaler blauer Tunnel 16 x 9</vt:lpstr>
      <vt:lpstr>WordPress-Sicherheit Ein kleiner Überblick</vt:lpstr>
      <vt:lpstr>Warum geht uns Sicherheit was an?</vt:lpstr>
      <vt:lpstr>Was ist Sicherheit?</vt:lpstr>
      <vt:lpstr>Was ist Sicherheit?</vt:lpstr>
      <vt:lpstr>Schwachstellen für WordPress</vt:lpstr>
      <vt:lpstr>Ist meine Website unsicher?</vt:lpstr>
      <vt:lpstr>Allgemeine Grundsätze</vt:lpstr>
      <vt:lpstr>Härtung der wp-config.php</vt:lpstr>
      <vt:lpstr>Absicherung deines WordPress Admin-Bereiches</vt:lpstr>
      <vt:lpstr>Kleine Schritte für mehr Sicherheit</vt:lpstr>
      <vt:lpstr>Kleine Schritte für mehr Sicherheit</vt:lpstr>
      <vt:lpstr>Die perfekte .htaccess für WordPress – PageSpeed und Sicherheit</vt:lpstr>
      <vt:lpstr>WordPress überwachen</vt:lpstr>
      <vt:lpstr>Linux/Unix-Dateirechte</vt:lpstr>
      <vt:lpstr>Plugin-Liste</vt:lpstr>
      <vt:lpstr>Plugin-Liste</vt:lpstr>
      <vt:lpstr>Wissenswertes</vt:lpstr>
      <vt:lpstr>Vielen Dank!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WordPress-Sicherheit</dc:title>
  <dc:subject>Ein kleiner Überblick</dc:subject>
  <dc:creator/>
  <cp:lastModifiedBy/>
  <cp:revision>1</cp:revision>
  <dcterms:created xsi:type="dcterms:W3CDTF">2019-03-02T21:12:39Z</dcterms:created>
  <dcterms:modified xsi:type="dcterms:W3CDTF">2019-05-11T16:06:40Z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