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69" r:id="rId4"/>
    <p:sldId id="270" r:id="rId5"/>
    <p:sldId id="271" r:id="rId6"/>
    <p:sldId id="272" r:id="rId7"/>
    <p:sldId id="275" r:id="rId8"/>
    <p:sldId id="276" r:id="rId9"/>
    <p:sldId id="277" r:id="rId10"/>
    <p:sldId id="278" r:id="rId11"/>
    <p:sldId id="274" r:id="rId12"/>
    <p:sldId id="273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9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50D"/>
    <a:srgbClr val="9C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20"/>
    <p:restoredTop sz="91474"/>
  </p:normalViewPr>
  <p:slideViewPr>
    <p:cSldViewPr snapToGrid="0" snapToObjects="1" showGuides="1">
      <p:cViewPr varScale="1">
        <p:scale>
          <a:sx n="57" d="100"/>
          <a:sy n="57" d="100"/>
        </p:scale>
        <p:origin x="168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1EEF4-25A8-0B44-AAB8-FD596240EDD3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F4ED-6EEA-0B43-87AA-F585F19C8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47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692-ABC7-9E48-9582-A8BF8DF3A68E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7E24-34D4-7C41-9007-F5DB3211E465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070A-301B-DA44-BF83-9FF0D5C5D141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C1F8-7ADC-1846-BF61-132FB1C8FD44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F483-3430-C94E-AE7E-C554FFC1EF4B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167E-4562-B44A-884C-4D986BD770C0}" type="datetime1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42C4-D1FF-3E4A-888F-796544AC6F74}" type="datetime1">
              <a:rPr lang="pt-BR" smtClean="0"/>
              <a:t>17/10/2018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CC-6CF9-4A4E-85CF-CA0659E4174C}" type="datetime1">
              <a:rPr lang="pt-BR" smtClean="0"/>
              <a:t>17/10/2018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F7CF-6CE7-B245-BF54-D1CEF96F6FE1}" type="datetime1">
              <a:rPr lang="pt-BR" smtClean="0"/>
              <a:t>17/10/2018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E4F2-0897-B94F-8E6C-60EE118D4E28}" type="datetime1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533-2A4F-EF4F-8637-13CC6B98C000}" type="datetime1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C25D-22C7-3E4C-955C-7E0DC5AC6CA0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892" y="4045719"/>
            <a:ext cx="11746216" cy="1650999"/>
          </a:xfrm>
        </p:spPr>
        <p:txBody>
          <a:bodyPr anchor="ctr">
            <a:noAutofit/>
          </a:bodyPr>
          <a:lstStyle/>
          <a:p>
            <a:r>
              <a:rPr lang="pt-BR" sz="4000" b="1" dirty="0">
                <a:latin typeface="Avenir Next Condensed" panose="020B0506020202020204" pitchFamily="34" charset="0"/>
                <a:cs typeface="Al Bayan Plain" pitchFamily="2" charset="-78"/>
              </a:rPr>
              <a:t>Criando Ambientes de Desenvolvimento com </a:t>
            </a:r>
            <a:r>
              <a:rPr lang="pt-BR" sz="4000" b="1" dirty="0" err="1">
                <a:latin typeface="Avenir Next Condensed" panose="020B0506020202020204" pitchFamily="34" charset="0"/>
                <a:cs typeface="Al Bayan Plain" pitchFamily="2" charset="-78"/>
              </a:rPr>
              <a:t>Docker</a:t>
            </a:r>
            <a:br>
              <a:rPr lang="pt-BR" sz="4000" b="1" dirty="0">
                <a:latin typeface="Avenir Next Condensed" panose="020B0506020202020204" pitchFamily="34" charset="0"/>
                <a:cs typeface="Al Bayan Plain" pitchFamily="2" charset="-78"/>
              </a:rPr>
            </a:br>
            <a:r>
              <a:rPr lang="pt-BR" sz="4000" b="1" dirty="0">
                <a:latin typeface="Avenir Next Condensed" panose="020B0506020202020204" pitchFamily="34" charset="0"/>
                <a:cs typeface="Al Bayan Plain" pitchFamily="2" charset="-78"/>
              </a:rPr>
              <a:t> </a:t>
            </a:r>
            <a:br>
              <a:rPr lang="pt-BR" sz="4000" b="1" dirty="0">
                <a:latin typeface="Avenir Next Condensed" panose="020B0506020202020204" pitchFamily="34" charset="0"/>
                <a:cs typeface="Al Bayan Plain" pitchFamily="2" charset="-78"/>
              </a:rPr>
            </a:br>
            <a:r>
              <a:rPr lang="pt-BR" sz="2800" dirty="0">
                <a:latin typeface="+mn-lt"/>
                <a:cs typeface="Al Bayan Plain" pitchFamily="2" charset="-78"/>
              </a:rPr>
              <a:t>disponível em: </a:t>
            </a:r>
            <a:r>
              <a:rPr lang="pt-BR" sz="2800" dirty="0" err="1">
                <a:latin typeface="+mn-lt"/>
                <a:cs typeface="Al Bayan Plain" pitchFamily="2" charset="-78"/>
              </a:rPr>
              <a:t>https</a:t>
            </a:r>
            <a:r>
              <a:rPr lang="pt-BR" sz="2800" dirty="0">
                <a:latin typeface="+mn-lt"/>
                <a:cs typeface="Al Bayan Plain" pitchFamily="2" charset="-78"/>
              </a:rPr>
              <a:t>://</a:t>
            </a:r>
            <a:r>
              <a:rPr lang="pt-BR" sz="2800" dirty="0" err="1">
                <a:latin typeface="+mn-lt"/>
                <a:cs typeface="Al Bayan Plain" pitchFamily="2" charset="-78"/>
              </a:rPr>
              <a:t>github.com</a:t>
            </a:r>
            <a:r>
              <a:rPr lang="pt-BR" sz="2800" dirty="0">
                <a:latin typeface="+mn-lt"/>
                <a:cs typeface="Al Bayan Plain" pitchFamily="2" charset="-78"/>
              </a:rPr>
              <a:t>/</a:t>
            </a:r>
            <a:r>
              <a:rPr lang="pt-BR" sz="2800" dirty="0" err="1">
                <a:latin typeface="+mn-lt"/>
                <a:cs typeface="Al Bayan Plain" pitchFamily="2" charset="-78"/>
              </a:rPr>
              <a:t>fsclaro</a:t>
            </a:r>
            <a:r>
              <a:rPr lang="pt-BR" sz="2800" dirty="0">
                <a:latin typeface="+mn-lt"/>
                <a:cs typeface="Al Bayan Plain" pitchFamily="2" charset="-78"/>
              </a:rPr>
              <a:t>/palestra-</a:t>
            </a:r>
            <a:r>
              <a:rPr lang="pt-BR" sz="2800" dirty="0" err="1">
                <a:latin typeface="+mn-lt"/>
                <a:cs typeface="Al Bayan Plain" pitchFamily="2" charset="-78"/>
              </a:rPr>
              <a:t>docker</a:t>
            </a:r>
            <a:endParaRPr lang="pt-BR" sz="4000" dirty="0">
              <a:solidFill>
                <a:srgbClr val="9E050D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020939"/>
            <a:ext cx="9144000" cy="498324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Arial Rounded MT Bold" panose="020F0704030504030204" pitchFamily="34" charset="77"/>
                <a:cs typeface="Algerian" panose="020F0502020204030204" pitchFamily="34" charset="0"/>
              </a:rPr>
              <a:t>Prof. Me Fernando Salles Claro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645A16C-8B96-0D48-B1FE-949A8D92F22F}"/>
              </a:ext>
            </a:extLst>
          </p:cNvPr>
          <p:cNvSpPr/>
          <p:nvPr/>
        </p:nvSpPr>
        <p:spPr>
          <a:xfrm>
            <a:off x="0" y="-1"/>
            <a:ext cx="12192000" cy="1425845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8C90B6-D6F1-8949-B222-8801BF09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9" y="113095"/>
            <a:ext cx="1752600" cy="1181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A68469-90DA-CA4D-8580-B4A7D07C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032788"/>
            <a:ext cx="6781800" cy="1651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9F110C8-F971-6D43-A356-4646E7C3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497" y="92668"/>
            <a:ext cx="2546555" cy="12514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 err="1"/>
              <a:t>Análogamente</a:t>
            </a:r>
            <a:r>
              <a:rPr lang="pt-BR" sz="3200" dirty="0"/>
              <a:t> em relação aos conceitos de classes e instâncias estudadas em Orientação a Objetos, temos então: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Classe = Imagem </a:t>
            </a:r>
            <a:r>
              <a:rPr lang="pt-BR" sz="3200" dirty="0" err="1"/>
              <a:t>Docker</a:t>
            </a:r>
            <a:r>
              <a:rPr lang="pt-BR" sz="3200" dirty="0"/>
              <a:t>, ou seja, é o “Modelo” que é utilizado para a criação dos Containers.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Instâncias (objetos) = Containers 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Imagens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vs</a:t>
            </a:r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Container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7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De forma simplificada, podemos dizer que o uso do </a:t>
            </a:r>
            <a:r>
              <a:rPr lang="pt-BR" sz="3200" dirty="0" err="1"/>
              <a:t>Docker</a:t>
            </a:r>
            <a:r>
              <a:rPr lang="pt-BR" sz="3200" dirty="0"/>
              <a:t> consiste em: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Ter o serviço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Engine</a:t>
            </a:r>
            <a:r>
              <a:rPr lang="pt-BR" sz="3200" dirty="0"/>
              <a:t> rodando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Ter acesso a </a:t>
            </a:r>
            <a:r>
              <a:rPr lang="pt-BR" sz="3200" b="1" dirty="0">
                <a:solidFill>
                  <a:srgbClr val="FF0000"/>
                </a:solidFill>
              </a:rPr>
              <a:t>API </a:t>
            </a:r>
            <a:r>
              <a:rPr lang="pt-BR" sz="3200" b="1" dirty="0" err="1">
                <a:solidFill>
                  <a:srgbClr val="FF0000"/>
                </a:solidFill>
              </a:rPr>
              <a:t>Rest</a:t>
            </a:r>
            <a:r>
              <a:rPr lang="pt-BR" sz="3200" dirty="0"/>
              <a:t> do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Engine</a:t>
            </a:r>
            <a:r>
              <a:rPr lang="pt-BR" sz="3200" dirty="0"/>
              <a:t>, geralmente através do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Client</a:t>
            </a:r>
            <a:r>
              <a:rPr lang="pt-BR" sz="3200" dirty="0"/>
              <a:t>.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Baixar uma imagem do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Registry</a:t>
            </a:r>
            <a:r>
              <a:rPr lang="pt-BR" sz="3200" dirty="0"/>
              <a:t>. Geralmente a partir do site: </a:t>
            </a:r>
            <a:r>
              <a:rPr lang="pt-BR" sz="3200" b="1" i="1" dirty="0" err="1">
                <a:solidFill>
                  <a:schemeClr val="accent1"/>
                </a:solidFill>
              </a:rPr>
              <a:t>https</a:t>
            </a:r>
            <a:r>
              <a:rPr lang="pt-BR" sz="3200" b="1" i="1" dirty="0">
                <a:solidFill>
                  <a:schemeClr val="accent1"/>
                </a:solidFill>
              </a:rPr>
              <a:t>://</a:t>
            </a:r>
            <a:r>
              <a:rPr lang="pt-BR" sz="3200" b="1" i="1" dirty="0" err="1">
                <a:solidFill>
                  <a:schemeClr val="accent1"/>
                </a:solidFill>
              </a:rPr>
              <a:t>hub.docker.com</a:t>
            </a:r>
            <a:endParaRPr lang="pt-BR" sz="3200" b="1" i="1" dirty="0">
              <a:solidFill>
                <a:schemeClr val="accent1"/>
              </a:solidFill>
            </a:endParaRP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Instanciar um container a partir da imagem baixada.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Arquitetura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3359BAB-7AF3-0F43-A001-D301A7C1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Arquitetura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ABAE53-FF9B-D949-AB72-F64DB5F5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37" y="1038121"/>
            <a:ext cx="9156700" cy="53975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49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575B2D-D52A-4249-95C2-2513163F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07" y="921842"/>
            <a:ext cx="9721603" cy="48760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4648E3C-A845-134C-A5D3-E55B593F50D8}"/>
              </a:ext>
            </a:extLst>
          </p:cNvPr>
          <p:cNvSpPr txBox="1"/>
          <p:nvPr/>
        </p:nvSpPr>
        <p:spPr>
          <a:xfrm>
            <a:off x="4187817" y="5967262"/>
            <a:ext cx="381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www.docker.com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7950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Windows 10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E6EC7C8B-EC28-134B-8155-9F5D04E50ED5}"/>
              </a:ext>
            </a:extLst>
          </p:cNvPr>
          <p:cNvGrpSpPr/>
          <p:nvPr/>
        </p:nvGrpSpPr>
        <p:grpSpPr>
          <a:xfrm>
            <a:off x="325289" y="1256881"/>
            <a:ext cx="4248759" cy="4681793"/>
            <a:chOff x="325289" y="1256881"/>
            <a:chExt cx="4248759" cy="4681793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D791378-11E7-9046-8CD9-155E21986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66" y="1495927"/>
              <a:ext cx="4071682" cy="4442747"/>
            </a:xfrm>
            <a:prstGeom prst="rect">
              <a:avLst/>
            </a:prstGeom>
          </p:spPr>
        </p:pic>
        <p:pic>
          <p:nvPicPr>
            <p:cNvPr id="15" name="Gráfico 14" descr="Dedo Indicador Apontando para a Direita ">
              <a:extLst>
                <a:ext uri="{FF2B5EF4-FFF2-40B4-BE49-F238E27FC236}">
                  <a16:creationId xmlns:a16="http://schemas.microsoft.com/office/drawing/2014/main" id="{BBDAD563-A8D8-3046-945D-5F2061BF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55600" flipH="1">
              <a:off x="3497078" y="2971799"/>
              <a:ext cx="849349" cy="91440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B801D2-3FE5-1E4E-AABA-14680740D5D3}"/>
                </a:ext>
              </a:extLst>
            </p:cNvPr>
            <p:cNvSpPr/>
            <p:nvPr/>
          </p:nvSpPr>
          <p:spPr>
            <a:xfrm>
              <a:off x="325289" y="1256881"/>
              <a:ext cx="595155" cy="5951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1</a:t>
              </a:r>
              <a:endParaRPr lang="pt-BR" b="1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C48BA70-FFBB-9441-888F-3969D5C03C51}"/>
              </a:ext>
            </a:extLst>
          </p:cNvPr>
          <p:cNvGrpSpPr/>
          <p:nvPr/>
        </p:nvGrpSpPr>
        <p:grpSpPr>
          <a:xfrm>
            <a:off x="5400561" y="1852036"/>
            <a:ext cx="6466150" cy="3520358"/>
            <a:chOff x="5400561" y="1852036"/>
            <a:chExt cx="6466150" cy="352035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B20D7CF-568A-A84B-BB4B-EDF133D1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0561" y="1852036"/>
              <a:ext cx="6466150" cy="3520358"/>
            </a:xfrm>
            <a:prstGeom prst="rect">
              <a:avLst/>
            </a:prstGeom>
          </p:spPr>
        </p:pic>
        <p:pic>
          <p:nvPicPr>
            <p:cNvPr id="16" name="Gráfico 15" descr="Dedo Indicador Apontando para a Direita ">
              <a:extLst>
                <a:ext uri="{FF2B5EF4-FFF2-40B4-BE49-F238E27FC236}">
                  <a16:creationId xmlns:a16="http://schemas.microsoft.com/office/drawing/2014/main" id="{A2D52C35-288C-DA4D-A3A1-0CF6F5D50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206612" flipH="1">
              <a:off x="10302109" y="3778165"/>
              <a:ext cx="849349" cy="91440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D866D1-E7B0-C641-81C8-E92FDAE3539B}"/>
                </a:ext>
              </a:extLst>
            </p:cNvPr>
            <p:cNvSpPr/>
            <p:nvPr/>
          </p:nvSpPr>
          <p:spPr>
            <a:xfrm>
              <a:off x="6096000" y="1871388"/>
              <a:ext cx="595155" cy="5951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2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334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441D52-DA63-1642-8599-27522FEE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064"/>
            <a:ext cx="12192000" cy="390028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Windows 10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áfico 14" descr="Dedo Indicador Apontando para a Direita ">
            <a:extLst>
              <a:ext uri="{FF2B5EF4-FFF2-40B4-BE49-F238E27FC236}">
                <a16:creationId xmlns:a16="http://schemas.microsoft.com/office/drawing/2014/main" id="{BBDAD563-A8D8-3046-945D-5F2061BFD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5600" flipH="1">
            <a:off x="9764470" y="4986866"/>
            <a:ext cx="849349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8B801D2-3FE5-1E4E-AABA-14680740D5D3}"/>
              </a:ext>
            </a:extLst>
          </p:cNvPr>
          <p:cNvSpPr/>
          <p:nvPr/>
        </p:nvSpPr>
        <p:spPr>
          <a:xfrm>
            <a:off x="590759" y="1429250"/>
            <a:ext cx="595155" cy="595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3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0914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Windows 8.1 ou anterior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972C94-5EB4-0C46-93BB-69DC77E7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4805"/>
            <a:ext cx="12192000" cy="44646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01E9CBE-C3EE-B64F-A373-7A3E0CD7E71C}"/>
              </a:ext>
            </a:extLst>
          </p:cNvPr>
          <p:cNvSpPr txBox="1"/>
          <p:nvPr/>
        </p:nvSpPr>
        <p:spPr>
          <a:xfrm>
            <a:off x="1674794" y="5800629"/>
            <a:ext cx="888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docs.docker.com</a:t>
            </a:r>
            <a:r>
              <a:rPr lang="pt-BR" sz="2800" dirty="0"/>
              <a:t>/toolbox/</a:t>
            </a:r>
            <a:r>
              <a:rPr lang="pt-BR" sz="2800" dirty="0" err="1"/>
              <a:t>toolbox_install_windows</a:t>
            </a:r>
            <a:r>
              <a:rPr lang="pt-BR" sz="2800" dirty="0"/>
              <a:t>/</a:t>
            </a:r>
          </a:p>
        </p:txBody>
      </p:sp>
      <p:pic>
        <p:nvPicPr>
          <p:cNvPr id="14" name="Gráfico 13" descr="Dedo Indicador Apontando para a Direita ">
            <a:extLst>
              <a:ext uri="{FF2B5EF4-FFF2-40B4-BE49-F238E27FC236}">
                <a16:creationId xmlns:a16="http://schemas.microsoft.com/office/drawing/2014/main" id="{224BB644-F27F-1A4E-9D3D-B05C5B7C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5600" flipH="1">
            <a:off x="5885645" y="4442630"/>
            <a:ext cx="8493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2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B7C19B38-DD48-5944-99C4-D6E5361F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" y="950940"/>
            <a:ext cx="12192000" cy="460417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Linux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01E9CBE-C3EE-B64F-A373-7A3E0CD7E71C}"/>
              </a:ext>
            </a:extLst>
          </p:cNvPr>
          <p:cNvSpPr txBox="1"/>
          <p:nvPr/>
        </p:nvSpPr>
        <p:spPr>
          <a:xfrm>
            <a:off x="1860674" y="5800629"/>
            <a:ext cx="847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docs.docker.com</a:t>
            </a:r>
            <a:r>
              <a:rPr lang="pt-BR" sz="2800" dirty="0"/>
              <a:t>/</a:t>
            </a:r>
            <a:r>
              <a:rPr lang="pt-BR" sz="2800" dirty="0" err="1"/>
              <a:t>install</a:t>
            </a:r>
            <a:r>
              <a:rPr lang="pt-BR" sz="2800" dirty="0"/>
              <a:t>/</a:t>
            </a:r>
            <a:r>
              <a:rPr lang="pt-BR" sz="2800" dirty="0" err="1"/>
              <a:t>linux</a:t>
            </a:r>
            <a:r>
              <a:rPr lang="pt-BR" sz="2800" dirty="0"/>
              <a:t>/</a:t>
            </a:r>
            <a:r>
              <a:rPr lang="pt-BR" sz="2800" dirty="0" err="1"/>
              <a:t>docker-ce</a:t>
            </a:r>
            <a:r>
              <a:rPr lang="pt-BR" sz="2800" dirty="0"/>
              <a:t>/</a:t>
            </a:r>
            <a:r>
              <a:rPr lang="pt-BR" sz="2800" dirty="0" err="1"/>
              <a:t>ubuntu</a:t>
            </a:r>
            <a:r>
              <a:rPr lang="pt-BR" sz="2800" dirty="0"/>
              <a:t>/</a:t>
            </a:r>
          </a:p>
        </p:txBody>
      </p:sp>
      <p:pic>
        <p:nvPicPr>
          <p:cNvPr id="14" name="Gráfico 13" descr="Dedo Indicador Apontando para a Direita ">
            <a:extLst>
              <a:ext uri="{FF2B5EF4-FFF2-40B4-BE49-F238E27FC236}">
                <a16:creationId xmlns:a16="http://schemas.microsoft.com/office/drawing/2014/main" id="{224BB644-F27F-1A4E-9D3D-B05C5B7C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5600" flipH="1">
            <a:off x="1446383" y="4481352"/>
            <a:ext cx="8493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2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Pedindo ajuda</a:t>
            </a: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--help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Testar o funcionamento básico do </a:t>
            </a:r>
            <a:r>
              <a:rPr lang="pt-BR" sz="3200" dirty="0" err="1"/>
              <a:t>docker</a:t>
            </a: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 err="1"/>
              <a:t>hello</a:t>
            </a:r>
            <a:r>
              <a:rPr lang="pt-BR" sz="3200" b="1" dirty="0"/>
              <a:t>-world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5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Baixando a imagem do </a:t>
            </a:r>
            <a:r>
              <a:rPr lang="pt-BR" sz="3200" dirty="0" err="1"/>
              <a:t>ubuntu</a:t>
            </a:r>
            <a:r>
              <a:rPr lang="pt-BR" sz="3200" dirty="0"/>
              <a:t> e interagindo com o </a:t>
            </a:r>
            <a:r>
              <a:rPr lang="pt-BR" sz="3200" dirty="0" err="1"/>
              <a:t>bash</a:t>
            </a: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run</a:t>
            </a:r>
            <a:r>
              <a:rPr lang="pt-BR" sz="3200" b="1" dirty="0"/>
              <a:t> -it </a:t>
            </a:r>
            <a:r>
              <a:rPr lang="pt-BR" sz="3200" b="1" dirty="0" err="1"/>
              <a:t>ubuntu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Listando as imagens baixadas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/>
              <a:t>ls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4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 numCol="2">
            <a:noAutofit/>
          </a:bodyPr>
          <a:lstStyle/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O que é </a:t>
            </a:r>
            <a:r>
              <a:rPr lang="pt-BR" sz="3200" dirty="0" err="1"/>
              <a:t>Docker</a:t>
            </a:r>
            <a:endParaRPr lang="pt-BR" sz="3200" dirty="0"/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Por que não utilizar então Virtual </a:t>
            </a:r>
            <a:r>
              <a:rPr lang="pt-BR" sz="3200" dirty="0" err="1"/>
              <a:t>Machine</a:t>
            </a:r>
            <a:r>
              <a:rPr lang="pt-BR" sz="3200" dirty="0"/>
              <a:t>?</a:t>
            </a:r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VM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dirty="0" err="1"/>
              <a:t>Docker</a:t>
            </a:r>
            <a:endParaRPr lang="pt-BR" sz="3200" dirty="0"/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Container</a:t>
            </a:r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Imagens </a:t>
            </a:r>
            <a:r>
              <a:rPr lang="pt-BR" sz="3200" dirty="0" err="1"/>
              <a:t>Docker</a:t>
            </a:r>
            <a:endParaRPr lang="pt-BR" sz="3200" dirty="0"/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Imagens </a:t>
            </a:r>
            <a:r>
              <a:rPr lang="pt-BR" sz="3200" dirty="0" err="1"/>
              <a:t>vs</a:t>
            </a:r>
            <a:r>
              <a:rPr lang="pt-BR" sz="3200" dirty="0"/>
              <a:t> Container</a:t>
            </a:r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Arquitetura</a:t>
            </a:r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Demonstração prática</a:t>
            </a:r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Sumário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DD716C-F78C-8047-A220-B66EFD42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2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Apagando uma imagem da máquina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/>
              <a:t>rm</a:t>
            </a:r>
            <a:r>
              <a:rPr lang="pt-BR" sz="3200" b="1" dirty="0"/>
              <a:t> &lt;IMAGE ID&gt; -</a:t>
            </a:r>
            <a:r>
              <a:rPr lang="pt-BR" sz="3200" b="1" dirty="0" err="1"/>
              <a:t>f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Executando um comando diretamente dentro de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r>
              <a:rPr lang="pt-BR" sz="3200" b="1" dirty="0"/>
              <a:t> --</a:t>
            </a:r>
            <a:r>
              <a:rPr lang="pt-BR" sz="3200" b="1" dirty="0" err="1"/>
              <a:t>version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38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Saber quais os containers que estão sendo executados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ps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Saber quais os containers que já foram executados ou que estão sendo executados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ps</a:t>
            </a:r>
            <a:r>
              <a:rPr lang="pt-BR" sz="3200" b="1" dirty="0"/>
              <a:t> -a 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51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Reexecutar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start -ai </a:t>
            </a:r>
            <a:r>
              <a:rPr lang="pt-BR" sz="3200" b="1" dirty="0" err="1"/>
              <a:t>mydebian</a:t>
            </a:r>
            <a:r>
              <a:rPr lang="pt-BR" sz="3200" b="1" dirty="0"/>
              <a:t> 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Atribuindo nomes únicos aos containers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-it --</a:t>
            </a:r>
            <a:r>
              <a:rPr lang="pt-BR" sz="3200" b="1" dirty="0" err="1"/>
              <a:t>name</a:t>
            </a:r>
            <a:r>
              <a:rPr lang="pt-BR" sz="3200" b="1" dirty="0"/>
              <a:t> </a:t>
            </a:r>
            <a:r>
              <a:rPr lang="pt-BR" sz="3200" b="1" dirty="0" err="1"/>
              <a:t>mydebian</a:t>
            </a:r>
            <a:r>
              <a:rPr lang="pt-BR" sz="3200" b="1" dirty="0"/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6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Executar um comando dentro de um container e depois de terminado, remove-o.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--</a:t>
            </a:r>
            <a:r>
              <a:rPr lang="pt-BR" sz="3200" b="1" dirty="0" err="1"/>
              <a:t>rm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r>
              <a:rPr lang="pt-BR" sz="3200" b="1" dirty="0"/>
              <a:t> --</a:t>
            </a:r>
            <a:r>
              <a:rPr lang="pt-BR" sz="3200" b="1" dirty="0" err="1"/>
              <a:t>version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7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Configurar uma porta (WEB) no container.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-</a:t>
            </a:r>
            <a:r>
              <a:rPr lang="pt-BR" sz="3200" b="1" dirty="0" err="1">
                <a:solidFill>
                  <a:srgbClr val="FF0000"/>
                </a:solidFill>
              </a:rPr>
              <a:t>p</a:t>
            </a:r>
            <a:r>
              <a:rPr lang="pt-BR" sz="3200" b="1" dirty="0">
                <a:solidFill>
                  <a:srgbClr val="FF0000"/>
                </a:solidFill>
              </a:rPr>
              <a:t> 8080:80 </a:t>
            </a:r>
            <a:r>
              <a:rPr lang="pt-BR" sz="3200" b="1" dirty="0" err="1"/>
              <a:t>nginx</a:t>
            </a:r>
            <a:endParaRPr lang="pt-BR" sz="3200" b="1" dirty="0"/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Atribuindo nomes únicos aos containers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-it </a:t>
            </a:r>
            <a:r>
              <a:rPr lang="pt-BR" sz="3200" b="1" dirty="0">
                <a:solidFill>
                  <a:srgbClr val="FF0000"/>
                </a:solidFill>
              </a:rPr>
              <a:t>--</a:t>
            </a:r>
            <a:r>
              <a:rPr lang="pt-BR" sz="3200" b="1" dirty="0" err="1">
                <a:solidFill>
                  <a:srgbClr val="FF0000"/>
                </a:solidFill>
              </a:rPr>
              <a:t>name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mydebian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1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Mapeando um diretório para dentro do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-</a:t>
            </a:r>
            <a:r>
              <a:rPr lang="pt-BR" sz="3200" b="1" dirty="0" err="1"/>
              <a:t>p</a:t>
            </a:r>
            <a:r>
              <a:rPr lang="pt-BR" sz="3200" b="1" dirty="0"/>
              <a:t> 8080:80 -</a:t>
            </a:r>
            <a:r>
              <a:rPr lang="pt-BR" sz="3200" b="1" dirty="0" err="1"/>
              <a:t>v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~/site</a:t>
            </a:r>
            <a:r>
              <a:rPr lang="pt-BR" sz="3200" b="1" dirty="0"/>
              <a:t>: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usr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share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nginx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html</a:t>
            </a:r>
            <a:r>
              <a:rPr lang="pt-BR" sz="3200" b="1" dirty="0">
                <a:solidFill>
                  <a:schemeClr val="accent1"/>
                </a:solidFill>
              </a:rPr>
              <a:t>  </a:t>
            </a:r>
            <a:r>
              <a:rPr lang="pt-BR" sz="3200" b="1" dirty="0" err="1"/>
              <a:t>nginx</a:t>
            </a:r>
            <a:endParaRPr lang="pt-BR" sz="3200" b="1" dirty="0"/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Fazer um servidor web rodar em background  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-</a:t>
            </a:r>
            <a:r>
              <a:rPr lang="pt-BR" sz="3200" b="1" dirty="0" err="1">
                <a:solidFill>
                  <a:srgbClr val="FF0000"/>
                </a:solidFill>
              </a:rPr>
              <a:t>d</a:t>
            </a:r>
            <a:r>
              <a:rPr lang="pt-BR" sz="3200" b="1" dirty="0"/>
              <a:t> --</a:t>
            </a:r>
            <a:r>
              <a:rPr lang="pt-BR" sz="3200" b="1" dirty="0" err="1"/>
              <a:t>name</a:t>
            </a:r>
            <a:r>
              <a:rPr lang="pt-BR" sz="3200" b="1" dirty="0"/>
              <a:t> servidor-</a:t>
            </a:r>
            <a:r>
              <a:rPr lang="pt-BR" sz="3200" b="1" dirty="0" err="1"/>
              <a:t>nginx</a:t>
            </a:r>
            <a:r>
              <a:rPr lang="pt-BR" sz="3200" b="1" dirty="0"/>
              <a:t> -</a:t>
            </a:r>
            <a:r>
              <a:rPr lang="pt-BR" sz="3200" b="1" dirty="0" err="1"/>
              <a:t>p</a:t>
            </a:r>
            <a:r>
              <a:rPr lang="pt-BR" sz="3200" b="1" dirty="0"/>
              <a:t> 8080:80 -</a:t>
            </a:r>
            <a:r>
              <a:rPr lang="pt-BR" sz="3200" b="1" dirty="0" err="1"/>
              <a:t>v</a:t>
            </a:r>
            <a:r>
              <a:rPr lang="pt-BR" sz="3200" b="1" dirty="0"/>
              <a:t> ~/site:/</a:t>
            </a:r>
            <a:r>
              <a:rPr lang="pt-BR" sz="3200" b="1" dirty="0" err="1"/>
              <a:t>usr</a:t>
            </a:r>
            <a:r>
              <a:rPr lang="pt-BR" sz="3200" b="1" dirty="0"/>
              <a:t>/</a:t>
            </a:r>
            <a:r>
              <a:rPr lang="pt-BR" sz="3200" b="1" dirty="0" err="1"/>
              <a:t>share</a:t>
            </a:r>
            <a:r>
              <a:rPr lang="pt-BR" sz="3200" b="1" dirty="0"/>
              <a:t>/</a:t>
            </a:r>
            <a:r>
              <a:rPr lang="pt-BR" sz="3200" b="1" dirty="0" err="1"/>
              <a:t>nginx</a:t>
            </a:r>
            <a:r>
              <a:rPr lang="pt-BR" sz="3200" b="1" dirty="0"/>
              <a:t>/</a:t>
            </a:r>
            <a:r>
              <a:rPr lang="pt-BR" sz="3200" b="1" dirty="0" err="1"/>
              <a:t>html</a:t>
            </a:r>
            <a:r>
              <a:rPr lang="pt-BR" sz="3200" b="1" dirty="0"/>
              <a:t>  </a:t>
            </a:r>
            <a:r>
              <a:rPr lang="pt-BR" sz="3200" b="1" dirty="0" err="1"/>
              <a:t>nginx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2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Parando a execução do servidor web em background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>
                <a:solidFill>
                  <a:srgbClr val="FF0000"/>
                </a:solidFill>
              </a:rPr>
              <a:t>stop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endParaRPr lang="pt-BR" sz="3200" b="1" dirty="0">
              <a:solidFill>
                <a:srgbClr val="00B050"/>
              </a:solidFill>
            </a:endParaRP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Iniciando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>
                <a:solidFill>
                  <a:srgbClr val="FF0000"/>
                </a:solidFill>
              </a:rPr>
              <a:t>start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endParaRPr lang="pt-BR" sz="3200" b="1" dirty="0">
              <a:solidFill>
                <a:srgbClr val="00B050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Reiniciando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>
                <a:solidFill>
                  <a:srgbClr val="FF0000"/>
                </a:solidFill>
              </a:rPr>
              <a:t>restart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endParaRPr lang="pt-BR" sz="3200" b="1" dirty="0">
              <a:solidFill>
                <a:srgbClr val="00B050"/>
              </a:solidFill>
            </a:endParaRP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Executando um comando dentro de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>
                <a:solidFill>
                  <a:srgbClr val="FF0000"/>
                </a:solidFill>
              </a:rPr>
              <a:t>exec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r>
              <a:rPr lang="pt-BR" sz="3200" b="1" dirty="0">
                <a:solidFill>
                  <a:srgbClr val="00B050"/>
                </a:solidFill>
              </a:rPr>
              <a:t> </a:t>
            </a:r>
            <a:r>
              <a:rPr lang="pt-BR" sz="3200" b="1" dirty="0" err="1">
                <a:solidFill>
                  <a:schemeClr val="tx2"/>
                </a:solidFill>
              </a:rPr>
              <a:t>ls</a:t>
            </a:r>
            <a:r>
              <a:rPr lang="pt-BR" sz="3200" b="1" dirty="0">
                <a:solidFill>
                  <a:schemeClr val="tx2"/>
                </a:solidFill>
              </a:rPr>
              <a:t> -a /</a:t>
            </a:r>
            <a:r>
              <a:rPr lang="pt-BR" sz="3200" b="1" dirty="0" err="1">
                <a:solidFill>
                  <a:schemeClr val="tx2"/>
                </a:solidFill>
              </a:rPr>
              <a:t>etc</a:t>
            </a:r>
            <a:endParaRPr lang="pt-BR" sz="3200" b="1" dirty="0">
              <a:solidFill>
                <a:schemeClr val="tx2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5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Apagando uma imagem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/>
              <a:t>rm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&lt;IMAGE ID&gt; 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[ -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 ]</a:t>
            </a: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Apagando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rm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&lt;CONTAINER ID&gt; 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[ -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 ]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b="1" dirty="0">
              <a:solidFill>
                <a:schemeClr val="tx2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1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Baixando uma imagem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ubuntu:latest</a:t>
            </a:r>
            <a:endParaRPr lang="pt-BR" sz="3200" dirty="0">
              <a:solidFill>
                <a:srgbClr val="FF0000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8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É uma ferramenta que se apoia em recursos existentes no </a:t>
            </a:r>
            <a:r>
              <a:rPr lang="pt-BR" sz="3200" i="1" dirty="0" err="1"/>
              <a:t>kernel</a:t>
            </a:r>
            <a:r>
              <a:rPr lang="pt-BR" sz="3200" dirty="0"/>
              <a:t>, para isolar a execução de processos.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Alguns isolamentos possíveis: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2800" dirty="0"/>
              <a:t>Limites de uso da memória, da CPU, de </a:t>
            </a:r>
            <a:r>
              <a:rPr lang="pt-BR" sz="2800" dirty="0" err="1"/>
              <a:t>I</a:t>
            </a:r>
            <a:r>
              <a:rPr lang="pt-BR" sz="2800" dirty="0"/>
              <a:t>/O, de rede;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2800" dirty="0"/>
              <a:t>Isolamento da rede e do </a:t>
            </a:r>
            <a:r>
              <a:rPr lang="pt-BR" sz="2800" i="1" dirty="0"/>
              <a:t>file system</a:t>
            </a:r>
            <a:r>
              <a:rPr lang="pt-BR" sz="2800" dirty="0"/>
              <a:t>;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2800" dirty="0"/>
              <a:t>Permissões e políticas, entre outras</a:t>
            </a:r>
          </a:p>
          <a:p>
            <a:pPr indent="-516600">
              <a:lnSpc>
                <a:spcPct val="15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O que é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9E2D1A-44E2-0F4C-8749-D89E1906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8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1800" indent="0" algn="ctr">
              <a:lnSpc>
                <a:spcPct val="100000"/>
              </a:lnSpc>
              <a:buNone/>
            </a:pPr>
            <a:endParaRPr lang="pt-BR" sz="5400" b="1" dirty="0"/>
          </a:p>
          <a:p>
            <a:pPr marL="1800" indent="0" algn="ctr">
              <a:lnSpc>
                <a:spcPct val="100000"/>
              </a:lnSpc>
              <a:buNone/>
            </a:pPr>
            <a:r>
              <a:rPr lang="pt-BR" sz="5400" b="1" dirty="0"/>
              <a:t>MUITO OBRIGADO!!</a:t>
            </a:r>
          </a:p>
          <a:p>
            <a:pPr marL="1800" indent="0" algn="ctr">
              <a:lnSpc>
                <a:spcPct val="100000"/>
              </a:lnSpc>
              <a:buNone/>
            </a:pPr>
            <a:endParaRPr lang="pt-BR" sz="5400" b="1" dirty="0"/>
          </a:p>
          <a:p>
            <a:pPr marL="1800" indent="0" algn="ctr">
              <a:lnSpc>
                <a:spcPct val="100000"/>
              </a:lnSpc>
              <a:buNone/>
            </a:pPr>
            <a:r>
              <a:rPr lang="pt-BR" sz="5400" b="1" dirty="0"/>
              <a:t>PERGUNTAS??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sua build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30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30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24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Uma VM permite que você tenha numa mesma máquina física, várias instalações de </a:t>
            </a:r>
            <a:r>
              <a:rPr lang="pt-BR" sz="3200" dirty="0" err="1"/>
              <a:t>SO’s</a:t>
            </a:r>
            <a:r>
              <a:rPr lang="pt-BR" sz="3200" dirty="0"/>
              <a:t> diferentes. Cada uma dessas </a:t>
            </a:r>
            <a:r>
              <a:rPr lang="pt-BR" sz="3200" dirty="0" err="1"/>
              <a:t>VM’s</a:t>
            </a:r>
            <a:r>
              <a:rPr lang="pt-BR" sz="3200" dirty="0"/>
              <a:t>. Pode trabalhar de forma independente uma das outras. Mas consome muitos recursos da máquina hospedeira.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Virtual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Machine</a:t>
            </a:r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(VM)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20CC39-3486-D442-BD4B-1FFB6BC1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6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VM </a:t>
            </a:r>
            <a:r>
              <a:rPr lang="pt-BR" sz="3200" b="1" i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vs</a:t>
            </a:r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92D4775-7D82-EA45-96A5-F099AC34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5" y="1278901"/>
            <a:ext cx="11607800" cy="48768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00D1BB-59E5-944F-8262-6856247D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55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5322476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É o nome dado para a separação de processos no mesmo </a:t>
            </a:r>
            <a:r>
              <a:rPr lang="pt-BR" sz="3200" i="1" dirty="0" err="1"/>
              <a:t>kernel</a:t>
            </a:r>
            <a:r>
              <a:rPr lang="pt-BR" sz="3200" dirty="0"/>
              <a:t>, de forma que cada processo possa ser isolado o máximo possível de todo o resto do ambiente.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Container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CE49A1-E2C2-4D44-8EF5-EBEA8634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184056"/>
            <a:ext cx="6578600" cy="5219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6E42036-6261-6F46-AC67-87AB8E67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96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b="1" dirty="0">
                <a:solidFill>
                  <a:srgbClr val="FF0000"/>
                </a:solidFill>
              </a:rPr>
              <a:t>Sistemas de arquivos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criados a partir de uma imagem.</a:t>
            </a:r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endParaRPr lang="pt-BR" sz="3200" dirty="0"/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dirty="0"/>
              <a:t>Ambientes leves e portáteis no qual aplicações são executadas.</a:t>
            </a:r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endParaRPr lang="pt-BR" sz="3200" dirty="0"/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dirty="0"/>
              <a:t>Encapsula todos os binários e bibliotecas necessárias para a execução de uma </a:t>
            </a:r>
            <a:r>
              <a:rPr lang="pt-BR" sz="3200" dirty="0" err="1"/>
              <a:t>App</a:t>
            </a:r>
            <a:r>
              <a:rPr lang="pt-BR" sz="3200" dirty="0"/>
              <a:t>.</a:t>
            </a:r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endParaRPr lang="pt-BR" sz="3200" dirty="0"/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dirty="0"/>
              <a:t>Algo entre </a:t>
            </a:r>
            <a:r>
              <a:rPr lang="pt-BR" sz="3200" b="1" dirty="0" err="1">
                <a:solidFill>
                  <a:srgbClr val="FF0000"/>
                </a:solidFill>
              </a:rPr>
              <a:t>chroot</a:t>
            </a:r>
            <a:r>
              <a:rPr lang="pt-BR" sz="3200" dirty="0"/>
              <a:t> e uma </a:t>
            </a:r>
            <a:r>
              <a:rPr lang="pt-BR" sz="3200" b="1" dirty="0">
                <a:solidFill>
                  <a:srgbClr val="FF0000"/>
                </a:solidFill>
              </a:rPr>
              <a:t>VM</a:t>
            </a:r>
            <a:r>
              <a:rPr lang="pt-BR" sz="3200" dirty="0"/>
              <a:t>.</a:t>
            </a:r>
          </a:p>
          <a:p>
            <a:pPr marL="1800" indent="0">
              <a:lnSpc>
                <a:spcPct val="100000"/>
              </a:lnSpc>
              <a:buSzPct val="97000"/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Container – Algumas Características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3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Modelo de Sistema de arquivos do tipo somente-leitura usado para criar containers.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Imagens são criadas através de um processo chamado </a:t>
            </a:r>
            <a:r>
              <a:rPr lang="pt-BR" sz="3200" b="1" dirty="0"/>
              <a:t>build</a:t>
            </a:r>
            <a:r>
              <a:rPr lang="pt-BR" sz="3200" dirty="0"/>
              <a:t>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São armazenadas em repositórios no Registry.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São compostas por uma ou mais camadas (</a:t>
            </a:r>
            <a:r>
              <a:rPr lang="pt-BR" sz="3200" dirty="0" err="1"/>
              <a:t>layers</a:t>
            </a:r>
            <a:r>
              <a:rPr lang="pt-BR" sz="3200" dirty="0"/>
              <a:t>).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Imagens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8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Apenas a última camada pode ser alterada quando o container for iniciado.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Uma camada representa uma ou mais mudanças no sistema de arquivos.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É possível compor imagens a partir de camadas de outras imagens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Imagens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2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1025</Words>
  <Application>Microsoft Macintosh PowerPoint</Application>
  <PresentationFormat>Widescreen</PresentationFormat>
  <Paragraphs>251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.Apple Color Emoji UI</vt:lpstr>
      <vt:lpstr>Al Bayan Plain</vt:lpstr>
      <vt:lpstr>Algerian</vt:lpstr>
      <vt:lpstr>Arial</vt:lpstr>
      <vt:lpstr>Arial Rounded MT Bold</vt:lpstr>
      <vt:lpstr>Avenir Next Condensed</vt:lpstr>
      <vt:lpstr>Calibri</vt:lpstr>
      <vt:lpstr>Calibri Light</vt:lpstr>
      <vt:lpstr>Wingdings</vt:lpstr>
      <vt:lpstr>Tema do Office</vt:lpstr>
      <vt:lpstr>Criando Ambientes de Desenvolvimento com Docker   disponível em: https://github.com/fsclaro/palestra-docker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Salles Claro</dc:creator>
  <cp:lastModifiedBy>FERNANDO SALLES CLARO</cp:lastModifiedBy>
  <cp:revision>150</cp:revision>
  <dcterms:created xsi:type="dcterms:W3CDTF">2015-08-07T17:32:42Z</dcterms:created>
  <dcterms:modified xsi:type="dcterms:W3CDTF">2018-10-17T21:32:38Z</dcterms:modified>
</cp:coreProperties>
</file>