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60" r:id="rId5"/>
    <p:sldId id="259" r:id="rId6"/>
    <p:sldId id="266" r:id="rId7"/>
    <p:sldId id="261" r:id="rId8"/>
    <p:sldId id="267" r:id="rId9"/>
    <p:sldId id="262" r:id="rId10"/>
    <p:sldId id="263" r:id="rId11"/>
    <p:sldId id="264" r:id="rId12"/>
    <p:sldId id="265" r:id="rId13"/>
    <p:sldId id="268" r:id="rId1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AEA9157-0F6E-4C68-BCD8-58D96C727AA6}" type="datetimeFigureOut">
              <a:rPr lang="zh-TW" altLang="en-US" smtClean="0"/>
              <a:t>2018/5/21</a:t>
            </a:fld>
            <a:endParaRPr lang="zh-TW" altLang="en-US"/>
          </a:p>
        </p:txBody>
      </p:sp>
      <p:sp>
        <p:nvSpPr>
          <p:cNvPr id="5" name="Footer Placeholder 4"/>
          <p:cNvSpPr>
            <a:spLocks noGrp="1"/>
          </p:cNvSpPr>
          <p:nvPr>
            <p:ph type="ftr" sz="quarter" idx="11"/>
          </p:nvPr>
        </p:nvSpPr>
        <p:spPr>
          <a:xfrm>
            <a:off x="2692397" y="5037663"/>
            <a:ext cx="5214635" cy="279400"/>
          </a:xfrm>
        </p:spPr>
        <p:txBody>
          <a:bodyPr/>
          <a:lstStyle/>
          <a:p>
            <a:endParaRPr lang="zh-TW" altLang="en-US"/>
          </a:p>
        </p:txBody>
      </p:sp>
      <p:sp>
        <p:nvSpPr>
          <p:cNvPr id="6" name="Slide Number Placeholder 5"/>
          <p:cNvSpPr>
            <a:spLocks noGrp="1"/>
          </p:cNvSpPr>
          <p:nvPr>
            <p:ph type="sldNum" sz="quarter" idx="12"/>
          </p:nvPr>
        </p:nvSpPr>
        <p:spPr>
          <a:xfrm>
            <a:off x="8956900" y="5037663"/>
            <a:ext cx="551167" cy="279400"/>
          </a:xfrm>
        </p:spPr>
        <p:txBody>
          <a:bodyPr/>
          <a:lstStyle/>
          <a:p>
            <a:fld id="{65302ECE-35B5-412D-AEDA-9F77A6C36734}" type="slidenum">
              <a:rPr lang="zh-TW" altLang="en-US" smtClean="0"/>
              <a:t>‹#›</a:t>
            </a:fld>
            <a:endParaRPr lang="zh-TW"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8534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CAEA9157-0F6E-4C68-BCD8-58D96C727AA6}" type="datetimeFigureOut">
              <a:rPr lang="zh-TW" altLang="en-US" smtClean="0"/>
              <a:t>2018/5/21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5302ECE-35B5-412D-AEDA-9F77A6C36734}" type="slidenum">
              <a:rPr lang="zh-TW" altLang="en-US" smtClean="0"/>
              <a:t>‹#›</a:t>
            </a:fld>
            <a:endParaRPr lang="zh-TW" altLang="en-US"/>
          </a:p>
        </p:txBody>
      </p:sp>
    </p:spTree>
    <p:extLst>
      <p:ext uri="{BB962C8B-B14F-4D97-AF65-F5344CB8AC3E}">
        <p14:creationId xmlns:p14="http://schemas.microsoft.com/office/powerpoint/2010/main" val="1208829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CAEA9157-0F6E-4C68-BCD8-58D96C727AA6}" type="datetimeFigureOut">
              <a:rPr lang="zh-TW" altLang="en-US" smtClean="0"/>
              <a:t>2018/5/21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5302ECE-35B5-412D-AEDA-9F77A6C36734}" type="slidenum">
              <a:rPr lang="zh-TW" altLang="en-US" smtClean="0"/>
              <a:t>‹#›</a:t>
            </a:fld>
            <a:endParaRPr lang="zh-TW"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1791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CAEA9157-0F6E-4C68-BCD8-58D96C727AA6}" type="datetimeFigureOut">
              <a:rPr lang="zh-TW" altLang="en-US" smtClean="0"/>
              <a:t>2018/5/21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5302ECE-35B5-412D-AEDA-9F77A6C36734}" type="slidenum">
              <a:rPr lang="zh-TW" altLang="en-US" smtClean="0"/>
              <a:t>‹#›</a:t>
            </a:fld>
            <a:endParaRPr lang="zh-TW"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04089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CAEA9157-0F6E-4C68-BCD8-58D96C727AA6}" type="datetimeFigureOut">
              <a:rPr lang="zh-TW" altLang="en-US" smtClean="0"/>
              <a:t>2018/5/21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5302ECE-35B5-412D-AEDA-9F77A6C36734}" type="slidenum">
              <a:rPr lang="zh-TW" altLang="en-US" smtClean="0"/>
              <a:t>‹#›</a:t>
            </a:fld>
            <a:endParaRPr lang="zh-TW" altLang="en-US"/>
          </a:p>
        </p:txBody>
      </p:sp>
    </p:spTree>
    <p:extLst>
      <p:ext uri="{BB962C8B-B14F-4D97-AF65-F5344CB8AC3E}">
        <p14:creationId xmlns:p14="http://schemas.microsoft.com/office/powerpoint/2010/main" val="3702868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TW" altLang="en-US" smtClean="0"/>
              <a:t>按一下以編輯母片標題樣式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CAEA9157-0F6E-4C68-BCD8-58D96C727AA6}" type="datetimeFigureOut">
              <a:rPr lang="zh-TW" altLang="en-US" smtClean="0"/>
              <a:t>2018/5/21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5302ECE-35B5-412D-AEDA-9F77A6C36734}" type="slidenum">
              <a:rPr lang="zh-TW" altLang="en-US" smtClean="0"/>
              <a:t>‹#›</a:t>
            </a:fld>
            <a:endParaRPr lang="zh-TW"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5422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TW" altLang="en-US" smtClean="0"/>
              <a:t>按一下以編輯母片標題樣式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CAEA9157-0F6E-4C68-BCD8-58D96C727AA6}" type="datetimeFigureOut">
              <a:rPr lang="zh-TW" altLang="en-US" smtClean="0"/>
              <a:t>2018/5/21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5302ECE-35B5-412D-AEDA-9F77A6C36734}" type="slidenum">
              <a:rPr lang="zh-TW" altLang="en-US" smtClean="0"/>
              <a:t>‹#›</a:t>
            </a:fld>
            <a:endParaRPr lang="zh-TW"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07763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CAEA9157-0F6E-4C68-BCD8-58D96C727AA6}" type="datetimeFigureOut">
              <a:rPr lang="zh-TW" altLang="en-US" smtClean="0"/>
              <a:t>2018/5/21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5302ECE-35B5-412D-AEDA-9F77A6C36734}" type="slidenum">
              <a:rPr lang="zh-TW" altLang="en-US" smtClean="0"/>
              <a:t>‹#›</a:t>
            </a:fld>
            <a:endParaRPr lang="zh-TW"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2901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CAEA9157-0F6E-4C68-BCD8-58D96C727AA6}" type="datetimeFigureOut">
              <a:rPr lang="zh-TW" altLang="en-US" smtClean="0"/>
              <a:t>2018/5/21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5302ECE-35B5-412D-AEDA-9F77A6C36734}" type="slidenum">
              <a:rPr lang="zh-TW" altLang="en-US" smtClean="0"/>
              <a:t>‹#›</a:t>
            </a:fld>
            <a:endParaRPr lang="zh-TW"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7282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CAEA9157-0F6E-4C68-BCD8-58D96C727AA6}" type="datetimeFigureOut">
              <a:rPr lang="zh-TW" altLang="en-US" smtClean="0"/>
              <a:t>2018/5/21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5302ECE-35B5-412D-AEDA-9F77A6C36734}" type="slidenum">
              <a:rPr lang="zh-TW" altLang="en-US" smtClean="0"/>
              <a:t>‹#›</a:t>
            </a:fld>
            <a:endParaRPr lang="zh-TW" altLang="en-US"/>
          </a:p>
        </p:txBody>
      </p:sp>
    </p:spTree>
    <p:extLst>
      <p:ext uri="{BB962C8B-B14F-4D97-AF65-F5344CB8AC3E}">
        <p14:creationId xmlns:p14="http://schemas.microsoft.com/office/powerpoint/2010/main" val="2907712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CAEA9157-0F6E-4C68-BCD8-58D96C727AA6}" type="datetimeFigureOut">
              <a:rPr lang="zh-TW" altLang="en-US" smtClean="0"/>
              <a:t>2018/5/21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5302ECE-35B5-412D-AEDA-9F77A6C36734}" type="slidenum">
              <a:rPr lang="zh-TW" altLang="en-US" smtClean="0"/>
              <a:t>‹#›</a:t>
            </a:fld>
            <a:endParaRPr lang="zh-TW"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5422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CAEA9157-0F6E-4C68-BCD8-58D96C727AA6}" type="datetimeFigureOut">
              <a:rPr lang="zh-TW" altLang="en-US" smtClean="0"/>
              <a:t>2018/5/21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5302ECE-35B5-412D-AEDA-9F77A6C36734}" type="slidenum">
              <a:rPr lang="zh-TW" altLang="en-US" smtClean="0"/>
              <a:t>‹#›</a:t>
            </a:fld>
            <a:endParaRPr lang="zh-TW" altLang="en-US"/>
          </a:p>
        </p:txBody>
      </p:sp>
    </p:spTree>
    <p:extLst>
      <p:ext uri="{BB962C8B-B14F-4D97-AF65-F5344CB8AC3E}">
        <p14:creationId xmlns:p14="http://schemas.microsoft.com/office/powerpoint/2010/main" val="4090419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CAEA9157-0F6E-4C68-BCD8-58D96C727AA6}" type="datetimeFigureOut">
              <a:rPr lang="zh-TW" altLang="en-US" smtClean="0"/>
              <a:t>2018/5/21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65302ECE-35B5-412D-AEDA-9F77A6C36734}" type="slidenum">
              <a:rPr lang="zh-TW" altLang="en-US" smtClean="0"/>
              <a:t>‹#›</a:t>
            </a:fld>
            <a:endParaRPr lang="zh-TW"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9957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CAEA9157-0F6E-4C68-BCD8-58D96C727AA6}" type="datetimeFigureOut">
              <a:rPr lang="zh-TW" altLang="en-US" smtClean="0"/>
              <a:t>2018/5/21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65302ECE-35B5-412D-AEDA-9F77A6C36734}" type="slidenum">
              <a:rPr lang="zh-TW" altLang="en-US" smtClean="0"/>
              <a:t>‹#›</a:t>
            </a:fld>
            <a:endParaRPr lang="zh-TW"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9220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EA9157-0F6E-4C68-BCD8-58D96C727AA6}" type="datetimeFigureOut">
              <a:rPr lang="zh-TW" altLang="en-US" smtClean="0"/>
              <a:t>2018/5/21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65302ECE-35B5-412D-AEDA-9F77A6C36734}" type="slidenum">
              <a:rPr lang="zh-TW" altLang="en-US" smtClean="0"/>
              <a:t>‹#›</a:t>
            </a:fld>
            <a:endParaRPr lang="zh-TW" altLang="en-US"/>
          </a:p>
        </p:txBody>
      </p:sp>
    </p:spTree>
    <p:extLst>
      <p:ext uri="{BB962C8B-B14F-4D97-AF65-F5344CB8AC3E}">
        <p14:creationId xmlns:p14="http://schemas.microsoft.com/office/powerpoint/2010/main" val="2067661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CAEA9157-0F6E-4C68-BCD8-58D96C727AA6}" type="datetimeFigureOut">
              <a:rPr lang="zh-TW" altLang="en-US" smtClean="0"/>
              <a:t>2018/5/21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5302ECE-35B5-412D-AEDA-9F77A6C36734}" type="slidenum">
              <a:rPr lang="zh-TW" altLang="en-US" smtClean="0"/>
              <a:t>‹#›</a:t>
            </a:fld>
            <a:endParaRPr lang="zh-TW"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0694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TW" altLang="en-US" smtClean="0"/>
              <a:t>按一下以編輯母片標題樣式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CAEA9157-0F6E-4C68-BCD8-58D96C727AA6}" type="datetimeFigureOut">
              <a:rPr lang="zh-TW" altLang="en-US" smtClean="0"/>
              <a:t>2018/5/21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5302ECE-35B5-412D-AEDA-9F77A6C36734}" type="slidenum">
              <a:rPr lang="zh-TW" altLang="en-US" smtClean="0"/>
              <a:t>‹#›</a:t>
            </a:fld>
            <a:endParaRPr lang="zh-TW" altLang="en-US"/>
          </a:p>
        </p:txBody>
      </p:sp>
    </p:spTree>
    <p:extLst>
      <p:ext uri="{BB962C8B-B14F-4D97-AF65-F5344CB8AC3E}">
        <p14:creationId xmlns:p14="http://schemas.microsoft.com/office/powerpoint/2010/main" val="1853935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AEA9157-0F6E-4C68-BCD8-58D96C727AA6}" type="datetimeFigureOut">
              <a:rPr lang="zh-TW" altLang="en-US" smtClean="0"/>
              <a:t>2018/5/21</a:t>
            </a:fld>
            <a:endParaRPr lang="zh-TW"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TW"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5302ECE-35B5-412D-AEDA-9F77A6C36734}" type="slidenum">
              <a:rPr lang="zh-TW" altLang="en-US" smtClean="0"/>
              <a:t>‹#›</a:t>
            </a:fld>
            <a:endParaRPr lang="zh-TW" altLang="en-US"/>
          </a:p>
        </p:txBody>
      </p:sp>
    </p:spTree>
    <p:extLst>
      <p:ext uri="{BB962C8B-B14F-4D97-AF65-F5344CB8AC3E}">
        <p14:creationId xmlns:p14="http://schemas.microsoft.com/office/powerpoint/2010/main" val="1226608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AI</a:t>
            </a:r>
            <a:r>
              <a:rPr lang="zh-TW" altLang="en-US" dirty="0" smtClean="0"/>
              <a:t>問診系統</a:t>
            </a:r>
            <a:endParaRPr lang="zh-TW" altLang="en-US" dirty="0"/>
          </a:p>
        </p:txBody>
      </p:sp>
      <p:sp>
        <p:nvSpPr>
          <p:cNvPr id="3" name="副標題 2"/>
          <p:cNvSpPr>
            <a:spLocks noGrp="1"/>
          </p:cNvSpPr>
          <p:nvPr>
            <p:ph type="subTitle" idx="1"/>
          </p:nvPr>
        </p:nvSpPr>
        <p:spPr/>
        <p:txBody>
          <a:bodyPr/>
          <a:lstStyle/>
          <a:p>
            <a:r>
              <a:rPr lang="zh-TW" altLang="en-US" dirty="0" smtClean="0"/>
              <a:t>組員</a:t>
            </a:r>
            <a:r>
              <a:rPr lang="en-US" altLang="zh-TW" dirty="0" smtClean="0"/>
              <a:t>:</a:t>
            </a:r>
            <a:r>
              <a:rPr lang="zh-TW" altLang="en-US" smtClean="0"/>
              <a:t>馮少迪 林建忠  姜岱昀 傅玄堯</a:t>
            </a:r>
            <a:endParaRPr lang="zh-TW" altLang="en-US" dirty="0"/>
          </a:p>
        </p:txBody>
      </p:sp>
    </p:spTree>
    <p:extLst>
      <p:ext uri="{BB962C8B-B14F-4D97-AF65-F5344CB8AC3E}">
        <p14:creationId xmlns:p14="http://schemas.microsoft.com/office/powerpoint/2010/main" val="575662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運用方面</a:t>
            </a:r>
            <a:endParaRPr lang="zh-TW" altLang="en-US" dirty="0"/>
          </a:p>
        </p:txBody>
      </p:sp>
      <p:sp>
        <p:nvSpPr>
          <p:cNvPr id="3" name="內容版面配置區 2"/>
          <p:cNvSpPr>
            <a:spLocks noGrp="1"/>
          </p:cNvSpPr>
          <p:nvPr>
            <p:ph idx="1"/>
          </p:nvPr>
        </p:nvSpPr>
        <p:spPr>
          <a:xfrm>
            <a:off x="1295401" y="1724298"/>
            <a:ext cx="9601196" cy="4151570"/>
          </a:xfrm>
        </p:spPr>
        <p:txBody>
          <a:bodyPr>
            <a:normAutofit fontScale="85000" lnSpcReduction="20000"/>
          </a:bodyPr>
          <a:lstStyle/>
          <a:p>
            <a:endParaRPr lang="en-US" altLang="zh-TW" dirty="0" smtClean="0"/>
          </a:p>
          <a:p>
            <a:r>
              <a:rPr lang="zh-TW" altLang="en-US" dirty="0"/>
              <a:t>例如中風可以從四肢跟溝話中</a:t>
            </a:r>
            <a:r>
              <a:rPr lang="zh-TW" altLang="en-US" dirty="0" smtClean="0"/>
              <a:t>判斷</a:t>
            </a:r>
            <a:endParaRPr lang="en-US" altLang="zh-TW" dirty="0" smtClean="0"/>
          </a:p>
          <a:p>
            <a:endParaRPr lang="en-US" altLang="zh-TW" dirty="0"/>
          </a:p>
          <a:p>
            <a:r>
              <a:rPr lang="zh-TW" altLang="en-US" dirty="0"/>
              <a:t>用於養老院</a:t>
            </a:r>
            <a:r>
              <a:rPr lang="zh-TW" altLang="en-US" dirty="0" smtClean="0"/>
              <a:t>或是有老人住家</a:t>
            </a:r>
            <a:r>
              <a:rPr lang="zh-TW" altLang="en-US" dirty="0"/>
              <a:t>提供</a:t>
            </a:r>
            <a:r>
              <a:rPr lang="en-US" altLang="zh-TW" dirty="0"/>
              <a:t>:</a:t>
            </a:r>
            <a:r>
              <a:rPr lang="zh-TW" altLang="en-US" dirty="0"/>
              <a:t> 跌倒</a:t>
            </a:r>
            <a:r>
              <a:rPr lang="zh-TW" altLang="en-US"/>
              <a:t>跟</a:t>
            </a:r>
            <a:r>
              <a:rPr lang="zh-TW" altLang="en-US" smtClean="0"/>
              <a:t>醫療判斷，並通知眷屬</a:t>
            </a:r>
            <a:endParaRPr lang="en-US" altLang="zh-TW" dirty="0"/>
          </a:p>
          <a:p>
            <a:endParaRPr lang="en-US" altLang="zh-TW" dirty="0"/>
          </a:p>
          <a:p>
            <a:r>
              <a:rPr lang="zh-TW" altLang="en-US" dirty="0" smtClean="0"/>
              <a:t>在醫院能設立</a:t>
            </a:r>
            <a:r>
              <a:rPr lang="en-US" altLang="zh-TW" dirty="0" smtClean="0"/>
              <a:t>AI</a:t>
            </a:r>
            <a:r>
              <a:rPr lang="zh-TW" altLang="en-US" dirty="0" smtClean="0"/>
              <a:t>問診螢幕在大廳讓到醫院的病人使用並幫助掛號</a:t>
            </a:r>
            <a:endParaRPr lang="en-US" altLang="zh-TW" dirty="0" smtClean="0"/>
          </a:p>
          <a:p>
            <a:endParaRPr lang="en-US" altLang="zh-TW" dirty="0"/>
          </a:p>
          <a:p>
            <a:r>
              <a:rPr lang="zh-TW" altLang="en-US" dirty="0" smtClean="0"/>
              <a:t>在家裡的電腦上能夠取用筆電的鏡頭來做部位的判斷 或者是跟有空的醫師做線上視訊交談 之後再幫助線上掛號</a:t>
            </a:r>
            <a:endParaRPr lang="en-US" altLang="zh-TW" dirty="0" smtClean="0"/>
          </a:p>
          <a:p>
            <a:endParaRPr lang="en-US" altLang="zh-TW" dirty="0"/>
          </a:p>
          <a:p>
            <a:r>
              <a:rPr lang="zh-TW" altLang="en-US" dirty="0" smtClean="0"/>
              <a:t>手機上也能取用手機的自拍鏡頭來做辨識 也能跟醫師做視訊交談 和線上掛號</a:t>
            </a:r>
            <a:endParaRPr lang="zh-TW" altLang="en-US" dirty="0"/>
          </a:p>
        </p:txBody>
      </p:sp>
    </p:spTree>
    <p:extLst>
      <p:ext uri="{BB962C8B-B14F-4D97-AF65-F5344CB8AC3E}">
        <p14:creationId xmlns:p14="http://schemas.microsoft.com/office/powerpoint/2010/main" val="25989195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95402" y="806335"/>
            <a:ext cx="9601196" cy="598516"/>
          </a:xfrm>
        </p:spPr>
        <p:txBody>
          <a:bodyPr>
            <a:normAutofit fontScale="90000"/>
          </a:bodyPr>
          <a:lstStyle/>
          <a:p>
            <a:r>
              <a:rPr lang="zh-TW" altLang="en-US" dirty="0" smtClean="0"/>
              <a:t>相關的研究及計畫</a:t>
            </a:r>
            <a:endParaRPr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297" y="1729047"/>
            <a:ext cx="5392703" cy="4226307"/>
          </a:xfrm>
          <a:prstGeom prst="rect">
            <a:avLst/>
          </a:prstGeom>
        </p:spPr>
      </p:pic>
      <p:pic>
        <p:nvPicPr>
          <p:cNvPr id="8" name="內容版面配置區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368943" y="1432060"/>
            <a:ext cx="4420977" cy="4801053"/>
          </a:xfrm>
        </p:spPr>
      </p:pic>
    </p:spTree>
    <p:extLst>
      <p:ext uri="{BB962C8B-B14F-4D97-AF65-F5344CB8AC3E}">
        <p14:creationId xmlns:p14="http://schemas.microsoft.com/office/powerpoint/2010/main" val="19992129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5695" y="763496"/>
            <a:ext cx="4622515" cy="5236534"/>
          </a:xfr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6898" y="1104047"/>
            <a:ext cx="5759407" cy="4796230"/>
          </a:xfrm>
          <a:prstGeom prst="rect">
            <a:avLst/>
          </a:prstGeom>
        </p:spPr>
      </p:pic>
    </p:spTree>
    <p:extLst>
      <p:ext uri="{BB962C8B-B14F-4D97-AF65-F5344CB8AC3E}">
        <p14:creationId xmlns:p14="http://schemas.microsoft.com/office/powerpoint/2010/main" val="39958874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0313" y="773084"/>
            <a:ext cx="4759417" cy="5464780"/>
          </a:xfrm>
        </p:spPr>
      </p:pic>
    </p:spTree>
    <p:extLst>
      <p:ext uri="{BB962C8B-B14F-4D97-AF65-F5344CB8AC3E}">
        <p14:creationId xmlns:p14="http://schemas.microsoft.com/office/powerpoint/2010/main" val="1152588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95402" y="982133"/>
            <a:ext cx="9601196" cy="879918"/>
          </a:xfrm>
        </p:spPr>
        <p:txBody>
          <a:bodyPr/>
          <a:lstStyle/>
          <a:p>
            <a:r>
              <a:rPr lang="zh-TW" altLang="en-US" dirty="0" smtClean="0"/>
              <a:t>現今的線上問診系統</a:t>
            </a:r>
            <a:endParaRPr lang="zh-TW" altLang="en-US" dirty="0"/>
          </a:p>
        </p:txBody>
      </p:sp>
      <p:sp>
        <p:nvSpPr>
          <p:cNvPr id="3" name="內容版面配置區 2"/>
          <p:cNvSpPr>
            <a:spLocks noGrp="1"/>
          </p:cNvSpPr>
          <p:nvPr>
            <p:ph idx="1"/>
          </p:nvPr>
        </p:nvSpPr>
        <p:spPr>
          <a:xfrm>
            <a:off x="1295401" y="1778925"/>
            <a:ext cx="9601196" cy="4096944"/>
          </a:xfrm>
        </p:spPr>
        <p:txBody>
          <a:bodyPr/>
          <a:lstStyle/>
          <a:p>
            <a:r>
              <a:rPr lang="zh-TW" altLang="zh-TW" dirty="0"/>
              <a:t>現在的線上問診系統多是在用文字跟圖片</a:t>
            </a:r>
            <a:r>
              <a:rPr lang="zh-TW" altLang="zh-TW" dirty="0" smtClean="0"/>
              <a:t>上</a:t>
            </a:r>
            <a:r>
              <a:rPr lang="zh-TW" altLang="en-US" dirty="0" smtClean="0"/>
              <a:t>傳</a:t>
            </a:r>
            <a:r>
              <a:rPr lang="zh-TW" altLang="zh-TW" dirty="0" smtClean="0"/>
              <a:t>作為</a:t>
            </a:r>
            <a:r>
              <a:rPr lang="zh-TW" altLang="zh-TW" dirty="0"/>
              <a:t>判斷</a:t>
            </a:r>
            <a:r>
              <a:rPr lang="zh-TW" altLang="zh-TW" dirty="0" smtClean="0"/>
              <a:t>依據</a:t>
            </a:r>
            <a:endParaRPr lang="zh-TW" altLang="zh-TW" dirty="0"/>
          </a:p>
          <a:p>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268" y="2802780"/>
            <a:ext cx="6173494" cy="3073089"/>
          </a:xfrm>
          <a:prstGeom prst="rect">
            <a:avLst/>
          </a:prstGeo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9526" y="2410691"/>
            <a:ext cx="3321136" cy="3635241"/>
          </a:xfrm>
          <a:prstGeom prst="rect">
            <a:avLst/>
          </a:prstGeom>
        </p:spPr>
      </p:pic>
    </p:spTree>
    <p:extLst>
      <p:ext uri="{BB962C8B-B14F-4D97-AF65-F5344CB8AC3E}">
        <p14:creationId xmlns:p14="http://schemas.microsoft.com/office/powerpoint/2010/main" val="4249701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95402" y="982132"/>
            <a:ext cx="9601196" cy="1050807"/>
          </a:xfrm>
        </p:spPr>
        <p:txBody>
          <a:bodyPr>
            <a:normAutofit/>
          </a:bodyPr>
          <a:lstStyle/>
          <a:p>
            <a:r>
              <a:rPr lang="zh-TW" altLang="en-US" dirty="0" smtClean="0"/>
              <a:t>醫師的時間配合難或是不熟輸入</a:t>
            </a:r>
            <a:endParaRPr lang="zh-TW" altLang="en-US" dirty="0"/>
          </a:p>
        </p:txBody>
      </p:sp>
      <p:sp>
        <p:nvSpPr>
          <p:cNvPr id="3" name="內容版面配置區 2"/>
          <p:cNvSpPr>
            <a:spLocks noGrp="1"/>
          </p:cNvSpPr>
          <p:nvPr>
            <p:ph idx="1"/>
          </p:nvPr>
        </p:nvSpPr>
        <p:spPr>
          <a:xfrm>
            <a:off x="1295401" y="2032939"/>
            <a:ext cx="9601196" cy="3842929"/>
          </a:xfrm>
        </p:spPr>
        <p:txBody>
          <a:bodyPr/>
          <a:lstStyle/>
          <a:p>
            <a:r>
              <a:rPr lang="zh-TW" altLang="zh-TW" dirty="0" smtClean="0"/>
              <a:t>而且</a:t>
            </a:r>
            <a:r>
              <a:rPr lang="zh-TW" altLang="zh-TW" dirty="0"/>
              <a:t>大部分時候要等對線上的醫生有時間才能用文字</a:t>
            </a:r>
            <a:r>
              <a:rPr lang="zh-TW" altLang="zh-TW" dirty="0" smtClean="0"/>
              <a:t>回答</a:t>
            </a:r>
            <a:endParaRPr lang="en-US" altLang="zh-TW" dirty="0" smtClean="0"/>
          </a:p>
          <a:p>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867" y="2623972"/>
            <a:ext cx="4968360" cy="3410129"/>
          </a:xfrm>
          <a:prstGeom prst="rect">
            <a:avLst/>
          </a:prstGeo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7125" y="2623972"/>
            <a:ext cx="5113006" cy="3227128"/>
          </a:xfrm>
          <a:prstGeom prst="rect">
            <a:avLst/>
          </a:prstGeom>
        </p:spPr>
      </p:pic>
    </p:spTree>
    <p:extLst>
      <p:ext uri="{BB962C8B-B14F-4D97-AF65-F5344CB8AC3E}">
        <p14:creationId xmlns:p14="http://schemas.microsoft.com/office/powerpoint/2010/main" val="2856701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95401" y="1023696"/>
            <a:ext cx="9601196" cy="1303867"/>
          </a:xfrm>
        </p:spPr>
        <p:txBody>
          <a:bodyPr/>
          <a:lstStyle/>
          <a:p>
            <a:r>
              <a:rPr lang="zh-TW" altLang="en-US" dirty="0" smtClean="0"/>
              <a:t>線上問診的積極目標</a:t>
            </a:r>
            <a:endParaRPr lang="zh-TW" altLang="en-US" dirty="0"/>
          </a:p>
        </p:txBody>
      </p:sp>
      <p:sp>
        <p:nvSpPr>
          <p:cNvPr id="3" name="內容版面配置區 2"/>
          <p:cNvSpPr>
            <a:spLocks noGrp="1"/>
          </p:cNvSpPr>
          <p:nvPr>
            <p:ph idx="1"/>
          </p:nvPr>
        </p:nvSpPr>
        <p:spPr/>
        <p:txBody>
          <a:bodyPr/>
          <a:lstStyle/>
          <a:p>
            <a:r>
              <a:rPr lang="zh-TW" altLang="en-US" dirty="0"/>
              <a:t>大多數移動醫療公司都選擇通過簽約外部兼職</a:t>
            </a:r>
            <a:r>
              <a:rPr lang="zh-TW" altLang="en-US" dirty="0" smtClean="0"/>
              <a:t>醫生，</a:t>
            </a:r>
            <a:r>
              <a:rPr lang="zh-TW" altLang="en-US" dirty="0"/>
              <a:t>為使用者提供醫療諮詢服務。使用者有尋醫問診需求時可以在平臺上留言，然後等待回覆。</a:t>
            </a:r>
          </a:p>
          <a:p>
            <a:r>
              <a:rPr lang="zh-TW" altLang="en-US" dirty="0"/>
              <a:t>但在就醫問診這件事上，等待耗費的不只是時間，更是使用者的好感度，而且有時候就醫問題是等不及的。</a:t>
            </a:r>
          </a:p>
          <a:p>
            <a:r>
              <a:rPr lang="zh-TW" altLang="en-US" dirty="0"/>
              <a:t>移動醫療要提供的是“送醫上門”服務，不能變成“等醫生空時回覆”。</a:t>
            </a:r>
          </a:p>
          <a:p>
            <a:endParaRPr lang="zh-TW" altLang="en-US" dirty="0"/>
          </a:p>
        </p:txBody>
      </p:sp>
    </p:spTree>
    <p:extLst>
      <p:ext uri="{BB962C8B-B14F-4D97-AF65-F5344CB8AC3E}">
        <p14:creationId xmlns:p14="http://schemas.microsoft.com/office/powerpoint/2010/main" val="3416715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AI</a:t>
            </a:r>
            <a:r>
              <a:rPr lang="zh-TW" altLang="en-US" dirty="0" smtClean="0"/>
              <a:t>人工智慧</a:t>
            </a:r>
            <a:endParaRPr lang="zh-TW" altLang="en-US" dirty="0"/>
          </a:p>
        </p:txBody>
      </p:sp>
      <p:sp>
        <p:nvSpPr>
          <p:cNvPr id="3" name="內容版面配置區 2"/>
          <p:cNvSpPr>
            <a:spLocks noGrp="1"/>
          </p:cNvSpPr>
          <p:nvPr>
            <p:ph idx="1"/>
          </p:nvPr>
        </p:nvSpPr>
        <p:spPr/>
        <p:txBody>
          <a:bodyPr/>
          <a:lstStyle/>
          <a:p>
            <a:r>
              <a:rPr lang="zh-TW" altLang="en-US" dirty="0" smtClean="0"/>
              <a:t>如果用</a:t>
            </a:r>
            <a:r>
              <a:rPr lang="en-US" altLang="zh-TW" dirty="0" smtClean="0"/>
              <a:t>AI</a:t>
            </a:r>
            <a:r>
              <a:rPr lang="zh-TW" altLang="en-US" dirty="0" smtClean="0"/>
              <a:t>人工智慧作為主體或著是輔助醫生可以大大的提高問診的效率跟準確度 進而讓更多人接受更優質的服務</a:t>
            </a:r>
            <a:endParaRPr lang="en-US" altLang="zh-TW" dirty="0" smtClean="0"/>
          </a:p>
          <a:p>
            <a:r>
              <a:rPr lang="zh-TW" altLang="en-US" dirty="0" smtClean="0"/>
              <a:t>醫師</a:t>
            </a:r>
            <a:r>
              <a:rPr lang="zh-TW" altLang="en-US" dirty="0"/>
              <a:t>長</a:t>
            </a:r>
            <a:r>
              <a:rPr lang="zh-TW" altLang="en-US" dirty="0" smtClean="0"/>
              <a:t>時間工作後又要回答問題容易疲勞而出錯或上傳的照片不夠</a:t>
            </a:r>
            <a:r>
              <a:rPr lang="zh-TW" altLang="en-US" dirty="0" smtClean="0"/>
              <a:t>清楚</a:t>
            </a:r>
            <a:endParaRPr lang="en-US" altLang="zh-TW" dirty="0"/>
          </a:p>
          <a:p>
            <a:r>
              <a:rPr lang="zh-TW" altLang="en-US" dirty="0" smtClean="0"/>
              <a:t>省錢提效發展出</a:t>
            </a:r>
            <a:r>
              <a:rPr lang="en-US" altLang="zh-TW" dirty="0" smtClean="0"/>
              <a:t>AI</a:t>
            </a:r>
            <a:r>
              <a:rPr lang="zh-TW" altLang="en-US" dirty="0" smtClean="0"/>
              <a:t>醫生</a:t>
            </a:r>
            <a:endParaRPr lang="en-US" altLang="zh-TW" dirty="0" smtClean="0"/>
          </a:p>
          <a:p>
            <a:endParaRPr lang="zh-TW" altLang="en-US" dirty="0"/>
          </a:p>
        </p:txBody>
      </p:sp>
    </p:spTree>
    <p:extLst>
      <p:ext uri="{BB962C8B-B14F-4D97-AF65-F5344CB8AC3E}">
        <p14:creationId xmlns:p14="http://schemas.microsoft.com/office/powerpoint/2010/main" val="2799112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AI</a:t>
            </a:r>
            <a:r>
              <a:rPr lang="zh-TW" altLang="en-US" dirty="0"/>
              <a:t>問診</a:t>
            </a:r>
          </a:p>
        </p:txBody>
      </p:sp>
      <p:sp>
        <p:nvSpPr>
          <p:cNvPr id="3" name="內容版面配置區 2"/>
          <p:cNvSpPr>
            <a:spLocks noGrp="1"/>
          </p:cNvSpPr>
          <p:nvPr>
            <p:ph idx="1"/>
          </p:nvPr>
        </p:nvSpPr>
        <p:spPr/>
        <p:txBody>
          <a:bodyPr/>
          <a:lstStyle/>
          <a:p>
            <a:r>
              <a:rPr lang="en-US" altLang="zh-TW" dirty="0"/>
              <a:t>RNN</a:t>
            </a:r>
            <a:r>
              <a:rPr lang="zh-TW" altLang="en-US" dirty="0"/>
              <a:t>（循環神經網絡）由一個節點組成。它被饋送數據然後將結果輸出回自己，並繼續這樣做。像</a:t>
            </a:r>
            <a:r>
              <a:rPr lang="en-US" altLang="zh-TW" dirty="0"/>
              <a:t>LSTM</a:t>
            </a:r>
            <a:r>
              <a:rPr lang="zh-TW" altLang="en-US" dirty="0"/>
              <a:t>（長期短期記憶）這樣的突破使它在記憶過去發生的事情和隨時間發現模式以使其下一次猜測有意義時變得聰明起來。</a:t>
            </a:r>
            <a:endParaRPr lang="en-US" altLang="zh-TW" dirty="0"/>
          </a:p>
          <a:p>
            <a:endParaRPr lang="zh-TW" altLang="en-US" dirty="0"/>
          </a:p>
        </p:txBody>
      </p:sp>
    </p:spTree>
    <p:extLst>
      <p:ext uri="{BB962C8B-B14F-4D97-AF65-F5344CB8AC3E}">
        <p14:creationId xmlns:p14="http://schemas.microsoft.com/office/powerpoint/2010/main" val="4092801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目標</a:t>
            </a:r>
            <a:endParaRPr lang="zh-TW" altLang="en-US" dirty="0"/>
          </a:p>
        </p:txBody>
      </p:sp>
      <p:sp>
        <p:nvSpPr>
          <p:cNvPr id="3" name="內容版面配置區 2"/>
          <p:cNvSpPr>
            <a:spLocks noGrp="1"/>
          </p:cNvSpPr>
          <p:nvPr>
            <p:ph idx="1"/>
          </p:nvPr>
        </p:nvSpPr>
        <p:spPr/>
        <p:txBody>
          <a:bodyPr/>
          <a:lstStyle/>
          <a:p>
            <a:r>
              <a:rPr lang="zh-TW" altLang="en-US" dirty="0" smtClean="0"/>
              <a:t>希望能以人工智慧做出線上問診系統 不以傳統的文字為主體 想用語音</a:t>
            </a:r>
            <a:r>
              <a:rPr lang="en-US" altLang="zh-TW" dirty="0" smtClean="0"/>
              <a:t>AI</a:t>
            </a:r>
            <a:r>
              <a:rPr lang="zh-TW" altLang="en-US" dirty="0" smtClean="0"/>
              <a:t>來跟病人互動 能夠深度的紀錄跟病人講得多句話來作判斷 不再是只以上一句來回答 最後告訴病人 可能的病症 及該看的門診科目</a:t>
            </a:r>
            <a:endParaRPr lang="en-US" altLang="zh-TW" dirty="0" smtClean="0"/>
          </a:p>
          <a:p>
            <a:r>
              <a:rPr lang="zh-TW" altLang="en-US" dirty="0" smtClean="0"/>
              <a:t>另外想再結合影像及圖片辨識功能 可以更精準的分析病人的問題及症狀來提供建議的門診及掛號 就像是肚子痛的部位有上下左右可能是不同的器官 或是手腕跟手臂是不同的病狀但同樣都是手部</a:t>
            </a:r>
            <a:endParaRPr lang="en-US" altLang="zh-TW" dirty="0" smtClean="0"/>
          </a:p>
          <a:p>
            <a:r>
              <a:rPr lang="zh-TW" altLang="en-US" dirty="0" smtClean="0"/>
              <a:t>在更進一步也許能跟醫生做協議在有空時跟病人視訊來回答複雜的病狀</a:t>
            </a:r>
            <a:endParaRPr lang="zh-TW" altLang="en-US" dirty="0"/>
          </a:p>
        </p:txBody>
      </p:sp>
    </p:spTree>
    <p:extLst>
      <p:ext uri="{BB962C8B-B14F-4D97-AF65-F5344CB8AC3E}">
        <p14:creationId xmlns:p14="http://schemas.microsoft.com/office/powerpoint/2010/main" val="601141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影像分析</a:t>
            </a:r>
          </a:p>
        </p:txBody>
      </p:sp>
      <p:sp>
        <p:nvSpPr>
          <p:cNvPr id="3" name="內容版面配置區 2"/>
          <p:cNvSpPr>
            <a:spLocks noGrp="1"/>
          </p:cNvSpPr>
          <p:nvPr>
            <p:ph idx="1"/>
          </p:nvPr>
        </p:nvSpPr>
        <p:spPr/>
        <p:txBody>
          <a:bodyPr/>
          <a:lstStyle/>
          <a:p>
            <a:r>
              <a:rPr lang="en-US" altLang="zh-TW" dirty="0"/>
              <a:t>CNN</a:t>
            </a:r>
            <a:r>
              <a:rPr lang="zh-TW" altLang="en-US" dirty="0"/>
              <a:t>在影像識別方面的威力非常強大，許多影樣分析的模型也都是以</a:t>
            </a:r>
            <a:r>
              <a:rPr lang="en-US" altLang="zh-TW" dirty="0"/>
              <a:t>CNN</a:t>
            </a:r>
            <a:r>
              <a:rPr lang="zh-TW" altLang="en-US" dirty="0"/>
              <a:t>的架構為基礎去做延伸。</a:t>
            </a:r>
          </a:p>
          <a:p>
            <a:endParaRPr lang="zh-TW" altLang="en-US" dirty="0"/>
          </a:p>
        </p:txBody>
      </p:sp>
    </p:spTree>
    <p:extLst>
      <p:ext uri="{BB962C8B-B14F-4D97-AF65-F5344CB8AC3E}">
        <p14:creationId xmlns:p14="http://schemas.microsoft.com/office/powerpoint/2010/main" val="3720644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AI</a:t>
            </a:r>
            <a:r>
              <a:rPr lang="zh-TW" altLang="en-US" dirty="0" smtClean="0"/>
              <a:t>問答方面及判斷</a:t>
            </a:r>
            <a:endParaRPr lang="zh-TW" altLang="en-US" dirty="0"/>
          </a:p>
        </p:txBody>
      </p:sp>
      <p:sp>
        <p:nvSpPr>
          <p:cNvPr id="3" name="內容版面配置區 2"/>
          <p:cNvSpPr>
            <a:spLocks noGrp="1"/>
          </p:cNvSpPr>
          <p:nvPr>
            <p:ph idx="1"/>
          </p:nvPr>
        </p:nvSpPr>
        <p:spPr/>
        <p:txBody>
          <a:bodyPr/>
          <a:lstStyle/>
          <a:p>
            <a:r>
              <a:rPr lang="zh-TW" altLang="en-US" dirty="0" smtClean="0"/>
              <a:t>以</a:t>
            </a:r>
            <a:r>
              <a:rPr lang="en-US" altLang="zh-TW" dirty="0" smtClean="0"/>
              <a:t>AI</a:t>
            </a:r>
            <a:r>
              <a:rPr lang="zh-TW" altLang="en-US" dirty="0" smtClean="0"/>
              <a:t>語音助理來跟病人做交流 能夠深度紀錄病人之前講的每句話來分析並能以大數據來取的病人的病歷及家族病史來做精準的判斷</a:t>
            </a:r>
            <a:endParaRPr lang="en-US" altLang="zh-TW" dirty="0" smtClean="0"/>
          </a:p>
          <a:p>
            <a:r>
              <a:rPr lang="zh-TW" altLang="en-US" dirty="0" smtClean="0"/>
              <a:t>如果病人能指出不適的部位來讓攝像鏡頭紀錄就能更精準的判斷</a:t>
            </a:r>
            <a:endParaRPr lang="en-US" altLang="zh-TW" dirty="0" smtClean="0"/>
          </a:p>
          <a:p>
            <a:endParaRPr lang="en-US" altLang="zh-TW" dirty="0"/>
          </a:p>
        </p:txBody>
      </p:sp>
    </p:spTree>
    <p:extLst>
      <p:ext uri="{BB962C8B-B14F-4D97-AF65-F5344CB8AC3E}">
        <p14:creationId xmlns:p14="http://schemas.microsoft.com/office/powerpoint/2010/main" val="302950412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有機">
  <a:themeElements>
    <a:clrScheme name="有機">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有機">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有機">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108</TotalTime>
  <Words>625</Words>
  <Application>Microsoft Office PowerPoint</Application>
  <PresentationFormat>寬螢幕</PresentationFormat>
  <Paragraphs>37</Paragraphs>
  <Slides>13</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13</vt:i4>
      </vt:variant>
    </vt:vector>
  </HeadingPairs>
  <TitlesOfParts>
    <vt:vector size="18" baseType="lpstr">
      <vt:lpstr>微軟正黑體</vt:lpstr>
      <vt:lpstr>新細明體</vt:lpstr>
      <vt:lpstr>Arial</vt:lpstr>
      <vt:lpstr>Garamond</vt:lpstr>
      <vt:lpstr>有機</vt:lpstr>
      <vt:lpstr>AI問診系統</vt:lpstr>
      <vt:lpstr>現今的線上問診系統</vt:lpstr>
      <vt:lpstr>醫師的時間配合難或是不熟輸入</vt:lpstr>
      <vt:lpstr>線上問診的積極目標</vt:lpstr>
      <vt:lpstr>AI人工智慧</vt:lpstr>
      <vt:lpstr>AI問診</vt:lpstr>
      <vt:lpstr>目標</vt:lpstr>
      <vt:lpstr>影像分析</vt:lpstr>
      <vt:lpstr>AI問答方面及判斷</vt:lpstr>
      <vt:lpstr>運用方面</vt:lpstr>
      <vt:lpstr>相關的研究及計畫</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AI問診系統</dc:title>
  <dc:creator>Windows 使用者</dc:creator>
  <cp:lastModifiedBy>Windows 使用者</cp:lastModifiedBy>
  <cp:revision>54</cp:revision>
  <dcterms:created xsi:type="dcterms:W3CDTF">2018-05-21T06:16:19Z</dcterms:created>
  <dcterms:modified xsi:type="dcterms:W3CDTF">2018-05-21T08:49:48Z</dcterms:modified>
</cp:coreProperties>
</file>