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5CE155-37E1-4941-AD7D-E3BEF00E14D0}" type="datetimeFigureOut">
              <a:rPr lang="en-IN" smtClean="0"/>
              <a:pPr/>
              <a:t>24-09-2022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D0D8BF4-0B1D-4894-AC58-7AF48402247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5CE155-37E1-4941-AD7D-E3BEF00E14D0}" type="datetimeFigureOut">
              <a:rPr lang="en-IN" smtClean="0"/>
              <a:pPr/>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D8BF4-0B1D-4894-AC58-7AF484022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5CE155-37E1-4941-AD7D-E3BEF00E14D0}" type="datetimeFigureOut">
              <a:rPr lang="en-IN" smtClean="0"/>
              <a:pPr/>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D8BF4-0B1D-4894-AC58-7AF484022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5CE155-37E1-4941-AD7D-E3BEF00E14D0}" type="datetimeFigureOut">
              <a:rPr lang="en-IN" smtClean="0"/>
              <a:pPr/>
              <a:t>24-09-2022</a:t>
            </a:fld>
            <a:endParaRPr lang="en-IN"/>
          </a:p>
        </p:txBody>
      </p:sp>
      <p:sp>
        <p:nvSpPr>
          <p:cNvPr id="9" name="Slide Number Placeholder 8"/>
          <p:cNvSpPr>
            <a:spLocks noGrp="1"/>
          </p:cNvSpPr>
          <p:nvPr>
            <p:ph type="sldNum" sz="quarter" idx="15"/>
          </p:nvPr>
        </p:nvSpPr>
        <p:spPr/>
        <p:txBody>
          <a:bodyPr rtlCol="0"/>
          <a:lstStyle/>
          <a:p>
            <a:fld id="{ED0D8BF4-0B1D-4894-AC58-7AF48402247C}"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5CE155-37E1-4941-AD7D-E3BEF00E14D0}" type="datetimeFigureOut">
              <a:rPr lang="en-IN" smtClean="0"/>
              <a:pPr/>
              <a:t>24-09-2022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D0D8BF4-0B1D-4894-AC58-7AF48402247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5CE155-37E1-4941-AD7D-E3BEF00E14D0}" type="datetimeFigureOut">
              <a:rPr lang="en-IN" smtClean="0"/>
              <a:pPr/>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D8BF4-0B1D-4894-AC58-7AF48402247C}"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5CE155-37E1-4941-AD7D-E3BEF00E14D0}" type="datetimeFigureOut">
              <a:rPr lang="en-IN" smtClean="0"/>
              <a:pPr/>
              <a:t>24-09-2022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0D8BF4-0B1D-4894-AC58-7AF48402247C}"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5CE155-37E1-4941-AD7D-E3BEF00E14D0}" type="datetimeFigureOut">
              <a:rPr lang="en-IN" smtClean="0"/>
              <a:pPr/>
              <a:t>24-09-2022</a:t>
            </a:fld>
            <a:endParaRPr lang="en-IN"/>
          </a:p>
        </p:txBody>
      </p:sp>
      <p:sp>
        <p:nvSpPr>
          <p:cNvPr id="7" name="Slide Number Placeholder 6"/>
          <p:cNvSpPr>
            <a:spLocks noGrp="1"/>
          </p:cNvSpPr>
          <p:nvPr>
            <p:ph type="sldNum" sz="quarter" idx="11"/>
          </p:nvPr>
        </p:nvSpPr>
        <p:spPr/>
        <p:txBody>
          <a:bodyPr rtlCol="0"/>
          <a:lstStyle/>
          <a:p>
            <a:fld id="{ED0D8BF4-0B1D-4894-AC58-7AF48402247C}"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CE155-37E1-4941-AD7D-E3BEF00E14D0}" type="datetimeFigureOut">
              <a:rPr lang="en-IN" smtClean="0"/>
              <a:pPr/>
              <a:t>24-09-2022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0D8BF4-0B1D-4894-AC58-7AF484022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5CE155-37E1-4941-AD7D-E3BEF00E14D0}" type="datetimeFigureOut">
              <a:rPr lang="en-IN" smtClean="0"/>
              <a:pPr/>
              <a:t>24-09-2022</a:t>
            </a:fld>
            <a:endParaRPr lang="en-IN"/>
          </a:p>
        </p:txBody>
      </p:sp>
      <p:sp>
        <p:nvSpPr>
          <p:cNvPr id="22" name="Slide Number Placeholder 21"/>
          <p:cNvSpPr>
            <a:spLocks noGrp="1"/>
          </p:cNvSpPr>
          <p:nvPr>
            <p:ph type="sldNum" sz="quarter" idx="15"/>
          </p:nvPr>
        </p:nvSpPr>
        <p:spPr/>
        <p:txBody>
          <a:bodyPr rtlCol="0"/>
          <a:lstStyle/>
          <a:p>
            <a:fld id="{ED0D8BF4-0B1D-4894-AC58-7AF48402247C}"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5CE155-37E1-4941-AD7D-E3BEF00E14D0}" type="datetimeFigureOut">
              <a:rPr lang="en-IN" smtClean="0"/>
              <a:pPr/>
              <a:t>24-09-2022</a:t>
            </a:fld>
            <a:endParaRPr lang="en-IN"/>
          </a:p>
        </p:txBody>
      </p:sp>
      <p:sp>
        <p:nvSpPr>
          <p:cNvPr id="18" name="Slide Number Placeholder 17"/>
          <p:cNvSpPr>
            <a:spLocks noGrp="1"/>
          </p:cNvSpPr>
          <p:nvPr>
            <p:ph type="sldNum" sz="quarter" idx="11"/>
          </p:nvPr>
        </p:nvSpPr>
        <p:spPr/>
        <p:txBody>
          <a:bodyPr rtlCol="0"/>
          <a:lstStyle/>
          <a:p>
            <a:fld id="{ED0D8BF4-0B1D-4894-AC58-7AF48402247C}"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5CE155-37E1-4941-AD7D-E3BEF00E14D0}" type="datetimeFigureOut">
              <a:rPr lang="en-IN" smtClean="0"/>
              <a:pPr/>
              <a:t>24-09-2022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D0D8BF4-0B1D-4894-AC58-7AF484022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css-tutorials/" TargetMode="External"/><Relationship Id="rId2" Type="http://schemas.openxmlformats.org/officeDocument/2006/relationships/hyperlink" Target="https://www.geeksforgeeks.org/html-tutorials/" TargetMode="External"/><Relationship Id="rId1" Type="http://schemas.openxmlformats.org/officeDocument/2006/relationships/slideLayout" Target="../slideLayouts/slideLayout2.xml"/><Relationship Id="rId5" Type="http://schemas.openxmlformats.org/officeDocument/2006/relationships/hyperlink" Target="https://www.geeksforgeeks.org/bootstrap-tutorials/" TargetMode="External"/><Relationship Id="rId4" Type="http://schemas.openxmlformats.org/officeDocument/2006/relationships/hyperlink" Target="https://www.geeksforgeeks.org/javascript-tutoria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dbms/" TargetMode="External"/><Relationship Id="rId2" Type="http://schemas.openxmlformats.org/officeDocument/2006/relationships/hyperlink" Target="https://www.geeksforgeeks.org/php/" TargetMode="External"/><Relationship Id="rId1" Type="http://schemas.openxmlformats.org/officeDocument/2006/relationships/slideLayout" Target="../slideLayouts/slideLayout2.xml"/><Relationship Id="rId4" Type="http://schemas.openxmlformats.org/officeDocument/2006/relationships/hyperlink" Target="https://www.geeksforgeeks.org/sql-tutoria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Full Stack Development</a:t>
            </a:r>
            <a:endParaRPr lang="en-IN" dirty="0"/>
          </a:p>
        </p:txBody>
      </p:sp>
      <p:sp>
        <p:nvSpPr>
          <p:cNvPr id="3" name="Subtitle 2"/>
          <p:cNvSpPr>
            <a:spLocks noGrp="1"/>
          </p:cNvSpPr>
          <p:nvPr>
            <p:ph type="subTitle" idx="1"/>
          </p:nvPr>
        </p:nvSpPr>
        <p:spPr/>
        <p:txBody>
          <a:bodyPr>
            <a:normAutofit fontScale="77500" lnSpcReduction="20000"/>
          </a:bodyPr>
          <a:lstStyle/>
          <a:p>
            <a:r>
              <a:rPr lang="en-IN" dirty="0" smtClean="0">
                <a:solidFill>
                  <a:srgbClr val="FFC000"/>
                </a:solidFill>
              </a:rPr>
              <a:t>SETTI HEMANTH BABU</a:t>
            </a:r>
          </a:p>
          <a:p>
            <a:r>
              <a:rPr lang="en-IN" dirty="0" smtClean="0">
                <a:solidFill>
                  <a:srgbClr val="FF0000"/>
                </a:solidFill>
              </a:rPr>
              <a:t>R170648 (CSE) Sec-D</a:t>
            </a:r>
          </a:p>
          <a:p>
            <a:pPr algn="r"/>
            <a:r>
              <a:rPr lang="en-IN" sz="2100" dirty="0" smtClean="0"/>
              <a:t>Under guidance of</a:t>
            </a:r>
          </a:p>
          <a:p>
            <a:pPr algn="r"/>
            <a:r>
              <a:rPr lang="en-IN" sz="3000" dirty="0" smtClean="0">
                <a:solidFill>
                  <a:srgbClr val="FFC000"/>
                </a:solidFill>
              </a:rPr>
              <a:t>Mr. Ravi Kumar</a:t>
            </a:r>
          </a:p>
          <a:p>
            <a:pPr algn="r"/>
            <a:r>
              <a:rPr lang="en-IN" sz="1400" b="1" dirty="0"/>
              <a:t>Assistant Professor, IIIT RK Valley, RGUKT-AP</a:t>
            </a:r>
            <a:endParaRPr lang="en-IN" sz="1400" dirty="0"/>
          </a:p>
          <a:p>
            <a:pPr algn="r"/>
            <a:endParaRPr lang="en-IN" sz="3000" dirty="0">
              <a:solidFill>
                <a:srgbClr val="FFC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1907704" y="548680"/>
            <a:ext cx="6901830" cy="3168352"/>
          </a:xfrm>
          <a:prstGeom prst="rect">
            <a:avLst/>
          </a:prstGeom>
          <a:noFill/>
          <a:ln w="9525">
            <a:noFill/>
            <a:miter lim="800000"/>
            <a:headEnd/>
            <a:tailEnd/>
          </a:ln>
          <a:effec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arn(inHorizont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Horizontal)">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barn(inHorizontal)">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barn(inHorizontal)">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6"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barn(inHorizontal)">
                                      <p:cBhvr>
                                        <p:cTn id="3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Hardware Specification</a:t>
            </a:r>
            <a:br>
              <a:rPr lang="en-IN" b="1" dirty="0" smtClean="0"/>
            </a:br>
            <a:endParaRPr lang="en-IN" dirty="0"/>
          </a:p>
        </p:txBody>
      </p:sp>
      <p:sp>
        <p:nvSpPr>
          <p:cNvPr id="3" name="Content Placeholder 2"/>
          <p:cNvSpPr>
            <a:spLocks noGrp="1"/>
          </p:cNvSpPr>
          <p:nvPr>
            <p:ph sz="quarter" idx="1"/>
          </p:nvPr>
        </p:nvSpPr>
        <p:spPr/>
        <p:txBody>
          <a:bodyPr>
            <a:normAutofit fontScale="92500" lnSpcReduction="20000"/>
          </a:bodyPr>
          <a:lstStyle/>
          <a:p>
            <a:pPr>
              <a:buNone/>
            </a:pPr>
            <a:r>
              <a:rPr lang="en-IN" b="1" u="sng" dirty="0" smtClean="0"/>
              <a:t>User side:</a:t>
            </a:r>
            <a:endParaRPr lang="en-IN" dirty="0" smtClean="0"/>
          </a:p>
          <a:p>
            <a:pPr lvl="0"/>
            <a:r>
              <a:rPr lang="en-IN" dirty="0" smtClean="0"/>
              <a:t>Not required any hardware.</a:t>
            </a:r>
          </a:p>
          <a:p>
            <a:pPr lvl="0"/>
            <a:r>
              <a:rPr lang="en-IN" dirty="0" smtClean="0"/>
              <a:t>Required only internet access and computer.</a:t>
            </a:r>
          </a:p>
          <a:p>
            <a:endParaRPr lang="en-IN" b="1" u="sng" dirty="0" smtClean="0"/>
          </a:p>
          <a:p>
            <a:pPr>
              <a:buNone/>
            </a:pPr>
            <a:r>
              <a:rPr lang="en-IN" b="1" u="sng" dirty="0" smtClean="0"/>
              <a:t>Server side:</a:t>
            </a:r>
            <a:endParaRPr lang="en-IN" dirty="0" smtClean="0"/>
          </a:p>
          <a:p>
            <a:r>
              <a:rPr lang="en-IN" b="1" dirty="0" smtClean="0"/>
              <a:t>Ram</a:t>
            </a:r>
            <a:endParaRPr lang="en-IN" dirty="0" smtClean="0"/>
          </a:p>
          <a:p>
            <a:r>
              <a:rPr lang="en-IN" dirty="0" smtClean="0"/>
              <a:t>4GB</a:t>
            </a:r>
          </a:p>
          <a:p>
            <a:r>
              <a:rPr lang="en-IN" b="1" dirty="0" smtClean="0"/>
              <a:t>Hard disk</a:t>
            </a:r>
            <a:endParaRPr lang="en-IN" dirty="0" smtClean="0"/>
          </a:p>
          <a:p>
            <a:r>
              <a:rPr lang="en-IN" dirty="0" smtClean="0"/>
              <a:t>1TB</a:t>
            </a:r>
          </a:p>
          <a:p>
            <a:r>
              <a:rPr lang="en-IN" b="1" dirty="0" smtClean="0"/>
              <a:t>Processor</a:t>
            </a:r>
            <a:endParaRPr lang="en-IN" dirty="0" smtClean="0"/>
          </a:p>
          <a:p>
            <a:r>
              <a:rPr lang="en-IN" dirty="0" smtClean="0"/>
              <a:t>2.4GHz</a:t>
            </a:r>
          </a:p>
          <a:p>
            <a:r>
              <a:rPr lang="en-IN" b="1" dirty="0" smtClean="0"/>
              <a:t>Operating System</a:t>
            </a:r>
            <a:endParaRPr lang="en-IN" dirty="0" smtClean="0"/>
          </a:p>
          <a:p>
            <a:r>
              <a:rPr lang="en-IN" dirty="0" smtClean="0"/>
              <a:t>Server side OS like Unix</a:t>
            </a:r>
          </a:p>
          <a:p>
            <a:endParaRPr lang="en-IN" dirty="0"/>
          </a:p>
        </p:txBody>
      </p:sp>
    </p:spTree>
  </p:cSld>
  <p:clrMapOvr>
    <a:masterClrMapping/>
  </p:clrMapOvr>
  <p:transition>
    <p:pull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Software Requirement</a:t>
            </a:r>
            <a:br>
              <a:rPr lang="en-IN" b="1" dirty="0" smtClean="0"/>
            </a:br>
            <a:endParaRPr lang="en-IN" dirty="0"/>
          </a:p>
        </p:txBody>
      </p:sp>
      <p:sp>
        <p:nvSpPr>
          <p:cNvPr id="3" name="Content Placeholder 2"/>
          <p:cNvSpPr>
            <a:spLocks noGrp="1"/>
          </p:cNvSpPr>
          <p:nvPr>
            <p:ph sz="quarter" idx="1"/>
          </p:nvPr>
        </p:nvSpPr>
        <p:spPr/>
        <p:txBody>
          <a:bodyPr>
            <a:normAutofit fontScale="70000" lnSpcReduction="20000"/>
          </a:bodyPr>
          <a:lstStyle/>
          <a:p>
            <a:pPr>
              <a:buNone/>
            </a:pPr>
            <a:r>
              <a:rPr lang="en-IN" b="1" dirty="0" smtClean="0"/>
              <a:t>Front End</a:t>
            </a:r>
            <a:endParaRPr lang="en-IN" dirty="0" smtClean="0"/>
          </a:p>
          <a:p>
            <a:pPr>
              <a:buNone/>
            </a:pPr>
            <a:r>
              <a:rPr lang="en-IN" dirty="0" smtClean="0"/>
              <a:t> HTML,CSS ,</a:t>
            </a:r>
            <a:r>
              <a:rPr lang="en-IN" dirty="0" err="1" smtClean="0"/>
              <a:t>jquery,java</a:t>
            </a:r>
            <a:r>
              <a:rPr lang="en-IN" dirty="0" smtClean="0"/>
              <a:t> script</a:t>
            </a:r>
          </a:p>
          <a:p>
            <a:pPr>
              <a:buNone/>
            </a:pPr>
            <a:endParaRPr lang="en-IN" b="1" dirty="0" smtClean="0"/>
          </a:p>
          <a:p>
            <a:pPr>
              <a:buNone/>
            </a:pPr>
            <a:r>
              <a:rPr lang="en-IN" b="1" dirty="0" smtClean="0"/>
              <a:t>Server side Language</a:t>
            </a:r>
            <a:endParaRPr lang="en-IN" dirty="0" smtClean="0"/>
          </a:p>
          <a:p>
            <a:pPr>
              <a:buNone/>
            </a:pPr>
            <a:r>
              <a:rPr lang="en-IN" dirty="0" smtClean="0"/>
              <a:t> PHP</a:t>
            </a:r>
          </a:p>
          <a:p>
            <a:pPr>
              <a:buNone/>
            </a:pPr>
            <a:endParaRPr lang="en-IN" b="1" dirty="0" smtClean="0"/>
          </a:p>
          <a:p>
            <a:pPr>
              <a:buNone/>
            </a:pPr>
            <a:r>
              <a:rPr lang="en-IN" b="1" dirty="0" smtClean="0"/>
              <a:t>Database Server</a:t>
            </a:r>
            <a:endParaRPr lang="en-IN" dirty="0" smtClean="0"/>
          </a:p>
          <a:p>
            <a:pPr>
              <a:buNone/>
            </a:pPr>
            <a:r>
              <a:rPr lang="en-IN" dirty="0" smtClean="0"/>
              <a:t> </a:t>
            </a:r>
            <a:r>
              <a:rPr lang="en-IN" dirty="0" err="1" smtClean="0"/>
              <a:t>MySql</a:t>
            </a:r>
            <a:endParaRPr lang="en-IN" dirty="0" smtClean="0"/>
          </a:p>
          <a:p>
            <a:pPr>
              <a:buNone/>
            </a:pPr>
            <a:endParaRPr lang="en-IN" b="1" dirty="0" smtClean="0"/>
          </a:p>
          <a:p>
            <a:pPr>
              <a:buNone/>
            </a:pPr>
            <a:r>
              <a:rPr lang="en-IN" b="1" dirty="0" smtClean="0"/>
              <a:t>Web Browser</a:t>
            </a:r>
            <a:endParaRPr lang="en-IN" dirty="0" smtClean="0"/>
          </a:p>
          <a:p>
            <a:pPr>
              <a:buNone/>
            </a:pPr>
            <a:r>
              <a:rPr lang="en-IN" dirty="0" smtClean="0"/>
              <a:t> Firefox , Google Chrome or any compatible browser</a:t>
            </a:r>
          </a:p>
          <a:p>
            <a:pPr>
              <a:buNone/>
            </a:pPr>
            <a:endParaRPr lang="en-IN" b="1" dirty="0" smtClean="0"/>
          </a:p>
          <a:p>
            <a:pPr>
              <a:buNone/>
            </a:pPr>
            <a:r>
              <a:rPr lang="en-IN" b="1" dirty="0" smtClean="0"/>
              <a:t>Operating System</a:t>
            </a:r>
            <a:endParaRPr lang="en-IN" dirty="0" smtClean="0"/>
          </a:p>
          <a:p>
            <a:pPr>
              <a:buNone/>
            </a:pPr>
            <a:r>
              <a:rPr lang="en-IN" dirty="0" smtClean="0"/>
              <a:t>  </a:t>
            </a:r>
            <a:r>
              <a:rPr lang="en-IN" dirty="0" err="1" smtClean="0"/>
              <a:t>Ubuntu,Windows</a:t>
            </a:r>
            <a:r>
              <a:rPr lang="en-IN" dirty="0" smtClean="0"/>
              <a:t> or any equivalent OS</a:t>
            </a:r>
          </a:p>
          <a:p>
            <a:pPr>
              <a:buNone/>
            </a:pPr>
            <a:endParaRPr lang="en-IN" b="1" dirty="0" smtClean="0"/>
          </a:p>
          <a:p>
            <a:pPr>
              <a:buNone/>
            </a:pPr>
            <a:r>
              <a:rPr lang="en-IN" b="1" dirty="0" smtClean="0"/>
              <a:t>Software</a:t>
            </a:r>
            <a:endParaRPr lang="en-IN" dirty="0" smtClean="0"/>
          </a:p>
          <a:p>
            <a:pPr>
              <a:buNone/>
            </a:pPr>
            <a:r>
              <a:rPr lang="en-IN" dirty="0" smtClean="0"/>
              <a:t> </a:t>
            </a:r>
            <a:r>
              <a:rPr lang="en-IN" dirty="0" err="1" smtClean="0"/>
              <a:t>xampp</a:t>
            </a:r>
            <a:endParaRPr lang="en-IN" dirty="0" smtClean="0"/>
          </a:p>
          <a:p>
            <a:endParaRPr lang="en-IN" dirty="0"/>
          </a:p>
        </p:txBody>
      </p:sp>
    </p:spTree>
  </p:cSld>
  <p:clrMapOvr>
    <a:masterClrMapping/>
  </p:clrMapOvr>
  <p:transition>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System Design</a:t>
            </a:r>
            <a:endParaRPr lang="en-IN" dirty="0"/>
          </a:p>
        </p:txBody>
      </p:sp>
      <p:sp>
        <p:nvSpPr>
          <p:cNvPr id="3" name="Content Placeholder 2"/>
          <p:cNvSpPr>
            <a:spLocks noGrp="1"/>
          </p:cNvSpPr>
          <p:nvPr>
            <p:ph sz="quarter" idx="1"/>
          </p:nvPr>
        </p:nvSpPr>
        <p:spPr/>
        <p:txBody>
          <a:bodyPr>
            <a:normAutofit/>
          </a:bodyPr>
          <a:lstStyle/>
          <a:p>
            <a:pPr>
              <a:buNone/>
            </a:pPr>
            <a:r>
              <a:rPr lang="en-IN" sz="1400" dirty="0" smtClean="0"/>
              <a:t>		The system design is needed for information processing technology and the user interface development analysis. It contain a high level overview of the organization in which the common activities, processes and products are described in relation to how they create, use and modify information. </a:t>
            </a:r>
          </a:p>
          <a:p>
            <a:pPr>
              <a:buNone/>
            </a:pPr>
            <a:r>
              <a:rPr lang="en-IN" sz="1400" dirty="0" smtClean="0"/>
              <a:t>Below given </a:t>
            </a:r>
            <a:r>
              <a:rPr lang="en-IN" sz="1400" dirty="0" err="1" smtClean="0"/>
              <a:t>dfd’s</a:t>
            </a:r>
            <a:r>
              <a:rPr lang="en-IN" sz="1400" dirty="0" smtClean="0"/>
              <a:t> can be used to describe the overall user interface</a:t>
            </a:r>
            <a:endParaRPr lang="en-IN" sz="1400" dirty="0"/>
          </a:p>
        </p:txBody>
      </p:sp>
      <p:pic>
        <p:nvPicPr>
          <p:cNvPr id="4" name="Picture 3" descr="C:\Users\Lenovo\Desktop\dfd2.png"/>
          <p:cNvPicPr/>
          <p:nvPr/>
        </p:nvPicPr>
        <p:blipFill>
          <a:blip r:embed="rId2" cstate="print"/>
          <a:srcRect/>
          <a:stretch>
            <a:fillRect/>
          </a:stretch>
        </p:blipFill>
        <p:spPr bwMode="auto">
          <a:xfrm>
            <a:off x="4355976" y="4797152"/>
            <a:ext cx="3600400" cy="1512168"/>
          </a:xfrm>
          <a:prstGeom prst="rect">
            <a:avLst/>
          </a:prstGeom>
          <a:noFill/>
          <a:ln w="9525">
            <a:noFill/>
            <a:miter lim="800000"/>
            <a:headEnd/>
            <a:tailEnd/>
          </a:ln>
        </p:spPr>
      </p:pic>
      <p:pic>
        <p:nvPicPr>
          <p:cNvPr id="6" name="Picture 5" descr="C:\Users\Lenovo\Desktop\dfd1.png"/>
          <p:cNvPicPr/>
          <p:nvPr/>
        </p:nvPicPr>
        <p:blipFill>
          <a:blip r:embed="rId3" cstate="print"/>
          <a:srcRect/>
          <a:stretch>
            <a:fillRect/>
          </a:stretch>
        </p:blipFill>
        <p:spPr bwMode="auto">
          <a:xfrm>
            <a:off x="395536" y="2924944"/>
            <a:ext cx="4104456" cy="1813270"/>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System Design</a:t>
            </a:r>
            <a:endParaRPr lang="en-IN" dirty="0"/>
          </a:p>
        </p:txBody>
      </p:sp>
      <p:sp>
        <p:nvSpPr>
          <p:cNvPr id="3" name="Content Placeholder 2"/>
          <p:cNvSpPr>
            <a:spLocks noGrp="1"/>
          </p:cNvSpPr>
          <p:nvPr>
            <p:ph sz="quarter" idx="1"/>
          </p:nvPr>
        </p:nvSpPr>
        <p:spPr/>
        <p:txBody>
          <a:bodyPr>
            <a:normAutofit/>
          </a:bodyPr>
          <a:lstStyle/>
          <a:p>
            <a:r>
              <a:rPr lang="en-IN" sz="1400" dirty="0" smtClean="0"/>
              <a:t>UML stands for Unified </a:t>
            </a:r>
            <a:r>
              <a:rPr lang="en-IN" sz="1400" dirty="0" err="1" smtClean="0"/>
              <a:t>Modeling</a:t>
            </a:r>
            <a:r>
              <a:rPr lang="en-IN" sz="1400" dirty="0" smtClean="0"/>
              <a:t> Language. UML is a language for specifying, visualizing and documenting the system. This is the step while developing any product after analysis. The goal from this is to produce a model of the entities involved in the project which later need to be built. The representation of the entities that are to be used in the product being developed need to be designed.</a:t>
            </a:r>
          </a:p>
          <a:p>
            <a:endParaRPr lang="en-IN" b="1" dirty="0" smtClean="0"/>
          </a:p>
          <a:p>
            <a:endParaRPr lang="en-IN" dirty="0" smtClean="0"/>
          </a:p>
          <a:p>
            <a:endParaRPr lang="en-IN" dirty="0"/>
          </a:p>
        </p:txBody>
      </p:sp>
      <p:pic>
        <p:nvPicPr>
          <p:cNvPr id="4" name="Picture 3" descr="C:\Users\Lenovo\Desktop\usecase_admin_user.png"/>
          <p:cNvPicPr/>
          <p:nvPr/>
        </p:nvPicPr>
        <p:blipFill>
          <a:blip r:embed="rId2" cstate="print"/>
          <a:srcRect/>
          <a:stretch>
            <a:fillRect/>
          </a:stretch>
        </p:blipFill>
        <p:spPr bwMode="auto">
          <a:xfrm>
            <a:off x="1907704" y="2924944"/>
            <a:ext cx="4467493" cy="3301801"/>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467600" cy="1287016"/>
          </a:xfrm>
        </p:spPr>
        <p:txBody>
          <a:bodyPr>
            <a:normAutofit fontScale="90000"/>
          </a:bodyPr>
          <a:lstStyle/>
          <a:p>
            <a:r>
              <a:rPr lang="en-IN" sz="2700" b="1" dirty="0" smtClean="0"/>
              <a:t>System Testing</a:t>
            </a:r>
            <a:r>
              <a:rPr lang="en-IN" dirty="0" smtClean="0"/>
              <a:t>	</a:t>
            </a:r>
            <a:br>
              <a:rPr lang="en-IN" dirty="0" smtClean="0"/>
            </a:br>
            <a:r>
              <a:rPr lang="en-IN" dirty="0" smtClean="0"/>
              <a:t>	</a:t>
            </a:r>
            <a:r>
              <a:rPr lang="en-IN" sz="1100" dirty="0" smtClean="0"/>
              <a:t>System testing is normally carried out in a planned manner according to the system test plan document. The system test plan identifies all testing-related activities that must be performed, specifies the schedule of testing, and allocates resources. It also lists all the test cases and the expected outputs for each test case. Here the modules are integrated in a planned manner.</a:t>
            </a:r>
            <a:endParaRPr lang="en-IN" sz="1100" dirty="0"/>
          </a:p>
        </p:txBody>
      </p:sp>
      <p:sp>
        <p:nvSpPr>
          <p:cNvPr id="3" name="Content Placeholder 2"/>
          <p:cNvSpPr>
            <a:spLocks noGrp="1"/>
          </p:cNvSpPr>
          <p:nvPr>
            <p:ph sz="quarter" idx="1"/>
          </p:nvPr>
        </p:nvSpPr>
        <p:spPr/>
        <p:txBody>
          <a:bodyPr>
            <a:normAutofit fontScale="47500" lnSpcReduction="20000"/>
          </a:bodyPr>
          <a:lstStyle/>
          <a:p>
            <a:pPr>
              <a:buNone/>
            </a:pPr>
            <a:r>
              <a:rPr lang="en-IN" dirty="0" smtClean="0"/>
              <a:t>	</a:t>
            </a:r>
          </a:p>
          <a:p>
            <a:pPr>
              <a:buNone/>
            </a:pPr>
            <a:r>
              <a:rPr lang="en-IN" b="1" dirty="0" smtClean="0"/>
              <a:t>Functional Testing </a:t>
            </a:r>
          </a:p>
          <a:p>
            <a:pPr>
              <a:buNone/>
            </a:pPr>
            <a:r>
              <a:rPr lang="en-IN" dirty="0" smtClean="0"/>
              <a:t>		Functional testing refers to tests that verify a specific action or function of the code. These are usually found in the code requirements documentation, although some development methodologies work from use cases or user stories. Functional tests tend to answer the question of "can the user do this" or "does this particular feature work". Some examples of functional testing done in our project: By checking all the login modules, it is ensured that only registered users can access all the facilities.  </a:t>
            </a:r>
          </a:p>
          <a:p>
            <a:pPr>
              <a:buNone/>
            </a:pPr>
            <a:r>
              <a:rPr lang="en-IN" b="1" dirty="0" smtClean="0"/>
              <a:t>Structural Testing </a:t>
            </a:r>
          </a:p>
          <a:p>
            <a:pPr>
              <a:buNone/>
            </a:pPr>
            <a:r>
              <a:rPr lang="en-IN" dirty="0" smtClean="0"/>
              <a:t>		Structural testing is also called White box testing. This means a testing technique whereby explicit knowledge of the internal workings of the item being tested is used to select the test data. White box testing uses specific knowledge of programming code to examine outputs. The test is accurate only if the tester knows what the program is supposed to do. He or she can then see if the program diverges from its intended goal. White box testing does not account for errors caused by omission, and all visible code must also be readable.</a:t>
            </a:r>
          </a:p>
          <a:p>
            <a:pPr>
              <a:buNone/>
            </a:pPr>
            <a:r>
              <a:rPr lang="en-IN" b="1" dirty="0" smtClean="0"/>
              <a:t> System Testing </a:t>
            </a:r>
          </a:p>
          <a:p>
            <a:pPr>
              <a:buNone/>
            </a:pPr>
            <a:r>
              <a:rPr lang="en-IN" dirty="0" smtClean="0"/>
              <a:t>		System testing of software or hardware is testing conducted on a complete, integrated system to evaluate the system's compliance with its specified requirements. System testing falls within the scope of black box testing, and as such, should require no knowledge of the inner design of the code or logic. </a:t>
            </a:r>
          </a:p>
          <a:p>
            <a:pPr>
              <a:buNone/>
            </a:pPr>
            <a:r>
              <a:rPr lang="en-IN" dirty="0" smtClean="0"/>
              <a:t>		As a rule, system testing takes, as its input, all of the "integrated “software components that have successfully passed integration testing and also the software system itself integrated with any applicable hardware system(s). The purpose of integration testing is to detect any inconsistencies between the software units that are integrated together (called assemblages) or between any of the assemblages and the hardware. System testing is amore limiting type of testing; it seeks to detect defects both within the "inter-assemblages" and also within the system as a whole. </a:t>
            </a:r>
          </a:p>
          <a:p>
            <a:pPr>
              <a:buNone/>
            </a:pPr>
            <a:r>
              <a:rPr lang="en-IN" dirty="0" smtClean="0"/>
              <a:t>		System testing is performed on the entire system in the context of a Functional Requirement Specification(s) (FRS) and/or a System Requirement Specification (SRS).System testing is an investigatory testing phase, where the focus is to have almost a destructive attitude and tests not only the design, but also the behaviour and even the believed expectations of the customer. It is also intended to test up to and beyond the bounds defined in the software/hardware requirements specification(s). </a:t>
            </a:r>
            <a:endParaRPr lang="en-IN" dirty="0"/>
          </a:p>
        </p:txBody>
      </p:sp>
    </p:spTree>
  </p:cSld>
  <p:clrMapOvr>
    <a:masterClrMapping/>
  </p:clrMapOvr>
  <p:transition>
    <p:strips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Database Schema</a:t>
            </a:r>
            <a:br>
              <a:rPr lang="en-IN" b="1" dirty="0" smtClean="0"/>
            </a:br>
            <a:endParaRPr lang="en-IN" dirty="0"/>
          </a:p>
        </p:txBody>
      </p:sp>
      <p:sp>
        <p:nvSpPr>
          <p:cNvPr id="3" name="Content Placeholder 2"/>
          <p:cNvSpPr>
            <a:spLocks noGrp="1"/>
          </p:cNvSpPr>
          <p:nvPr>
            <p:ph sz="quarter" idx="1"/>
          </p:nvPr>
        </p:nvSpPr>
        <p:spPr>
          <a:xfrm>
            <a:off x="467544" y="1052736"/>
            <a:ext cx="7632848" cy="5112568"/>
          </a:xfrm>
        </p:spPr>
        <p:txBody>
          <a:bodyPr>
            <a:normAutofit/>
          </a:bodyPr>
          <a:lstStyle/>
          <a:p>
            <a:pPr>
              <a:buNone/>
            </a:pPr>
            <a:r>
              <a:rPr lang="en-IN" sz="1000" b="1" dirty="0" smtClean="0"/>
              <a:t>		</a:t>
            </a:r>
            <a:r>
              <a:rPr lang="en-IN" sz="1000" dirty="0" smtClean="0"/>
              <a:t>The goal of database design is to ensure that the data is represented in such a way that there is no redundancy and no extraneous data is generated, thus generate relationship in as high an order as possible. Having identified all the data on the system it is necessary to at the logical database design. Database design involves designing the conceptual model of the database. This model is independent of the physical representation of the data. Once the conceptual model is designed, it can be mapped to the DBMS/RDBMS that is actually being used. </a:t>
            </a:r>
          </a:p>
          <a:p>
            <a:endParaRPr lang="en-IN" dirty="0"/>
          </a:p>
        </p:txBody>
      </p:sp>
      <p:pic>
        <p:nvPicPr>
          <p:cNvPr id="4" name="Picture 3" descr="C:\Users\Lenovo\Desktop\db2.png"/>
          <p:cNvPicPr/>
          <p:nvPr/>
        </p:nvPicPr>
        <p:blipFill>
          <a:blip r:embed="rId2" cstate="print"/>
          <a:srcRect/>
          <a:stretch>
            <a:fillRect/>
          </a:stretch>
        </p:blipFill>
        <p:spPr bwMode="auto">
          <a:xfrm>
            <a:off x="251520" y="1916832"/>
            <a:ext cx="2808312" cy="2376264"/>
          </a:xfrm>
          <a:prstGeom prst="rect">
            <a:avLst/>
          </a:prstGeom>
          <a:noFill/>
          <a:ln w="9525">
            <a:noFill/>
            <a:miter lim="800000"/>
            <a:headEnd/>
            <a:tailEnd/>
          </a:ln>
        </p:spPr>
      </p:pic>
      <p:pic>
        <p:nvPicPr>
          <p:cNvPr id="5" name="Picture 4" descr="C:\Users\Lenovo\Desktop\db4.png"/>
          <p:cNvPicPr/>
          <p:nvPr/>
        </p:nvPicPr>
        <p:blipFill>
          <a:blip r:embed="rId3" cstate="print"/>
          <a:srcRect/>
          <a:stretch>
            <a:fillRect/>
          </a:stretch>
        </p:blipFill>
        <p:spPr bwMode="auto">
          <a:xfrm>
            <a:off x="3203849" y="1916832"/>
            <a:ext cx="4896544" cy="3960440"/>
          </a:xfrm>
          <a:prstGeom prst="rect">
            <a:avLst/>
          </a:prstGeom>
          <a:noFill/>
          <a:ln w="9525">
            <a:noFill/>
            <a:miter lim="800000"/>
            <a:headEnd/>
            <a:tailEnd/>
          </a:ln>
        </p:spPr>
      </p:pic>
    </p:spTree>
  </p:cSld>
  <p:clrMapOvr>
    <a:masterClrMapping/>
  </p:clrMapOvr>
  <p:transition>
    <p:cover dir="l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dirty="0"/>
          </a:p>
        </p:txBody>
      </p:sp>
      <p:sp>
        <p:nvSpPr>
          <p:cNvPr id="3" name="Content Placeholder 2"/>
          <p:cNvSpPr>
            <a:spLocks noGrp="1"/>
          </p:cNvSpPr>
          <p:nvPr>
            <p:ph sz="quarter" idx="1"/>
          </p:nvPr>
        </p:nvSpPr>
        <p:spPr/>
        <p:txBody>
          <a:bodyPr>
            <a:normAutofit fontScale="85000" lnSpcReduction="10000"/>
          </a:bodyPr>
          <a:lstStyle/>
          <a:p>
            <a:pPr>
              <a:buNone/>
            </a:pPr>
            <a:r>
              <a:rPr lang="en-IN" b="1" dirty="0" smtClean="0"/>
              <a:t>		</a:t>
            </a:r>
            <a:r>
              <a:rPr lang="en-IN" dirty="0" smtClean="0"/>
              <a:t>The software is designed in such a way that future modifications can be done easily. The following conclusions can be deduced from the development of the project:</a:t>
            </a:r>
          </a:p>
          <a:p>
            <a:pPr>
              <a:buNone/>
            </a:pPr>
            <a:endParaRPr lang="en-IN" dirty="0" smtClean="0"/>
          </a:p>
          <a:p>
            <a:pPr lvl="0"/>
            <a:r>
              <a:rPr lang="en-IN" sz="1900" dirty="0" smtClean="0"/>
              <a:t>Automation of the tire system improves the efficiency. . </a:t>
            </a:r>
          </a:p>
          <a:p>
            <a:pPr lvl="0"/>
            <a:r>
              <a:rPr lang="en-IN" sz="1900" dirty="0" smtClean="0"/>
              <a:t>This application will avoid the manual work.</a:t>
            </a:r>
          </a:p>
          <a:p>
            <a:pPr lvl="0"/>
            <a:r>
              <a:rPr lang="en-IN" sz="1900" dirty="0" smtClean="0"/>
              <a:t>Updating of information becomes so easier. </a:t>
            </a:r>
          </a:p>
          <a:p>
            <a:pPr lvl="0"/>
            <a:r>
              <a:rPr lang="en-IN" sz="1900" dirty="0" smtClean="0"/>
              <a:t>It gives appropriate access to the authorized users depending on their permissions.</a:t>
            </a:r>
          </a:p>
          <a:p>
            <a:pPr>
              <a:buNone/>
            </a:pPr>
            <a:endParaRPr lang="en-IN" dirty="0" smtClean="0"/>
          </a:p>
          <a:p>
            <a:pPr>
              <a:buNone/>
            </a:pPr>
            <a:r>
              <a:rPr lang="en-IN" dirty="0" smtClean="0"/>
              <a:t>		</a:t>
            </a:r>
            <a:r>
              <a:rPr lang="en-IN" sz="2100" dirty="0" smtClean="0"/>
              <a:t>It records all events entered by the admin, these data can be processed for productivity. These data is used for display the on notice board for users. So the admin and authority persons don’t worry about the loss of data. Easily updates the data no need to update data on multiple places, once the data is entered then in respected areas it automatically updates the data.</a:t>
            </a:r>
          </a:p>
          <a:p>
            <a:endParaRPr lang="en-IN" dirty="0"/>
          </a:p>
        </p:txBody>
      </p:sp>
    </p:spTree>
  </p:cSld>
  <p:clrMapOvr>
    <a:masterClrMapping/>
  </p:clrMapOvr>
  <p:transition>
    <p:checke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 y="0"/>
            <a:ext cx="9143999" cy="685800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050"/>
                                        </p:tgtEl>
                                        <p:attrNameLst>
                                          <p:attrName>ppt_x</p:attrName>
                                        </p:attrNameLst>
                                      </p:cBhvr>
                                      <p:tavLst>
                                        <p:tav tm="0">
                                          <p:val>
                                            <p:strVal val="ppt_x"/>
                                          </p:val>
                                        </p:tav>
                                        <p:tav tm="100000">
                                          <p:val>
                                            <p:strVal val="ppt_x"/>
                                          </p:val>
                                        </p:tav>
                                      </p:tavLst>
                                    </p:anim>
                                    <p:anim calcmode="lin" valueType="num">
                                      <p:cBhvr additive="base">
                                        <p:cTn id="7" dur="500"/>
                                        <p:tgtEl>
                                          <p:spTgt spid="2050"/>
                                        </p:tgtEl>
                                        <p:attrNameLst>
                                          <p:attrName>ppt_y</p:attrName>
                                        </p:attrNameLst>
                                      </p:cBhvr>
                                      <p:tavLst>
                                        <p:tav tm="0">
                                          <p:val>
                                            <p:strVal val="ppt_y"/>
                                          </p:val>
                                        </p:tav>
                                        <p:tav tm="100000">
                                          <p:val>
                                            <p:strVal val="1+ppt_h/2"/>
                                          </p:val>
                                        </p:tav>
                                      </p:tavLst>
                                    </p:anim>
                                    <p:set>
                                      <p:cBhvr>
                                        <p:cTn id="8"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a:ln>
            <a:solidFill>
              <a:schemeClr val="accent5"/>
            </a:solidFill>
          </a:ln>
        </p:spPr>
        <p:txBody>
          <a:bodyPr>
            <a:normAutofit fontScale="85000" lnSpcReduction="20000"/>
          </a:bodyPr>
          <a:lstStyle/>
          <a:p>
            <a:pPr>
              <a:buNone/>
            </a:pPr>
            <a:r>
              <a:rPr lang="en-IN" b="1" dirty="0"/>
              <a:t>Full stack </a:t>
            </a:r>
            <a:r>
              <a:rPr lang="en-IN" b="1" dirty="0" smtClean="0"/>
              <a:t>development</a:t>
            </a:r>
          </a:p>
          <a:p>
            <a:pPr>
              <a:buNone/>
            </a:pPr>
            <a:r>
              <a:rPr lang="en-IN" dirty="0" smtClean="0"/>
              <a:t>     		It </a:t>
            </a:r>
            <a:r>
              <a:rPr lang="en-IN" dirty="0"/>
              <a:t>refers to the development of both </a:t>
            </a:r>
            <a:r>
              <a:rPr lang="en-IN" b="1" dirty="0"/>
              <a:t>front end</a:t>
            </a:r>
            <a:r>
              <a:rPr lang="en-IN" dirty="0"/>
              <a:t>(client </a:t>
            </a:r>
            <a:r>
              <a:rPr lang="en-IN" dirty="0" smtClean="0"/>
              <a:t>side) and</a:t>
            </a:r>
            <a:r>
              <a:rPr lang="en-IN" dirty="0"/>
              <a:t> </a:t>
            </a:r>
            <a:r>
              <a:rPr lang="en-IN" b="1" dirty="0"/>
              <a:t>back end</a:t>
            </a:r>
            <a:r>
              <a:rPr lang="en-IN" dirty="0"/>
              <a:t>(server side) portions of web application</a:t>
            </a:r>
            <a:r>
              <a:rPr lang="en-IN" dirty="0" smtClean="0"/>
              <a:t>.</a:t>
            </a:r>
          </a:p>
          <a:p>
            <a:pPr>
              <a:buNone/>
            </a:pPr>
            <a:endParaRPr lang="en-IN" dirty="0" smtClean="0"/>
          </a:p>
          <a:p>
            <a:pPr>
              <a:buNone/>
            </a:pPr>
            <a:r>
              <a:rPr lang="en-IN" b="1" dirty="0"/>
              <a:t>Full Stack Web Developer</a:t>
            </a:r>
          </a:p>
          <a:p>
            <a:pPr lvl="1"/>
            <a:r>
              <a:rPr lang="en-IN" dirty="0"/>
              <a:t>A full stack web developer is a person who can develop both </a:t>
            </a:r>
            <a:r>
              <a:rPr lang="en-IN" b="1" dirty="0"/>
              <a:t>client</a:t>
            </a:r>
            <a:r>
              <a:rPr lang="en-IN" dirty="0"/>
              <a:t> and </a:t>
            </a:r>
            <a:r>
              <a:rPr lang="en-IN" b="1" dirty="0"/>
              <a:t>server</a:t>
            </a:r>
            <a:r>
              <a:rPr lang="en-IN" dirty="0"/>
              <a:t> software.</a:t>
            </a:r>
          </a:p>
          <a:p>
            <a:pPr lvl="1"/>
            <a:r>
              <a:rPr lang="en-IN" dirty="0"/>
              <a:t>In addition to mastering HTML and CSS, he/she also knows how to:</a:t>
            </a:r>
          </a:p>
          <a:p>
            <a:pPr lvl="1"/>
            <a:r>
              <a:rPr lang="en-IN" dirty="0"/>
              <a:t>Program a </a:t>
            </a:r>
            <a:r>
              <a:rPr lang="en-IN" b="1" dirty="0"/>
              <a:t>browser</a:t>
            </a:r>
            <a:r>
              <a:rPr lang="en-IN" dirty="0"/>
              <a:t> (like using JavaScript, </a:t>
            </a:r>
            <a:r>
              <a:rPr lang="en-IN" dirty="0" err="1"/>
              <a:t>jQuery</a:t>
            </a:r>
            <a:r>
              <a:rPr lang="en-IN" dirty="0"/>
              <a:t>, Angular, or </a:t>
            </a:r>
            <a:r>
              <a:rPr lang="en-IN" dirty="0" err="1"/>
              <a:t>Vue</a:t>
            </a:r>
            <a:r>
              <a:rPr lang="en-IN" dirty="0"/>
              <a:t>)</a:t>
            </a:r>
          </a:p>
          <a:p>
            <a:pPr lvl="1"/>
            <a:r>
              <a:rPr lang="en-IN" dirty="0"/>
              <a:t>Program a </a:t>
            </a:r>
            <a:r>
              <a:rPr lang="en-IN" b="1" dirty="0"/>
              <a:t>server</a:t>
            </a:r>
            <a:r>
              <a:rPr lang="en-IN" dirty="0"/>
              <a:t> (like using PHP, ASP, Python, or Node)</a:t>
            </a:r>
          </a:p>
          <a:p>
            <a:pPr lvl="1"/>
            <a:r>
              <a:rPr lang="en-IN" dirty="0"/>
              <a:t>Program a </a:t>
            </a:r>
            <a:r>
              <a:rPr lang="en-IN" b="1" dirty="0"/>
              <a:t>database</a:t>
            </a:r>
            <a:r>
              <a:rPr lang="en-IN" dirty="0"/>
              <a:t> (like using SQL, </a:t>
            </a:r>
            <a:r>
              <a:rPr lang="en-IN" dirty="0" err="1"/>
              <a:t>SQLite</a:t>
            </a:r>
            <a:r>
              <a:rPr lang="en-IN" dirty="0"/>
              <a:t>, or </a:t>
            </a:r>
            <a:r>
              <a:rPr lang="en-IN" dirty="0" err="1"/>
              <a:t>MongoDB</a:t>
            </a:r>
            <a:r>
              <a:rPr lang="en-IN" dirty="0" smtClean="0"/>
              <a:t>)</a:t>
            </a:r>
          </a:p>
          <a:p>
            <a:endParaRPr lang="en-IN" dirty="0"/>
          </a:p>
          <a:p>
            <a:pPr>
              <a:buNone/>
            </a:pPr>
            <a:r>
              <a:rPr lang="en-IN" b="1" dirty="0"/>
              <a:t>LAMP Stack:</a:t>
            </a:r>
            <a:r>
              <a:rPr lang="en-IN" dirty="0"/>
              <a:t> Linux, Apache, </a:t>
            </a:r>
            <a:r>
              <a:rPr lang="en-IN" dirty="0" err="1"/>
              <a:t>MySQL</a:t>
            </a:r>
            <a:r>
              <a:rPr lang="en-IN" dirty="0"/>
              <a:t> and PHP.</a:t>
            </a:r>
          </a:p>
          <a:p>
            <a:endParaRPr lang="en-IN" dirty="0"/>
          </a:p>
          <a:p>
            <a:pPr>
              <a:buNone/>
            </a:pPr>
            <a:endParaRPr lang="en-IN" dirty="0"/>
          </a:p>
        </p:txBody>
      </p:sp>
    </p:spTree>
  </p:cSld>
  <p:clrMapOvr>
    <a:masterClrMapping/>
  </p:clrMapOvr>
  <p:transition>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Languages </a:t>
            </a:r>
            <a:endParaRPr lang="en-IN" dirty="0"/>
          </a:p>
        </p:txBody>
      </p:sp>
      <p:sp>
        <p:nvSpPr>
          <p:cNvPr id="3" name="Content Placeholder 2"/>
          <p:cNvSpPr>
            <a:spLocks noGrp="1"/>
          </p:cNvSpPr>
          <p:nvPr>
            <p:ph sz="quarter" idx="1"/>
          </p:nvPr>
        </p:nvSpPr>
        <p:spPr/>
        <p:txBody>
          <a:bodyPr>
            <a:normAutofit/>
          </a:bodyPr>
          <a:lstStyle/>
          <a:p>
            <a:pPr>
              <a:buNone/>
            </a:pPr>
            <a:r>
              <a:rPr lang="en-IN" b="1" dirty="0"/>
              <a:t>Client </a:t>
            </a:r>
            <a:r>
              <a:rPr lang="en-IN" b="1" dirty="0" smtClean="0"/>
              <a:t>Software       	Server Software</a:t>
            </a:r>
          </a:p>
          <a:p>
            <a:pPr>
              <a:buNone/>
            </a:pPr>
            <a:r>
              <a:rPr lang="en-IN" dirty="0" smtClean="0"/>
              <a:t>(Front End) 			(</a:t>
            </a:r>
            <a:r>
              <a:rPr lang="en-IN" dirty="0"/>
              <a:t>Back End</a:t>
            </a:r>
            <a:r>
              <a:rPr lang="en-IN" dirty="0" smtClean="0"/>
              <a:t>)</a:t>
            </a:r>
            <a:r>
              <a:rPr lang="en-IN" dirty="0"/>
              <a:t/>
            </a:r>
            <a:br>
              <a:rPr lang="en-IN" dirty="0"/>
            </a:br>
            <a:endParaRPr lang="en-IN" dirty="0"/>
          </a:p>
          <a:p>
            <a:r>
              <a:rPr lang="en-IN" sz="2000" dirty="0" smtClean="0"/>
              <a:t>HTML			PHP</a:t>
            </a:r>
            <a:endParaRPr lang="en-IN" sz="2000" dirty="0"/>
          </a:p>
          <a:p>
            <a:r>
              <a:rPr lang="en-IN" sz="2000" dirty="0" smtClean="0"/>
              <a:t>CSS				</a:t>
            </a:r>
            <a:r>
              <a:rPr lang="en-IN" sz="2000" dirty="0" err="1" smtClean="0"/>
              <a:t>MySql</a:t>
            </a:r>
            <a:endParaRPr lang="en-IN" sz="2000" dirty="0"/>
          </a:p>
          <a:p>
            <a:r>
              <a:rPr lang="en-IN" sz="2000" dirty="0"/>
              <a:t>Bootstrap</a:t>
            </a:r>
          </a:p>
          <a:p>
            <a:r>
              <a:rPr lang="en-IN" sz="2000" dirty="0" smtClean="0"/>
              <a:t>JavaScript</a:t>
            </a:r>
            <a:endParaRPr lang="en-IN" sz="2000" dirty="0"/>
          </a:p>
          <a:p>
            <a:r>
              <a:rPr lang="en-IN" sz="2000" smtClean="0"/>
              <a:t>ES6</a:t>
            </a:r>
            <a:endParaRPr lang="en-IN" sz="2000" dirty="0"/>
          </a:p>
          <a:p>
            <a:endParaRPr lang="en-IN" dirty="0"/>
          </a:p>
        </p:txBody>
      </p:sp>
    </p:spTree>
  </p:cSld>
  <p:clrMapOvr>
    <a:masterClrMapping/>
  </p:clrMapOvr>
  <p:transition>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Languages Introduction</a:t>
            </a:r>
            <a:endParaRPr lang="en-IN" dirty="0"/>
          </a:p>
        </p:txBody>
      </p:sp>
      <p:sp>
        <p:nvSpPr>
          <p:cNvPr id="3" name="Content Placeholder 2"/>
          <p:cNvSpPr>
            <a:spLocks noGrp="1"/>
          </p:cNvSpPr>
          <p:nvPr>
            <p:ph sz="quarter" idx="1"/>
          </p:nvPr>
        </p:nvSpPr>
        <p:spPr/>
        <p:txBody>
          <a:bodyPr>
            <a:normAutofit fontScale="62500" lnSpcReduction="20000"/>
          </a:bodyPr>
          <a:lstStyle/>
          <a:p>
            <a:pPr fontAlgn="base"/>
            <a:r>
              <a:rPr lang="en-IN" b="1" dirty="0"/>
              <a:t>Front end Languages</a:t>
            </a:r>
            <a:r>
              <a:rPr lang="en-IN" b="1" dirty="0" smtClean="0"/>
              <a:t>: </a:t>
            </a:r>
            <a:r>
              <a:rPr lang="en-IN" dirty="0" smtClean="0"/>
              <a:t>The </a:t>
            </a:r>
            <a:r>
              <a:rPr lang="en-IN" dirty="0"/>
              <a:t>front end portion is built by using some languages which are discussed below:</a:t>
            </a:r>
          </a:p>
          <a:p>
            <a:pPr lvl="1" fontAlgn="base"/>
            <a:r>
              <a:rPr lang="en-IN" b="1" u="sng" dirty="0">
                <a:hlinkClick r:id="rId2"/>
              </a:rPr>
              <a:t>HTML:</a:t>
            </a:r>
            <a:r>
              <a:rPr lang="en-IN" dirty="0"/>
              <a:t> HTML stands for Hyper Text </a:t>
            </a:r>
            <a:r>
              <a:rPr lang="en-IN" dirty="0" err="1"/>
              <a:t>Markup</a:t>
            </a:r>
            <a:r>
              <a:rPr lang="en-IN" dirty="0"/>
              <a:t> Language. It is used to design the front end portion of web pages using </a:t>
            </a:r>
            <a:r>
              <a:rPr lang="en-IN" dirty="0" err="1"/>
              <a:t>markup</a:t>
            </a:r>
            <a:r>
              <a:rPr lang="en-IN" dirty="0"/>
              <a:t> language. HTML is the combination of Hypertext and </a:t>
            </a:r>
            <a:r>
              <a:rPr lang="en-IN" dirty="0" err="1"/>
              <a:t>Markup</a:t>
            </a:r>
            <a:r>
              <a:rPr lang="en-IN" dirty="0"/>
              <a:t> language. Hypertext defines the link between the web pages. The </a:t>
            </a:r>
            <a:r>
              <a:rPr lang="en-IN" dirty="0" err="1"/>
              <a:t>markup</a:t>
            </a:r>
            <a:r>
              <a:rPr lang="en-IN" dirty="0"/>
              <a:t> language is used to define the text documentation within tag which defines the </a:t>
            </a:r>
            <a:r>
              <a:rPr lang="en-IN" b="1" dirty="0"/>
              <a:t>structure of web pages</a:t>
            </a:r>
            <a:r>
              <a:rPr lang="en-IN" dirty="0" smtClean="0"/>
              <a:t>.</a:t>
            </a:r>
          </a:p>
          <a:p>
            <a:pPr lvl="1" fontAlgn="base">
              <a:buNone/>
            </a:pPr>
            <a:endParaRPr lang="en-IN" dirty="0"/>
          </a:p>
          <a:p>
            <a:pPr lvl="1" fontAlgn="base"/>
            <a:r>
              <a:rPr lang="en-IN" b="1" u="sng" dirty="0">
                <a:hlinkClick r:id="rId3"/>
              </a:rPr>
              <a:t>CSS:</a:t>
            </a:r>
            <a:r>
              <a:rPr lang="en-IN" dirty="0"/>
              <a:t> Cascading Style Sheets, fondly referred to as CSS, is a simply designed language intended to simplify the process of making </a:t>
            </a:r>
            <a:r>
              <a:rPr lang="en-IN" b="1" dirty="0"/>
              <a:t>web pages presentable</a:t>
            </a:r>
            <a:r>
              <a:rPr lang="en-IN" dirty="0"/>
              <a:t>. CSS allows you to apply styles to web pages. More importantly, CSS enables you to do this independent of the HTML that makes up each web page</a:t>
            </a:r>
            <a:r>
              <a:rPr lang="en-IN" dirty="0" smtClean="0"/>
              <a:t>.</a:t>
            </a:r>
          </a:p>
          <a:p>
            <a:pPr lvl="1" fontAlgn="base">
              <a:buNone/>
            </a:pPr>
            <a:endParaRPr lang="en-IN" dirty="0"/>
          </a:p>
          <a:p>
            <a:pPr lvl="1" fontAlgn="base"/>
            <a:r>
              <a:rPr lang="en-IN" b="1" u="sng" dirty="0">
                <a:hlinkClick r:id="rId4"/>
              </a:rPr>
              <a:t>JavaScript:</a:t>
            </a:r>
            <a:r>
              <a:rPr lang="en-IN" dirty="0"/>
              <a:t> JavaScript is a famous scripting language used to create the magic on the sites to make the site interactive for the user. It is used to enhancing the </a:t>
            </a:r>
            <a:r>
              <a:rPr lang="en-IN" b="1" dirty="0"/>
              <a:t>functionality</a:t>
            </a:r>
            <a:r>
              <a:rPr lang="en-IN" dirty="0"/>
              <a:t> of a website to running cool games and web-based software</a:t>
            </a:r>
            <a:r>
              <a:rPr lang="en-IN" dirty="0" smtClean="0"/>
              <a:t>.</a:t>
            </a:r>
          </a:p>
          <a:p>
            <a:pPr lvl="1" fontAlgn="base">
              <a:buNone/>
            </a:pPr>
            <a:endParaRPr lang="en-IN" dirty="0" smtClean="0"/>
          </a:p>
          <a:p>
            <a:pPr lvl="1" fontAlgn="base">
              <a:buNone/>
            </a:pPr>
            <a:r>
              <a:rPr lang="en-IN" b="1" dirty="0" smtClean="0"/>
              <a:t>Front </a:t>
            </a:r>
            <a:r>
              <a:rPr lang="en-IN" b="1" dirty="0"/>
              <a:t>End Frameworks and Libraries:</a:t>
            </a:r>
            <a:endParaRPr lang="en-IN" dirty="0"/>
          </a:p>
          <a:p>
            <a:pPr lvl="1" fontAlgn="base">
              <a:buNone/>
            </a:pPr>
            <a:r>
              <a:rPr lang="en-IN" u="sng" dirty="0">
                <a:hlinkClick r:id="rId5"/>
              </a:rPr>
              <a:t>Bootstrap</a:t>
            </a:r>
            <a:r>
              <a:rPr lang="en-IN" b="1" dirty="0"/>
              <a:t>:</a:t>
            </a:r>
            <a:r>
              <a:rPr lang="en-IN" dirty="0"/>
              <a:t> Bootstrap is a free and open-source tool collection for creating responsive websites and web applications. It is the most popular HTML, CSS, and JavaScript framework for developing responsive, mobile-first web sites</a:t>
            </a:r>
          </a:p>
          <a:p>
            <a:endParaRPr lang="en-IN" dirty="0"/>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Languages Introduction</a:t>
            </a:r>
            <a:endParaRPr lang="en-IN" dirty="0"/>
          </a:p>
        </p:txBody>
      </p:sp>
      <p:sp>
        <p:nvSpPr>
          <p:cNvPr id="3" name="Content Placeholder 2"/>
          <p:cNvSpPr>
            <a:spLocks noGrp="1"/>
          </p:cNvSpPr>
          <p:nvPr>
            <p:ph sz="quarter" idx="1"/>
          </p:nvPr>
        </p:nvSpPr>
        <p:spPr/>
        <p:txBody>
          <a:bodyPr>
            <a:normAutofit fontScale="70000" lnSpcReduction="20000"/>
          </a:bodyPr>
          <a:lstStyle/>
          <a:p>
            <a:r>
              <a:rPr lang="en-IN" b="1" dirty="0"/>
              <a:t>Back end:</a:t>
            </a:r>
            <a:r>
              <a:rPr lang="en-IN" dirty="0"/>
              <a:t> It refers to the server-side development of web application or website with a primary focus on how the website works. It is responsible for managing the database through queries and APIs by client-side commands. This type of website mainly consists of three parts front end, back end, and database</a:t>
            </a:r>
            <a:r>
              <a:rPr lang="en-IN" dirty="0" smtClean="0"/>
              <a:t>.</a:t>
            </a:r>
          </a:p>
          <a:p>
            <a:pPr>
              <a:buNone/>
            </a:pPr>
            <a:endParaRPr lang="en-IN" dirty="0" smtClean="0"/>
          </a:p>
          <a:p>
            <a:pPr>
              <a:buNone/>
            </a:pPr>
            <a:r>
              <a:rPr lang="en-IN" b="1" u="sng" dirty="0">
                <a:hlinkClick r:id="rId2"/>
              </a:rPr>
              <a:t>PHP:</a:t>
            </a:r>
            <a:r>
              <a:rPr lang="en-IN" dirty="0"/>
              <a:t> PHP is a server-side scripting language designed specifically for web development. Since, PHP code executed on server side so it is called server side scripting language</a:t>
            </a:r>
            <a:r>
              <a:rPr lang="en-IN" dirty="0" smtClean="0"/>
              <a:t>.</a:t>
            </a:r>
          </a:p>
          <a:p>
            <a:pPr>
              <a:buNone/>
            </a:pPr>
            <a:endParaRPr lang="en-IN" dirty="0"/>
          </a:p>
          <a:p>
            <a:pPr>
              <a:buNone/>
            </a:pPr>
            <a:r>
              <a:rPr lang="en-IN" u="sng" dirty="0">
                <a:hlinkClick r:id="rId3"/>
              </a:rPr>
              <a:t>Database</a:t>
            </a:r>
            <a:r>
              <a:rPr lang="en-IN" b="1" dirty="0"/>
              <a:t>:</a:t>
            </a:r>
            <a:r>
              <a:rPr lang="en-IN" dirty="0"/>
              <a:t> Database is the collection of inter-related data which helps in efficient retrieval, insertion and deletion of data from database and organizes the data in the form of tables, views, schemas, reports etc</a:t>
            </a:r>
            <a:r>
              <a:rPr lang="en-IN" dirty="0" smtClean="0"/>
              <a:t>.</a:t>
            </a:r>
          </a:p>
          <a:p>
            <a:pPr>
              <a:buNone/>
            </a:pPr>
            <a:endParaRPr lang="en-IN" dirty="0" smtClean="0"/>
          </a:p>
          <a:p>
            <a:pPr>
              <a:buNone/>
            </a:pPr>
            <a:r>
              <a:rPr lang="en-IN" u="sng" dirty="0" err="1">
                <a:hlinkClick r:id="rId4"/>
              </a:rPr>
              <a:t>Sql</a:t>
            </a:r>
            <a:r>
              <a:rPr lang="en-IN" b="1" dirty="0"/>
              <a:t>:</a:t>
            </a:r>
            <a:r>
              <a:rPr lang="en-IN" dirty="0"/>
              <a:t> Structured Query Language is a standard Database language which is used to create, maintain and retrieve the relational database.</a:t>
            </a:r>
          </a:p>
          <a:p>
            <a:pPr>
              <a:buNone/>
            </a:pPr>
            <a:endParaRPr lang="en-IN" dirty="0"/>
          </a:p>
        </p:txBody>
      </p:sp>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br>
              <a:rPr lang="en-IN" dirty="0" smtClean="0"/>
            </a:br>
            <a:r>
              <a:rPr lang="en-IN" dirty="0" smtClean="0"/>
              <a:t>Disadvantages</a:t>
            </a:r>
            <a:endParaRPr lang="en-IN" dirty="0"/>
          </a:p>
        </p:txBody>
      </p:sp>
      <p:sp>
        <p:nvSpPr>
          <p:cNvPr id="3" name="Content Placeholder 2"/>
          <p:cNvSpPr>
            <a:spLocks noGrp="1"/>
          </p:cNvSpPr>
          <p:nvPr>
            <p:ph sz="quarter" idx="1"/>
          </p:nvPr>
        </p:nvSpPr>
        <p:spPr/>
        <p:txBody>
          <a:bodyPr>
            <a:normAutofit fontScale="62500" lnSpcReduction="20000"/>
          </a:bodyPr>
          <a:lstStyle/>
          <a:p>
            <a:pPr>
              <a:buNone/>
            </a:pPr>
            <a:r>
              <a:rPr lang="en-IN" b="1" dirty="0"/>
              <a:t>Advantages</a:t>
            </a:r>
          </a:p>
          <a:p>
            <a:r>
              <a:rPr lang="en-IN" dirty="0"/>
              <a:t>The advantage of being a full stack web developer is:</a:t>
            </a:r>
          </a:p>
          <a:p>
            <a:r>
              <a:rPr lang="en-IN" dirty="0"/>
              <a:t>You can master all the techniques involved in a development project</a:t>
            </a:r>
          </a:p>
          <a:p>
            <a:r>
              <a:rPr lang="en-IN" dirty="0"/>
              <a:t>You can make a prototype very rapidly</a:t>
            </a:r>
          </a:p>
          <a:p>
            <a:r>
              <a:rPr lang="en-IN" dirty="0"/>
              <a:t>You can provide help to all the team members</a:t>
            </a:r>
          </a:p>
          <a:p>
            <a:r>
              <a:rPr lang="en-IN" dirty="0"/>
              <a:t>You can reduce the cost of the project</a:t>
            </a:r>
          </a:p>
          <a:p>
            <a:r>
              <a:rPr lang="en-IN" dirty="0"/>
              <a:t>You can reduce the time used for team communication</a:t>
            </a:r>
          </a:p>
          <a:p>
            <a:r>
              <a:rPr lang="en-IN" dirty="0"/>
              <a:t>You can switch between front and back end development based on requirements</a:t>
            </a:r>
          </a:p>
          <a:p>
            <a:r>
              <a:rPr lang="en-IN" dirty="0"/>
              <a:t>You can better understand all aspects of new and upcoming </a:t>
            </a:r>
            <a:r>
              <a:rPr lang="en-IN" dirty="0" smtClean="0"/>
              <a:t>technologies</a:t>
            </a:r>
          </a:p>
          <a:p>
            <a:pPr>
              <a:buNone/>
            </a:pPr>
            <a:endParaRPr lang="en-IN" dirty="0" smtClean="0"/>
          </a:p>
          <a:p>
            <a:pPr>
              <a:buNone/>
            </a:pPr>
            <a:endParaRPr lang="en-IN" dirty="0"/>
          </a:p>
          <a:p>
            <a:pPr>
              <a:buNone/>
            </a:pPr>
            <a:r>
              <a:rPr lang="en-IN" b="1" dirty="0"/>
              <a:t>Disadvantages</a:t>
            </a:r>
          </a:p>
          <a:p>
            <a:r>
              <a:rPr lang="en-IN" dirty="0"/>
              <a:t>The solution chosen can be wrong for the project</a:t>
            </a:r>
          </a:p>
          <a:p>
            <a:r>
              <a:rPr lang="en-IN" dirty="0"/>
              <a:t>The solution chosen can be dependent on developer skills</a:t>
            </a:r>
          </a:p>
          <a:p>
            <a:r>
              <a:rPr lang="en-IN" dirty="0"/>
              <a:t>The solution can generate a key person risk</a:t>
            </a:r>
          </a:p>
          <a:p>
            <a:r>
              <a:rPr lang="en-IN" dirty="0"/>
              <a:t>Being a full stack developer is increasingly complex</a:t>
            </a:r>
          </a:p>
          <a:p>
            <a:endParaRPr lang="en-IN" dirty="0"/>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Website Introduction</a:t>
            </a:r>
            <a:endParaRPr lang="en-IN" dirty="0"/>
          </a:p>
        </p:txBody>
      </p:sp>
      <p:sp>
        <p:nvSpPr>
          <p:cNvPr id="3" name="Content Placeholder 2"/>
          <p:cNvSpPr>
            <a:spLocks noGrp="1"/>
          </p:cNvSpPr>
          <p:nvPr>
            <p:ph sz="quarter" idx="1"/>
          </p:nvPr>
        </p:nvSpPr>
        <p:spPr/>
        <p:txBody>
          <a:bodyPr>
            <a:normAutofit fontScale="55000" lnSpcReduction="20000"/>
          </a:bodyPr>
          <a:lstStyle/>
          <a:p>
            <a:pPr>
              <a:buNone/>
            </a:pPr>
            <a:r>
              <a:rPr lang="en-IN" dirty="0" smtClean="0"/>
              <a:t>		In this technical era information plays vital role in any once life. Likewise for a University sharing of the features, placements, faculty, student’s achievements, location etc. are important and this can be achieved easily by maintaining a website because it will be available throughout the globe and updating of the website lets include the new features and new data so that everyone can see the same. </a:t>
            </a:r>
          </a:p>
          <a:p>
            <a:pPr>
              <a:buNone/>
            </a:pPr>
            <a:r>
              <a:rPr lang="en-IN" dirty="0" smtClean="0"/>
              <a:t>		This website is user friendly and responsive that is whatever the size the viewing experience makes to comfortable to look in to it. Basically websites gives best experience in the laptops, desktops but making the site as responsive the same thing can be achieved through the small size screens like tablets, mainly phones. </a:t>
            </a:r>
          </a:p>
          <a:p>
            <a:pPr>
              <a:buNone/>
            </a:pPr>
            <a:r>
              <a:rPr lang="en-IN" dirty="0" smtClean="0"/>
              <a:t>		This website enhances the popularity of the college within less time as it is available over the internet because many of them now a day’s most of the people first prefer to check details and visit later on.</a:t>
            </a:r>
          </a:p>
          <a:p>
            <a:pPr>
              <a:buNone/>
            </a:pPr>
            <a:r>
              <a:rPr lang="en-IN" dirty="0" smtClean="0"/>
              <a:t>		The system allows admin to updates the events quickly in online notice board and those are reflected on user side so user can get updates .In this  website the admin no need to worry on data by single click admin can update events and more. It uses PHP and </a:t>
            </a:r>
            <a:r>
              <a:rPr lang="en-IN" dirty="0" err="1" smtClean="0"/>
              <a:t>MySQL</a:t>
            </a:r>
            <a:r>
              <a:rPr lang="en-IN" dirty="0" smtClean="0"/>
              <a:t> database. It has two modules i.e.</a:t>
            </a:r>
          </a:p>
          <a:p>
            <a:pPr>
              <a:buNone/>
            </a:pPr>
            <a:r>
              <a:rPr lang="en-IN" b="1" u="sng" dirty="0" smtClean="0"/>
              <a:t>Admin:</a:t>
            </a:r>
            <a:endParaRPr lang="en-IN" dirty="0" smtClean="0"/>
          </a:p>
          <a:p>
            <a:pPr>
              <a:buNone/>
            </a:pPr>
            <a:r>
              <a:rPr lang="en-IN" b="1" dirty="0" smtClean="0"/>
              <a:t>	</a:t>
            </a:r>
            <a:r>
              <a:rPr lang="en-IN" dirty="0" smtClean="0"/>
              <a:t>Admin is the super user of the website who can manage everything on the website. Admin can log in through the login page and can manage whole website for example he can update events on login.</a:t>
            </a:r>
          </a:p>
          <a:p>
            <a:pPr>
              <a:buNone/>
            </a:pPr>
            <a:r>
              <a:rPr lang="en-IN" b="1" dirty="0" smtClean="0"/>
              <a:t>User:</a:t>
            </a:r>
            <a:endParaRPr lang="en-IN" dirty="0" smtClean="0"/>
          </a:p>
          <a:p>
            <a:pPr>
              <a:buNone/>
            </a:pPr>
            <a:r>
              <a:rPr lang="en-IN" dirty="0" smtClean="0"/>
              <a:t>	User can visit the application through a URL.</a:t>
            </a:r>
          </a:p>
          <a:p>
            <a:pPr>
              <a:buNone/>
            </a:pPr>
            <a:r>
              <a:rPr lang="en-IN" b="1" dirty="0" smtClean="0"/>
              <a:t>	Purpose</a:t>
            </a:r>
          </a:p>
          <a:p>
            <a:pPr>
              <a:buNone/>
            </a:pPr>
            <a:r>
              <a:rPr lang="en-IN" dirty="0" smtClean="0"/>
              <a:t>		The website describes over all facilities, features and other details. All those details are available in this campus website to enhances productivity in future</a:t>
            </a:r>
          </a:p>
          <a:p>
            <a:endParaRPr lang="en-IN"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1"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System Study</a:t>
            </a:r>
            <a:br>
              <a:rPr lang="en-IN" b="1" dirty="0" smtClean="0"/>
            </a:br>
            <a:endParaRPr lang="en-IN" dirty="0"/>
          </a:p>
        </p:txBody>
      </p:sp>
      <p:sp>
        <p:nvSpPr>
          <p:cNvPr id="3" name="Content Placeholder 2"/>
          <p:cNvSpPr>
            <a:spLocks noGrp="1"/>
          </p:cNvSpPr>
          <p:nvPr>
            <p:ph sz="quarter" idx="1"/>
          </p:nvPr>
        </p:nvSpPr>
        <p:spPr/>
        <p:txBody>
          <a:bodyPr>
            <a:normAutofit fontScale="62500" lnSpcReduction="20000"/>
          </a:bodyPr>
          <a:lstStyle/>
          <a:p>
            <a:pPr>
              <a:buNone/>
            </a:pPr>
            <a:r>
              <a:rPr lang="en-IN" dirty="0" smtClean="0"/>
              <a:t>		This chapter deals with the analysis of the system proposed by our guide. It covers the features, advantages and disadvantages of both the system. </a:t>
            </a:r>
          </a:p>
          <a:p>
            <a:endParaRPr lang="en-IN" dirty="0" smtClean="0"/>
          </a:p>
          <a:p>
            <a:pPr>
              <a:buNone/>
            </a:pPr>
            <a:r>
              <a:rPr lang="en-IN" b="1" dirty="0" smtClean="0"/>
              <a:t>Advantages </a:t>
            </a:r>
          </a:p>
          <a:p>
            <a:pPr lvl="0"/>
            <a:r>
              <a:rPr lang="en-IN" dirty="0" smtClean="0"/>
              <a:t>Focus more in administration instead of advertisement</a:t>
            </a:r>
          </a:p>
          <a:p>
            <a:pPr lvl="0"/>
            <a:r>
              <a:rPr lang="en-IN" dirty="0" smtClean="0"/>
              <a:t>High computing computers are not required</a:t>
            </a:r>
          </a:p>
          <a:p>
            <a:pPr lvl="0"/>
            <a:r>
              <a:rPr lang="en-IN" dirty="0" smtClean="0"/>
              <a:t>Available to users, all the time</a:t>
            </a:r>
          </a:p>
          <a:p>
            <a:pPr lvl="0"/>
            <a:r>
              <a:rPr lang="en-IN" dirty="0" smtClean="0"/>
              <a:t>Responsiveness of website makes users to in multiple sizes</a:t>
            </a:r>
          </a:p>
          <a:p>
            <a:pPr lvl="0"/>
            <a:r>
              <a:rPr lang="en-IN" dirty="0" smtClean="0"/>
              <a:t>Eco-friendly to admin</a:t>
            </a:r>
          </a:p>
          <a:p>
            <a:pPr lvl="0"/>
            <a:r>
              <a:rPr lang="en-IN" dirty="0" smtClean="0"/>
              <a:t>Admin can update the events easily</a:t>
            </a:r>
          </a:p>
          <a:p>
            <a:pPr lvl="0"/>
            <a:r>
              <a:rPr lang="en-IN" dirty="0" smtClean="0"/>
              <a:t>Available for multiple screen sizes</a:t>
            </a:r>
          </a:p>
          <a:p>
            <a:pPr lvl="0"/>
            <a:r>
              <a:rPr lang="en-IN" dirty="0" smtClean="0"/>
              <a:t>Available for mobile phones also</a:t>
            </a:r>
          </a:p>
          <a:p>
            <a:pPr>
              <a:buNone/>
            </a:pPr>
            <a:endParaRPr lang="en-IN" b="1" dirty="0" smtClean="0"/>
          </a:p>
          <a:p>
            <a:pPr>
              <a:buNone/>
            </a:pPr>
            <a:r>
              <a:rPr lang="en-IN" b="1" dirty="0" smtClean="0"/>
              <a:t>Disadvantages </a:t>
            </a:r>
          </a:p>
          <a:p>
            <a:pPr lvl="0"/>
            <a:r>
              <a:rPr lang="en-IN" dirty="0" smtClean="0"/>
              <a:t>Not flexible in flip and foldable phones </a:t>
            </a:r>
          </a:p>
          <a:p>
            <a:pPr lvl="0"/>
            <a:r>
              <a:rPr lang="en-IN" dirty="0" smtClean="0"/>
              <a:t>Data may not be perfect human error </a:t>
            </a:r>
          </a:p>
          <a:p>
            <a:pPr lvl="0"/>
            <a:r>
              <a:rPr lang="en-IN" dirty="0" smtClean="0"/>
              <a:t>Data may not be correct if it’s not updated</a:t>
            </a:r>
          </a:p>
          <a:p>
            <a:pPr lvl="0"/>
            <a:r>
              <a:rPr lang="en-IN" dirty="0" smtClean="0"/>
              <a:t>Security issues may raise if not get updated</a:t>
            </a:r>
          </a:p>
          <a:p>
            <a:endParaRPr lang="en-IN" dirty="0"/>
          </a:p>
        </p:txBody>
      </p:sp>
    </p:spTree>
  </p:cSld>
  <p:clrMapOvr>
    <a:masterClrMapping/>
  </p:clrMapOvr>
  <p:transition>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System Study</a:t>
            </a:r>
            <a:br>
              <a:rPr lang="en-IN" b="1" dirty="0" smtClean="0"/>
            </a:br>
            <a:endParaRPr lang="en-IN" dirty="0"/>
          </a:p>
        </p:txBody>
      </p:sp>
      <p:sp>
        <p:nvSpPr>
          <p:cNvPr id="3" name="Content Placeholder 2"/>
          <p:cNvSpPr>
            <a:spLocks noGrp="1"/>
          </p:cNvSpPr>
          <p:nvPr>
            <p:ph sz="quarter" idx="1"/>
          </p:nvPr>
        </p:nvSpPr>
        <p:spPr/>
        <p:txBody>
          <a:bodyPr>
            <a:normAutofit fontScale="62500" lnSpcReduction="20000"/>
          </a:bodyPr>
          <a:lstStyle/>
          <a:p>
            <a:pPr>
              <a:buNone/>
            </a:pPr>
            <a:r>
              <a:rPr lang="en-IN" b="1" dirty="0" smtClean="0"/>
              <a:t>Economical feasibility </a:t>
            </a:r>
          </a:p>
          <a:p>
            <a:pPr>
              <a:buNone/>
            </a:pPr>
            <a:r>
              <a:rPr lang="en-IN" dirty="0" smtClean="0"/>
              <a:t>		Economic analysis is the most frequently used method for evaluating the effectiveness of a new system. More commonly known as cost/benefit analysis, the procedure is to determine the benefits and savings that are expected from a candidate system and compare them with costs. If benefits outweigh costs, then the decision is made to design and implement the system.</a:t>
            </a:r>
          </a:p>
          <a:p>
            <a:pPr>
              <a:buNone/>
            </a:pPr>
            <a:endParaRPr lang="en-IN" dirty="0" smtClean="0"/>
          </a:p>
          <a:p>
            <a:pPr>
              <a:buNone/>
            </a:pPr>
            <a:r>
              <a:rPr lang="en-IN" b="1" dirty="0" smtClean="0"/>
              <a:t>Technical feasibility </a:t>
            </a:r>
          </a:p>
          <a:p>
            <a:pPr>
              <a:buNone/>
            </a:pPr>
            <a:r>
              <a:rPr lang="en-IN" b="1" dirty="0" smtClean="0"/>
              <a:t>		</a:t>
            </a:r>
            <a:r>
              <a:rPr lang="en-IN" dirty="0" smtClean="0"/>
              <a:t>The technical feasibility in the proposed system deals with the technology used in the system. It deals with the hardware and software used in the system whether they are of latest technology or not. It happens that after a system is prepared a new technology arises and the user wants the system based on that technology. Thus it is important to check the system to be technically feasible.</a:t>
            </a:r>
          </a:p>
          <a:p>
            <a:pPr>
              <a:buNone/>
            </a:pPr>
            <a:endParaRPr lang="en-IN" dirty="0" smtClean="0"/>
          </a:p>
          <a:p>
            <a:pPr>
              <a:buNone/>
            </a:pPr>
            <a:r>
              <a:rPr lang="en-IN" b="1" dirty="0" smtClean="0"/>
              <a:t>Operational feasibility </a:t>
            </a:r>
          </a:p>
          <a:p>
            <a:pPr>
              <a:buNone/>
            </a:pPr>
            <a:r>
              <a:rPr lang="en-IN" dirty="0" smtClean="0"/>
              <a:t>		The project has been developed in such a way that it becomes very easy even for a layman with little computer knowledge to operate it. The software is very user friendly and does not require any technical person to operate Thus the project is even operationally feasible.</a:t>
            </a:r>
          </a:p>
          <a:p>
            <a:endParaRPr lang="en-IN" dirty="0"/>
          </a:p>
        </p:txBody>
      </p:sp>
    </p:spTree>
  </p:cSld>
  <p:clrMapOvr>
    <a:masterClrMapping/>
  </p:clrMapOvr>
  <p:transition>
    <p:blinds/>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106</TotalTime>
  <Words>343</Words>
  <Application>Microsoft Office PowerPoint</Application>
  <PresentationFormat>On-screen Show (4:3)</PresentationFormat>
  <Paragraphs>158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Full Stack Development</vt:lpstr>
      <vt:lpstr>Introduction</vt:lpstr>
      <vt:lpstr>Languages </vt:lpstr>
      <vt:lpstr>Languages Introduction</vt:lpstr>
      <vt:lpstr>Languages Introduction</vt:lpstr>
      <vt:lpstr>Advantages Disadvantages</vt:lpstr>
      <vt:lpstr>Website Introduction</vt:lpstr>
      <vt:lpstr>System Study </vt:lpstr>
      <vt:lpstr>System Study </vt:lpstr>
      <vt:lpstr>Hardware Specification </vt:lpstr>
      <vt:lpstr>Software Requirement </vt:lpstr>
      <vt:lpstr> System Design</vt:lpstr>
      <vt:lpstr>System Design</vt:lpstr>
      <vt:lpstr>System Testing   System testing is normally carried out in a planned manner according to the system test plan document. The system test plan identifies all testing-related activities that must be performed, specifies the schedule of testing, and allocates resources. It also lists all the test cases and the expected outputs for each test case. Here the modules are integrated in a planned manner.</vt:lpstr>
      <vt:lpstr>Database Schema </vt:lpstr>
      <vt:lpstr>Conclusion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Lenovo</dc:creator>
  <cp:lastModifiedBy>Lenovo</cp:lastModifiedBy>
  <cp:revision>22</cp:revision>
  <dcterms:created xsi:type="dcterms:W3CDTF">2022-09-18T02:26:51Z</dcterms:created>
  <dcterms:modified xsi:type="dcterms:W3CDTF">2022-09-24T08:20:35Z</dcterms:modified>
</cp:coreProperties>
</file>