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33DBA-F51D-4953-9196-11CA4047D745}"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29618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33DBA-F51D-4953-9196-11CA4047D745}"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16342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33DBA-F51D-4953-9196-11CA4047D745}"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9046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33DBA-F51D-4953-9196-11CA4047D745}"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22141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233DBA-F51D-4953-9196-11CA4047D745}"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43725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233DBA-F51D-4953-9196-11CA4047D745}"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99283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233DBA-F51D-4953-9196-11CA4047D745}"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317654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233DBA-F51D-4953-9196-11CA4047D745}"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183102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33DBA-F51D-4953-9196-11CA4047D745}"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125958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233DBA-F51D-4953-9196-11CA4047D745}"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208742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233DBA-F51D-4953-9196-11CA4047D745}"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C079-B24C-4D3D-A805-AC49A242FE88}" type="slidenum">
              <a:rPr lang="en-US" smtClean="0"/>
              <a:t>‹#›</a:t>
            </a:fld>
            <a:endParaRPr lang="en-US"/>
          </a:p>
        </p:txBody>
      </p:sp>
    </p:spTree>
    <p:extLst>
      <p:ext uri="{BB962C8B-B14F-4D97-AF65-F5344CB8AC3E}">
        <p14:creationId xmlns:p14="http://schemas.microsoft.com/office/powerpoint/2010/main" val="80398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33DBA-F51D-4953-9196-11CA4047D745}" type="datetimeFigureOut">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AC079-B24C-4D3D-A805-AC49A242FE88}" type="slidenum">
              <a:rPr lang="en-US" smtClean="0"/>
              <a:t>‹#›</a:t>
            </a:fld>
            <a:endParaRPr lang="en-US"/>
          </a:p>
        </p:txBody>
      </p:sp>
    </p:spTree>
    <p:extLst>
      <p:ext uri="{BB962C8B-B14F-4D97-AF65-F5344CB8AC3E}">
        <p14:creationId xmlns:p14="http://schemas.microsoft.com/office/powerpoint/2010/main" val="254761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6754676" cy="2185214"/>
          </a:xfrm>
          <a:prstGeom prst="rect">
            <a:avLst/>
          </a:prstGeom>
          <a:noFill/>
        </p:spPr>
        <p:txBody>
          <a:bodyPr wrap="square" rtlCol="0">
            <a:spAutoFit/>
          </a:bodyPr>
          <a:lstStyle/>
          <a:p>
            <a:r>
              <a:rPr lang="en-US" sz="7200" b="1" smtClean="0"/>
              <a:t>BAB 4 </a:t>
            </a:r>
            <a:r>
              <a:rPr lang="en-US" sz="3200" b="1" smtClean="0"/>
              <a:t>MENGINTEGRASIKAN IMAN, ISLAM DAN IHSAN DALAM MEMBENTUK INSAN KAMIL</a:t>
            </a:r>
            <a:endParaRPr lang="en-US" sz="3200" b="1"/>
          </a:p>
        </p:txBody>
      </p:sp>
    </p:spTree>
    <p:extLst>
      <p:ext uri="{BB962C8B-B14F-4D97-AF65-F5344CB8AC3E}">
        <p14:creationId xmlns:p14="http://schemas.microsoft.com/office/powerpoint/2010/main" val="251792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6754676" cy="2308324"/>
          </a:xfrm>
          <a:prstGeom prst="rect">
            <a:avLst/>
          </a:prstGeom>
          <a:noFill/>
        </p:spPr>
        <p:txBody>
          <a:bodyPr wrap="square" rtlCol="0">
            <a:spAutoFit/>
          </a:bodyPr>
          <a:lstStyle/>
          <a:p>
            <a:r>
              <a:rPr lang="en-US" sz="7200" b="1" smtClean="0"/>
              <a:t>Muhyidin Ibn Araby </a:t>
            </a:r>
            <a:endParaRPr lang="en-US" sz="3200" b="1"/>
          </a:p>
        </p:txBody>
      </p:sp>
      <p:sp>
        <p:nvSpPr>
          <p:cNvPr id="3" name="TextBox 2"/>
          <p:cNvSpPr txBox="1"/>
          <p:nvPr/>
        </p:nvSpPr>
        <p:spPr>
          <a:xfrm>
            <a:off x="3159370" y="2285101"/>
            <a:ext cx="6754676" cy="769441"/>
          </a:xfrm>
          <a:prstGeom prst="rect">
            <a:avLst/>
          </a:prstGeom>
          <a:noFill/>
        </p:spPr>
        <p:txBody>
          <a:bodyPr wrap="square" rtlCol="0">
            <a:spAutoFit/>
          </a:bodyPr>
          <a:lstStyle/>
          <a:p>
            <a:r>
              <a:rPr lang="en-US" sz="4400" smtClean="0"/>
              <a:t>Abad ke-13 M</a:t>
            </a:r>
            <a:endParaRPr lang="en-US" sz="1600"/>
          </a:p>
        </p:txBody>
      </p:sp>
      <p:sp>
        <p:nvSpPr>
          <p:cNvPr id="5" name="TextBox 4"/>
          <p:cNvSpPr txBox="1"/>
          <p:nvPr/>
        </p:nvSpPr>
        <p:spPr>
          <a:xfrm>
            <a:off x="675250" y="3283321"/>
            <a:ext cx="11074790" cy="1200329"/>
          </a:xfrm>
          <a:prstGeom prst="rect">
            <a:avLst/>
          </a:prstGeom>
          <a:noFill/>
        </p:spPr>
        <p:txBody>
          <a:bodyPr wrap="square" rtlCol="0">
            <a:spAutoFit/>
          </a:bodyPr>
          <a:lstStyle/>
          <a:p>
            <a:r>
              <a:rPr lang="en-US" sz="3600" smtClean="0"/>
              <a:t>Orang yang pertama yang mengemukakan istilah insan  kamil.</a:t>
            </a:r>
          </a:p>
        </p:txBody>
      </p:sp>
      <p:sp>
        <p:nvSpPr>
          <p:cNvPr id="7" name="TextBox 6"/>
          <p:cNvSpPr txBox="1"/>
          <p:nvPr/>
        </p:nvSpPr>
        <p:spPr>
          <a:xfrm>
            <a:off x="675250" y="4483650"/>
            <a:ext cx="11074790" cy="1200329"/>
          </a:xfrm>
          <a:prstGeom prst="rect">
            <a:avLst/>
          </a:prstGeom>
          <a:noFill/>
        </p:spPr>
        <p:txBody>
          <a:bodyPr wrap="square" rtlCol="0">
            <a:spAutoFit/>
          </a:bodyPr>
          <a:lstStyle/>
          <a:p>
            <a:r>
              <a:rPr lang="en-US" sz="3600" smtClean="0"/>
              <a:t>Insan = Manusia</a:t>
            </a:r>
          </a:p>
          <a:p>
            <a:r>
              <a:rPr lang="en-US" sz="3600" smtClean="0"/>
              <a:t>Kamil = Kesempurnaan</a:t>
            </a:r>
          </a:p>
        </p:txBody>
      </p:sp>
    </p:spTree>
    <p:extLst>
      <p:ext uri="{BB962C8B-B14F-4D97-AF65-F5344CB8AC3E}">
        <p14:creationId xmlns:p14="http://schemas.microsoft.com/office/powerpoint/2010/main" val="95394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200329"/>
          </a:xfrm>
          <a:prstGeom prst="rect">
            <a:avLst/>
          </a:prstGeom>
          <a:noFill/>
        </p:spPr>
        <p:txBody>
          <a:bodyPr wrap="square" rtlCol="0">
            <a:spAutoFit/>
          </a:bodyPr>
          <a:lstStyle/>
          <a:p>
            <a:r>
              <a:rPr lang="en-US" sz="7200" b="1" smtClean="0"/>
              <a:t>Menelusuri Konsep </a:t>
            </a:r>
            <a:endParaRPr lang="en-US" sz="3200" b="1"/>
          </a:p>
        </p:txBody>
      </p:sp>
      <p:sp>
        <p:nvSpPr>
          <p:cNvPr id="7" name="TextBox 6"/>
          <p:cNvSpPr txBox="1"/>
          <p:nvPr/>
        </p:nvSpPr>
        <p:spPr>
          <a:xfrm>
            <a:off x="675250" y="2974471"/>
            <a:ext cx="11074790" cy="2677656"/>
          </a:xfrm>
          <a:prstGeom prst="rect">
            <a:avLst/>
          </a:prstGeom>
          <a:noFill/>
        </p:spPr>
        <p:txBody>
          <a:bodyPr wrap="square" rtlCol="0">
            <a:spAutoFit/>
          </a:bodyPr>
          <a:lstStyle/>
          <a:p>
            <a:pPr algn="just"/>
            <a:r>
              <a:rPr lang="en-US" sz="2400" b="1"/>
              <a:t>Urgensi Agama </a:t>
            </a:r>
            <a:r>
              <a:rPr lang="en-US" sz="2400"/>
              <a:t>bagi kehidupan manusia adalah sangat strategis untuk mengakses kebahagiaan dunia dan akherat. Mengapa penting karena agama berfungsi </a:t>
            </a:r>
            <a:r>
              <a:rPr lang="en-US" sz="2400"/>
              <a:t>sebagai </a:t>
            </a:r>
            <a:r>
              <a:rPr lang="en-US" sz="2400" smtClean="0"/>
              <a:t>kontrol, </a:t>
            </a:r>
            <a:r>
              <a:rPr lang="en-US" sz="2400"/>
              <a:t>rambu-rambu, pegangan dan petunjuk dalam menghadapi kehidupan di era global yang serba tidak pasti. Oleh sebab itu mengapa manusia harus beragama yakni disamping karena fitrah, identitas, kewajiban, keturunan, karena konversi dan karena kebutuhan.Nah sekarang bagaimana ke enam elemen sebagai komplementer mengerucut menjadi suatu kebutuhan.</a:t>
            </a:r>
            <a:endParaRPr lang="en-US" sz="4400" smtClean="0"/>
          </a:p>
        </p:txBody>
      </p:sp>
      <p:sp>
        <p:nvSpPr>
          <p:cNvPr id="6" name="TextBox 5"/>
          <p:cNvSpPr txBox="1"/>
          <p:nvPr/>
        </p:nvSpPr>
        <p:spPr>
          <a:xfrm>
            <a:off x="675250" y="1629512"/>
            <a:ext cx="11074790" cy="1200329"/>
          </a:xfrm>
          <a:prstGeom prst="rect">
            <a:avLst/>
          </a:prstGeom>
          <a:noFill/>
        </p:spPr>
        <p:txBody>
          <a:bodyPr wrap="square" rtlCol="0">
            <a:spAutoFit/>
          </a:bodyPr>
          <a:lstStyle/>
          <a:p>
            <a:r>
              <a:rPr lang="en-US" sz="7200" b="1" smtClean="0">
                <a:solidFill>
                  <a:schemeClr val="accent2">
                    <a:lumMod val="50000"/>
                  </a:schemeClr>
                </a:solidFill>
              </a:rPr>
              <a:t>Urgensi Islam</a:t>
            </a:r>
            <a:endParaRPr lang="en-US" sz="3200" b="1">
              <a:solidFill>
                <a:schemeClr val="accent2">
                  <a:lumMod val="50000"/>
                </a:schemeClr>
              </a:solidFill>
            </a:endParaRPr>
          </a:p>
        </p:txBody>
      </p:sp>
    </p:spTree>
    <p:extLst>
      <p:ext uri="{BB962C8B-B14F-4D97-AF65-F5344CB8AC3E}">
        <p14:creationId xmlns:p14="http://schemas.microsoft.com/office/powerpoint/2010/main" val="144820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200329"/>
          </a:xfrm>
          <a:prstGeom prst="rect">
            <a:avLst/>
          </a:prstGeom>
          <a:noFill/>
        </p:spPr>
        <p:txBody>
          <a:bodyPr wrap="square" rtlCol="0">
            <a:spAutoFit/>
          </a:bodyPr>
          <a:lstStyle/>
          <a:p>
            <a:r>
              <a:rPr lang="en-US" sz="7200" b="1" smtClean="0"/>
              <a:t>Menelusuri Konsep </a:t>
            </a:r>
            <a:endParaRPr lang="en-US" sz="3200" b="1"/>
          </a:p>
        </p:txBody>
      </p:sp>
      <p:sp>
        <p:nvSpPr>
          <p:cNvPr id="7" name="TextBox 6"/>
          <p:cNvSpPr txBox="1"/>
          <p:nvPr/>
        </p:nvSpPr>
        <p:spPr>
          <a:xfrm>
            <a:off x="675250" y="2974471"/>
            <a:ext cx="11074790" cy="830997"/>
          </a:xfrm>
          <a:prstGeom prst="rect">
            <a:avLst/>
          </a:prstGeom>
          <a:noFill/>
        </p:spPr>
        <p:txBody>
          <a:bodyPr wrap="square" rtlCol="0">
            <a:spAutoFit/>
          </a:bodyPr>
          <a:lstStyle/>
          <a:p>
            <a:pPr algn="just"/>
            <a:r>
              <a:rPr lang="en-US" sz="2400" smtClean="0"/>
              <a:t>Iman adalah beriman kepada allah, malaikat-malaikat-Nya, kitab-kitab-Nya, rasul-rasul-Nya dan hari akhir dan beriman kepada takdir yang baik maupun yang buruk. </a:t>
            </a:r>
            <a:endParaRPr lang="en-US" sz="4400" smtClean="0"/>
          </a:p>
        </p:txBody>
      </p:sp>
      <p:sp>
        <p:nvSpPr>
          <p:cNvPr id="6" name="TextBox 5"/>
          <p:cNvSpPr txBox="1"/>
          <p:nvPr/>
        </p:nvSpPr>
        <p:spPr>
          <a:xfrm>
            <a:off x="675250" y="1629512"/>
            <a:ext cx="11074790" cy="1200329"/>
          </a:xfrm>
          <a:prstGeom prst="rect">
            <a:avLst/>
          </a:prstGeom>
          <a:noFill/>
        </p:spPr>
        <p:txBody>
          <a:bodyPr wrap="square" rtlCol="0">
            <a:spAutoFit/>
          </a:bodyPr>
          <a:lstStyle/>
          <a:p>
            <a:r>
              <a:rPr lang="en-US" sz="7200" b="1" smtClean="0">
                <a:solidFill>
                  <a:schemeClr val="accent2">
                    <a:lumMod val="50000"/>
                  </a:schemeClr>
                </a:solidFill>
              </a:rPr>
              <a:t>Iman &amp; Ihsan</a:t>
            </a:r>
            <a:endParaRPr lang="en-US" sz="3200" b="1">
              <a:solidFill>
                <a:schemeClr val="accent2">
                  <a:lumMod val="50000"/>
                </a:schemeClr>
              </a:solidFill>
            </a:endParaRPr>
          </a:p>
        </p:txBody>
      </p:sp>
      <p:sp>
        <p:nvSpPr>
          <p:cNvPr id="5" name="TextBox 4"/>
          <p:cNvSpPr txBox="1"/>
          <p:nvPr/>
        </p:nvSpPr>
        <p:spPr>
          <a:xfrm>
            <a:off x="675250" y="3950098"/>
            <a:ext cx="11074790" cy="830997"/>
          </a:xfrm>
          <a:prstGeom prst="rect">
            <a:avLst/>
          </a:prstGeom>
          <a:noFill/>
        </p:spPr>
        <p:txBody>
          <a:bodyPr wrap="square" rtlCol="0">
            <a:spAutoFit/>
          </a:bodyPr>
          <a:lstStyle/>
          <a:p>
            <a:pPr algn="just"/>
            <a:r>
              <a:rPr lang="en-US" sz="2400" smtClean="0"/>
              <a:t>Sedangkan ihsan adalah beribadah kepada allah seakan-akan hamba tidak melihat-Nya maka dia melihat hamba.</a:t>
            </a:r>
            <a:endParaRPr lang="en-US" sz="4400" smtClean="0"/>
          </a:p>
        </p:txBody>
      </p:sp>
    </p:spTree>
    <p:extLst>
      <p:ext uri="{BB962C8B-B14F-4D97-AF65-F5344CB8AC3E}">
        <p14:creationId xmlns:p14="http://schemas.microsoft.com/office/powerpoint/2010/main" val="184094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1200329"/>
          </a:xfrm>
          <a:prstGeom prst="rect">
            <a:avLst/>
          </a:prstGeom>
          <a:noFill/>
        </p:spPr>
        <p:txBody>
          <a:bodyPr wrap="square" rtlCol="0">
            <a:spAutoFit/>
          </a:bodyPr>
          <a:lstStyle/>
          <a:p>
            <a:r>
              <a:rPr lang="en-US" sz="7200" b="1" smtClean="0"/>
              <a:t>Menelusuri Konsep </a:t>
            </a:r>
            <a:endParaRPr lang="en-US" sz="3200" b="1"/>
          </a:p>
        </p:txBody>
      </p:sp>
      <p:sp>
        <p:nvSpPr>
          <p:cNvPr id="7" name="TextBox 6"/>
          <p:cNvSpPr txBox="1"/>
          <p:nvPr/>
        </p:nvSpPr>
        <p:spPr>
          <a:xfrm>
            <a:off x="675250" y="2974471"/>
            <a:ext cx="11074790" cy="1938992"/>
          </a:xfrm>
          <a:prstGeom prst="rect">
            <a:avLst/>
          </a:prstGeom>
          <a:noFill/>
        </p:spPr>
        <p:txBody>
          <a:bodyPr wrap="square" rtlCol="0">
            <a:spAutoFit/>
          </a:bodyPr>
          <a:lstStyle/>
          <a:p>
            <a:pPr algn="just"/>
            <a:r>
              <a:rPr lang="en-US" sz="2400" smtClean="0"/>
              <a:t>Membentuk manusia menjadi manusia sempurna (insan kamil) hanya dapat dilakukan dengan ibadah kepada Allah SWT. Karena peribadatan merupakan tujuan kesempurnaan seorang manusia. Dengannya manusia dapat mewujudkan tujuan penciptaannya, berarti sempurnakan sifat kemanusiaannya. Jika telah sempurna sifat manusianya maka berarti telah menjadi insan kamil.</a:t>
            </a:r>
            <a:endParaRPr lang="en-US" sz="4400" smtClean="0"/>
          </a:p>
        </p:txBody>
      </p:sp>
      <p:sp>
        <p:nvSpPr>
          <p:cNvPr id="6" name="TextBox 5"/>
          <p:cNvSpPr txBox="1"/>
          <p:nvPr/>
        </p:nvSpPr>
        <p:spPr>
          <a:xfrm>
            <a:off x="675250" y="1629512"/>
            <a:ext cx="11074790" cy="1200329"/>
          </a:xfrm>
          <a:prstGeom prst="rect">
            <a:avLst/>
          </a:prstGeom>
          <a:noFill/>
        </p:spPr>
        <p:txBody>
          <a:bodyPr wrap="square" rtlCol="0">
            <a:spAutoFit/>
          </a:bodyPr>
          <a:lstStyle/>
          <a:p>
            <a:r>
              <a:rPr lang="en-US" sz="7200" b="1" smtClean="0">
                <a:solidFill>
                  <a:schemeClr val="accent2">
                    <a:lumMod val="50000"/>
                  </a:schemeClr>
                </a:solidFill>
              </a:rPr>
              <a:t>Membentuk Insan Kamil</a:t>
            </a:r>
            <a:endParaRPr lang="en-US" sz="3200" b="1">
              <a:solidFill>
                <a:schemeClr val="accent2">
                  <a:lumMod val="50000"/>
                </a:schemeClr>
              </a:solidFill>
            </a:endParaRPr>
          </a:p>
        </p:txBody>
      </p:sp>
    </p:spTree>
    <p:extLst>
      <p:ext uri="{BB962C8B-B14F-4D97-AF65-F5344CB8AC3E}">
        <p14:creationId xmlns:p14="http://schemas.microsoft.com/office/powerpoint/2010/main" val="159303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2369880"/>
          </a:xfrm>
          <a:prstGeom prst="rect">
            <a:avLst/>
          </a:prstGeom>
          <a:noFill/>
        </p:spPr>
        <p:txBody>
          <a:bodyPr wrap="square" rtlCol="0">
            <a:spAutoFit/>
          </a:bodyPr>
          <a:lstStyle/>
          <a:p>
            <a:r>
              <a:rPr lang="en-US" sz="6000" b="1" smtClean="0"/>
              <a:t>Alasan Persyaratan Membentuk Insan Kamil</a:t>
            </a:r>
          </a:p>
          <a:p>
            <a:endParaRPr lang="en-US" sz="2400" b="1"/>
          </a:p>
        </p:txBody>
      </p:sp>
      <p:sp>
        <p:nvSpPr>
          <p:cNvPr id="7" name="TextBox 6"/>
          <p:cNvSpPr txBox="1"/>
          <p:nvPr/>
        </p:nvSpPr>
        <p:spPr>
          <a:xfrm>
            <a:off x="675250" y="4346071"/>
            <a:ext cx="11074790" cy="1569660"/>
          </a:xfrm>
          <a:prstGeom prst="rect">
            <a:avLst/>
          </a:prstGeom>
          <a:noFill/>
        </p:spPr>
        <p:txBody>
          <a:bodyPr wrap="square" rtlCol="0">
            <a:spAutoFit/>
          </a:bodyPr>
          <a:lstStyle/>
          <a:p>
            <a:pPr algn="just"/>
            <a:r>
              <a:rPr lang="en-US" sz="2400" smtClean="0"/>
              <a:t>Membentuk manusia menjadi manusia sempurna (insan kamil) dapat dilihat dalam sikap ihsan sudah terkumpul didalamnya yaitu Iman dan Islam. Oleh karena itu, orang yang bersikap ihsan leih istimewa disbanding orang-orang mukmin lainnya, dan orang yang mukmin itu juga lebih istimewa dibandingkan muslim yang lain.</a:t>
            </a:r>
            <a:endParaRPr lang="en-US" sz="4400" smtClean="0"/>
          </a:p>
        </p:txBody>
      </p:sp>
      <p:sp>
        <p:nvSpPr>
          <p:cNvPr id="6" name="TextBox 5"/>
          <p:cNvSpPr txBox="1"/>
          <p:nvPr/>
        </p:nvSpPr>
        <p:spPr>
          <a:xfrm>
            <a:off x="675250" y="2515933"/>
            <a:ext cx="11074790" cy="1200329"/>
          </a:xfrm>
          <a:prstGeom prst="rect">
            <a:avLst/>
          </a:prstGeom>
          <a:noFill/>
        </p:spPr>
        <p:txBody>
          <a:bodyPr wrap="square" rtlCol="0">
            <a:spAutoFit/>
          </a:bodyPr>
          <a:lstStyle/>
          <a:p>
            <a:r>
              <a:rPr lang="en-US" sz="7200" b="1" smtClean="0">
                <a:solidFill>
                  <a:schemeClr val="accent2">
                    <a:lumMod val="50000"/>
                  </a:schemeClr>
                </a:solidFill>
              </a:rPr>
              <a:t>Ihsan, Iman &amp; Islam</a:t>
            </a:r>
            <a:endParaRPr lang="en-US" sz="3200" b="1">
              <a:solidFill>
                <a:schemeClr val="accent2">
                  <a:lumMod val="50000"/>
                </a:schemeClr>
              </a:solidFill>
            </a:endParaRPr>
          </a:p>
        </p:txBody>
      </p:sp>
    </p:spTree>
    <p:extLst>
      <p:ext uri="{BB962C8B-B14F-4D97-AF65-F5344CB8AC3E}">
        <p14:creationId xmlns:p14="http://schemas.microsoft.com/office/powerpoint/2010/main" val="28290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250" y="746218"/>
            <a:ext cx="11074790" cy="2369880"/>
          </a:xfrm>
          <a:prstGeom prst="rect">
            <a:avLst/>
          </a:prstGeom>
          <a:noFill/>
        </p:spPr>
        <p:txBody>
          <a:bodyPr wrap="square" rtlCol="0">
            <a:spAutoFit/>
          </a:bodyPr>
          <a:lstStyle/>
          <a:p>
            <a:r>
              <a:rPr lang="en-US" sz="6000" b="1" smtClean="0"/>
              <a:t>Alasan Persyaratan Membentuk Insan Kamil</a:t>
            </a:r>
          </a:p>
          <a:p>
            <a:endParaRPr lang="en-US" sz="2400" b="1"/>
          </a:p>
        </p:txBody>
      </p:sp>
      <p:sp>
        <p:nvSpPr>
          <p:cNvPr id="7" name="TextBox 6"/>
          <p:cNvSpPr txBox="1"/>
          <p:nvPr/>
        </p:nvSpPr>
        <p:spPr>
          <a:xfrm>
            <a:off x="675250" y="4346071"/>
            <a:ext cx="11074790" cy="1569660"/>
          </a:xfrm>
          <a:prstGeom prst="rect">
            <a:avLst/>
          </a:prstGeom>
          <a:noFill/>
        </p:spPr>
        <p:txBody>
          <a:bodyPr wrap="square" rtlCol="0">
            <a:spAutoFit/>
          </a:bodyPr>
          <a:lstStyle/>
          <a:p>
            <a:pPr algn="just"/>
            <a:r>
              <a:rPr lang="en-US" sz="2400" smtClean="0"/>
              <a:t>Membentuk manusia menjadi manusia sempurna (insan kamil) dapat dilihat dalam sikap ihsan sudah terkumpul didalamnya yaitu Iman dan Islam. Oleh karena itu, orang yang bersikap ihsan leih istimewa disbanding orang-orang mukmin lainnya, dan orang yang mukmin itu juga lebih istimewa dibandingkan muslim yang lain.</a:t>
            </a:r>
            <a:endParaRPr lang="en-US" sz="4400" smtClean="0"/>
          </a:p>
        </p:txBody>
      </p:sp>
      <p:sp>
        <p:nvSpPr>
          <p:cNvPr id="6" name="TextBox 5"/>
          <p:cNvSpPr txBox="1"/>
          <p:nvPr/>
        </p:nvSpPr>
        <p:spPr>
          <a:xfrm>
            <a:off x="675250" y="2515933"/>
            <a:ext cx="11074790" cy="1200329"/>
          </a:xfrm>
          <a:prstGeom prst="rect">
            <a:avLst/>
          </a:prstGeom>
          <a:noFill/>
        </p:spPr>
        <p:txBody>
          <a:bodyPr wrap="square" rtlCol="0">
            <a:spAutoFit/>
          </a:bodyPr>
          <a:lstStyle/>
          <a:p>
            <a:r>
              <a:rPr lang="en-US" sz="7200" b="1" smtClean="0">
                <a:solidFill>
                  <a:schemeClr val="accent2">
                    <a:lumMod val="50000"/>
                  </a:schemeClr>
                </a:solidFill>
              </a:rPr>
              <a:t>Ihsan, Iman &amp; Islam</a:t>
            </a:r>
            <a:endParaRPr lang="en-US" sz="3200" b="1">
              <a:solidFill>
                <a:schemeClr val="accent2">
                  <a:lumMod val="50000"/>
                </a:schemeClr>
              </a:solidFill>
            </a:endParaRPr>
          </a:p>
        </p:txBody>
      </p:sp>
    </p:spTree>
    <p:extLst>
      <p:ext uri="{BB962C8B-B14F-4D97-AF65-F5344CB8AC3E}">
        <p14:creationId xmlns:p14="http://schemas.microsoft.com/office/powerpoint/2010/main" val="48701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330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fsdio</dc:creator>
  <cp:lastModifiedBy>fsdio</cp:lastModifiedBy>
  <cp:revision>23</cp:revision>
  <dcterms:created xsi:type="dcterms:W3CDTF">2022-11-30T11:11:19Z</dcterms:created>
  <dcterms:modified xsi:type="dcterms:W3CDTF">2022-11-30T12:26:21Z</dcterms:modified>
</cp:coreProperties>
</file>