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9" r:id="rId3"/>
    <p:sldId id="259" r:id="rId4"/>
    <p:sldId id="260" r:id="rId5"/>
    <p:sldId id="261" r:id="rId6"/>
    <p:sldId id="262" r:id="rId7"/>
    <p:sldId id="258"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651"/>
    <a:srgbClr val="00B050"/>
    <a:srgbClr val="E9E7EA"/>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4D300-933B-47B2-9026-A9E3CC641666}" type="datetimeFigureOut">
              <a:rPr lang="id-ID" smtClean="0"/>
              <a:t>07/12/2022</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E2D7E-B811-49E0-BED6-ADD5C2F6A3D6}" type="slidenum">
              <a:rPr lang="id-ID" smtClean="0"/>
              <a:t>‹#›</a:t>
            </a:fld>
            <a:endParaRPr lang="id-ID"/>
          </a:p>
        </p:txBody>
      </p:sp>
    </p:spTree>
    <p:extLst>
      <p:ext uri="{BB962C8B-B14F-4D97-AF65-F5344CB8AC3E}">
        <p14:creationId xmlns:p14="http://schemas.microsoft.com/office/powerpoint/2010/main" val="2048831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a:p>
        </p:txBody>
      </p:sp>
      <p:sp>
        <p:nvSpPr>
          <p:cNvPr id="4" name="Tampungan Nomor Slide 3"/>
          <p:cNvSpPr>
            <a:spLocks noGrp="1"/>
          </p:cNvSpPr>
          <p:nvPr>
            <p:ph type="sldNum" sz="quarter" idx="5"/>
          </p:nvPr>
        </p:nvSpPr>
        <p:spPr/>
        <p:txBody>
          <a:bodyPr/>
          <a:lstStyle/>
          <a:p>
            <a:fld id="{E9DE2D7E-B811-49E0-BED6-ADD5C2F6A3D6}" type="slidenum">
              <a:rPr lang="id-ID" smtClean="0"/>
              <a:t>8</a:t>
            </a:fld>
            <a:endParaRPr lang="id-ID"/>
          </a:p>
        </p:txBody>
      </p:sp>
    </p:spTree>
    <p:extLst>
      <p:ext uri="{BB962C8B-B14F-4D97-AF65-F5344CB8AC3E}">
        <p14:creationId xmlns:p14="http://schemas.microsoft.com/office/powerpoint/2010/main" val="141330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944DA0-43AD-4088-A69D-8AC07C6097D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192525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944DA0-43AD-4088-A69D-8AC07C6097D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213096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944DA0-43AD-4088-A69D-8AC07C6097D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300553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944DA0-43AD-4088-A69D-8AC07C6097D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268075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944DA0-43AD-4088-A69D-8AC07C6097D8}"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111582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944DA0-43AD-4088-A69D-8AC07C6097D8}"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24606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944DA0-43AD-4088-A69D-8AC07C6097D8}"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109690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944DA0-43AD-4088-A69D-8AC07C6097D8}"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829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44DA0-43AD-4088-A69D-8AC07C6097D8}"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39887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944DA0-43AD-4088-A69D-8AC07C6097D8}"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35655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944DA0-43AD-4088-A69D-8AC07C6097D8}"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70897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44DA0-43AD-4088-A69D-8AC07C6097D8}" type="datetimeFigureOut">
              <a:rPr lang="en-US" smtClean="0"/>
              <a:t>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F7A58-50DC-4802-BA49-4DF9D089A493}" type="slidenum">
              <a:rPr lang="en-US" smtClean="0"/>
              <a:t>‹#›</a:t>
            </a:fld>
            <a:endParaRPr lang="en-US"/>
          </a:p>
        </p:txBody>
      </p:sp>
    </p:spTree>
    <p:extLst>
      <p:ext uri="{BB962C8B-B14F-4D97-AF65-F5344CB8AC3E}">
        <p14:creationId xmlns:p14="http://schemas.microsoft.com/office/powerpoint/2010/main" val="204589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057533" y="2714794"/>
            <a:ext cx="3759200" cy="2950082"/>
            <a:chOff x="2333883" y="2295694"/>
            <a:chExt cx="3759200" cy="2950082"/>
          </a:xfrm>
        </p:grpSpPr>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ackgroundRemoval t="7122" b="78932" l="16146" r="93576">
                          <a14:foregroundMark x1="42882" y1="60089" x2="41319" y2="63650"/>
                          <a14:foregroundMark x1="28646" y1="60386" x2="36111" y2="61424"/>
                          <a14:foregroundMark x1="78993" y1="63501" x2="51389" y2="70326"/>
                          <a14:foregroundMark x1="71007" y1="69881" x2="64931" y2="71068"/>
                          <a14:backgroundMark x1="43229" y1="28635" x2="43229" y2="32938"/>
                          <a14:backgroundMark x1="39583" y1="37389" x2="40278" y2="39763"/>
                          <a14:backgroundMark x1="45486" y1="44214" x2="45486" y2="45401"/>
                          <a14:backgroundMark x1="71354" y1="52374" x2="70486" y2="54303"/>
                        </a14:backgroundRemoval>
                      </a14:imgEffect>
                    </a14:imgLayer>
                  </a14:imgProps>
                </a:ext>
                <a:ext uri="{28A0092B-C50C-407E-A947-70E740481C1C}">
                  <a14:useLocalDpi xmlns:a14="http://schemas.microsoft.com/office/drawing/2010/main" val="0"/>
                </a:ext>
              </a:extLst>
            </a:blip>
            <a:srcRect l="14474" b="26910"/>
            <a:stretch>
              <a:fillRect/>
            </a:stretch>
          </p:blipFill>
          <p:spPr>
            <a:xfrm>
              <a:off x="3278682" y="2295694"/>
              <a:ext cx="1869602" cy="1869602"/>
            </a:xfrm>
            <a:custGeom>
              <a:avLst/>
              <a:gdLst>
                <a:gd name="connsiteX0" fmla="*/ 934801 w 1869602"/>
                <a:gd name="connsiteY0" fmla="*/ 0 h 1869602"/>
                <a:gd name="connsiteX1" fmla="*/ 1869602 w 1869602"/>
                <a:gd name="connsiteY1" fmla="*/ 934801 h 1869602"/>
                <a:gd name="connsiteX2" fmla="*/ 934801 w 1869602"/>
                <a:gd name="connsiteY2" fmla="*/ 1869602 h 1869602"/>
                <a:gd name="connsiteX3" fmla="*/ 0 w 1869602"/>
                <a:gd name="connsiteY3" fmla="*/ 934801 h 1869602"/>
                <a:gd name="connsiteX4" fmla="*/ 934801 w 1869602"/>
                <a:gd name="connsiteY4" fmla="*/ 0 h 1869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9602" h="1869602">
                  <a:moveTo>
                    <a:pt x="934801" y="0"/>
                  </a:moveTo>
                  <a:cubicBezTo>
                    <a:pt x="1451077" y="0"/>
                    <a:pt x="1869602" y="418525"/>
                    <a:pt x="1869602" y="934801"/>
                  </a:cubicBezTo>
                  <a:cubicBezTo>
                    <a:pt x="1869602" y="1451077"/>
                    <a:pt x="1451077" y="1869602"/>
                    <a:pt x="934801" y="1869602"/>
                  </a:cubicBezTo>
                  <a:cubicBezTo>
                    <a:pt x="418525" y="1869602"/>
                    <a:pt x="0" y="1451077"/>
                    <a:pt x="0" y="934801"/>
                  </a:cubicBezTo>
                  <a:cubicBezTo>
                    <a:pt x="0" y="418525"/>
                    <a:pt x="418525" y="0"/>
                    <a:pt x="934801" y="0"/>
                  </a:cubicBezTo>
                  <a:close/>
                </a:path>
              </a:pathLst>
            </a:custGeom>
            <a:solidFill>
              <a:srgbClr val="00B050"/>
            </a:solidFill>
          </p:spPr>
        </p:pic>
        <p:sp>
          <p:nvSpPr>
            <p:cNvPr id="7" name="TextBox 6"/>
            <p:cNvSpPr txBox="1"/>
            <p:nvPr/>
          </p:nvSpPr>
          <p:spPr>
            <a:xfrm>
              <a:off x="2333883" y="4165296"/>
              <a:ext cx="3759200" cy="646331"/>
            </a:xfrm>
            <a:prstGeom prst="rect">
              <a:avLst/>
            </a:prstGeom>
            <a:noFill/>
          </p:spPr>
          <p:txBody>
            <a:bodyPr wrap="square" rtlCol="0">
              <a:spAutoFit/>
            </a:bodyPr>
            <a:lstStyle/>
            <a:p>
              <a:pPr algn="ctr"/>
              <a:r>
                <a:rPr lang="en-US" sz="3600" b="1">
                  <a:solidFill>
                    <a:schemeClr val="accent4">
                      <a:lumMod val="60000"/>
                      <a:lumOff val="40000"/>
                    </a:schemeClr>
                  </a:solidFill>
                </a:rPr>
                <a:t>RAHMAT SUNJANI</a:t>
              </a:r>
            </a:p>
          </p:txBody>
        </p:sp>
        <p:grpSp>
          <p:nvGrpSpPr>
            <p:cNvPr id="10" name="Group 9"/>
            <p:cNvGrpSpPr/>
            <p:nvPr/>
          </p:nvGrpSpPr>
          <p:grpSpPr>
            <a:xfrm>
              <a:off x="2675876" y="4599445"/>
              <a:ext cx="3075214" cy="646331"/>
              <a:chOff x="2590800" y="4593095"/>
              <a:chExt cx="3075214" cy="646331"/>
            </a:xfrm>
          </p:grpSpPr>
          <p:sp>
            <p:nvSpPr>
              <p:cNvPr id="9" name="Rectangle 8"/>
              <p:cNvSpPr/>
              <p:nvPr/>
            </p:nvSpPr>
            <p:spPr>
              <a:xfrm>
                <a:off x="2590800" y="4702629"/>
                <a:ext cx="3075214" cy="427264"/>
              </a:xfrm>
              <a:custGeom>
                <a:avLst/>
                <a:gdLst>
                  <a:gd name="connsiteX0" fmla="*/ 0 w 2656114"/>
                  <a:gd name="connsiteY0" fmla="*/ 0 h 420914"/>
                  <a:gd name="connsiteX1" fmla="*/ 2656114 w 2656114"/>
                  <a:gd name="connsiteY1" fmla="*/ 0 h 420914"/>
                  <a:gd name="connsiteX2" fmla="*/ 2656114 w 2656114"/>
                  <a:gd name="connsiteY2" fmla="*/ 420914 h 420914"/>
                  <a:gd name="connsiteX3" fmla="*/ 0 w 2656114"/>
                  <a:gd name="connsiteY3" fmla="*/ 420914 h 420914"/>
                  <a:gd name="connsiteX4" fmla="*/ 0 w 2656114"/>
                  <a:gd name="connsiteY4" fmla="*/ 0 h 420914"/>
                  <a:gd name="connsiteX0" fmla="*/ 0 w 2821214"/>
                  <a:gd name="connsiteY0" fmla="*/ 0 h 420914"/>
                  <a:gd name="connsiteX1" fmla="*/ 2821214 w 2821214"/>
                  <a:gd name="connsiteY1" fmla="*/ 6350 h 420914"/>
                  <a:gd name="connsiteX2" fmla="*/ 2656114 w 2821214"/>
                  <a:gd name="connsiteY2" fmla="*/ 420914 h 420914"/>
                  <a:gd name="connsiteX3" fmla="*/ 0 w 2821214"/>
                  <a:gd name="connsiteY3" fmla="*/ 420914 h 420914"/>
                  <a:gd name="connsiteX4" fmla="*/ 0 w 2821214"/>
                  <a:gd name="connsiteY4" fmla="*/ 0 h 420914"/>
                  <a:gd name="connsiteX0" fmla="*/ 254000 w 3075214"/>
                  <a:gd name="connsiteY0" fmla="*/ 0 h 427264"/>
                  <a:gd name="connsiteX1" fmla="*/ 3075214 w 3075214"/>
                  <a:gd name="connsiteY1" fmla="*/ 6350 h 427264"/>
                  <a:gd name="connsiteX2" fmla="*/ 2910114 w 3075214"/>
                  <a:gd name="connsiteY2" fmla="*/ 420914 h 427264"/>
                  <a:gd name="connsiteX3" fmla="*/ 0 w 3075214"/>
                  <a:gd name="connsiteY3" fmla="*/ 427264 h 427264"/>
                  <a:gd name="connsiteX4" fmla="*/ 254000 w 3075214"/>
                  <a:gd name="connsiteY4" fmla="*/ 0 h 427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214" h="427264">
                    <a:moveTo>
                      <a:pt x="254000" y="0"/>
                    </a:moveTo>
                    <a:lnTo>
                      <a:pt x="3075214" y="6350"/>
                    </a:lnTo>
                    <a:lnTo>
                      <a:pt x="2910114" y="420914"/>
                    </a:lnTo>
                    <a:lnTo>
                      <a:pt x="0" y="427264"/>
                    </a:lnTo>
                    <a:lnTo>
                      <a:pt x="254000" y="0"/>
                    </a:lnTo>
                    <a:close/>
                  </a:path>
                </a:pathLst>
              </a:custGeom>
              <a:solidFill>
                <a:srgbClr val="00B6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760915" y="4593095"/>
                <a:ext cx="2734983" cy="646331"/>
              </a:xfrm>
              <a:prstGeom prst="rect">
                <a:avLst/>
              </a:prstGeom>
              <a:noFill/>
            </p:spPr>
            <p:txBody>
              <a:bodyPr wrap="square" rtlCol="0">
                <a:spAutoFit/>
              </a:bodyPr>
              <a:lstStyle/>
              <a:p>
                <a:pPr algn="ctr"/>
                <a:r>
                  <a:rPr lang="en-US" sz="3600" b="1">
                    <a:solidFill>
                      <a:schemeClr val="tx2">
                        <a:lumMod val="50000"/>
                      </a:schemeClr>
                    </a:solidFill>
                  </a:rPr>
                  <a:t>55201120030</a:t>
                </a:r>
              </a:p>
            </p:txBody>
          </p:sp>
        </p:grpSp>
      </p:grpSp>
      <p:sp>
        <p:nvSpPr>
          <p:cNvPr id="11" name="TextBox 10"/>
          <p:cNvSpPr txBox="1"/>
          <p:nvPr/>
        </p:nvSpPr>
        <p:spPr>
          <a:xfrm>
            <a:off x="4304624" y="1890173"/>
            <a:ext cx="3759200" cy="646331"/>
          </a:xfrm>
          <a:prstGeom prst="rect">
            <a:avLst/>
          </a:prstGeom>
          <a:noFill/>
        </p:spPr>
        <p:txBody>
          <a:bodyPr wrap="square" rtlCol="0">
            <a:spAutoFit/>
          </a:bodyPr>
          <a:lstStyle/>
          <a:p>
            <a:pPr algn="ctr"/>
            <a:r>
              <a:rPr lang="en-US" sz="3600" b="1">
                <a:solidFill>
                  <a:schemeClr val="accent4">
                    <a:lumMod val="60000"/>
                    <a:lumOff val="40000"/>
                  </a:schemeClr>
                </a:solidFill>
              </a:rPr>
              <a:t>KELOMPOK ?</a:t>
            </a:r>
          </a:p>
        </p:txBody>
      </p:sp>
      <p:sp>
        <p:nvSpPr>
          <p:cNvPr id="15" name="TextBox 14"/>
          <p:cNvSpPr txBox="1"/>
          <p:nvPr/>
        </p:nvSpPr>
        <p:spPr>
          <a:xfrm>
            <a:off x="7553583" y="4584396"/>
            <a:ext cx="3759200" cy="646331"/>
          </a:xfrm>
          <a:prstGeom prst="rect">
            <a:avLst/>
          </a:prstGeom>
          <a:noFill/>
        </p:spPr>
        <p:txBody>
          <a:bodyPr wrap="square" rtlCol="0">
            <a:spAutoFit/>
          </a:bodyPr>
          <a:lstStyle/>
          <a:p>
            <a:pPr algn="ctr"/>
            <a:r>
              <a:rPr lang="en-US" sz="3600" b="1">
                <a:solidFill>
                  <a:schemeClr val="accent4">
                    <a:lumMod val="60000"/>
                    <a:lumOff val="40000"/>
                  </a:schemeClr>
                </a:solidFill>
              </a:rPr>
              <a:t>PUTRI AVRILIYA</a:t>
            </a:r>
          </a:p>
        </p:txBody>
      </p:sp>
      <p:grpSp>
        <p:nvGrpSpPr>
          <p:cNvPr id="16" name="Group 15"/>
          <p:cNvGrpSpPr/>
          <p:nvPr/>
        </p:nvGrpSpPr>
        <p:grpSpPr>
          <a:xfrm>
            <a:off x="7895576" y="5018545"/>
            <a:ext cx="3075214" cy="646331"/>
            <a:chOff x="2590800" y="4593095"/>
            <a:chExt cx="3075214" cy="646331"/>
          </a:xfrm>
        </p:grpSpPr>
        <p:sp>
          <p:nvSpPr>
            <p:cNvPr id="17" name="Rectangle 8"/>
            <p:cNvSpPr/>
            <p:nvPr/>
          </p:nvSpPr>
          <p:spPr>
            <a:xfrm>
              <a:off x="2590800" y="4702629"/>
              <a:ext cx="3075214" cy="427264"/>
            </a:xfrm>
            <a:custGeom>
              <a:avLst/>
              <a:gdLst>
                <a:gd name="connsiteX0" fmla="*/ 0 w 2656114"/>
                <a:gd name="connsiteY0" fmla="*/ 0 h 420914"/>
                <a:gd name="connsiteX1" fmla="*/ 2656114 w 2656114"/>
                <a:gd name="connsiteY1" fmla="*/ 0 h 420914"/>
                <a:gd name="connsiteX2" fmla="*/ 2656114 w 2656114"/>
                <a:gd name="connsiteY2" fmla="*/ 420914 h 420914"/>
                <a:gd name="connsiteX3" fmla="*/ 0 w 2656114"/>
                <a:gd name="connsiteY3" fmla="*/ 420914 h 420914"/>
                <a:gd name="connsiteX4" fmla="*/ 0 w 2656114"/>
                <a:gd name="connsiteY4" fmla="*/ 0 h 420914"/>
                <a:gd name="connsiteX0" fmla="*/ 0 w 2821214"/>
                <a:gd name="connsiteY0" fmla="*/ 0 h 420914"/>
                <a:gd name="connsiteX1" fmla="*/ 2821214 w 2821214"/>
                <a:gd name="connsiteY1" fmla="*/ 6350 h 420914"/>
                <a:gd name="connsiteX2" fmla="*/ 2656114 w 2821214"/>
                <a:gd name="connsiteY2" fmla="*/ 420914 h 420914"/>
                <a:gd name="connsiteX3" fmla="*/ 0 w 2821214"/>
                <a:gd name="connsiteY3" fmla="*/ 420914 h 420914"/>
                <a:gd name="connsiteX4" fmla="*/ 0 w 2821214"/>
                <a:gd name="connsiteY4" fmla="*/ 0 h 420914"/>
                <a:gd name="connsiteX0" fmla="*/ 254000 w 3075214"/>
                <a:gd name="connsiteY0" fmla="*/ 0 h 427264"/>
                <a:gd name="connsiteX1" fmla="*/ 3075214 w 3075214"/>
                <a:gd name="connsiteY1" fmla="*/ 6350 h 427264"/>
                <a:gd name="connsiteX2" fmla="*/ 2910114 w 3075214"/>
                <a:gd name="connsiteY2" fmla="*/ 420914 h 427264"/>
                <a:gd name="connsiteX3" fmla="*/ 0 w 3075214"/>
                <a:gd name="connsiteY3" fmla="*/ 427264 h 427264"/>
                <a:gd name="connsiteX4" fmla="*/ 254000 w 3075214"/>
                <a:gd name="connsiteY4" fmla="*/ 0 h 427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214" h="427264">
                  <a:moveTo>
                    <a:pt x="254000" y="0"/>
                  </a:moveTo>
                  <a:lnTo>
                    <a:pt x="3075214" y="6350"/>
                  </a:lnTo>
                  <a:lnTo>
                    <a:pt x="2910114" y="420914"/>
                  </a:lnTo>
                  <a:lnTo>
                    <a:pt x="0" y="427264"/>
                  </a:lnTo>
                  <a:lnTo>
                    <a:pt x="254000" y="0"/>
                  </a:lnTo>
                  <a:close/>
                </a:path>
              </a:pathLst>
            </a:custGeom>
            <a:solidFill>
              <a:srgbClr val="00B6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760915" y="4593095"/>
              <a:ext cx="2734983" cy="646331"/>
            </a:xfrm>
            <a:prstGeom prst="rect">
              <a:avLst/>
            </a:prstGeom>
            <a:noFill/>
          </p:spPr>
          <p:txBody>
            <a:bodyPr wrap="square" rtlCol="0">
              <a:spAutoFit/>
            </a:bodyPr>
            <a:lstStyle/>
            <a:p>
              <a:pPr algn="ctr"/>
              <a:r>
                <a:rPr lang="en-US" sz="3600" b="1">
                  <a:solidFill>
                    <a:schemeClr val="tx2">
                      <a:lumMod val="50000"/>
                    </a:schemeClr>
                  </a:solidFill>
                </a:rPr>
                <a:t>55201120041</a:t>
              </a:r>
            </a:p>
          </p:txBody>
        </p:sp>
      </p:grpSp>
      <p:grpSp>
        <p:nvGrpSpPr>
          <p:cNvPr id="37" name="Group 36"/>
          <p:cNvGrpSpPr/>
          <p:nvPr/>
        </p:nvGrpSpPr>
        <p:grpSpPr>
          <a:xfrm>
            <a:off x="8328058" y="2620876"/>
            <a:ext cx="2004428" cy="2004429"/>
            <a:chOff x="6042058" y="2206631"/>
            <a:chExt cx="2841654" cy="2841655"/>
          </a:xfrm>
        </p:grpSpPr>
        <p:sp>
          <p:nvSpPr>
            <p:cNvPr id="21" name="Oval 20"/>
            <p:cNvSpPr/>
            <p:nvPr/>
          </p:nvSpPr>
          <p:spPr>
            <a:xfrm>
              <a:off x="6042058" y="2206631"/>
              <a:ext cx="2841654" cy="2841654"/>
            </a:xfrm>
            <a:prstGeom prst="ellipse">
              <a:avLst/>
            </a:prstGeom>
            <a:solidFill>
              <a:srgbClr val="E9E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5" cstate="print">
              <a:extLst>
                <a:ext uri="{BEBA8EAE-BF5A-486C-A8C5-ECC9F3942E4B}">
                  <a14:imgProps xmlns:a14="http://schemas.microsoft.com/office/drawing/2010/main">
                    <a14:imgLayer r:embed="rId6">
                      <a14:imgEffect>
                        <a14:backgroundRemoval t="0" b="98207" l="0" r="100000">
                          <a14:foregroundMark x1="84444" y1="46311" x2="70556" y2="40420"/>
                          <a14:foregroundMark x1="92986" y1="55840" x2="94375" y2="76230"/>
                          <a14:foregroundMark x1="91319" y1="83248" x2="44583" y2="92930"/>
                          <a14:foregroundMark x1="15000" y1="76895" x2="28750" y2="87500"/>
                          <a14:foregroundMark x1="7986" y1="79611" x2="14097" y2="84785"/>
                          <a14:foregroundMark x1="99514" y1="32941" x2="99514" y2="35246"/>
                          <a14:foregroundMark x1="4792" y1="30943" x2="8472" y2="48924"/>
                          <a14:backgroundMark x1="31458" y1="3484" x2="5833" y2="8607"/>
                          <a14:backgroundMark x1="97083" y1="8043" x2="80208" y2="768"/>
                          <a14:backgroundMark x1="33681" y1="2408" x2="38819" y2="1025"/>
                          <a14:backgroundMark x1="41389" y1="717" x2="41389" y2="717"/>
                          <a14:backgroundMark x1="44028" y1="461" x2="44028" y2="461"/>
                          <a14:backgroundMark x1="46111" y1="359" x2="46111" y2="359"/>
                          <a14:backgroundMark x1="9861" y1="64242" x2="5486" y2="60195"/>
                          <a14:backgroundMark x1="3681" y1="56967" x2="3681" y2="56967"/>
                          <a14:backgroundMark x1="3681" y1="53432" x2="3681" y2="53432"/>
                          <a14:backgroundMark x1="2292" y1="50768" x2="2292" y2="50768"/>
                          <a14:backgroundMark x1="1875" y1="48412" x2="1875" y2="48412"/>
                          <a14:backgroundMark x1="694" y1="46465" x2="694" y2="46465"/>
                          <a14:backgroundMark x1="486" y1="45287" x2="486" y2="45287"/>
                          <a14:backgroundMark x1="486" y1="44672" x2="486" y2="44672"/>
                        </a14:backgroundRemoval>
                      </a14:imgEffect>
                    </a14:imgLayer>
                  </a14:imgProps>
                </a:ext>
                <a:ext uri="{28A0092B-C50C-407E-A947-70E740481C1C}">
                  <a14:useLocalDpi xmlns:a14="http://schemas.microsoft.com/office/drawing/2010/main" val="0"/>
                </a:ext>
              </a:extLst>
            </a:blip>
            <a:srcRect b="3716"/>
            <a:stretch>
              <a:fillRect/>
            </a:stretch>
          </p:blipFill>
          <p:spPr>
            <a:xfrm>
              <a:off x="6393378" y="2333005"/>
              <a:ext cx="2080390" cy="2715281"/>
            </a:xfrm>
            <a:custGeom>
              <a:avLst/>
              <a:gdLst>
                <a:gd name="connsiteX0" fmla="*/ 485906 w 2080390"/>
                <a:gd name="connsiteY0" fmla="*/ 0 h 2715281"/>
                <a:gd name="connsiteX1" fmla="*/ 1653108 w 2080390"/>
                <a:gd name="connsiteY1" fmla="*/ 0 h 2715281"/>
                <a:gd name="connsiteX2" fmla="*/ 1746757 w 2080390"/>
                <a:gd name="connsiteY2" fmla="*/ 45113 h 2715281"/>
                <a:gd name="connsiteX3" fmla="*/ 2074183 w 2080390"/>
                <a:gd name="connsiteY3" fmla="*/ 289778 h 2715281"/>
                <a:gd name="connsiteX4" fmla="*/ 2080390 w 2080390"/>
                <a:gd name="connsiteY4" fmla="*/ 296607 h 2715281"/>
                <a:gd name="connsiteX5" fmla="*/ 2080390 w 2080390"/>
                <a:gd name="connsiteY5" fmla="*/ 2292301 h 2715281"/>
                <a:gd name="connsiteX6" fmla="*/ 2074183 w 2080390"/>
                <a:gd name="connsiteY6" fmla="*/ 2299130 h 2715281"/>
                <a:gd name="connsiteX7" fmla="*/ 1069507 w 2080390"/>
                <a:gd name="connsiteY7" fmla="*/ 2715281 h 2715281"/>
                <a:gd name="connsiteX8" fmla="*/ 64831 w 2080390"/>
                <a:gd name="connsiteY8" fmla="*/ 2299130 h 2715281"/>
                <a:gd name="connsiteX9" fmla="*/ 0 w 2080390"/>
                <a:gd name="connsiteY9" fmla="*/ 2227799 h 2715281"/>
                <a:gd name="connsiteX10" fmla="*/ 0 w 2080390"/>
                <a:gd name="connsiteY10" fmla="*/ 361110 h 2715281"/>
                <a:gd name="connsiteX11" fmla="*/ 64831 w 2080390"/>
                <a:gd name="connsiteY11" fmla="*/ 289778 h 2715281"/>
                <a:gd name="connsiteX12" fmla="*/ 392257 w 2080390"/>
                <a:gd name="connsiteY12" fmla="*/ 45113 h 2715281"/>
                <a:gd name="connsiteX13" fmla="*/ 485906 w 2080390"/>
                <a:gd name="connsiteY13" fmla="*/ 0 h 271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80390" h="2715281">
                  <a:moveTo>
                    <a:pt x="485906" y="0"/>
                  </a:moveTo>
                  <a:lnTo>
                    <a:pt x="1653108" y="0"/>
                  </a:lnTo>
                  <a:lnTo>
                    <a:pt x="1746757" y="45113"/>
                  </a:lnTo>
                  <a:cubicBezTo>
                    <a:pt x="1867551" y="110732"/>
                    <a:pt x="1977764" y="193358"/>
                    <a:pt x="2074183" y="289778"/>
                  </a:cubicBezTo>
                  <a:lnTo>
                    <a:pt x="2080390" y="296607"/>
                  </a:lnTo>
                  <a:lnTo>
                    <a:pt x="2080390" y="2292301"/>
                  </a:lnTo>
                  <a:lnTo>
                    <a:pt x="2074183" y="2299130"/>
                  </a:lnTo>
                  <a:cubicBezTo>
                    <a:pt x="1817064" y="2556250"/>
                    <a:pt x="1461858" y="2715281"/>
                    <a:pt x="1069507" y="2715281"/>
                  </a:cubicBezTo>
                  <a:cubicBezTo>
                    <a:pt x="677157" y="2715281"/>
                    <a:pt x="321950" y="2556250"/>
                    <a:pt x="64831" y="2299130"/>
                  </a:cubicBezTo>
                  <a:lnTo>
                    <a:pt x="0" y="2227799"/>
                  </a:lnTo>
                  <a:lnTo>
                    <a:pt x="0" y="361110"/>
                  </a:lnTo>
                  <a:lnTo>
                    <a:pt x="64831" y="289778"/>
                  </a:lnTo>
                  <a:cubicBezTo>
                    <a:pt x="161251" y="193358"/>
                    <a:pt x="271464" y="110732"/>
                    <a:pt x="392257" y="45113"/>
                  </a:cubicBezTo>
                  <a:lnTo>
                    <a:pt x="485906" y="0"/>
                  </a:lnTo>
                  <a:close/>
                </a:path>
              </a:pathLst>
            </a:custGeom>
          </p:spPr>
        </p:pic>
      </p:grp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rcRect l="23356" t="-4481" r="20539" b="100000"/>
          <a:stretch>
            <a:fillRect/>
          </a:stretch>
        </p:blipFill>
        <p:spPr>
          <a:xfrm>
            <a:off x="6879284" y="2206632"/>
            <a:ext cx="1167202" cy="126373"/>
          </a:xfrm>
          <a:custGeom>
            <a:avLst/>
            <a:gdLst>
              <a:gd name="connsiteX0" fmla="*/ 583601 w 1167202"/>
              <a:gd name="connsiteY0" fmla="*/ 0 h 126373"/>
              <a:gd name="connsiteX1" fmla="*/ 1136651 w 1167202"/>
              <a:gd name="connsiteY1" fmla="*/ 111656 h 126373"/>
              <a:gd name="connsiteX2" fmla="*/ 1167202 w 1167202"/>
              <a:gd name="connsiteY2" fmla="*/ 126373 h 126373"/>
              <a:gd name="connsiteX3" fmla="*/ 0 w 1167202"/>
              <a:gd name="connsiteY3" fmla="*/ 126373 h 126373"/>
              <a:gd name="connsiteX4" fmla="*/ 30551 w 1167202"/>
              <a:gd name="connsiteY4" fmla="*/ 111656 h 126373"/>
              <a:gd name="connsiteX5" fmla="*/ 583601 w 1167202"/>
              <a:gd name="connsiteY5" fmla="*/ 0 h 12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7202" h="126373">
                <a:moveTo>
                  <a:pt x="583601" y="0"/>
                </a:moveTo>
                <a:cubicBezTo>
                  <a:pt x="779776" y="0"/>
                  <a:pt x="966666" y="39758"/>
                  <a:pt x="1136651" y="111656"/>
                </a:cubicBezTo>
                <a:lnTo>
                  <a:pt x="1167202" y="126373"/>
                </a:lnTo>
                <a:lnTo>
                  <a:pt x="0" y="126373"/>
                </a:lnTo>
                <a:lnTo>
                  <a:pt x="30551" y="111656"/>
                </a:lnTo>
                <a:cubicBezTo>
                  <a:pt x="200537" y="39758"/>
                  <a:pt x="387426" y="0"/>
                  <a:pt x="583601" y="0"/>
                </a:cubicBezTo>
                <a:close/>
              </a:path>
            </a:pathLst>
          </a:cu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rcRect l="100000" t="10518" r="-19705" b="18715"/>
          <a:stretch>
            <a:fillRect/>
          </a:stretch>
        </p:blipFill>
        <p:spPr>
          <a:xfrm>
            <a:off x="8825088" y="2629611"/>
            <a:ext cx="409944" cy="1995694"/>
          </a:xfrm>
          <a:custGeom>
            <a:avLst/>
            <a:gdLst>
              <a:gd name="connsiteX0" fmla="*/ 0 w 409944"/>
              <a:gd name="connsiteY0" fmla="*/ 0 h 1995694"/>
              <a:gd name="connsiteX1" fmla="*/ 85496 w 409944"/>
              <a:gd name="connsiteY1" fmla="*/ 94069 h 1995694"/>
              <a:gd name="connsiteX2" fmla="*/ 409944 w 409944"/>
              <a:gd name="connsiteY2" fmla="*/ 997847 h 1995694"/>
              <a:gd name="connsiteX3" fmla="*/ 85496 w 409944"/>
              <a:gd name="connsiteY3" fmla="*/ 1901625 h 1995694"/>
              <a:gd name="connsiteX4" fmla="*/ 0 w 409944"/>
              <a:gd name="connsiteY4" fmla="*/ 1995694 h 1995694"/>
              <a:gd name="connsiteX5" fmla="*/ 0 w 409944"/>
              <a:gd name="connsiteY5" fmla="*/ 0 h 1995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44" h="1995694">
                <a:moveTo>
                  <a:pt x="0" y="0"/>
                </a:moveTo>
                <a:lnTo>
                  <a:pt x="85496" y="94069"/>
                </a:lnTo>
                <a:cubicBezTo>
                  <a:pt x="288186" y="339672"/>
                  <a:pt x="409944" y="654540"/>
                  <a:pt x="409944" y="997847"/>
                </a:cubicBezTo>
                <a:cubicBezTo>
                  <a:pt x="409944" y="1341154"/>
                  <a:pt x="288186" y="1656022"/>
                  <a:pt x="85496" y="1901625"/>
                </a:cubicBezTo>
                <a:lnTo>
                  <a:pt x="0" y="1995694"/>
                </a:lnTo>
                <a:lnTo>
                  <a:pt x="0" y="0"/>
                </a:lnTo>
                <a:close/>
              </a:path>
            </a:pathLst>
          </a:custGeom>
        </p:spPr>
      </p:pic>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rcRect l="-16887" t="12805" r="100000" b="21002"/>
          <a:stretch>
            <a:fillRect/>
          </a:stretch>
        </p:blipFill>
        <p:spPr>
          <a:xfrm>
            <a:off x="6042058" y="2694115"/>
            <a:ext cx="351320" cy="1866689"/>
          </a:xfrm>
          <a:custGeom>
            <a:avLst/>
            <a:gdLst>
              <a:gd name="connsiteX0" fmla="*/ 351320 w 351320"/>
              <a:gd name="connsiteY0" fmla="*/ 0 h 1866689"/>
              <a:gd name="connsiteX1" fmla="*/ 351320 w 351320"/>
              <a:gd name="connsiteY1" fmla="*/ 1866689 h 1866689"/>
              <a:gd name="connsiteX2" fmla="*/ 324448 w 351320"/>
              <a:gd name="connsiteY2" fmla="*/ 1837122 h 1866689"/>
              <a:gd name="connsiteX3" fmla="*/ 0 w 351320"/>
              <a:gd name="connsiteY3" fmla="*/ 933344 h 1866689"/>
              <a:gd name="connsiteX4" fmla="*/ 324448 w 351320"/>
              <a:gd name="connsiteY4" fmla="*/ 29566 h 1866689"/>
              <a:gd name="connsiteX5" fmla="*/ 351320 w 351320"/>
              <a:gd name="connsiteY5" fmla="*/ 0 h 1866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320" h="1866689">
                <a:moveTo>
                  <a:pt x="351320" y="0"/>
                </a:moveTo>
                <a:lnTo>
                  <a:pt x="351320" y="1866689"/>
                </a:lnTo>
                <a:lnTo>
                  <a:pt x="324448" y="1837122"/>
                </a:lnTo>
                <a:cubicBezTo>
                  <a:pt x="121758" y="1591519"/>
                  <a:pt x="0" y="1276651"/>
                  <a:pt x="0" y="933344"/>
                </a:cubicBezTo>
                <a:cubicBezTo>
                  <a:pt x="0" y="590037"/>
                  <a:pt x="121758" y="275169"/>
                  <a:pt x="324448" y="29566"/>
                </a:cubicBezTo>
                <a:lnTo>
                  <a:pt x="351320" y="0"/>
                </a:lnTo>
                <a:close/>
              </a:path>
            </a:pathLst>
          </a:custGeom>
        </p:spPr>
      </p:pic>
    </p:spTree>
    <p:extLst>
      <p:ext uri="{BB962C8B-B14F-4D97-AF65-F5344CB8AC3E}">
        <p14:creationId xmlns:p14="http://schemas.microsoft.com/office/powerpoint/2010/main" val="104042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Analisa dan Visualisasi kolom ( 4/5 )</a:t>
            </a:r>
          </a:p>
        </p:txBody>
      </p:sp>
      <p:sp>
        <p:nvSpPr>
          <p:cNvPr id="5" name="TextBox 4"/>
          <p:cNvSpPr txBox="1"/>
          <p:nvPr/>
        </p:nvSpPr>
        <p:spPr>
          <a:xfrm>
            <a:off x="341194" y="1339756"/>
            <a:ext cx="11614245" cy="954107"/>
          </a:xfrm>
          <a:prstGeom prst="rect">
            <a:avLst/>
          </a:prstGeom>
          <a:noFill/>
        </p:spPr>
        <p:txBody>
          <a:bodyPr wrap="square" rtlCol="0">
            <a:spAutoFit/>
          </a:bodyPr>
          <a:lstStyle/>
          <a:p>
            <a:r>
              <a:rPr lang="en-US" sz="2800" b="1" dirty="0" err="1">
                <a:solidFill>
                  <a:schemeClr val="accent1">
                    <a:lumMod val="20000"/>
                    <a:lumOff val="80000"/>
                  </a:schemeClr>
                </a:solidFill>
              </a:rPr>
              <a:t>Menampilkan</a:t>
            </a:r>
            <a:r>
              <a:rPr lang="en-US" sz="2800" b="1" dirty="0">
                <a:solidFill>
                  <a:schemeClr val="accent1">
                    <a:lumMod val="20000"/>
                    <a:lumOff val="80000"/>
                  </a:schemeClr>
                </a:solidFill>
              </a:rPr>
              <a:t> data </a:t>
            </a:r>
            <a:r>
              <a:rPr lang="en-US" sz="2800" b="1" dirty="0" err="1">
                <a:solidFill>
                  <a:schemeClr val="accent4"/>
                </a:solidFill>
              </a:rPr>
              <a:t>educational_status</a:t>
            </a:r>
            <a:r>
              <a:rPr lang="en-US" sz="2800" b="1" dirty="0">
                <a:solidFill>
                  <a:schemeClr val="bg1"/>
                </a:solidFill>
              </a:rPr>
              <a:t>,</a:t>
            </a:r>
            <a:r>
              <a:rPr lang="en-US" sz="2800" b="1" dirty="0">
                <a:solidFill>
                  <a:schemeClr val="accent4"/>
                </a:solidFill>
              </a:rPr>
              <a:t> </a:t>
            </a:r>
            <a:r>
              <a:rPr lang="en-US" sz="2800" b="1" dirty="0" err="1">
                <a:solidFill>
                  <a:schemeClr val="accent4"/>
                </a:solidFill>
              </a:rPr>
              <a:t>current_role</a:t>
            </a:r>
            <a:r>
              <a:rPr lang="en-US" sz="2800" b="1" dirty="0">
                <a:solidFill>
                  <a:schemeClr val="accent1">
                    <a:lumMod val="20000"/>
                    <a:lumOff val="80000"/>
                  </a:schemeClr>
                </a:solidFill>
              </a:rPr>
              <a:t>, </a:t>
            </a:r>
            <a:r>
              <a:rPr lang="en-US" sz="2800" b="1" dirty="0" err="1">
                <a:solidFill>
                  <a:schemeClr val="accent4"/>
                </a:solidFill>
              </a:rPr>
              <a:t>current_industry</a:t>
            </a:r>
            <a:r>
              <a:rPr lang="en-US" sz="2800" b="1" dirty="0">
                <a:solidFill>
                  <a:schemeClr val="accent4"/>
                </a:solidFill>
              </a:rPr>
              <a:t> </a:t>
            </a:r>
            <a:r>
              <a:rPr lang="en-US" sz="2800" b="1" dirty="0" err="1">
                <a:solidFill>
                  <a:schemeClr val="accent1">
                    <a:lumMod val="20000"/>
                    <a:lumOff val="80000"/>
                  </a:schemeClr>
                </a:solidFill>
              </a:rPr>
              <a:t>berdasarkan</a:t>
            </a:r>
            <a:r>
              <a:rPr lang="en-US" sz="2800" b="1" dirty="0">
                <a:solidFill>
                  <a:schemeClr val="accent1">
                    <a:lumMod val="20000"/>
                    <a:lumOff val="80000"/>
                  </a:schemeClr>
                </a:solidFill>
              </a:rPr>
              <a:t> </a:t>
            </a:r>
            <a:r>
              <a:rPr lang="en-US" sz="2800" b="1" dirty="0" err="1">
                <a:solidFill>
                  <a:srgbClr val="00B651"/>
                </a:solidFill>
              </a:rPr>
              <a:t>Usia</a:t>
            </a:r>
            <a:r>
              <a:rPr lang="en-US" sz="2800" b="1" dirty="0">
                <a:solidFill>
                  <a:srgbClr val="00B651"/>
                </a:solidFill>
              </a:rPr>
              <a:t> </a:t>
            </a:r>
            <a:r>
              <a:rPr lang="en-US" sz="2800" b="1" dirty="0" err="1">
                <a:solidFill>
                  <a:srgbClr val="00B651"/>
                </a:solidFill>
              </a:rPr>
              <a:t>Remaja</a:t>
            </a:r>
            <a:r>
              <a:rPr lang="en-US" sz="2800" b="1" dirty="0">
                <a:solidFill>
                  <a:schemeClr val="bg1"/>
                </a:solidFill>
              </a:rPr>
              <a:t>,</a:t>
            </a:r>
            <a:r>
              <a:rPr lang="en-US" sz="2800" b="1" dirty="0">
                <a:solidFill>
                  <a:srgbClr val="00B651"/>
                </a:solidFill>
              </a:rPr>
              <a:t> </a:t>
            </a:r>
            <a:r>
              <a:rPr lang="en-US" sz="2800" b="1" dirty="0" err="1">
                <a:solidFill>
                  <a:srgbClr val="00B651"/>
                </a:solidFill>
              </a:rPr>
              <a:t>current_role</a:t>
            </a:r>
            <a:r>
              <a:rPr lang="en-US" sz="2800" b="1" dirty="0">
                <a:solidFill>
                  <a:srgbClr val="00B651"/>
                </a:solidFill>
              </a:rPr>
              <a:t> </a:t>
            </a:r>
            <a:r>
              <a:rPr lang="en-US" sz="2800" b="1" dirty="0">
                <a:solidFill>
                  <a:schemeClr val="accent1">
                    <a:lumMod val="20000"/>
                    <a:lumOff val="80000"/>
                  </a:schemeClr>
                </a:solidFill>
              </a:rPr>
              <a:t>dan </a:t>
            </a:r>
            <a:r>
              <a:rPr lang="en-US" sz="2800" b="1" dirty="0">
                <a:solidFill>
                  <a:srgbClr val="00B651"/>
                </a:solidFill>
              </a:rPr>
              <a:t>gender</a:t>
            </a:r>
            <a:r>
              <a:rPr lang="en-US" sz="2800" b="1" dirty="0">
                <a:solidFill>
                  <a:schemeClr val="accent1">
                    <a:lumMod val="20000"/>
                    <a:lumOff val="80000"/>
                  </a:schemeClr>
                </a:solidFill>
              </a:rPr>
              <a:t>.</a:t>
            </a:r>
          </a:p>
        </p:txBody>
      </p:sp>
    </p:spTree>
    <p:extLst>
      <p:ext uri="{BB962C8B-B14F-4D97-AF65-F5344CB8AC3E}">
        <p14:creationId xmlns:p14="http://schemas.microsoft.com/office/powerpoint/2010/main" val="337018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Analisa dan Visualisasi kolom ( 5/5 )</a:t>
            </a:r>
          </a:p>
        </p:txBody>
      </p:sp>
      <p:sp>
        <p:nvSpPr>
          <p:cNvPr id="5" name="TextBox 4"/>
          <p:cNvSpPr txBox="1"/>
          <p:nvPr/>
        </p:nvSpPr>
        <p:spPr>
          <a:xfrm>
            <a:off x="341194" y="1339756"/>
            <a:ext cx="11614245" cy="954107"/>
          </a:xfrm>
          <a:prstGeom prst="rect">
            <a:avLst/>
          </a:prstGeom>
          <a:noFill/>
        </p:spPr>
        <p:txBody>
          <a:bodyPr wrap="square" rtlCol="0">
            <a:spAutoFit/>
          </a:bodyPr>
          <a:lstStyle/>
          <a:p>
            <a:r>
              <a:rPr lang="en-US" sz="2800" b="1">
                <a:solidFill>
                  <a:schemeClr val="accent1">
                    <a:lumMod val="20000"/>
                    <a:lumOff val="80000"/>
                  </a:schemeClr>
                </a:solidFill>
              </a:rPr>
              <a:t>Menampilkan data </a:t>
            </a:r>
            <a:r>
              <a:rPr lang="en-US" sz="2800" b="1">
                <a:solidFill>
                  <a:schemeClr val="accent4"/>
                </a:solidFill>
              </a:rPr>
              <a:t>educational_status</a:t>
            </a:r>
            <a:r>
              <a:rPr lang="en-US" sz="2800" b="1">
                <a:solidFill>
                  <a:schemeClr val="accent1">
                    <a:lumMod val="20000"/>
                    <a:lumOff val="80000"/>
                  </a:schemeClr>
                </a:solidFill>
              </a:rPr>
              <a:t>, </a:t>
            </a:r>
            <a:r>
              <a:rPr lang="en-US" sz="2800" b="1">
                <a:solidFill>
                  <a:schemeClr val="accent4"/>
                </a:solidFill>
              </a:rPr>
              <a:t>current_role</a:t>
            </a:r>
            <a:r>
              <a:rPr lang="en-US" sz="2800" b="1">
                <a:solidFill>
                  <a:schemeClr val="accent1">
                    <a:lumMod val="20000"/>
                    <a:lumOff val="80000"/>
                  </a:schemeClr>
                </a:solidFill>
              </a:rPr>
              <a:t>, </a:t>
            </a:r>
            <a:r>
              <a:rPr lang="en-US" sz="2800" b="1">
                <a:solidFill>
                  <a:schemeClr val="accent4"/>
                </a:solidFill>
              </a:rPr>
              <a:t>current_industry</a:t>
            </a:r>
            <a:r>
              <a:rPr lang="en-US" sz="2800" b="1">
                <a:solidFill>
                  <a:schemeClr val="accent1">
                    <a:lumMod val="20000"/>
                    <a:lumOff val="80000"/>
                  </a:schemeClr>
                </a:solidFill>
              </a:rPr>
              <a:t>, dan </a:t>
            </a:r>
            <a:r>
              <a:rPr lang="en-US" sz="2800" b="1">
                <a:solidFill>
                  <a:schemeClr val="accent4"/>
                </a:solidFill>
              </a:rPr>
              <a:t>age </a:t>
            </a:r>
            <a:r>
              <a:rPr lang="en-US" sz="2800" b="1">
                <a:solidFill>
                  <a:schemeClr val="accent1">
                    <a:lumMod val="20000"/>
                    <a:lumOff val="80000"/>
                  </a:schemeClr>
                </a:solidFill>
              </a:rPr>
              <a:t>berdasarkan </a:t>
            </a:r>
            <a:r>
              <a:rPr lang="en-US" sz="2800" b="1">
                <a:solidFill>
                  <a:srgbClr val="00B651"/>
                </a:solidFill>
              </a:rPr>
              <a:t>platforms_courses</a:t>
            </a:r>
            <a:r>
              <a:rPr lang="en-US" sz="2800" b="1">
                <a:solidFill>
                  <a:schemeClr val="accent1">
                    <a:lumMod val="20000"/>
                    <a:lumOff val="80000"/>
                  </a:schemeClr>
                </a:solidFill>
              </a:rPr>
              <a:t>.</a:t>
            </a:r>
          </a:p>
        </p:txBody>
      </p:sp>
    </p:spTree>
    <p:extLst>
      <p:ext uri="{BB962C8B-B14F-4D97-AF65-F5344CB8AC3E}">
        <p14:creationId xmlns:p14="http://schemas.microsoft.com/office/powerpoint/2010/main" val="370142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Prediksi dan Visualisasi kolom ( 1/1 )</a:t>
            </a:r>
          </a:p>
        </p:txBody>
      </p:sp>
      <p:sp>
        <p:nvSpPr>
          <p:cNvPr id="5" name="TextBox 4"/>
          <p:cNvSpPr txBox="1"/>
          <p:nvPr/>
        </p:nvSpPr>
        <p:spPr>
          <a:xfrm>
            <a:off x="341194" y="1339756"/>
            <a:ext cx="11614245" cy="1384995"/>
          </a:xfrm>
          <a:prstGeom prst="rect">
            <a:avLst/>
          </a:prstGeom>
          <a:noFill/>
        </p:spPr>
        <p:txBody>
          <a:bodyPr wrap="square" rtlCol="0">
            <a:spAutoFit/>
          </a:bodyPr>
          <a:lstStyle/>
          <a:p>
            <a:r>
              <a:rPr lang="en-US" sz="2800" b="1">
                <a:solidFill>
                  <a:schemeClr val="accent1">
                    <a:lumMod val="20000"/>
                    <a:lumOff val="80000"/>
                  </a:schemeClr>
                </a:solidFill>
              </a:rPr>
              <a:t>Memprediksi data </a:t>
            </a:r>
            <a:r>
              <a:rPr lang="en-US" sz="2800" b="1">
                <a:solidFill>
                  <a:schemeClr val="accent4"/>
                </a:solidFill>
              </a:rPr>
              <a:t>current_role</a:t>
            </a:r>
            <a:r>
              <a:rPr lang="en-US" sz="2800" b="1">
                <a:solidFill>
                  <a:schemeClr val="accent1">
                    <a:lumMod val="20000"/>
                    <a:lumOff val="80000"/>
                  </a:schemeClr>
                </a:solidFill>
              </a:rPr>
              <a:t>, </a:t>
            </a:r>
            <a:r>
              <a:rPr lang="en-US" sz="2800" b="1">
                <a:solidFill>
                  <a:schemeClr val="accent4"/>
                </a:solidFill>
              </a:rPr>
              <a:t>programming_languages</a:t>
            </a:r>
            <a:r>
              <a:rPr lang="en-US" sz="2800" b="1">
                <a:solidFill>
                  <a:schemeClr val="accent1">
                    <a:lumMod val="20000"/>
                    <a:lumOff val="80000"/>
                  </a:schemeClr>
                </a:solidFill>
              </a:rPr>
              <a:t> dan </a:t>
            </a:r>
            <a:r>
              <a:rPr lang="en-US" sz="2800" b="1">
                <a:solidFill>
                  <a:schemeClr val="accent4"/>
                </a:solidFill>
              </a:rPr>
              <a:t>current_industry </a:t>
            </a:r>
            <a:r>
              <a:rPr lang="en-US" sz="2800" b="1">
                <a:solidFill>
                  <a:schemeClr val="accent1">
                    <a:lumMod val="20000"/>
                    <a:lumOff val="80000"/>
                  </a:schemeClr>
                </a:solidFill>
              </a:rPr>
              <a:t>berdasarkan </a:t>
            </a:r>
            <a:r>
              <a:rPr lang="en-US" sz="2800" b="1">
                <a:solidFill>
                  <a:srgbClr val="00B651"/>
                </a:solidFill>
              </a:rPr>
              <a:t>platforms_courses</a:t>
            </a:r>
            <a:r>
              <a:rPr lang="en-US" sz="2800" b="1">
                <a:solidFill>
                  <a:schemeClr val="accent1">
                    <a:lumMod val="20000"/>
                    <a:lumOff val="80000"/>
                  </a:schemeClr>
                </a:solidFill>
              </a:rPr>
              <a:t> </a:t>
            </a:r>
            <a:r>
              <a:rPr lang="en-US" sz="2800" b="1">
                <a:solidFill>
                  <a:schemeClr val="accent5">
                    <a:lumMod val="20000"/>
                    <a:lumOff val="80000"/>
                  </a:schemeClr>
                </a:solidFill>
              </a:rPr>
              <a:t>tempat yang paling berfotensi mudah dapat pekerjaan/pengalaman?</a:t>
            </a:r>
            <a:r>
              <a:rPr lang="en-US" sz="2800" b="1">
                <a:solidFill>
                  <a:schemeClr val="accent1">
                    <a:lumMod val="20000"/>
                    <a:lumOff val="80000"/>
                  </a:schemeClr>
                </a:solidFill>
              </a:rPr>
              <a:t>.</a:t>
            </a:r>
          </a:p>
        </p:txBody>
      </p:sp>
    </p:spTree>
    <p:extLst>
      <p:ext uri="{BB962C8B-B14F-4D97-AF65-F5344CB8AC3E}">
        <p14:creationId xmlns:p14="http://schemas.microsoft.com/office/powerpoint/2010/main" val="403438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Latar Belakang Pemilihan Data Set ( 1/3 )</a:t>
            </a:r>
          </a:p>
        </p:txBody>
      </p:sp>
      <p:sp>
        <p:nvSpPr>
          <p:cNvPr id="5" name="TextBox 4"/>
          <p:cNvSpPr txBox="1"/>
          <p:nvPr/>
        </p:nvSpPr>
        <p:spPr>
          <a:xfrm>
            <a:off x="341194" y="1626359"/>
            <a:ext cx="11518710" cy="2677656"/>
          </a:xfrm>
          <a:prstGeom prst="rect">
            <a:avLst/>
          </a:prstGeom>
          <a:noFill/>
        </p:spPr>
        <p:txBody>
          <a:bodyPr wrap="square" rtlCol="0">
            <a:spAutoFit/>
          </a:bodyPr>
          <a:lstStyle/>
          <a:p>
            <a:pPr algn="just"/>
            <a:r>
              <a:rPr lang="en-US" sz="2800" b="1">
                <a:solidFill>
                  <a:schemeClr val="accent4"/>
                </a:solidFill>
              </a:rPr>
              <a:t>Stack Overflow </a:t>
            </a:r>
            <a:r>
              <a:rPr lang="en-US" sz="2800" b="1">
                <a:solidFill>
                  <a:schemeClr val="accent5">
                    <a:lumMod val="20000"/>
                    <a:lumOff val="80000"/>
                  </a:schemeClr>
                </a:solidFill>
              </a:rPr>
              <a:t>adalah situs tanya jawab untuk programmer profesional dan pemula. </a:t>
            </a:r>
            <a:r>
              <a:rPr lang="en-US" sz="2800" b="1">
                <a:solidFill>
                  <a:schemeClr val="accent4"/>
                </a:solidFill>
              </a:rPr>
              <a:t>Stack Overflow</a:t>
            </a:r>
            <a:r>
              <a:rPr lang="en-US" sz="2800" b="1">
                <a:solidFill>
                  <a:schemeClr val="accent5">
                    <a:lumMod val="20000"/>
                    <a:lumOff val="80000"/>
                  </a:schemeClr>
                </a:solidFill>
              </a:rPr>
              <a:t> adalah situs unggulan dari Stack Exchange Network. Dibuat pada tahun 2008 oleh </a:t>
            </a:r>
            <a:r>
              <a:rPr lang="en-US" sz="2800" b="1">
                <a:solidFill>
                  <a:schemeClr val="accent4"/>
                </a:solidFill>
              </a:rPr>
              <a:t>Jeff Atwood </a:t>
            </a:r>
            <a:r>
              <a:rPr lang="en-US" sz="2800" b="1">
                <a:solidFill>
                  <a:schemeClr val="accent5">
                    <a:lumMod val="20000"/>
                    <a:lumOff val="80000"/>
                  </a:schemeClr>
                </a:solidFill>
              </a:rPr>
              <a:t>dan </a:t>
            </a:r>
            <a:r>
              <a:rPr lang="en-US" sz="2800" b="1">
                <a:solidFill>
                  <a:schemeClr val="accent4"/>
                </a:solidFill>
              </a:rPr>
              <a:t>Joel Spolsky</a:t>
            </a:r>
            <a:r>
              <a:rPr lang="en-US" sz="2800" b="1">
                <a:solidFill>
                  <a:schemeClr val="accent5">
                    <a:lumMod val="20000"/>
                    <a:lumOff val="80000"/>
                  </a:schemeClr>
                </a:solidFill>
              </a:rPr>
              <a:t>. </a:t>
            </a:r>
            <a:r>
              <a:rPr lang="en-US" sz="2800" b="1">
                <a:solidFill>
                  <a:schemeClr val="accent4"/>
                </a:solidFill>
              </a:rPr>
              <a:t>Stack Overflow</a:t>
            </a:r>
            <a:r>
              <a:rPr lang="en-US" sz="2800" b="1">
                <a:solidFill>
                  <a:schemeClr val="accent5">
                    <a:lumMod val="20000"/>
                    <a:lumOff val="80000"/>
                  </a:schemeClr>
                </a:solidFill>
              </a:rPr>
              <a:t> menampilkan pertanyaan dan jawaban tentang berbagai topik dalam pemrograman komputer. </a:t>
            </a:r>
            <a:r>
              <a:rPr lang="en-US" sz="2800" b="1">
                <a:solidFill>
                  <a:schemeClr val="accent4"/>
                </a:solidFill>
              </a:rPr>
              <a:t>Stack Overflow </a:t>
            </a:r>
            <a:r>
              <a:rPr lang="en-US" sz="2800" b="1">
                <a:solidFill>
                  <a:schemeClr val="accent5">
                    <a:lumMod val="20000"/>
                    <a:lumOff val="80000"/>
                  </a:schemeClr>
                </a:solidFill>
              </a:rPr>
              <a:t>dibuat untuk menjadi alternatif yang lebih terbuka untuk situs tanya jawab.</a:t>
            </a:r>
            <a:endParaRPr lang="en-US" sz="2800">
              <a:solidFill>
                <a:schemeClr val="accent5">
                  <a:lumMod val="20000"/>
                  <a:lumOff val="80000"/>
                </a:schemeClr>
              </a:solidFill>
            </a:endParaRPr>
          </a:p>
        </p:txBody>
      </p:sp>
    </p:spTree>
    <p:extLst>
      <p:ext uri="{BB962C8B-B14F-4D97-AF65-F5344CB8AC3E}">
        <p14:creationId xmlns:p14="http://schemas.microsoft.com/office/powerpoint/2010/main" val="973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Latar Belakang Pemilihan Data Set ( 2/3 )</a:t>
            </a:r>
          </a:p>
        </p:txBody>
      </p:sp>
      <p:sp>
        <p:nvSpPr>
          <p:cNvPr id="5" name="TextBox 4"/>
          <p:cNvSpPr txBox="1"/>
          <p:nvPr/>
        </p:nvSpPr>
        <p:spPr>
          <a:xfrm>
            <a:off x="341194" y="1626359"/>
            <a:ext cx="11477767" cy="4832092"/>
          </a:xfrm>
          <a:prstGeom prst="rect">
            <a:avLst/>
          </a:prstGeom>
          <a:noFill/>
        </p:spPr>
        <p:txBody>
          <a:bodyPr wrap="square" rtlCol="0">
            <a:spAutoFit/>
          </a:bodyPr>
          <a:lstStyle/>
          <a:p>
            <a:pPr algn="just"/>
            <a:r>
              <a:rPr lang="en-US" sz="2800" b="1">
                <a:solidFill>
                  <a:schemeClr val="accent4"/>
                </a:solidFill>
              </a:rPr>
              <a:t>Stack Overflow </a:t>
            </a:r>
            <a:r>
              <a:rPr lang="en-US" sz="2800" b="1">
                <a:solidFill>
                  <a:schemeClr val="accent5">
                    <a:lumMod val="20000"/>
                    <a:lumOff val="80000"/>
                  </a:schemeClr>
                </a:solidFill>
              </a:rPr>
              <a:t>berfungsi sebagai platform bagi pengguna untuk bertanya dan menjawab pertanyaan. Melalui keanggotaan dan partisipasi aktif, untuk memilih pertanyaan dan jawaban naik atau turun mirip dengan </a:t>
            </a:r>
            <a:r>
              <a:rPr lang="en-US" sz="2800" b="1">
                <a:solidFill>
                  <a:schemeClr val="accent4"/>
                </a:solidFill>
              </a:rPr>
              <a:t>Reddit</a:t>
            </a:r>
            <a:r>
              <a:rPr lang="en-US" sz="2800" b="1">
                <a:solidFill>
                  <a:schemeClr val="accent5">
                    <a:lumMod val="20000"/>
                    <a:lumOff val="80000"/>
                  </a:schemeClr>
                </a:solidFill>
              </a:rPr>
              <a:t> dan mengedit pertanyaan dan jawaban dengan cara yang mirip dengan </a:t>
            </a:r>
            <a:r>
              <a:rPr lang="en-US" sz="2800" b="1">
                <a:solidFill>
                  <a:schemeClr val="accent4"/>
                </a:solidFill>
              </a:rPr>
              <a:t>wiki</a:t>
            </a:r>
            <a:r>
              <a:rPr lang="en-US" sz="2800" b="1">
                <a:solidFill>
                  <a:schemeClr val="accent5">
                    <a:lumMod val="20000"/>
                    <a:lumOff val="80000"/>
                  </a:schemeClr>
                </a:solidFill>
              </a:rPr>
              <a:t>. Pengguna </a:t>
            </a:r>
            <a:r>
              <a:rPr lang="en-US" sz="2800" b="1">
                <a:solidFill>
                  <a:schemeClr val="accent4"/>
                </a:solidFill>
              </a:rPr>
              <a:t>Stack Overflow</a:t>
            </a:r>
            <a:r>
              <a:rPr lang="en-US" sz="2800" b="1">
                <a:solidFill>
                  <a:schemeClr val="accent5">
                    <a:lumMod val="20000"/>
                    <a:lumOff val="80000"/>
                  </a:schemeClr>
                </a:solidFill>
              </a:rPr>
              <a:t> dapat memperoleh poin reputasi dan "lencana"; misalnya, seseorang diberikan 10 poin reputasi karena menerima suara "naik" pada pertanyaan atau jawaban atas pertanyaan, dan dapat menerima lencana untuk kontribusi mereka yang berharga, yang mewakili dari situs web Q&amp;A tradisional. Pengguna membuka hak istimewa baru dengan peningkatan reputasi seperti kemampuan untuk </a:t>
            </a:r>
            <a:r>
              <a:rPr lang="en-US" sz="2800" b="1">
                <a:solidFill>
                  <a:schemeClr val="accent4"/>
                </a:solidFill>
              </a:rPr>
              <a:t>memilih</a:t>
            </a:r>
            <a:r>
              <a:rPr lang="en-US" sz="2800" b="1">
                <a:solidFill>
                  <a:schemeClr val="accent5">
                    <a:lumMod val="20000"/>
                    <a:lumOff val="80000"/>
                  </a:schemeClr>
                </a:solidFill>
              </a:rPr>
              <a:t>, </a:t>
            </a:r>
            <a:r>
              <a:rPr lang="en-US" sz="2800" b="1">
                <a:solidFill>
                  <a:schemeClr val="accent4"/>
                </a:solidFill>
              </a:rPr>
              <a:t>berkomentar</a:t>
            </a:r>
            <a:r>
              <a:rPr lang="en-US" sz="2800" b="1">
                <a:solidFill>
                  <a:schemeClr val="accent5">
                    <a:lumMod val="20000"/>
                    <a:lumOff val="80000"/>
                  </a:schemeClr>
                </a:solidFill>
              </a:rPr>
              <a:t>, dan bahkan </a:t>
            </a:r>
            <a:r>
              <a:rPr lang="en-US" sz="2800" b="1">
                <a:solidFill>
                  <a:schemeClr val="accent4"/>
                </a:solidFill>
              </a:rPr>
              <a:t>mengedit</a:t>
            </a:r>
            <a:r>
              <a:rPr lang="en-US" sz="2800" b="1">
                <a:solidFill>
                  <a:schemeClr val="accent5">
                    <a:lumMod val="20000"/>
                    <a:lumOff val="80000"/>
                  </a:schemeClr>
                </a:solidFill>
              </a:rPr>
              <a:t> posting orang lain.</a:t>
            </a:r>
            <a:endParaRPr lang="en-US" sz="2800">
              <a:solidFill>
                <a:schemeClr val="accent5">
                  <a:lumMod val="20000"/>
                  <a:lumOff val="80000"/>
                </a:schemeClr>
              </a:solidFill>
            </a:endParaRPr>
          </a:p>
        </p:txBody>
      </p:sp>
    </p:spTree>
    <p:extLst>
      <p:ext uri="{BB962C8B-B14F-4D97-AF65-F5344CB8AC3E}">
        <p14:creationId xmlns:p14="http://schemas.microsoft.com/office/powerpoint/2010/main" val="316401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Latar Belakang Pemilihan Data Set ( 3/3 )</a:t>
            </a:r>
          </a:p>
        </p:txBody>
      </p:sp>
      <p:sp>
        <p:nvSpPr>
          <p:cNvPr id="5" name="TextBox 4"/>
          <p:cNvSpPr txBox="1"/>
          <p:nvPr/>
        </p:nvSpPr>
        <p:spPr>
          <a:xfrm>
            <a:off x="341194" y="1626359"/>
            <a:ext cx="11477767" cy="3539430"/>
          </a:xfrm>
          <a:prstGeom prst="rect">
            <a:avLst/>
          </a:prstGeom>
          <a:noFill/>
        </p:spPr>
        <p:txBody>
          <a:bodyPr wrap="square" rtlCol="0">
            <a:spAutoFit/>
          </a:bodyPr>
          <a:lstStyle/>
          <a:p>
            <a:pPr algn="just"/>
            <a:r>
              <a:rPr lang="en-US" sz="2800" b="1">
                <a:solidFill>
                  <a:schemeClr val="accent5">
                    <a:lumMod val="20000"/>
                    <a:lumOff val="80000"/>
                  </a:schemeClr>
                </a:solidFill>
              </a:rPr>
              <a:t>Pada Maret 2021 </a:t>
            </a:r>
            <a:r>
              <a:rPr lang="en-US" sz="2800" b="1">
                <a:solidFill>
                  <a:schemeClr val="accent4"/>
                </a:solidFill>
              </a:rPr>
              <a:t>Stack Overflow </a:t>
            </a:r>
            <a:r>
              <a:rPr lang="en-US" sz="2800" b="1">
                <a:solidFill>
                  <a:schemeClr val="accent5">
                    <a:lumMod val="20000"/>
                    <a:lumOff val="80000"/>
                  </a:schemeClr>
                </a:solidFill>
              </a:rPr>
              <a:t>memiliki lebih dari 14 juta pengguna terdaftar, dan telah menerima lebih dari 21 juta pertanyaan dan 31 juta jawaban. Situs dan situs tanya jawab pemrograman serupa secara global sebagian besar telah </a:t>
            </a:r>
            <a:r>
              <a:rPr lang="en-US" sz="2800" b="1">
                <a:solidFill>
                  <a:schemeClr val="accent4"/>
                </a:solidFill>
              </a:rPr>
              <a:t>menggantikan buku pemrograman </a:t>
            </a:r>
            <a:r>
              <a:rPr lang="en-US" sz="2800" b="1">
                <a:solidFill>
                  <a:schemeClr val="accent5">
                    <a:lumMod val="20000"/>
                    <a:lumOff val="80000"/>
                  </a:schemeClr>
                </a:solidFill>
              </a:rPr>
              <a:t>untuk referensi pemrograman sehari-hari di tahun 2000-an, dan saat ini merupakan bagian penting dari pemrograman komputer. Berdasarkan jenis tag yang ditetapkan untuk pertanyaan, delapan topik teratas yang paling banyak dibahas di situs adalah: </a:t>
            </a:r>
            <a:r>
              <a:rPr lang="en-US" sz="2800" b="1">
                <a:solidFill>
                  <a:schemeClr val="accent4"/>
                </a:solidFill>
              </a:rPr>
              <a:t>JavaScript</a:t>
            </a:r>
            <a:r>
              <a:rPr lang="en-US" sz="2800" b="1">
                <a:solidFill>
                  <a:schemeClr val="accent5">
                    <a:lumMod val="20000"/>
                    <a:lumOff val="80000"/>
                  </a:schemeClr>
                </a:solidFill>
              </a:rPr>
              <a:t> , </a:t>
            </a:r>
            <a:r>
              <a:rPr lang="en-US" sz="2800" b="1">
                <a:solidFill>
                  <a:schemeClr val="accent4"/>
                </a:solidFill>
              </a:rPr>
              <a:t>Java</a:t>
            </a:r>
            <a:r>
              <a:rPr lang="en-US" sz="2800" b="1">
                <a:solidFill>
                  <a:schemeClr val="accent5">
                    <a:lumMod val="20000"/>
                    <a:lumOff val="80000"/>
                  </a:schemeClr>
                </a:solidFill>
              </a:rPr>
              <a:t> , </a:t>
            </a:r>
            <a:r>
              <a:rPr lang="en-US" sz="2800" b="1">
                <a:solidFill>
                  <a:schemeClr val="accent4"/>
                </a:solidFill>
              </a:rPr>
              <a:t>C#</a:t>
            </a:r>
            <a:r>
              <a:rPr lang="en-US" sz="2800" b="1">
                <a:solidFill>
                  <a:schemeClr val="accent5">
                    <a:lumMod val="20000"/>
                    <a:lumOff val="80000"/>
                  </a:schemeClr>
                </a:solidFill>
              </a:rPr>
              <a:t> , </a:t>
            </a:r>
            <a:r>
              <a:rPr lang="en-US" sz="2800" b="1">
                <a:solidFill>
                  <a:schemeClr val="accent4"/>
                </a:solidFill>
              </a:rPr>
              <a:t>PHP</a:t>
            </a:r>
            <a:r>
              <a:rPr lang="en-US" sz="2800" b="1">
                <a:solidFill>
                  <a:schemeClr val="accent5">
                    <a:lumMod val="20000"/>
                    <a:lumOff val="80000"/>
                  </a:schemeClr>
                </a:solidFill>
              </a:rPr>
              <a:t> , </a:t>
            </a:r>
            <a:r>
              <a:rPr lang="en-US" sz="2800" b="1">
                <a:solidFill>
                  <a:schemeClr val="accent4"/>
                </a:solidFill>
              </a:rPr>
              <a:t>Android</a:t>
            </a:r>
            <a:r>
              <a:rPr lang="en-US" sz="2800" b="1">
                <a:solidFill>
                  <a:schemeClr val="accent5">
                    <a:lumMod val="20000"/>
                    <a:lumOff val="80000"/>
                  </a:schemeClr>
                </a:solidFill>
              </a:rPr>
              <a:t> , </a:t>
            </a:r>
            <a:r>
              <a:rPr lang="en-US" sz="2800" b="1">
                <a:solidFill>
                  <a:schemeClr val="accent4"/>
                </a:solidFill>
              </a:rPr>
              <a:t>Python</a:t>
            </a:r>
            <a:r>
              <a:rPr lang="en-US" sz="2800" b="1">
                <a:solidFill>
                  <a:schemeClr val="accent5">
                    <a:lumMod val="20000"/>
                    <a:lumOff val="80000"/>
                  </a:schemeClr>
                </a:solidFill>
              </a:rPr>
              <a:t> , </a:t>
            </a:r>
            <a:r>
              <a:rPr lang="en-US" sz="2800" b="1">
                <a:solidFill>
                  <a:schemeClr val="accent4"/>
                </a:solidFill>
              </a:rPr>
              <a:t>jQuery</a:t>
            </a:r>
            <a:r>
              <a:rPr lang="en-US" sz="2800" b="1">
                <a:solidFill>
                  <a:schemeClr val="accent5">
                    <a:lumMod val="20000"/>
                    <a:lumOff val="80000"/>
                  </a:schemeClr>
                </a:solidFill>
              </a:rPr>
              <a:t> , dan </a:t>
            </a:r>
            <a:r>
              <a:rPr lang="en-US" sz="2800" b="1">
                <a:solidFill>
                  <a:schemeClr val="accent4"/>
                </a:solidFill>
              </a:rPr>
              <a:t>HTML</a:t>
            </a:r>
            <a:r>
              <a:rPr lang="en-US" sz="2800" b="1">
                <a:solidFill>
                  <a:schemeClr val="accent5">
                    <a:lumMod val="20000"/>
                    <a:lumOff val="80000"/>
                  </a:schemeClr>
                </a:solidFill>
              </a:rPr>
              <a:t>.</a:t>
            </a:r>
            <a:endParaRPr lang="en-US" sz="2800">
              <a:solidFill>
                <a:schemeClr val="accent5">
                  <a:lumMod val="20000"/>
                  <a:lumOff val="80000"/>
                </a:schemeClr>
              </a:solidFill>
            </a:endParaRPr>
          </a:p>
        </p:txBody>
      </p:sp>
    </p:spTree>
    <p:extLst>
      <p:ext uri="{BB962C8B-B14F-4D97-AF65-F5344CB8AC3E}">
        <p14:creationId xmlns:p14="http://schemas.microsoft.com/office/powerpoint/2010/main" val="73905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Kolom Yang Dijadikan Dataset ( 1/2 )</a:t>
            </a:r>
          </a:p>
        </p:txBody>
      </p:sp>
      <p:sp>
        <p:nvSpPr>
          <p:cNvPr id="5" name="TextBox 4"/>
          <p:cNvSpPr txBox="1"/>
          <p:nvPr/>
        </p:nvSpPr>
        <p:spPr>
          <a:xfrm>
            <a:off x="341194" y="1626359"/>
            <a:ext cx="11477767" cy="523220"/>
          </a:xfrm>
          <a:prstGeom prst="rect">
            <a:avLst/>
          </a:prstGeom>
          <a:noFill/>
        </p:spPr>
        <p:txBody>
          <a:bodyPr wrap="square" rtlCol="0">
            <a:spAutoFit/>
          </a:bodyPr>
          <a:lstStyle/>
          <a:p>
            <a:pPr algn="just"/>
            <a:r>
              <a:rPr lang="en-US" sz="2800" b="1">
                <a:solidFill>
                  <a:schemeClr val="accent5">
                    <a:lumMod val="20000"/>
                    <a:lumOff val="80000"/>
                  </a:schemeClr>
                </a:solidFill>
              </a:rPr>
              <a:t>Daftar Kolom</a:t>
            </a:r>
            <a:endParaRPr lang="en-US" sz="2800">
              <a:solidFill>
                <a:schemeClr val="accent5">
                  <a:lumMod val="20000"/>
                  <a:lumOff val="8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175418623"/>
              </p:ext>
            </p:extLst>
          </p:nvPr>
        </p:nvGraphicFramePr>
        <p:xfrm>
          <a:off x="1392071" y="2149579"/>
          <a:ext cx="9512490" cy="3729047"/>
        </p:xfrm>
        <a:graphic>
          <a:graphicData uri="http://schemas.openxmlformats.org/drawingml/2006/table">
            <a:tbl>
              <a:tblPr bandRow="1">
                <a:tableStyleId>{5C22544A-7EE6-4342-B048-85BDC9FD1C3A}</a:tableStyleId>
              </a:tblPr>
              <a:tblGrid>
                <a:gridCol w="3741473">
                  <a:extLst>
                    <a:ext uri="{9D8B030D-6E8A-4147-A177-3AD203B41FA5}">
                      <a16:colId xmlns:a16="http://schemas.microsoft.com/office/drawing/2014/main" val="247007307"/>
                    </a:ext>
                  </a:extLst>
                </a:gridCol>
                <a:gridCol w="5771017">
                  <a:extLst>
                    <a:ext uri="{9D8B030D-6E8A-4147-A177-3AD203B41FA5}">
                      <a16:colId xmlns:a16="http://schemas.microsoft.com/office/drawing/2014/main" val="1534865358"/>
                    </a:ext>
                  </a:extLst>
                </a:gridCol>
              </a:tblGrid>
              <a:tr h="532721">
                <a:tc>
                  <a:txBody>
                    <a:bodyPr/>
                    <a:lstStyle/>
                    <a:p>
                      <a:pPr algn="ctr"/>
                      <a:r>
                        <a:rPr lang="en-US"/>
                        <a:t>duration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Waktu berada pada website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0107544"/>
                  </a:ext>
                </a:extLst>
              </a:tr>
              <a:tr h="532721">
                <a:tc>
                  <a:txBody>
                    <a:bodyPr/>
                    <a:lstStyle/>
                    <a:p>
                      <a:pPr algn="ctr"/>
                      <a:r>
                        <a:rPr lang="en-US" dirty="0"/>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Rentang</a:t>
                      </a:r>
                      <a:r>
                        <a:rPr lang="en-US" baseline="0"/>
                        <a:t> u</a:t>
                      </a:r>
                      <a:r>
                        <a:rPr lang="en-US"/>
                        <a:t>mur pengguna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94739"/>
                  </a:ext>
                </a:extLst>
              </a:tr>
              <a:tr h="532721">
                <a:tc>
                  <a:txBody>
                    <a:bodyPr/>
                    <a:lstStyle/>
                    <a:p>
                      <a:pPr algn="ctr"/>
                      <a:r>
                        <a:rPr lang="en-US" dirty="0"/>
                        <a:t>gender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Jenis kelamin</a:t>
                      </a:r>
                      <a:r>
                        <a:rPr lang="en-US" baseline="0"/>
                        <a:t> </a:t>
                      </a:r>
                      <a:r>
                        <a:rPr lang="en-US"/>
                        <a:t>pengguna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2588990"/>
                  </a:ext>
                </a:extLst>
              </a:tr>
              <a:tr h="532721">
                <a:tc>
                  <a:txBody>
                    <a:bodyPr/>
                    <a:lstStyle/>
                    <a:p>
                      <a:pPr algn="ctr"/>
                      <a:r>
                        <a:rPr lang="en-US"/>
                        <a:t> country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Negara pengguna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9869963"/>
                  </a:ext>
                </a:extLst>
              </a:tr>
              <a:tr h="532721">
                <a:tc>
                  <a:txBody>
                    <a:bodyPr/>
                    <a:lstStyle/>
                    <a:p>
                      <a:pPr algn="ctr"/>
                      <a:r>
                        <a:rPr lang="en-US" dirty="0" err="1"/>
                        <a:t>educational_status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Status</a:t>
                      </a:r>
                      <a:r>
                        <a:rPr lang="en-US" baseline="0"/>
                        <a:t> pendidikan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9221243"/>
                  </a:ext>
                </a:extLst>
              </a:tr>
              <a:tr h="532721">
                <a:tc>
                  <a:txBody>
                    <a:bodyPr/>
                    <a:lstStyle/>
                    <a:p>
                      <a:pPr algn="ctr"/>
                      <a:r>
                        <a:rPr lang="en-US"/>
                        <a:t>platforms_courses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Platform</a:t>
                      </a:r>
                      <a:r>
                        <a:rPr lang="en-US" baseline="0"/>
                        <a:t> website yang digunakan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485602"/>
                  </a:ext>
                </a:extLst>
              </a:tr>
              <a:tr h="532721">
                <a:tc>
                  <a:txBody>
                    <a:bodyPr/>
                    <a:lstStyle/>
                    <a:p>
                      <a:pPr algn="ctr"/>
                      <a:r>
                        <a:rPr lang="en-US" dirty="0" err="1"/>
                        <a:t>writing_code_year</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Berapa </a:t>
                      </a:r>
                      <a:r>
                        <a:rPr lang="en-US" dirty="0" err="1"/>
                        <a:t>tahun</a:t>
                      </a:r>
                      <a:r>
                        <a:rPr lang="en-US" dirty="0"/>
                        <a:t> </a:t>
                      </a:r>
                      <a:r>
                        <a:rPr lang="en-US" dirty="0" err="1"/>
                        <a:t>sudah</a:t>
                      </a:r>
                      <a:r>
                        <a:rPr lang="en-US" dirty="0"/>
                        <a:t> </a:t>
                      </a:r>
                      <a:r>
                        <a:rPr lang="en-US" dirty="0" err="1"/>
                        <a:t>sering</a:t>
                      </a:r>
                      <a:r>
                        <a:rPr lang="en-US" dirty="0"/>
                        <a:t> </a:t>
                      </a:r>
                      <a:r>
                        <a:rPr lang="en-US" dirty="0" err="1"/>
                        <a:t>menulis</a:t>
                      </a:r>
                      <a:r>
                        <a:rPr lang="en-US" dirty="0"/>
                        <a:t>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1600446"/>
                  </a:ext>
                </a:extLst>
              </a:tr>
            </a:tbl>
          </a:graphicData>
        </a:graphic>
      </p:graphicFrame>
    </p:spTree>
    <p:extLst>
      <p:ext uri="{BB962C8B-B14F-4D97-AF65-F5344CB8AC3E}">
        <p14:creationId xmlns:p14="http://schemas.microsoft.com/office/powerpoint/2010/main" val="1657946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Kolom Yang Dijadikan Dataset ( 2/2 )</a:t>
            </a:r>
          </a:p>
        </p:txBody>
      </p:sp>
      <p:sp>
        <p:nvSpPr>
          <p:cNvPr id="5" name="TextBox 4"/>
          <p:cNvSpPr txBox="1"/>
          <p:nvPr/>
        </p:nvSpPr>
        <p:spPr>
          <a:xfrm>
            <a:off x="341194" y="1626359"/>
            <a:ext cx="11477767" cy="523220"/>
          </a:xfrm>
          <a:prstGeom prst="rect">
            <a:avLst/>
          </a:prstGeom>
          <a:noFill/>
        </p:spPr>
        <p:txBody>
          <a:bodyPr wrap="square" rtlCol="0">
            <a:spAutoFit/>
          </a:bodyPr>
          <a:lstStyle/>
          <a:p>
            <a:pPr algn="just"/>
            <a:r>
              <a:rPr lang="en-US" sz="2800" b="1">
                <a:solidFill>
                  <a:schemeClr val="accent5">
                    <a:lumMod val="20000"/>
                    <a:lumOff val="80000"/>
                  </a:schemeClr>
                </a:solidFill>
              </a:rPr>
              <a:t>Daftar Kolom</a:t>
            </a:r>
            <a:endParaRPr lang="en-US" sz="2800">
              <a:solidFill>
                <a:schemeClr val="accent5">
                  <a:lumMod val="20000"/>
                  <a:lumOff val="8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46172808"/>
              </p:ext>
            </p:extLst>
          </p:nvPr>
        </p:nvGraphicFramePr>
        <p:xfrm>
          <a:off x="1549020" y="2354295"/>
          <a:ext cx="9198591" cy="1065442"/>
        </p:xfrm>
        <a:graphic>
          <a:graphicData uri="http://schemas.openxmlformats.org/drawingml/2006/table">
            <a:tbl>
              <a:tblPr bandRow="1">
                <a:tableStyleId>{5C22544A-7EE6-4342-B048-85BDC9FD1C3A}</a:tableStyleId>
              </a:tblPr>
              <a:tblGrid>
                <a:gridCol w="3618010">
                  <a:extLst>
                    <a:ext uri="{9D8B030D-6E8A-4147-A177-3AD203B41FA5}">
                      <a16:colId xmlns:a16="http://schemas.microsoft.com/office/drawing/2014/main" val="247007307"/>
                    </a:ext>
                  </a:extLst>
                </a:gridCol>
                <a:gridCol w="5580581">
                  <a:extLst>
                    <a:ext uri="{9D8B030D-6E8A-4147-A177-3AD203B41FA5}">
                      <a16:colId xmlns:a16="http://schemas.microsoft.com/office/drawing/2014/main" val="1534865358"/>
                    </a:ext>
                  </a:extLst>
                </a:gridCol>
              </a:tblGrid>
              <a:tr h="532721">
                <a:tc>
                  <a:txBody>
                    <a:bodyPr/>
                    <a:lstStyle/>
                    <a:p>
                      <a:pPr algn="ctr"/>
                      <a:r>
                        <a:rPr lang="en-US" dirty="0" err="1"/>
                        <a:t>current_role</a:t>
                      </a:r>
                      <a:r>
                        <a:rPr lang="en-US"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Pekerjaan yang sesuai</a:t>
                      </a:r>
                      <a:r>
                        <a:rPr lang="en-US" baseline="0"/>
                        <a:t> saat ini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94739"/>
                  </a:ext>
                </a:extLst>
              </a:tr>
              <a:tr h="532721">
                <a:tc>
                  <a:txBody>
                    <a:bodyPr/>
                    <a:lstStyle/>
                    <a:p>
                      <a:pPr algn="ctr"/>
                      <a:r>
                        <a:rPr lang="en-US"/>
                        <a:t>current_industry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Industry </a:t>
                      </a:r>
                      <a:r>
                        <a:rPr lang="en-US" dirty="0" err="1"/>
                        <a:t>saat</a:t>
                      </a:r>
                      <a:r>
                        <a:rPr lang="en-US" baseline="0" dirty="0"/>
                        <a:t> </a:t>
                      </a:r>
                      <a:r>
                        <a:rPr lang="en-US" baseline="0" dirty="0" err="1"/>
                        <a:t>ini</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2588990"/>
                  </a:ext>
                </a:extLst>
              </a:tr>
            </a:tbl>
          </a:graphicData>
        </a:graphic>
      </p:graphicFrame>
    </p:spTree>
    <p:extLst>
      <p:ext uri="{BB962C8B-B14F-4D97-AF65-F5344CB8AC3E}">
        <p14:creationId xmlns:p14="http://schemas.microsoft.com/office/powerpoint/2010/main" val="351658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Analisa dan Visualisasi kolom ( 1/5 )</a:t>
            </a:r>
          </a:p>
        </p:txBody>
      </p:sp>
      <p:sp>
        <p:nvSpPr>
          <p:cNvPr id="5" name="TextBox 4"/>
          <p:cNvSpPr txBox="1"/>
          <p:nvPr/>
        </p:nvSpPr>
        <p:spPr>
          <a:xfrm>
            <a:off x="677122" y="2044005"/>
            <a:ext cx="5546988" cy="1384995"/>
          </a:xfrm>
          <a:prstGeom prst="rect">
            <a:avLst/>
          </a:prstGeom>
          <a:noFill/>
        </p:spPr>
        <p:txBody>
          <a:bodyPr wrap="square" rtlCol="0">
            <a:spAutoFit/>
          </a:bodyPr>
          <a:lstStyle/>
          <a:p>
            <a:r>
              <a:rPr lang="en-US" sz="2800" b="1">
                <a:solidFill>
                  <a:schemeClr val="accent1">
                    <a:lumMod val="20000"/>
                    <a:lumOff val="80000"/>
                  </a:schemeClr>
                </a:solidFill>
              </a:rPr>
              <a:t>Menampilkan data berdasarkan </a:t>
            </a:r>
            <a:r>
              <a:rPr lang="en-US" sz="2800" b="1">
                <a:solidFill>
                  <a:srgbClr val="00B050"/>
                </a:solidFill>
              </a:rPr>
              <a:t>country</a:t>
            </a:r>
            <a:r>
              <a:rPr lang="en-US" sz="2800" b="1">
                <a:solidFill>
                  <a:schemeClr val="accent1">
                    <a:lumMod val="20000"/>
                    <a:lumOff val="80000"/>
                  </a:schemeClr>
                </a:solidFill>
              </a:rPr>
              <a:t> terbanyak pengunjung survey.</a:t>
            </a:r>
          </a:p>
        </p:txBody>
      </p:sp>
      <p:pic>
        <p:nvPicPr>
          <p:cNvPr id="7" name="Picture 6">
            <a:extLst>
              <a:ext uri="{FF2B5EF4-FFF2-40B4-BE49-F238E27FC236}">
                <a16:creationId xmlns:a16="http://schemas.microsoft.com/office/drawing/2014/main" id="{309DDD4B-4E0D-62C5-9935-7BBA09CEA520}"/>
              </a:ext>
            </a:extLst>
          </p:cNvPr>
          <p:cNvPicPr>
            <a:picLocks noChangeAspect="1"/>
          </p:cNvPicPr>
          <p:nvPr/>
        </p:nvPicPr>
        <p:blipFill>
          <a:blip r:embed="rId3"/>
          <a:stretch>
            <a:fillRect/>
          </a:stretch>
        </p:blipFill>
        <p:spPr>
          <a:xfrm>
            <a:off x="5991360" y="1579281"/>
            <a:ext cx="5591175" cy="4314825"/>
          </a:xfrm>
          <a:prstGeom prst="rect">
            <a:avLst/>
          </a:prstGeom>
        </p:spPr>
      </p:pic>
      <p:pic>
        <p:nvPicPr>
          <p:cNvPr id="9" name="Picture 8">
            <a:extLst>
              <a:ext uri="{FF2B5EF4-FFF2-40B4-BE49-F238E27FC236}">
                <a16:creationId xmlns:a16="http://schemas.microsoft.com/office/drawing/2014/main" id="{98484A2D-0EFE-AF1C-EDAA-87DEA27355DE}"/>
              </a:ext>
            </a:extLst>
          </p:cNvPr>
          <p:cNvPicPr>
            <a:picLocks noChangeAspect="1"/>
          </p:cNvPicPr>
          <p:nvPr/>
        </p:nvPicPr>
        <p:blipFill>
          <a:blip r:embed="rId4"/>
          <a:stretch>
            <a:fillRect/>
          </a:stretch>
        </p:blipFill>
        <p:spPr>
          <a:xfrm>
            <a:off x="1036592" y="4282902"/>
            <a:ext cx="4022454" cy="1611204"/>
          </a:xfrm>
          <a:prstGeom prst="rect">
            <a:avLst/>
          </a:prstGeom>
        </p:spPr>
      </p:pic>
    </p:spTree>
    <p:extLst>
      <p:ext uri="{BB962C8B-B14F-4D97-AF65-F5344CB8AC3E}">
        <p14:creationId xmlns:p14="http://schemas.microsoft.com/office/powerpoint/2010/main" val="349825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Analisa dan Visualisasi kolom ( 2/5 )</a:t>
            </a:r>
          </a:p>
        </p:txBody>
      </p:sp>
      <p:sp>
        <p:nvSpPr>
          <p:cNvPr id="5" name="TextBox 4"/>
          <p:cNvSpPr txBox="1"/>
          <p:nvPr/>
        </p:nvSpPr>
        <p:spPr>
          <a:xfrm>
            <a:off x="341194" y="3101077"/>
            <a:ext cx="5145206" cy="954107"/>
          </a:xfrm>
          <a:prstGeom prst="rect">
            <a:avLst/>
          </a:prstGeom>
          <a:noFill/>
        </p:spPr>
        <p:txBody>
          <a:bodyPr wrap="square" rtlCol="0">
            <a:spAutoFit/>
          </a:bodyPr>
          <a:lstStyle/>
          <a:p>
            <a:r>
              <a:rPr lang="en-US" sz="2800" b="1">
                <a:solidFill>
                  <a:schemeClr val="accent1">
                    <a:lumMod val="20000"/>
                    <a:lumOff val="80000"/>
                  </a:schemeClr>
                </a:solidFill>
              </a:rPr>
              <a:t>Menampilkan data </a:t>
            </a:r>
            <a:r>
              <a:rPr lang="en-US" sz="2800" b="1">
                <a:solidFill>
                  <a:schemeClr val="accent4"/>
                </a:solidFill>
              </a:rPr>
              <a:t>gender </a:t>
            </a:r>
            <a:r>
              <a:rPr lang="en-US" sz="2800" b="1">
                <a:solidFill>
                  <a:schemeClr val="accent1">
                    <a:lumMod val="20000"/>
                    <a:lumOff val="80000"/>
                  </a:schemeClr>
                </a:solidFill>
              </a:rPr>
              <a:t>berdasarkan </a:t>
            </a:r>
            <a:r>
              <a:rPr lang="en-US" sz="2800" b="1">
                <a:solidFill>
                  <a:srgbClr val="00B651"/>
                </a:solidFill>
              </a:rPr>
              <a:t>platforms_courses</a:t>
            </a:r>
            <a:r>
              <a:rPr lang="en-US" sz="2800" b="1">
                <a:solidFill>
                  <a:schemeClr val="accent1">
                    <a:lumMod val="20000"/>
                    <a:lumOff val="80000"/>
                  </a:schemeClr>
                </a:solidFill>
              </a:rPr>
              <a:t>.</a:t>
            </a:r>
          </a:p>
        </p:txBody>
      </p:sp>
      <p:pic>
        <p:nvPicPr>
          <p:cNvPr id="8" name="Picture 7">
            <a:extLst>
              <a:ext uri="{FF2B5EF4-FFF2-40B4-BE49-F238E27FC236}">
                <a16:creationId xmlns:a16="http://schemas.microsoft.com/office/drawing/2014/main" id="{79A91921-2F4A-4632-1C11-AEA4ED38EE40}"/>
              </a:ext>
            </a:extLst>
          </p:cNvPr>
          <p:cNvPicPr>
            <a:picLocks noChangeAspect="1"/>
          </p:cNvPicPr>
          <p:nvPr/>
        </p:nvPicPr>
        <p:blipFill>
          <a:blip r:embed="rId4"/>
          <a:stretch>
            <a:fillRect/>
          </a:stretch>
        </p:blipFill>
        <p:spPr>
          <a:xfrm>
            <a:off x="5594985" y="1339755"/>
            <a:ext cx="6000750" cy="4476750"/>
          </a:xfrm>
          <a:prstGeom prst="rect">
            <a:avLst/>
          </a:prstGeom>
        </p:spPr>
      </p:pic>
    </p:spTree>
    <p:extLst>
      <p:ext uri="{BB962C8B-B14F-4D97-AF65-F5344CB8AC3E}">
        <p14:creationId xmlns:p14="http://schemas.microsoft.com/office/powerpoint/2010/main" val="91745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Analisa dan Visualisasi kolom ( 3/5 )</a:t>
            </a:r>
          </a:p>
        </p:txBody>
      </p:sp>
      <p:sp>
        <p:nvSpPr>
          <p:cNvPr id="5" name="TextBox 4"/>
          <p:cNvSpPr txBox="1"/>
          <p:nvPr/>
        </p:nvSpPr>
        <p:spPr>
          <a:xfrm>
            <a:off x="341194" y="1339756"/>
            <a:ext cx="5702491" cy="1384995"/>
          </a:xfrm>
          <a:prstGeom prst="rect">
            <a:avLst/>
          </a:prstGeom>
          <a:noFill/>
        </p:spPr>
        <p:txBody>
          <a:bodyPr wrap="square" rtlCol="0">
            <a:spAutoFit/>
          </a:bodyPr>
          <a:lstStyle/>
          <a:p>
            <a:pPr algn="just"/>
            <a:r>
              <a:rPr lang="en-US" sz="2800" b="1">
                <a:solidFill>
                  <a:schemeClr val="accent1">
                    <a:lumMod val="20000"/>
                    <a:lumOff val="80000"/>
                  </a:schemeClr>
                </a:solidFill>
              </a:rPr>
              <a:t>Menampilkan data </a:t>
            </a:r>
            <a:r>
              <a:rPr lang="en-US" sz="2800" b="1">
                <a:solidFill>
                  <a:schemeClr val="accent4"/>
                </a:solidFill>
              </a:rPr>
              <a:t>age </a:t>
            </a:r>
            <a:r>
              <a:rPr lang="en-US" sz="2800" b="1">
                <a:solidFill>
                  <a:srgbClr val="E9E7EA"/>
                </a:solidFill>
              </a:rPr>
              <a:t>pengguna yang paling banyak menggunakan </a:t>
            </a:r>
            <a:r>
              <a:rPr lang="en-US" sz="2800" b="1">
                <a:solidFill>
                  <a:srgbClr val="00B050"/>
                </a:solidFill>
              </a:rPr>
              <a:t>platfrom courses</a:t>
            </a:r>
            <a:r>
              <a:rPr lang="en-US" sz="2800" b="1">
                <a:solidFill>
                  <a:schemeClr val="accent1">
                    <a:lumMod val="20000"/>
                    <a:lumOff val="80000"/>
                  </a:schemeClr>
                </a:solidFill>
              </a:rPr>
              <a:t>.</a:t>
            </a:r>
          </a:p>
        </p:txBody>
      </p:sp>
      <p:pic>
        <p:nvPicPr>
          <p:cNvPr id="9" name="Gambar 8">
            <a:extLst>
              <a:ext uri="{FF2B5EF4-FFF2-40B4-BE49-F238E27FC236}">
                <a16:creationId xmlns:a16="http://schemas.microsoft.com/office/drawing/2014/main" id="{9DCE6CD0-AC4B-4671-90D1-2D7FC0A860BE}"/>
              </a:ext>
            </a:extLst>
          </p:cNvPr>
          <p:cNvPicPr>
            <a:picLocks noChangeAspect="1"/>
          </p:cNvPicPr>
          <p:nvPr/>
        </p:nvPicPr>
        <p:blipFill>
          <a:blip r:embed="rId3"/>
          <a:stretch>
            <a:fillRect/>
          </a:stretch>
        </p:blipFill>
        <p:spPr>
          <a:xfrm>
            <a:off x="6148316" y="1149926"/>
            <a:ext cx="5562173" cy="5174715"/>
          </a:xfrm>
          <a:prstGeom prst="rect">
            <a:avLst/>
          </a:prstGeom>
        </p:spPr>
      </p:pic>
      <p:pic>
        <p:nvPicPr>
          <p:cNvPr id="11" name="Gambar 10">
            <a:extLst>
              <a:ext uri="{FF2B5EF4-FFF2-40B4-BE49-F238E27FC236}">
                <a16:creationId xmlns:a16="http://schemas.microsoft.com/office/drawing/2014/main" id="{8AFC435B-E511-4BF6-A800-B2A5B9E011A2}"/>
              </a:ext>
            </a:extLst>
          </p:cNvPr>
          <p:cNvPicPr>
            <a:picLocks noChangeAspect="1"/>
          </p:cNvPicPr>
          <p:nvPr/>
        </p:nvPicPr>
        <p:blipFill>
          <a:blip r:embed="rId4"/>
          <a:stretch>
            <a:fillRect/>
          </a:stretch>
        </p:blipFill>
        <p:spPr>
          <a:xfrm>
            <a:off x="1287439" y="3273136"/>
            <a:ext cx="3810000" cy="2362200"/>
          </a:xfrm>
          <a:prstGeom prst="rect">
            <a:avLst/>
          </a:prstGeom>
        </p:spPr>
      </p:pic>
    </p:spTree>
    <p:extLst>
      <p:ext uri="{BB962C8B-B14F-4D97-AF65-F5344CB8AC3E}">
        <p14:creationId xmlns:p14="http://schemas.microsoft.com/office/powerpoint/2010/main" val="157282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516</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fsdio</dc:creator>
  <cp:lastModifiedBy>user</cp:lastModifiedBy>
  <cp:revision>120</cp:revision>
  <dcterms:created xsi:type="dcterms:W3CDTF">2022-11-15T17:18:28Z</dcterms:created>
  <dcterms:modified xsi:type="dcterms:W3CDTF">2022-12-07T10:02:20Z</dcterms:modified>
</cp:coreProperties>
</file>