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E233DBA-F51D-4953-9196-11CA4047D74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329618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33DBA-F51D-4953-9196-11CA4047D74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316342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33DBA-F51D-4953-9196-11CA4047D74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390469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33DBA-F51D-4953-9196-11CA4047D74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322141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33DBA-F51D-4953-9196-11CA4047D74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437256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233DBA-F51D-4953-9196-11CA4047D74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399283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233DBA-F51D-4953-9196-11CA4047D745}"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317654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233DBA-F51D-4953-9196-11CA4047D745}"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183102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33DBA-F51D-4953-9196-11CA4047D745}"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125958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233DBA-F51D-4953-9196-11CA4047D74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208742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233DBA-F51D-4953-9196-11CA4047D74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80398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33DBA-F51D-4953-9196-11CA4047D745}" type="datetimeFigureOut">
              <a:rPr lang="en-US" smtClean="0"/>
              <a:t>12/14/2022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AC079-B24C-4D3D-A805-AC49A242FE88}" type="slidenum">
              <a:rPr lang="en-US" smtClean="0"/>
              <a:t>‹#›</a:t>
            </a:fld>
            <a:endParaRPr lang="en-US"/>
          </a:p>
        </p:txBody>
      </p:sp>
    </p:spTree>
    <p:extLst>
      <p:ext uri="{BB962C8B-B14F-4D97-AF65-F5344CB8AC3E}">
        <p14:creationId xmlns:p14="http://schemas.microsoft.com/office/powerpoint/2010/main" val="2547614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6754676" cy="2185214"/>
          </a:xfrm>
          <a:prstGeom prst="rect">
            <a:avLst/>
          </a:prstGeom>
          <a:noFill/>
        </p:spPr>
        <p:txBody>
          <a:bodyPr wrap="square" rtlCol="0">
            <a:spAutoFit/>
          </a:bodyPr>
          <a:lstStyle/>
          <a:p>
            <a:r>
              <a:rPr lang="en-US" sz="7200" b="1"/>
              <a:t>BAB 4 </a:t>
            </a:r>
            <a:r>
              <a:rPr lang="en-US" sz="3200" b="1"/>
              <a:t>MENGINTEGRASIKAN IMAN, ISLAM DAN IHSAN DALAM MEMBENTUK INSAN KAMIL</a:t>
            </a:r>
          </a:p>
        </p:txBody>
      </p:sp>
    </p:spTree>
    <p:extLst>
      <p:ext uri="{BB962C8B-B14F-4D97-AF65-F5344CB8AC3E}">
        <p14:creationId xmlns:p14="http://schemas.microsoft.com/office/powerpoint/2010/main" val="2517921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1015663"/>
          </a:xfrm>
          <a:prstGeom prst="rect">
            <a:avLst/>
          </a:prstGeom>
          <a:noFill/>
        </p:spPr>
        <p:txBody>
          <a:bodyPr wrap="square" rtlCol="0">
            <a:spAutoFit/>
          </a:bodyPr>
          <a:lstStyle/>
          <a:p>
            <a:r>
              <a:rPr lang="en-US" sz="6000" b="1"/>
              <a:t>Unsur” Manusia Pembentuk</a:t>
            </a:r>
            <a:endParaRPr lang="en-US" sz="2400" b="1"/>
          </a:p>
        </p:txBody>
      </p:sp>
      <p:sp>
        <p:nvSpPr>
          <p:cNvPr id="6" name="TextBox 5"/>
          <p:cNvSpPr txBox="1"/>
          <p:nvPr/>
        </p:nvSpPr>
        <p:spPr>
          <a:xfrm>
            <a:off x="675250" y="1489822"/>
            <a:ext cx="11074790" cy="1200329"/>
          </a:xfrm>
          <a:prstGeom prst="rect">
            <a:avLst/>
          </a:prstGeom>
          <a:noFill/>
        </p:spPr>
        <p:txBody>
          <a:bodyPr wrap="square" rtlCol="0">
            <a:spAutoFit/>
          </a:bodyPr>
          <a:lstStyle/>
          <a:p>
            <a:r>
              <a:rPr lang="en-US" sz="7200" b="1">
                <a:solidFill>
                  <a:schemeClr val="accent2">
                    <a:lumMod val="50000"/>
                  </a:schemeClr>
                </a:solidFill>
              </a:rPr>
              <a:t>Insan Kamil</a:t>
            </a:r>
            <a:endParaRPr lang="en-US" sz="3200" b="1">
              <a:solidFill>
                <a:schemeClr val="accent2">
                  <a:lumMod val="50000"/>
                </a:schemeClr>
              </a:solidFill>
            </a:endParaRPr>
          </a:p>
        </p:txBody>
      </p:sp>
      <p:sp>
        <p:nvSpPr>
          <p:cNvPr id="5" name="TextBox 4">
            <a:extLst>
              <a:ext uri="{FF2B5EF4-FFF2-40B4-BE49-F238E27FC236}">
                <a16:creationId xmlns:a16="http://schemas.microsoft.com/office/drawing/2014/main" id="{93385F28-79C6-4860-A2A7-C32165DED207}"/>
              </a:ext>
            </a:extLst>
          </p:cNvPr>
          <p:cNvSpPr txBox="1"/>
          <p:nvPr/>
        </p:nvSpPr>
        <p:spPr>
          <a:xfrm>
            <a:off x="675250" y="2967335"/>
            <a:ext cx="11074790" cy="461665"/>
          </a:xfrm>
          <a:prstGeom prst="rect">
            <a:avLst/>
          </a:prstGeom>
          <a:noFill/>
        </p:spPr>
        <p:txBody>
          <a:bodyPr wrap="square" rtlCol="0">
            <a:spAutoFit/>
          </a:bodyPr>
          <a:lstStyle/>
          <a:p>
            <a:pPr algn="just"/>
            <a:r>
              <a:rPr lang="en-US" sz="2400" b="1">
                <a:solidFill>
                  <a:schemeClr val="accent6">
                    <a:lumMod val="75000"/>
                  </a:schemeClr>
                </a:solidFill>
              </a:rPr>
              <a:t>Unsur Luar (Tubuh)</a:t>
            </a:r>
            <a:r>
              <a:rPr lang="en-US" sz="2400"/>
              <a:t> -&gt; anggota tubuh dan panca indra.</a:t>
            </a:r>
            <a:endParaRPr lang="en-US" sz="4400"/>
          </a:p>
        </p:txBody>
      </p:sp>
      <p:sp>
        <p:nvSpPr>
          <p:cNvPr id="8" name="TextBox 7">
            <a:extLst>
              <a:ext uri="{FF2B5EF4-FFF2-40B4-BE49-F238E27FC236}">
                <a16:creationId xmlns:a16="http://schemas.microsoft.com/office/drawing/2014/main" id="{4BDF532F-A799-4779-A3AC-15B9EBD6F59C}"/>
              </a:ext>
            </a:extLst>
          </p:cNvPr>
          <p:cNvSpPr txBox="1"/>
          <p:nvPr/>
        </p:nvSpPr>
        <p:spPr>
          <a:xfrm>
            <a:off x="675250" y="4167850"/>
            <a:ext cx="11074790" cy="461665"/>
          </a:xfrm>
          <a:prstGeom prst="rect">
            <a:avLst/>
          </a:prstGeom>
          <a:noFill/>
        </p:spPr>
        <p:txBody>
          <a:bodyPr wrap="square" rtlCol="0">
            <a:spAutoFit/>
          </a:bodyPr>
          <a:lstStyle/>
          <a:p>
            <a:pPr algn="just"/>
            <a:r>
              <a:rPr lang="en-US" sz="2400" b="1">
                <a:solidFill>
                  <a:schemeClr val="accent6">
                    <a:lumMod val="75000"/>
                  </a:schemeClr>
                </a:solidFill>
              </a:rPr>
              <a:t>Unsur Dalam (Batin)</a:t>
            </a:r>
            <a:r>
              <a:rPr lang="en-US" sz="2400"/>
              <a:t> -&gt; Hati, Akal, Nafsu, dan Hasrat.</a:t>
            </a:r>
            <a:endParaRPr lang="en-US" sz="4400"/>
          </a:p>
        </p:txBody>
      </p:sp>
    </p:spTree>
    <p:extLst>
      <p:ext uri="{BB962C8B-B14F-4D97-AF65-F5344CB8AC3E}">
        <p14:creationId xmlns:p14="http://schemas.microsoft.com/office/powerpoint/2010/main" val="2545346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1015663"/>
          </a:xfrm>
          <a:prstGeom prst="rect">
            <a:avLst/>
          </a:prstGeom>
          <a:noFill/>
        </p:spPr>
        <p:txBody>
          <a:bodyPr wrap="square" rtlCol="0">
            <a:spAutoFit/>
          </a:bodyPr>
          <a:lstStyle/>
          <a:p>
            <a:r>
              <a:rPr lang="en-US" sz="6000" b="1"/>
              <a:t>Membangun dan Metode</a:t>
            </a:r>
            <a:endParaRPr lang="en-US" sz="2400" b="1"/>
          </a:p>
        </p:txBody>
      </p:sp>
      <p:sp>
        <p:nvSpPr>
          <p:cNvPr id="6" name="TextBox 5"/>
          <p:cNvSpPr txBox="1"/>
          <p:nvPr/>
        </p:nvSpPr>
        <p:spPr>
          <a:xfrm>
            <a:off x="675250" y="1489822"/>
            <a:ext cx="11074790" cy="1200329"/>
          </a:xfrm>
          <a:prstGeom prst="rect">
            <a:avLst/>
          </a:prstGeom>
          <a:noFill/>
        </p:spPr>
        <p:txBody>
          <a:bodyPr wrap="square" rtlCol="0">
            <a:spAutoFit/>
          </a:bodyPr>
          <a:lstStyle/>
          <a:p>
            <a:r>
              <a:rPr lang="en-US" sz="7200" b="1">
                <a:solidFill>
                  <a:schemeClr val="accent2">
                    <a:lumMod val="50000"/>
                  </a:schemeClr>
                </a:solidFill>
              </a:rPr>
              <a:t>Karakter Insan Kamil</a:t>
            </a:r>
            <a:endParaRPr lang="en-US" sz="3200" b="1">
              <a:solidFill>
                <a:schemeClr val="accent2">
                  <a:lumMod val="50000"/>
                </a:schemeClr>
              </a:solidFill>
            </a:endParaRPr>
          </a:p>
        </p:txBody>
      </p:sp>
      <p:sp>
        <p:nvSpPr>
          <p:cNvPr id="9" name="TextBox 8">
            <a:extLst>
              <a:ext uri="{FF2B5EF4-FFF2-40B4-BE49-F238E27FC236}">
                <a16:creationId xmlns:a16="http://schemas.microsoft.com/office/drawing/2014/main" id="{2549B727-DF3D-487C-987C-F24ADF89510C}"/>
              </a:ext>
            </a:extLst>
          </p:cNvPr>
          <p:cNvSpPr txBox="1"/>
          <p:nvPr/>
        </p:nvSpPr>
        <p:spPr>
          <a:xfrm>
            <a:off x="675250" y="2967335"/>
            <a:ext cx="4722618" cy="1200329"/>
          </a:xfrm>
          <a:prstGeom prst="rect">
            <a:avLst/>
          </a:prstGeom>
          <a:noFill/>
        </p:spPr>
        <p:txBody>
          <a:bodyPr wrap="square" rtlCol="0">
            <a:spAutoFit/>
          </a:bodyPr>
          <a:lstStyle/>
          <a:p>
            <a:pPr algn="just"/>
            <a:r>
              <a:rPr lang="en-US" sz="2400" b="1">
                <a:solidFill>
                  <a:schemeClr val="accent6">
                    <a:lumMod val="75000"/>
                  </a:schemeClr>
                </a:solidFill>
              </a:rPr>
              <a:t>Karakteristik </a:t>
            </a:r>
            <a:r>
              <a:rPr lang="en-US" sz="2400"/>
              <a:t>-&gt; </a:t>
            </a:r>
            <a:r>
              <a:rPr lang="sv-SE" sz="2400"/>
              <a:t>ciri khas seseorang dalam meyakini, bertindak ataupun merasakan</a:t>
            </a:r>
            <a:r>
              <a:rPr lang="en-US" sz="2400"/>
              <a:t>.</a:t>
            </a:r>
            <a:endParaRPr lang="en-US" sz="4400"/>
          </a:p>
        </p:txBody>
      </p:sp>
      <p:pic>
        <p:nvPicPr>
          <p:cNvPr id="11" name="Picture 10">
            <a:extLst>
              <a:ext uri="{FF2B5EF4-FFF2-40B4-BE49-F238E27FC236}">
                <a16:creationId xmlns:a16="http://schemas.microsoft.com/office/drawing/2014/main" id="{625CE705-B334-4E80-848F-E8C1B7410593}"/>
              </a:ext>
            </a:extLst>
          </p:cNvPr>
          <p:cNvPicPr>
            <a:picLocks noChangeAspect="1"/>
          </p:cNvPicPr>
          <p:nvPr/>
        </p:nvPicPr>
        <p:blipFill>
          <a:blip r:embed="rId2"/>
          <a:stretch>
            <a:fillRect/>
          </a:stretch>
        </p:blipFill>
        <p:spPr>
          <a:xfrm>
            <a:off x="5397868" y="2505485"/>
            <a:ext cx="6352172" cy="3895531"/>
          </a:xfrm>
          <a:prstGeom prst="rect">
            <a:avLst/>
          </a:prstGeom>
        </p:spPr>
      </p:pic>
    </p:spTree>
    <p:extLst>
      <p:ext uri="{BB962C8B-B14F-4D97-AF65-F5344CB8AC3E}">
        <p14:creationId xmlns:p14="http://schemas.microsoft.com/office/powerpoint/2010/main" val="3579087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1015663"/>
          </a:xfrm>
          <a:prstGeom prst="rect">
            <a:avLst/>
          </a:prstGeom>
          <a:noFill/>
        </p:spPr>
        <p:txBody>
          <a:bodyPr wrap="square" rtlCol="0">
            <a:spAutoFit/>
          </a:bodyPr>
          <a:lstStyle/>
          <a:p>
            <a:r>
              <a:rPr lang="en-US" sz="6000" b="1"/>
              <a:t>Membangun dan Metode</a:t>
            </a:r>
            <a:endParaRPr lang="en-US" sz="2400" b="1"/>
          </a:p>
        </p:txBody>
      </p:sp>
      <p:sp>
        <p:nvSpPr>
          <p:cNvPr id="6" name="TextBox 5"/>
          <p:cNvSpPr txBox="1"/>
          <p:nvPr/>
        </p:nvSpPr>
        <p:spPr>
          <a:xfrm>
            <a:off x="675250" y="1489822"/>
            <a:ext cx="11074790" cy="1200329"/>
          </a:xfrm>
          <a:prstGeom prst="rect">
            <a:avLst/>
          </a:prstGeom>
          <a:noFill/>
        </p:spPr>
        <p:txBody>
          <a:bodyPr wrap="square" rtlCol="0">
            <a:spAutoFit/>
          </a:bodyPr>
          <a:lstStyle/>
          <a:p>
            <a:r>
              <a:rPr lang="en-US" sz="7200" b="1">
                <a:solidFill>
                  <a:schemeClr val="accent2">
                    <a:lumMod val="50000"/>
                  </a:schemeClr>
                </a:solidFill>
              </a:rPr>
              <a:t>Nafsu Dalam Diri Insan</a:t>
            </a:r>
            <a:endParaRPr lang="en-US" sz="3200" b="1">
              <a:solidFill>
                <a:schemeClr val="accent2">
                  <a:lumMod val="50000"/>
                </a:schemeClr>
              </a:solidFill>
            </a:endParaRPr>
          </a:p>
        </p:txBody>
      </p:sp>
      <p:sp>
        <p:nvSpPr>
          <p:cNvPr id="9" name="TextBox 8">
            <a:extLst>
              <a:ext uri="{FF2B5EF4-FFF2-40B4-BE49-F238E27FC236}">
                <a16:creationId xmlns:a16="http://schemas.microsoft.com/office/drawing/2014/main" id="{2549B727-DF3D-487C-987C-F24ADF89510C}"/>
              </a:ext>
            </a:extLst>
          </p:cNvPr>
          <p:cNvSpPr txBox="1"/>
          <p:nvPr/>
        </p:nvSpPr>
        <p:spPr>
          <a:xfrm>
            <a:off x="675250" y="2967335"/>
            <a:ext cx="11074790" cy="461665"/>
          </a:xfrm>
          <a:prstGeom prst="rect">
            <a:avLst/>
          </a:prstGeom>
          <a:noFill/>
        </p:spPr>
        <p:txBody>
          <a:bodyPr wrap="square" rtlCol="0">
            <a:spAutoFit/>
          </a:bodyPr>
          <a:lstStyle/>
          <a:p>
            <a:pPr algn="just"/>
            <a:r>
              <a:rPr lang="en-US" sz="2400" b="1">
                <a:solidFill>
                  <a:schemeClr val="accent6">
                    <a:lumMod val="75000"/>
                  </a:schemeClr>
                </a:solidFill>
              </a:rPr>
              <a:t>Ammarah </a:t>
            </a:r>
            <a:r>
              <a:rPr lang="en-US" sz="2400"/>
              <a:t>-&gt; </a:t>
            </a:r>
            <a:r>
              <a:rPr lang="sv-SE" sz="2400"/>
              <a:t>sombong, iri-dengki, dendam, tidak mengenali tuhan</a:t>
            </a:r>
            <a:r>
              <a:rPr lang="en-US" sz="2400"/>
              <a:t>.</a:t>
            </a:r>
            <a:endParaRPr lang="en-US" sz="4400"/>
          </a:p>
        </p:txBody>
      </p:sp>
      <p:sp>
        <p:nvSpPr>
          <p:cNvPr id="7" name="TextBox 6">
            <a:extLst>
              <a:ext uri="{FF2B5EF4-FFF2-40B4-BE49-F238E27FC236}">
                <a16:creationId xmlns:a16="http://schemas.microsoft.com/office/drawing/2014/main" id="{4250DBD7-B5E7-4F54-B347-894E0D2451BC}"/>
              </a:ext>
            </a:extLst>
          </p:cNvPr>
          <p:cNvSpPr txBox="1"/>
          <p:nvPr/>
        </p:nvSpPr>
        <p:spPr>
          <a:xfrm>
            <a:off x="675250" y="3706184"/>
            <a:ext cx="11074790" cy="461665"/>
          </a:xfrm>
          <a:prstGeom prst="rect">
            <a:avLst/>
          </a:prstGeom>
          <a:noFill/>
        </p:spPr>
        <p:txBody>
          <a:bodyPr wrap="square" rtlCol="0">
            <a:spAutoFit/>
          </a:bodyPr>
          <a:lstStyle/>
          <a:p>
            <a:pPr algn="just"/>
            <a:r>
              <a:rPr lang="en-US" sz="2400" b="1">
                <a:solidFill>
                  <a:schemeClr val="accent6">
                    <a:lumMod val="75000"/>
                  </a:schemeClr>
                </a:solidFill>
              </a:rPr>
              <a:t>Lawwamah </a:t>
            </a:r>
            <a:r>
              <a:rPr lang="en-US" sz="2400"/>
              <a:t>-&gt; </a:t>
            </a:r>
            <a:r>
              <a:rPr lang="sv-SE" sz="2400"/>
              <a:t>cuek, suka memuji diri, pamer, tidak mengetahui keawajiban</a:t>
            </a:r>
            <a:r>
              <a:rPr lang="en-US" sz="2400"/>
              <a:t>.</a:t>
            </a:r>
            <a:endParaRPr lang="en-US" sz="4400"/>
          </a:p>
        </p:txBody>
      </p:sp>
      <p:sp>
        <p:nvSpPr>
          <p:cNvPr id="8" name="TextBox 7">
            <a:extLst>
              <a:ext uri="{FF2B5EF4-FFF2-40B4-BE49-F238E27FC236}">
                <a16:creationId xmlns:a16="http://schemas.microsoft.com/office/drawing/2014/main" id="{E8379699-3545-4B74-84F9-123B0FED99D1}"/>
              </a:ext>
            </a:extLst>
          </p:cNvPr>
          <p:cNvSpPr txBox="1"/>
          <p:nvPr/>
        </p:nvSpPr>
        <p:spPr>
          <a:xfrm>
            <a:off x="675250" y="4445033"/>
            <a:ext cx="11074790" cy="830997"/>
          </a:xfrm>
          <a:prstGeom prst="rect">
            <a:avLst/>
          </a:prstGeom>
          <a:noFill/>
        </p:spPr>
        <p:txBody>
          <a:bodyPr wrap="square" rtlCol="0">
            <a:spAutoFit/>
          </a:bodyPr>
          <a:lstStyle/>
          <a:p>
            <a:pPr algn="just"/>
            <a:r>
              <a:rPr lang="en-US" sz="2400" b="1">
                <a:solidFill>
                  <a:schemeClr val="accent6">
                    <a:lumMod val="75000"/>
                  </a:schemeClr>
                </a:solidFill>
              </a:rPr>
              <a:t>Mulhimah </a:t>
            </a:r>
            <a:r>
              <a:rPr lang="en-US" sz="2400"/>
              <a:t>-&gt; </a:t>
            </a:r>
            <a:r>
              <a:rPr lang="sv-SE" sz="2400"/>
              <a:t>suka sedekah, sederhana, </a:t>
            </a:r>
            <a:r>
              <a:rPr lang="en-US" sz="2400"/>
              <a:t>menerima apa adanya, siap menanggung beratnya menjalankan kewajiban.</a:t>
            </a:r>
            <a:endParaRPr lang="en-US" sz="4400"/>
          </a:p>
        </p:txBody>
      </p:sp>
      <p:sp>
        <p:nvSpPr>
          <p:cNvPr id="10" name="TextBox 9">
            <a:extLst>
              <a:ext uri="{FF2B5EF4-FFF2-40B4-BE49-F238E27FC236}">
                <a16:creationId xmlns:a16="http://schemas.microsoft.com/office/drawing/2014/main" id="{56B8B12D-71F1-4A16-8C83-11B80634FEB1}"/>
              </a:ext>
            </a:extLst>
          </p:cNvPr>
          <p:cNvSpPr txBox="1"/>
          <p:nvPr/>
        </p:nvSpPr>
        <p:spPr>
          <a:xfrm>
            <a:off x="675250" y="5553214"/>
            <a:ext cx="11074790" cy="461665"/>
          </a:xfrm>
          <a:prstGeom prst="rect">
            <a:avLst/>
          </a:prstGeom>
          <a:noFill/>
        </p:spPr>
        <p:txBody>
          <a:bodyPr wrap="square" rtlCol="0">
            <a:spAutoFit/>
          </a:bodyPr>
          <a:lstStyle/>
          <a:p>
            <a:pPr algn="just"/>
            <a:r>
              <a:rPr lang="en-US" sz="2400" b="1">
                <a:solidFill>
                  <a:schemeClr val="accent6">
                    <a:lumMod val="75000"/>
                  </a:schemeClr>
                </a:solidFill>
              </a:rPr>
              <a:t>Muthma’innah </a:t>
            </a:r>
            <a:r>
              <a:rPr lang="en-US" sz="2400"/>
              <a:t>-&gt; suka ibadah, sedekah, bersyukur ( awal Kembali kepada tuhan ).</a:t>
            </a:r>
            <a:endParaRPr lang="en-US" sz="4400"/>
          </a:p>
        </p:txBody>
      </p:sp>
    </p:spTree>
    <p:extLst>
      <p:ext uri="{BB962C8B-B14F-4D97-AF65-F5344CB8AC3E}">
        <p14:creationId xmlns:p14="http://schemas.microsoft.com/office/powerpoint/2010/main" val="2596129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1015663"/>
          </a:xfrm>
          <a:prstGeom prst="rect">
            <a:avLst/>
          </a:prstGeom>
          <a:noFill/>
        </p:spPr>
        <p:txBody>
          <a:bodyPr wrap="square" rtlCol="0">
            <a:spAutoFit/>
          </a:bodyPr>
          <a:lstStyle/>
          <a:p>
            <a:r>
              <a:rPr lang="en-US" sz="6000" b="1"/>
              <a:t>Membangun dan Metode</a:t>
            </a:r>
            <a:endParaRPr lang="en-US" sz="2400" b="1"/>
          </a:p>
        </p:txBody>
      </p:sp>
      <p:sp>
        <p:nvSpPr>
          <p:cNvPr id="6" name="TextBox 5"/>
          <p:cNvSpPr txBox="1"/>
          <p:nvPr/>
        </p:nvSpPr>
        <p:spPr>
          <a:xfrm>
            <a:off x="675250" y="1489822"/>
            <a:ext cx="11074790" cy="1200329"/>
          </a:xfrm>
          <a:prstGeom prst="rect">
            <a:avLst/>
          </a:prstGeom>
          <a:noFill/>
        </p:spPr>
        <p:txBody>
          <a:bodyPr wrap="square" rtlCol="0">
            <a:spAutoFit/>
          </a:bodyPr>
          <a:lstStyle/>
          <a:p>
            <a:r>
              <a:rPr lang="en-US" sz="7200" b="1">
                <a:solidFill>
                  <a:schemeClr val="accent2">
                    <a:lumMod val="50000"/>
                  </a:schemeClr>
                </a:solidFill>
              </a:rPr>
              <a:t>Nafsu Dalam Diri Insan</a:t>
            </a:r>
            <a:endParaRPr lang="en-US" sz="3200" b="1">
              <a:solidFill>
                <a:schemeClr val="accent2">
                  <a:lumMod val="50000"/>
                </a:schemeClr>
              </a:solidFill>
            </a:endParaRPr>
          </a:p>
        </p:txBody>
      </p:sp>
      <p:sp>
        <p:nvSpPr>
          <p:cNvPr id="9" name="TextBox 8">
            <a:extLst>
              <a:ext uri="{FF2B5EF4-FFF2-40B4-BE49-F238E27FC236}">
                <a16:creationId xmlns:a16="http://schemas.microsoft.com/office/drawing/2014/main" id="{2549B727-DF3D-487C-987C-F24ADF89510C}"/>
              </a:ext>
            </a:extLst>
          </p:cNvPr>
          <p:cNvSpPr txBox="1"/>
          <p:nvPr/>
        </p:nvSpPr>
        <p:spPr>
          <a:xfrm>
            <a:off x="675250" y="2967335"/>
            <a:ext cx="11074790" cy="461665"/>
          </a:xfrm>
          <a:prstGeom prst="rect">
            <a:avLst/>
          </a:prstGeom>
          <a:noFill/>
        </p:spPr>
        <p:txBody>
          <a:bodyPr wrap="square" rtlCol="0">
            <a:spAutoFit/>
          </a:bodyPr>
          <a:lstStyle/>
          <a:p>
            <a:pPr algn="just"/>
            <a:r>
              <a:rPr lang="en-US" sz="2400" b="1">
                <a:solidFill>
                  <a:schemeClr val="accent6">
                    <a:lumMod val="75000"/>
                  </a:schemeClr>
                </a:solidFill>
              </a:rPr>
              <a:t>Radhiyah </a:t>
            </a:r>
            <a:r>
              <a:rPr lang="en-US" sz="2400"/>
              <a:t>-&gt; </a:t>
            </a:r>
            <a:r>
              <a:rPr lang="sv-SE" sz="2400"/>
              <a:t>pribadi yang mulia, ikhlas, menepati janji</a:t>
            </a:r>
            <a:r>
              <a:rPr lang="en-US" sz="2400"/>
              <a:t>.</a:t>
            </a:r>
            <a:endParaRPr lang="en-US" sz="4400"/>
          </a:p>
        </p:txBody>
      </p:sp>
      <p:sp>
        <p:nvSpPr>
          <p:cNvPr id="7" name="TextBox 6">
            <a:extLst>
              <a:ext uri="{FF2B5EF4-FFF2-40B4-BE49-F238E27FC236}">
                <a16:creationId xmlns:a16="http://schemas.microsoft.com/office/drawing/2014/main" id="{4250DBD7-B5E7-4F54-B347-894E0D2451BC}"/>
              </a:ext>
            </a:extLst>
          </p:cNvPr>
          <p:cNvSpPr txBox="1"/>
          <p:nvPr/>
        </p:nvSpPr>
        <p:spPr>
          <a:xfrm>
            <a:off x="675250" y="3775341"/>
            <a:ext cx="11074790" cy="830997"/>
          </a:xfrm>
          <a:prstGeom prst="rect">
            <a:avLst/>
          </a:prstGeom>
          <a:noFill/>
        </p:spPr>
        <p:txBody>
          <a:bodyPr wrap="square" rtlCol="0">
            <a:spAutoFit/>
          </a:bodyPr>
          <a:lstStyle/>
          <a:p>
            <a:pPr algn="just"/>
            <a:r>
              <a:rPr lang="en-US" sz="2400" b="1">
                <a:solidFill>
                  <a:schemeClr val="accent6">
                    <a:lumMod val="75000"/>
                  </a:schemeClr>
                </a:solidFill>
              </a:rPr>
              <a:t>Mardhiyyah </a:t>
            </a:r>
            <a:r>
              <a:rPr lang="en-US" sz="2400"/>
              <a:t>-&gt; </a:t>
            </a:r>
            <a:r>
              <a:rPr lang="sv-SE" sz="2400"/>
              <a:t>budi pekerti, senang mengajak serta memberikan penerangan kepada roh-nya makhluk</a:t>
            </a:r>
            <a:r>
              <a:rPr lang="en-US" sz="2400"/>
              <a:t>.</a:t>
            </a:r>
            <a:endParaRPr lang="en-US" sz="4400"/>
          </a:p>
        </p:txBody>
      </p:sp>
      <p:sp>
        <p:nvSpPr>
          <p:cNvPr id="10" name="TextBox 9">
            <a:extLst>
              <a:ext uri="{FF2B5EF4-FFF2-40B4-BE49-F238E27FC236}">
                <a16:creationId xmlns:a16="http://schemas.microsoft.com/office/drawing/2014/main" id="{56B8B12D-71F1-4A16-8C83-11B80634FEB1}"/>
              </a:ext>
            </a:extLst>
          </p:cNvPr>
          <p:cNvSpPr txBox="1"/>
          <p:nvPr/>
        </p:nvSpPr>
        <p:spPr>
          <a:xfrm>
            <a:off x="675250" y="4952679"/>
            <a:ext cx="11074790" cy="830997"/>
          </a:xfrm>
          <a:prstGeom prst="rect">
            <a:avLst/>
          </a:prstGeom>
          <a:noFill/>
        </p:spPr>
        <p:txBody>
          <a:bodyPr wrap="square" rtlCol="0">
            <a:spAutoFit/>
          </a:bodyPr>
          <a:lstStyle/>
          <a:p>
            <a:pPr algn="just"/>
            <a:r>
              <a:rPr lang="en-US" sz="2400" b="1">
                <a:solidFill>
                  <a:schemeClr val="accent6">
                    <a:lumMod val="75000"/>
                  </a:schemeClr>
                </a:solidFill>
              </a:rPr>
              <a:t>Kamilah </a:t>
            </a:r>
            <a:r>
              <a:rPr lang="en-US" sz="2400"/>
              <a:t>-&gt; orang yang sudah mencapai nafsu tertinggi ini matanya akan terang benderang sehingga bisa melihat sesuatu yang tidak bisa dilihat orang umum.</a:t>
            </a:r>
            <a:endParaRPr lang="en-US" sz="4400"/>
          </a:p>
        </p:txBody>
      </p:sp>
    </p:spTree>
    <p:extLst>
      <p:ext uri="{BB962C8B-B14F-4D97-AF65-F5344CB8AC3E}">
        <p14:creationId xmlns:p14="http://schemas.microsoft.com/office/powerpoint/2010/main" val="400652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6754676" cy="2308324"/>
          </a:xfrm>
          <a:prstGeom prst="rect">
            <a:avLst/>
          </a:prstGeom>
          <a:noFill/>
        </p:spPr>
        <p:txBody>
          <a:bodyPr wrap="square" rtlCol="0">
            <a:spAutoFit/>
          </a:bodyPr>
          <a:lstStyle/>
          <a:p>
            <a:r>
              <a:rPr lang="en-US" sz="7200" b="1"/>
              <a:t>Muhyidin Ibn Araby </a:t>
            </a:r>
            <a:endParaRPr lang="en-US" sz="3200" b="1"/>
          </a:p>
        </p:txBody>
      </p:sp>
      <p:sp>
        <p:nvSpPr>
          <p:cNvPr id="3" name="TextBox 2"/>
          <p:cNvSpPr txBox="1"/>
          <p:nvPr/>
        </p:nvSpPr>
        <p:spPr>
          <a:xfrm>
            <a:off x="3159370" y="2285101"/>
            <a:ext cx="6754676" cy="769441"/>
          </a:xfrm>
          <a:prstGeom prst="rect">
            <a:avLst/>
          </a:prstGeom>
          <a:noFill/>
        </p:spPr>
        <p:txBody>
          <a:bodyPr wrap="square" rtlCol="0">
            <a:spAutoFit/>
          </a:bodyPr>
          <a:lstStyle/>
          <a:p>
            <a:r>
              <a:rPr lang="en-US" sz="4400"/>
              <a:t>Abad ke-13 M</a:t>
            </a:r>
            <a:endParaRPr lang="en-US" sz="1600"/>
          </a:p>
        </p:txBody>
      </p:sp>
      <p:sp>
        <p:nvSpPr>
          <p:cNvPr id="5" name="TextBox 4"/>
          <p:cNvSpPr txBox="1"/>
          <p:nvPr/>
        </p:nvSpPr>
        <p:spPr>
          <a:xfrm>
            <a:off x="675250" y="3283321"/>
            <a:ext cx="11074790" cy="1200329"/>
          </a:xfrm>
          <a:prstGeom prst="rect">
            <a:avLst/>
          </a:prstGeom>
          <a:noFill/>
        </p:spPr>
        <p:txBody>
          <a:bodyPr wrap="square" rtlCol="0">
            <a:spAutoFit/>
          </a:bodyPr>
          <a:lstStyle/>
          <a:p>
            <a:r>
              <a:rPr lang="en-US" sz="3600"/>
              <a:t>Orang yang pertama yang mengemukakan istilah insan  kamil.</a:t>
            </a:r>
          </a:p>
        </p:txBody>
      </p:sp>
      <p:sp>
        <p:nvSpPr>
          <p:cNvPr id="7" name="TextBox 6"/>
          <p:cNvSpPr txBox="1"/>
          <p:nvPr/>
        </p:nvSpPr>
        <p:spPr>
          <a:xfrm>
            <a:off x="675250" y="4483650"/>
            <a:ext cx="11074790" cy="1200329"/>
          </a:xfrm>
          <a:prstGeom prst="rect">
            <a:avLst/>
          </a:prstGeom>
          <a:noFill/>
        </p:spPr>
        <p:txBody>
          <a:bodyPr wrap="square" rtlCol="0">
            <a:spAutoFit/>
          </a:bodyPr>
          <a:lstStyle/>
          <a:p>
            <a:r>
              <a:rPr lang="en-US" sz="3600"/>
              <a:t>Insan = Manusia</a:t>
            </a:r>
          </a:p>
          <a:p>
            <a:r>
              <a:rPr lang="en-US" sz="3600"/>
              <a:t>Kamil = Kesempurnaan</a:t>
            </a:r>
          </a:p>
        </p:txBody>
      </p:sp>
    </p:spTree>
    <p:extLst>
      <p:ext uri="{BB962C8B-B14F-4D97-AF65-F5344CB8AC3E}">
        <p14:creationId xmlns:p14="http://schemas.microsoft.com/office/powerpoint/2010/main" val="95394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1200329"/>
          </a:xfrm>
          <a:prstGeom prst="rect">
            <a:avLst/>
          </a:prstGeom>
          <a:noFill/>
        </p:spPr>
        <p:txBody>
          <a:bodyPr wrap="square" rtlCol="0">
            <a:spAutoFit/>
          </a:bodyPr>
          <a:lstStyle/>
          <a:p>
            <a:r>
              <a:rPr lang="en-US" sz="7200" b="1"/>
              <a:t>Menelusuri Konsep </a:t>
            </a:r>
            <a:endParaRPr lang="en-US" sz="3200" b="1"/>
          </a:p>
        </p:txBody>
      </p:sp>
      <p:sp>
        <p:nvSpPr>
          <p:cNvPr id="7" name="TextBox 6"/>
          <p:cNvSpPr txBox="1"/>
          <p:nvPr/>
        </p:nvSpPr>
        <p:spPr>
          <a:xfrm>
            <a:off x="675250" y="2974471"/>
            <a:ext cx="11074790" cy="2677656"/>
          </a:xfrm>
          <a:prstGeom prst="rect">
            <a:avLst/>
          </a:prstGeom>
          <a:noFill/>
        </p:spPr>
        <p:txBody>
          <a:bodyPr wrap="square" rtlCol="0">
            <a:spAutoFit/>
          </a:bodyPr>
          <a:lstStyle/>
          <a:p>
            <a:pPr algn="just"/>
            <a:r>
              <a:rPr lang="en-US" sz="2400" b="1"/>
              <a:t>Urgensi Agama </a:t>
            </a:r>
            <a:r>
              <a:rPr lang="en-US" sz="2400"/>
              <a:t>bagi kehidupan manusia adalah sangat strategis untuk mengakses kebahagiaan dunia dan akherat. Mengapa penting karena agama berfungsi sebagai kontrol, rambu-rambu, pegangan dan petunjuk dalam menghadapi kehidupan di era global yang serba tidak pasti. Oleh sebab itu mengapa manusia harus beragama yakni disamping karena fitrah, identitas, kewajiban, keturunan, karena konversi dan karena kebutuhan.Nah sekarang bagaimana ke enam elemen sebagai komplementer mengerucut menjadi suatu kebutuhan.</a:t>
            </a:r>
            <a:endParaRPr lang="en-US" sz="4400"/>
          </a:p>
        </p:txBody>
      </p:sp>
      <p:sp>
        <p:nvSpPr>
          <p:cNvPr id="6" name="TextBox 5"/>
          <p:cNvSpPr txBox="1"/>
          <p:nvPr/>
        </p:nvSpPr>
        <p:spPr>
          <a:xfrm>
            <a:off x="675250" y="1629512"/>
            <a:ext cx="11074790" cy="1200329"/>
          </a:xfrm>
          <a:prstGeom prst="rect">
            <a:avLst/>
          </a:prstGeom>
          <a:noFill/>
        </p:spPr>
        <p:txBody>
          <a:bodyPr wrap="square" rtlCol="0">
            <a:spAutoFit/>
          </a:bodyPr>
          <a:lstStyle/>
          <a:p>
            <a:r>
              <a:rPr lang="en-US" sz="7200" b="1">
                <a:solidFill>
                  <a:schemeClr val="accent2">
                    <a:lumMod val="50000"/>
                  </a:schemeClr>
                </a:solidFill>
              </a:rPr>
              <a:t>Urgensi Islam</a:t>
            </a:r>
            <a:endParaRPr lang="en-US" sz="3200" b="1">
              <a:solidFill>
                <a:schemeClr val="accent2">
                  <a:lumMod val="50000"/>
                </a:schemeClr>
              </a:solidFill>
            </a:endParaRPr>
          </a:p>
        </p:txBody>
      </p:sp>
    </p:spTree>
    <p:extLst>
      <p:ext uri="{BB962C8B-B14F-4D97-AF65-F5344CB8AC3E}">
        <p14:creationId xmlns:p14="http://schemas.microsoft.com/office/powerpoint/2010/main" val="144820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1200329"/>
          </a:xfrm>
          <a:prstGeom prst="rect">
            <a:avLst/>
          </a:prstGeom>
          <a:noFill/>
        </p:spPr>
        <p:txBody>
          <a:bodyPr wrap="square" rtlCol="0">
            <a:spAutoFit/>
          </a:bodyPr>
          <a:lstStyle/>
          <a:p>
            <a:r>
              <a:rPr lang="en-US" sz="7200" b="1"/>
              <a:t>Menelusuri Konsep </a:t>
            </a:r>
            <a:endParaRPr lang="en-US" sz="3200" b="1"/>
          </a:p>
        </p:txBody>
      </p:sp>
      <p:sp>
        <p:nvSpPr>
          <p:cNvPr id="7" name="TextBox 6"/>
          <p:cNvSpPr txBox="1"/>
          <p:nvPr/>
        </p:nvSpPr>
        <p:spPr>
          <a:xfrm>
            <a:off x="675250" y="2974471"/>
            <a:ext cx="11074790" cy="830997"/>
          </a:xfrm>
          <a:prstGeom prst="rect">
            <a:avLst/>
          </a:prstGeom>
          <a:noFill/>
        </p:spPr>
        <p:txBody>
          <a:bodyPr wrap="square" rtlCol="0">
            <a:spAutoFit/>
          </a:bodyPr>
          <a:lstStyle/>
          <a:p>
            <a:pPr algn="just"/>
            <a:r>
              <a:rPr lang="en-US" sz="2400"/>
              <a:t>Iman adalah beriman kepada allah, malaikat-malaikat-Nya, kitab-kitab-Nya, rasul-rasul-Nya dan hari akhir dan beriman kepada takdir yang baik maupun yang buruk. </a:t>
            </a:r>
            <a:endParaRPr lang="en-US" sz="4400"/>
          </a:p>
        </p:txBody>
      </p:sp>
      <p:sp>
        <p:nvSpPr>
          <p:cNvPr id="6" name="TextBox 5"/>
          <p:cNvSpPr txBox="1"/>
          <p:nvPr/>
        </p:nvSpPr>
        <p:spPr>
          <a:xfrm>
            <a:off x="675250" y="1629512"/>
            <a:ext cx="11074790" cy="1200329"/>
          </a:xfrm>
          <a:prstGeom prst="rect">
            <a:avLst/>
          </a:prstGeom>
          <a:noFill/>
        </p:spPr>
        <p:txBody>
          <a:bodyPr wrap="square" rtlCol="0">
            <a:spAutoFit/>
          </a:bodyPr>
          <a:lstStyle/>
          <a:p>
            <a:r>
              <a:rPr lang="en-US" sz="7200" b="1">
                <a:solidFill>
                  <a:schemeClr val="accent2">
                    <a:lumMod val="50000"/>
                  </a:schemeClr>
                </a:solidFill>
              </a:rPr>
              <a:t>Iman &amp; Ihsan</a:t>
            </a:r>
            <a:endParaRPr lang="en-US" sz="3200" b="1">
              <a:solidFill>
                <a:schemeClr val="accent2">
                  <a:lumMod val="50000"/>
                </a:schemeClr>
              </a:solidFill>
            </a:endParaRPr>
          </a:p>
        </p:txBody>
      </p:sp>
      <p:sp>
        <p:nvSpPr>
          <p:cNvPr id="5" name="TextBox 4"/>
          <p:cNvSpPr txBox="1"/>
          <p:nvPr/>
        </p:nvSpPr>
        <p:spPr>
          <a:xfrm>
            <a:off x="675250" y="3950098"/>
            <a:ext cx="11074790" cy="830997"/>
          </a:xfrm>
          <a:prstGeom prst="rect">
            <a:avLst/>
          </a:prstGeom>
          <a:noFill/>
        </p:spPr>
        <p:txBody>
          <a:bodyPr wrap="square" rtlCol="0">
            <a:spAutoFit/>
          </a:bodyPr>
          <a:lstStyle/>
          <a:p>
            <a:pPr algn="just"/>
            <a:r>
              <a:rPr lang="en-US" sz="2400"/>
              <a:t>Sedangkan ihsan adalah beribadah kepada allah seakan-akan hamba tidak melihat-Nya maka dia melihat hamba.</a:t>
            </a:r>
            <a:endParaRPr lang="en-US" sz="4400"/>
          </a:p>
        </p:txBody>
      </p:sp>
    </p:spTree>
    <p:extLst>
      <p:ext uri="{BB962C8B-B14F-4D97-AF65-F5344CB8AC3E}">
        <p14:creationId xmlns:p14="http://schemas.microsoft.com/office/powerpoint/2010/main" val="184094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1200329"/>
          </a:xfrm>
          <a:prstGeom prst="rect">
            <a:avLst/>
          </a:prstGeom>
          <a:noFill/>
        </p:spPr>
        <p:txBody>
          <a:bodyPr wrap="square" rtlCol="0">
            <a:spAutoFit/>
          </a:bodyPr>
          <a:lstStyle/>
          <a:p>
            <a:r>
              <a:rPr lang="en-US" sz="7200" b="1"/>
              <a:t>Menelusuri Konsep </a:t>
            </a:r>
            <a:endParaRPr lang="en-US" sz="3200" b="1"/>
          </a:p>
        </p:txBody>
      </p:sp>
      <p:sp>
        <p:nvSpPr>
          <p:cNvPr id="7" name="TextBox 6"/>
          <p:cNvSpPr txBox="1"/>
          <p:nvPr/>
        </p:nvSpPr>
        <p:spPr>
          <a:xfrm>
            <a:off x="675250" y="2974471"/>
            <a:ext cx="11074790" cy="1938992"/>
          </a:xfrm>
          <a:prstGeom prst="rect">
            <a:avLst/>
          </a:prstGeom>
          <a:noFill/>
        </p:spPr>
        <p:txBody>
          <a:bodyPr wrap="square" rtlCol="0">
            <a:spAutoFit/>
          </a:bodyPr>
          <a:lstStyle/>
          <a:p>
            <a:pPr algn="just"/>
            <a:r>
              <a:rPr lang="en-US" sz="2400"/>
              <a:t>Membentuk manusia menjadi manusia sempurna (insan kamil) hanya dapat dilakukan dengan ibadah kepada Allah SWT. Karena peribadatan merupakan tujuan kesempurnaan seorang manusia. Dengannya manusia dapat mewujudkan tujuan penciptaannya, berarti sempurnakan sifat kemanusiaannya. Jika telah sempurna sifat manusianya maka berarti telah menjadi insan kamil.</a:t>
            </a:r>
            <a:endParaRPr lang="en-US" sz="4400"/>
          </a:p>
        </p:txBody>
      </p:sp>
      <p:sp>
        <p:nvSpPr>
          <p:cNvPr id="6" name="TextBox 5"/>
          <p:cNvSpPr txBox="1"/>
          <p:nvPr/>
        </p:nvSpPr>
        <p:spPr>
          <a:xfrm>
            <a:off x="675250" y="1629512"/>
            <a:ext cx="11074790" cy="1200329"/>
          </a:xfrm>
          <a:prstGeom prst="rect">
            <a:avLst/>
          </a:prstGeom>
          <a:noFill/>
        </p:spPr>
        <p:txBody>
          <a:bodyPr wrap="square" rtlCol="0">
            <a:spAutoFit/>
          </a:bodyPr>
          <a:lstStyle/>
          <a:p>
            <a:r>
              <a:rPr lang="en-US" sz="7200" b="1">
                <a:solidFill>
                  <a:schemeClr val="accent2">
                    <a:lumMod val="50000"/>
                  </a:schemeClr>
                </a:solidFill>
              </a:rPr>
              <a:t>Membentuk Insan Kamil</a:t>
            </a:r>
            <a:endParaRPr lang="en-US" sz="3200" b="1">
              <a:solidFill>
                <a:schemeClr val="accent2">
                  <a:lumMod val="50000"/>
                </a:schemeClr>
              </a:solidFill>
            </a:endParaRPr>
          </a:p>
        </p:txBody>
      </p:sp>
    </p:spTree>
    <p:extLst>
      <p:ext uri="{BB962C8B-B14F-4D97-AF65-F5344CB8AC3E}">
        <p14:creationId xmlns:p14="http://schemas.microsoft.com/office/powerpoint/2010/main" val="159303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2369880"/>
          </a:xfrm>
          <a:prstGeom prst="rect">
            <a:avLst/>
          </a:prstGeom>
          <a:noFill/>
        </p:spPr>
        <p:txBody>
          <a:bodyPr wrap="square" rtlCol="0">
            <a:spAutoFit/>
          </a:bodyPr>
          <a:lstStyle/>
          <a:p>
            <a:r>
              <a:rPr lang="en-US" sz="6000" b="1"/>
              <a:t>Alasan Persyaratan Membentuk Insan Kamil</a:t>
            </a:r>
          </a:p>
          <a:p>
            <a:endParaRPr lang="en-US" sz="2400" b="1"/>
          </a:p>
        </p:txBody>
      </p:sp>
      <p:sp>
        <p:nvSpPr>
          <p:cNvPr id="7" name="TextBox 6"/>
          <p:cNvSpPr txBox="1"/>
          <p:nvPr/>
        </p:nvSpPr>
        <p:spPr>
          <a:xfrm>
            <a:off x="675250" y="4346071"/>
            <a:ext cx="11074790" cy="1569660"/>
          </a:xfrm>
          <a:prstGeom prst="rect">
            <a:avLst/>
          </a:prstGeom>
          <a:noFill/>
        </p:spPr>
        <p:txBody>
          <a:bodyPr wrap="square" rtlCol="0">
            <a:spAutoFit/>
          </a:bodyPr>
          <a:lstStyle/>
          <a:p>
            <a:pPr algn="just"/>
            <a:r>
              <a:rPr lang="en-US" sz="2400"/>
              <a:t>Membentuk manusia menjadi manusia sempurna (insan kamil) dapat dilihat dalam sikap ihsan sudah terkumpul didalamnya yaitu Iman dan Islam. Oleh karena itu, orang yang bersikap ihsan leih istimewa disbanding orang-orang mukmin lainnya, dan orang yang mukmin itu juga lebih istimewa dibandingkan muslim yang lain.</a:t>
            </a:r>
            <a:endParaRPr lang="en-US" sz="4400"/>
          </a:p>
        </p:txBody>
      </p:sp>
      <p:sp>
        <p:nvSpPr>
          <p:cNvPr id="6" name="TextBox 5"/>
          <p:cNvSpPr txBox="1"/>
          <p:nvPr/>
        </p:nvSpPr>
        <p:spPr>
          <a:xfrm>
            <a:off x="675250" y="2515933"/>
            <a:ext cx="11074790" cy="1200329"/>
          </a:xfrm>
          <a:prstGeom prst="rect">
            <a:avLst/>
          </a:prstGeom>
          <a:noFill/>
        </p:spPr>
        <p:txBody>
          <a:bodyPr wrap="square" rtlCol="0">
            <a:spAutoFit/>
          </a:bodyPr>
          <a:lstStyle/>
          <a:p>
            <a:r>
              <a:rPr lang="en-US" sz="7200" b="1">
                <a:solidFill>
                  <a:schemeClr val="accent2">
                    <a:lumMod val="50000"/>
                  </a:schemeClr>
                </a:solidFill>
              </a:rPr>
              <a:t>Ihsan, Iman &amp; Islam</a:t>
            </a:r>
            <a:endParaRPr lang="en-US" sz="3200" b="1">
              <a:solidFill>
                <a:schemeClr val="accent2">
                  <a:lumMod val="50000"/>
                </a:schemeClr>
              </a:solidFill>
            </a:endParaRPr>
          </a:p>
        </p:txBody>
      </p:sp>
    </p:spTree>
    <p:extLst>
      <p:ext uri="{BB962C8B-B14F-4D97-AF65-F5344CB8AC3E}">
        <p14:creationId xmlns:p14="http://schemas.microsoft.com/office/powerpoint/2010/main" val="28290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2369880"/>
          </a:xfrm>
          <a:prstGeom prst="rect">
            <a:avLst/>
          </a:prstGeom>
          <a:noFill/>
        </p:spPr>
        <p:txBody>
          <a:bodyPr wrap="square" rtlCol="0">
            <a:spAutoFit/>
          </a:bodyPr>
          <a:lstStyle/>
          <a:p>
            <a:r>
              <a:rPr lang="en-US" sz="6000" b="1"/>
              <a:t>Alasan Persyaratan Membentuk Insan Kamil</a:t>
            </a:r>
          </a:p>
          <a:p>
            <a:endParaRPr lang="en-US" sz="2400" b="1"/>
          </a:p>
        </p:txBody>
      </p:sp>
      <p:sp>
        <p:nvSpPr>
          <p:cNvPr id="7" name="TextBox 6"/>
          <p:cNvSpPr txBox="1"/>
          <p:nvPr/>
        </p:nvSpPr>
        <p:spPr>
          <a:xfrm>
            <a:off x="675250" y="4346071"/>
            <a:ext cx="11074790" cy="1569660"/>
          </a:xfrm>
          <a:prstGeom prst="rect">
            <a:avLst/>
          </a:prstGeom>
          <a:noFill/>
        </p:spPr>
        <p:txBody>
          <a:bodyPr wrap="square" rtlCol="0">
            <a:spAutoFit/>
          </a:bodyPr>
          <a:lstStyle/>
          <a:p>
            <a:pPr algn="just"/>
            <a:r>
              <a:rPr lang="en-US" sz="2400"/>
              <a:t>Membentuk manusia menjadi manusia sempurna (insan kamil) dapat dilihat dalam sikap ihsan sudah terkumpul didalamnya yaitu Iman dan Islam. Oleh karena itu, orang yang bersikap ihsan leih istimewa disbanding orang-orang mukmin lainnya, dan orang yang mukmin itu juga lebih istimewa dibandingkan muslim yang lain.</a:t>
            </a:r>
            <a:endParaRPr lang="en-US" sz="4400"/>
          </a:p>
        </p:txBody>
      </p:sp>
      <p:sp>
        <p:nvSpPr>
          <p:cNvPr id="6" name="TextBox 5"/>
          <p:cNvSpPr txBox="1"/>
          <p:nvPr/>
        </p:nvSpPr>
        <p:spPr>
          <a:xfrm>
            <a:off x="675250" y="2515933"/>
            <a:ext cx="11074790" cy="1200329"/>
          </a:xfrm>
          <a:prstGeom prst="rect">
            <a:avLst/>
          </a:prstGeom>
          <a:noFill/>
        </p:spPr>
        <p:txBody>
          <a:bodyPr wrap="square" rtlCol="0">
            <a:spAutoFit/>
          </a:bodyPr>
          <a:lstStyle/>
          <a:p>
            <a:r>
              <a:rPr lang="en-US" sz="7200" b="1">
                <a:solidFill>
                  <a:schemeClr val="accent2">
                    <a:lumMod val="50000"/>
                  </a:schemeClr>
                </a:solidFill>
              </a:rPr>
              <a:t>Ihsan, Iman &amp; Islam</a:t>
            </a:r>
            <a:endParaRPr lang="en-US" sz="3200" b="1">
              <a:solidFill>
                <a:schemeClr val="accent2">
                  <a:lumMod val="50000"/>
                </a:schemeClr>
              </a:solidFill>
            </a:endParaRPr>
          </a:p>
        </p:txBody>
      </p:sp>
    </p:spTree>
    <p:extLst>
      <p:ext uri="{BB962C8B-B14F-4D97-AF65-F5344CB8AC3E}">
        <p14:creationId xmlns:p14="http://schemas.microsoft.com/office/powerpoint/2010/main" val="48701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2308324"/>
          </a:xfrm>
          <a:prstGeom prst="rect">
            <a:avLst/>
          </a:prstGeom>
          <a:noFill/>
        </p:spPr>
        <p:txBody>
          <a:bodyPr wrap="square" rtlCol="0">
            <a:spAutoFit/>
          </a:bodyPr>
          <a:lstStyle/>
          <a:p>
            <a:r>
              <a:rPr lang="en-US" sz="6000" b="1"/>
              <a:t>Menggali Sumber Dalam Membentuk Insan Kamil</a:t>
            </a:r>
          </a:p>
          <a:p>
            <a:endParaRPr lang="en-US" sz="2400" b="1"/>
          </a:p>
        </p:txBody>
      </p:sp>
      <p:sp>
        <p:nvSpPr>
          <p:cNvPr id="6" name="TextBox 5"/>
          <p:cNvSpPr txBox="1"/>
          <p:nvPr/>
        </p:nvSpPr>
        <p:spPr>
          <a:xfrm>
            <a:off x="675250" y="2515933"/>
            <a:ext cx="11074790" cy="1200329"/>
          </a:xfrm>
          <a:prstGeom prst="rect">
            <a:avLst/>
          </a:prstGeom>
          <a:noFill/>
        </p:spPr>
        <p:txBody>
          <a:bodyPr wrap="square" rtlCol="0">
            <a:spAutoFit/>
          </a:bodyPr>
          <a:lstStyle/>
          <a:p>
            <a:r>
              <a:rPr lang="en-US" sz="7200" b="1">
                <a:solidFill>
                  <a:schemeClr val="accent2">
                    <a:lumMod val="50000"/>
                  </a:schemeClr>
                </a:solidFill>
              </a:rPr>
              <a:t>Ihsan, Iman &amp; Islam</a:t>
            </a:r>
            <a:endParaRPr lang="en-US" sz="3200" b="1">
              <a:solidFill>
                <a:schemeClr val="accent2">
                  <a:lumMod val="50000"/>
                </a:schemeClr>
              </a:solidFill>
            </a:endParaRPr>
          </a:p>
        </p:txBody>
      </p:sp>
      <p:pic>
        <p:nvPicPr>
          <p:cNvPr id="3" name="Picture 2">
            <a:extLst>
              <a:ext uri="{FF2B5EF4-FFF2-40B4-BE49-F238E27FC236}">
                <a16:creationId xmlns:a16="http://schemas.microsoft.com/office/drawing/2014/main" id="{CC15B5F6-A684-4F74-9019-2DAF6A82AE7B}"/>
              </a:ext>
            </a:extLst>
          </p:cNvPr>
          <p:cNvPicPr>
            <a:picLocks noChangeAspect="1"/>
          </p:cNvPicPr>
          <p:nvPr/>
        </p:nvPicPr>
        <p:blipFill>
          <a:blip r:embed="rId2"/>
          <a:stretch>
            <a:fillRect/>
          </a:stretch>
        </p:blipFill>
        <p:spPr>
          <a:xfrm>
            <a:off x="1499377" y="3618423"/>
            <a:ext cx="9193246" cy="2906530"/>
          </a:xfrm>
          <a:prstGeom prst="rect">
            <a:avLst/>
          </a:prstGeom>
        </p:spPr>
      </p:pic>
    </p:spTree>
    <p:extLst>
      <p:ext uri="{BB962C8B-B14F-4D97-AF65-F5344CB8AC3E}">
        <p14:creationId xmlns:p14="http://schemas.microsoft.com/office/powerpoint/2010/main" val="213563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1015663"/>
          </a:xfrm>
          <a:prstGeom prst="rect">
            <a:avLst/>
          </a:prstGeom>
          <a:noFill/>
        </p:spPr>
        <p:txBody>
          <a:bodyPr wrap="square" rtlCol="0">
            <a:spAutoFit/>
          </a:bodyPr>
          <a:lstStyle/>
          <a:p>
            <a:r>
              <a:rPr lang="en-US" sz="6000" b="1"/>
              <a:t>Konsep Manusia dalam</a:t>
            </a:r>
            <a:endParaRPr lang="en-US" sz="2400" b="1"/>
          </a:p>
        </p:txBody>
      </p:sp>
      <p:sp>
        <p:nvSpPr>
          <p:cNvPr id="6" name="TextBox 5"/>
          <p:cNvSpPr txBox="1"/>
          <p:nvPr/>
        </p:nvSpPr>
        <p:spPr>
          <a:xfrm>
            <a:off x="675250" y="1489822"/>
            <a:ext cx="11074790" cy="1200329"/>
          </a:xfrm>
          <a:prstGeom prst="rect">
            <a:avLst/>
          </a:prstGeom>
          <a:noFill/>
        </p:spPr>
        <p:txBody>
          <a:bodyPr wrap="square" rtlCol="0">
            <a:spAutoFit/>
          </a:bodyPr>
          <a:lstStyle/>
          <a:p>
            <a:r>
              <a:rPr lang="en-US" sz="7200" b="1">
                <a:solidFill>
                  <a:schemeClr val="accent2">
                    <a:lumMod val="50000"/>
                  </a:schemeClr>
                </a:solidFill>
              </a:rPr>
              <a:t>Al-Qur’an</a:t>
            </a:r>
            <a:endParaRPr lang="en-US" sz="3200" b="1">
              <a:solidFill>
                <a:schemeClr val="accent2">
                  <a:lumMod val="50000"/>
                </a:schemeClr>
              </a:solidFill>
            </a:endParaRPr>
          </a:p>
        </p:txBody>
      </p:sp>
      <p:sp>
        <p:nvSpPr>
          <p:cNvPr id="5" name="TextBox 4">
            <a:extLst>
              <a:ext uri="{FF2B5EF4-FFF2-40B4-BE49-F238E27FC236}">
                <a16:creationId xmlns:a16="http://schemas.microsoft.com/office/drawing/2014/main" id="{93385F28-79C6-4860-A2A7-C32165DED207}"/>
              </a:ext>
            </a:extLst>
          </p:cNvPr>
          <p:cNvSpPr txBox="1"/>
          <p:nvPr/>
        </p:nvSpPr>
        <p:spPr>
          <a:xfrm>
            <a:off x="675250" y="2967335"/>
            <a:ext cx="11074790" cy="830997"/>
          </a:xfrm>
          <a:prstGeom prst="rect">
            <a:avLst/>
          </a:prstGeom>
          <a:noFill/>
        </p:spPr>
        <p:txBody>
          <a:bodyPr wrap="square" rtlCol="0">
            <a:spAutoFit/>
          </a:bodyPr>
          <a:lstStyle/>
          <a:p>
            <a:pPr algn="just"/>
            <a:r>
              <a:rPr lang="en-US" sz="2400" b="1">
                <a:solidFill>
                  <a:schemeClr val="accent6">
                    <a:lumMod val="75000"/>
                  </a:schemeClr>
                </a:solidFill>
              </a:rPr>
              <a:t>Basyar</a:t>
            </a:r>
            <a:r>
              <a:rPr lang="en-US" sz="2400"/>
              <a:t> adalah manusia dalam arti fisis-biologis. Manusia dilihat sudut fisik tidaklah jauh berbeda dengan hewan. Manusia bisa makan, minum, tidur, sakit dan mati.</a:t>
            </a:r>
            <a:endParaRPr lang="en-US" sz="4400"/>
          </a:p>
        </p:txBody>
      </p:sp>
      <p:sp>
        <p:nvSpPr>
          <p:cNvPr id="7" name="TextBox 6">
            <a:extLst>
              <a:ext uri="{FF2B5EF4-FFF2-40B4-BE49-F238E27FC236}">
                <a16:creationId xmlns:a16="http://schemas.microsoft.com/office/drawing/2014/main" id="{59B9502B-643B-4BED-8214-13883D704D76}"/>
              </a:ext>
            </a:extLst>
          </p:cNvPr>
          <p:cNvSpPr txBox="1"/>
          <p:nvPr/>
        </p:nvSpPr>
        <p:spPr>
          <a:xfrm>
            <a:off x="675250" y="3892398"/>
            <a:ext cx="11074790" cy="1200329"/>
          </a:xfrm>
          <a:prstGeom prst="rect">
            <a:avLst/>
          </a:prstGeom>
          <a:noFill/>
        </p:spPr>
        <p:txBody>
          <a:bodyPr wrap="square" rtlCol="0">
            <a:spAutoFit/>
          </a:bodyPr>
          <a:lstStyle/>
          <a:p>
            <a:pPr algn="just"/>
            <a:r>
              <a:rPr lang="en-US" sz="2400" b="1">
                <a:solidFill>
                  <a:schemeClr val="accent6">
                    <a:lumMod val="75000"/>
                  </a:schemeClr>
                </a:solidFill>
              </a:rPr>
              <a:t>An-Naas</a:t>
            </a:r>
            <a:r>
              <a:rPr lang="en-US" sz="2400"/>
              <a:t> adalah bentuk jamak dari insan. Alquran menyebut manusia sebagai naas dalam statusnya sebagai makhluk sosial yang bergaul dan bermasyarakat serta dalam berbagai contoh perilakunya terhadap Tuhan.</a:t>
            </a:r>
            <a:endParaRPr lang="en-US" sz="4400"/>
          </a:p>
        </p:txBody>
      </p:sp>
      <p:sp>
        <p:nvSpPr>
          <p:cNvPr id="8" name="TextBox 7">
            <a:extLst>
              <a:ext uri="{FF2B5EF4-FFF2-40B4-BE49-F238E27FC236}">
                <a16:creationId xmlns:a16="http://schemas.microsoft.com/office/drawing/2014/main" id="{4BDF532F-A799-4779-A3AC-15B9EBD6F59C}"/>
              </a:ext>
            </a:extLst>
          </p:cNvPr>
          <p:cNvSpPr txBox="1"/>
          <p:nvPr/>
        </p:nvSpPr>
        <p:spPr>
          <a:xfrm>
            <a:off x="675249" y="5186793"/>
            <a:ext cx="11074790" cy="830997"/>
          </a:xfrm>
          <a:prstGeom prst="rect">
            <a:avLst/>
          </a:prstGeom>
          <a:noFill/>
        </p:spPr>
        <p:txBody>
          <a:bodyPr wrap="square" rtlCol="0">
            <a:spAutoFit/>
          </a:bodyPr>
          <a:lstStyle/>
          <a:p>
            <a:pPr algn="just"/>
            <a:r>
              <a:rPr lang="en-US" sz="2400" b="1">
                <a:solidFill>
                  <a:schemeClr val="accent6">
                    <a:lumMod val="75000"/>
                  </a:schemeClr>
                </a:solidFill>
              </a:rPr>
              <a:t>An-Naas</a:t>
            </a:r>
            <a:r>
              <a:rPr lang="en-US" sz="2400"/>
              <a:t> merupakan menggambarkan keistimewaan dalam diri manusia, dapat diartikan harmonis, lemah lembut, tampak, atau pelupa.</a:t>
            </a:r>
            <a:endParaRPr lang="en-US" sz="4400"/>
          </a:p>
        </p:txBody>
      </p:sp>
    </p:spTree>
    <p:extLst>
      <p:ext uri="{BB962C8B-B14F-4D97-AF65-F5344CB8AC3E}">
        <p14:creationId xmlns:p14="http://schemas.microsoft.com/office/powerpoint/2010/main" val="563271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596</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fsdio</dc:creator>
  <cp:lastModifiedBy>Rahmat Sunjani</cp:lastModifiedBy>
  <cp:revision>28</cp:revision>
  <dcterms:created xsi:type="dcterms:W3CDTF">2022-11-30T11:11:19Z</dcterms:created>
  <dcterms:modified xsi:type="dcterms:W3CDTF">2022-12-14T08:44:31Z</dcterms:modified>
</cp:coreProperties>
</file>