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Lst>
  <p:sldIdLst>
    <p:sldId id="269" r:id="rId4"/>
    <p:sldId id="270" r:id="rId5"/>
    <p:sldId id="259" r:id="rId6"/>
    <p:sldId id="275" r:id="rId7"/>
    <p:sldId id="260" r:id="rId8"/>
    <p:sldId id="261" r:id="rId9"/>
    <p:sldId id="262" r:id="rId10"/>
    <p:sldId id="271" r:id="rId11"/>
    <p:sldId id="263" r:id="rId12"/>
    <p:sldId id="264" r:id="rId13"/>
    <p:sldId id="265" r:id="rId14"/>
    <p:sldId id="273" r:id="rId15"/>
    <p:sldId id="266" r:id="rId16"/>
    <p:sldId id="274" r:id="rId17"/>
    <p:sldId id="267" r:id="rId18"/>
    <p:sldId id="268" r:id="rId19"/>
    <p:sldId id="276" r:id="rId20"/>
    <p:sldId id="277" r:id="rId21"/>
    <p:sldId id="278" r:id="rId22"/>
    <p:sldId id="279"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98E8-3CE0-8143-6C9C-B790BDABF2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0DFBBC-3C17-327B-0F00-E42887790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C84A1-C780-9D48-CF51-2364D99841B6}"/>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5" name="Footer Placeholder 4">
            <a:extLst>
              <a:ext uri="{FF2B5EF4-FFF2-40B4-BE49-F238E27FC236}">
                <a16:creationId xmlns:a16="http://schemas.microsoft.com/office/drawing/2014/main" id="{C1FA94E6-9068-7954-44ED-20D3D8167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13F3C-B779-F313-7FF0-041B3482573F}"/>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314127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DF90-C38A-68E0-DC46-9E5C49235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087B0D-3CF8-4E5A-860F-AE298F475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8C6B0-FFEF-A2A1-8D91-4E7C91D553EB}"/>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5" name="Footer Placeholder 4">
            <a:extLst>
              <a:ext uri="{FF2B5EF4-FFF2-40B4-BE49-F238E27FC236}">
                <a16:creationId xmlns:a16="http://schemas.microsoft.com/office/drawing/2014/main" id="{A2CD6F99-45E8-F94D-9E15-16D66B6D1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D955B-52B8-DAD7-61AB-7B417C428F69}"/>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58394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E77E0-E065-C076-0B56-8E042DC33A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4E005F-6B5A-23E9-3691-52CC21631C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99A55-6310-3217-F842-661973B4D0A2}"/>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5" name="Footer Placeholder 4">
            <a:extLst>
              <a:ext uri="{FF2B5EF4-FFF2-40B4-BE49-F238E27FC236}">
                <a16:creationId xmlns:a16="http://schemas.microsoft.com/office/drawing/2014/main" id="{B512A617-706D-80D5-60C9-812160D91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14547-2B37-B116-F51F-3C93952B4BDA}"/>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279981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557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2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413416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77FC-1449-C564-3EB0-50AB34E87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C6E5-3466-F2E0-F628-85F433268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AC226-75B6-206F-D1E4-A06A4A87C4CC}"/>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5" name="Footer Placeholder 4">
            <a:extLst>
              <a:ext uri="{FF2B5EF4-FFF2-40B4-BE49-F238E27FC236}">
                <a16:creationId xmlns:a16="http://schemas.microsoft.com/office/drawing/2014/main" id="{94B2F7FA-ED72-7748-CEB8-18B4BFB74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4AC9-080B-762D-E58F-7C4A6B915EC9}"/>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210505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F78A-1FF1-0E83-5DCC-3DF57393B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38BFD-62C0-AB7D-D5D5-D2FE9D232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02535-F95C-7DF6-FD33-1DEC3AC36E9E}"/>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5" name="Footer Placeholder 4">
            <a:extLst>
              <a:ext uri="{FF2B5EF4-FFF2-40B4-BE49-F238E27FC236}">
                <a16:creationId xmlns:a16="http://schemas.microsoft.com/office/drawing/2014/main" id="{2056AEA8-A549-F723-2563-9DCE63DEB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217D1-77A5-A868-69CE-28C0472A3A17}"/>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323313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9820-E029-7910-2EEB-9C47D4A11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ECF83-95B9-B3F0-4B81-BAE78158D6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7676DB-71BC-3595-40E7-72B78293C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6BF66-83AF-3810-A1D4-0966FE97433D}"/>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6" name="Footer Placeholder 5">
            <a:extLst>
              <a:ext uri="{FF2B5EF4-FFF2-40B4-BE49-F238E27FC236}">
                <a16:creationId xmlns:a16="http://schemas.microsoft.com/office/drawing/2014/main" id="{C23FEE3E-F089-7FE3-AE5E-C3AF31CEC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EC20D-07A3-E2A1-BA99-AA66200DF7F1}"/>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158963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FDEB-1847-BF88-D3E4-476D3F8762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730038-0499-1AA6-9915-6FE05444F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362DC5-F77A-7198-8FD4-692AA45D7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6BE7B-B93A-F8B7-D46E-1D2A6F7D4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A993C-3870-857B-126A-F7B60BB5C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3ADBA-9052-F650-7CC3-103EF89D835F}"/>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8" name="Footer Placeholder 7">
            <a:extLst>
              <a:ext uri="{FF2B5EF4-FFF2-40B4-BE49-F238E27FC236}">
                <a16:creationId xmlns:a16="http://schemas.microsoft.com/office/drawing/2014/main" id="{A8905D4D-E2D1-B0E3-524A-F7DC13791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14E787-9BAD-3124-5CB5-B0D455130470}"/>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407793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E792-AA28-33DC-3A6D-E9BD64743E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09E3D-E313-5FDB-1686-6636074C33A6}"/>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4" name="Footer Placeholder 3">
            <a:extLst>
              <a:ext uri="{FF2B5EF4-FFF2-40B4-BE49-F238E27FC236}">
                <a16:creationId xmlns:a16="http://schemas.microsoft.com/office/drawing/2014/main" id="{17DA0B84-40DD-7C97-9D15-2ADE29AA70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6A1CF-CA1D-A880-06E2-69A701D6F315}"/>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287494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5E1CF-838A-4327-6065-405595CFA745}"/>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3" name="Footer Placeholder 2">
            <a:extLst>
              <a:ext uri="{FF2B5EF4-FFF2-40B4-BE49-F238E27FC236}">
                <a16:creationId xmlns:a16="http://schemas.microsoft.com/office/drawing/2014/main" id="{CED23989-2C01-555B-FEA2-2C797BED4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AEED97-5CFB-F9FE-A2B6-4587B32317E4}"/>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99974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BB3F-4A96-3E2E-F433-58618AE26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0FB3B-3D48-5D27-29A2-C8AEA3D7A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68B63-3CF8-F064-E973-ABFA3F246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40EFF-FDCC-E3D4-A0A9-3F72E652A358}"/>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6" name="Footer Placeholder 5">
            <a:extLst>
              <a:ext uri="{FF2B5EF4-FFF2-40B4-BE49-F238E27FC236}">
                <a16:creationId xmlns:a16="http://schemas.microsoft.com/office/drawing/2014/main" id="{4D88C512-C0EC-7A97-74F6-8D8CF597A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75906-1A25-0877-E7E8-074D9F4ACCCE}"/>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351782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CB51-3B5F-CE33-7EB2-36035C54D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6E57DD-0C3B-161E-16B1-F08DDA6CC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28CA16-3663-6E2E-C397-10B9B7BF7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77DEF-7E56-C953-FED1-0327D5E68C2F}"/>
              </a:ext>
            </a:extLst>
          </p:cNvPr>
          <p:cNvSpPr>
            <a:spLocks noGrp="1"/>
          </p:cNvSpPr>
          <p:nvPr>
            <p:ph type="dt" sz="half" idx="10"/>
          </p:nvPr>
        </p:nvSpPr>
        <p:spPr/>
        <p:txBody>
          <a:bodyPr/>
          <a:lstStyle/>
          <a:p>
            <a:fld id="{207C9062-71DB-4A44-BA58-593887B779D4}" type="datetimeFigureOut">
              <a:rPr lang="en-US" smtClean="0"/>
              <a:t>11/8/2022</a:t>
            </a:fld>
            <a:endParaRPr lang="en-US"/>
          </a:p>
        </p:txBody>
      </p:sp>
      <p:sp>
        <p:nvSpPr>
          <p:cNvPr id="6" name="Footer Placeholder 5">
            <a:extLst>
              <a:ext uri="{FF2B5EF4-FFF2-40B4-BE49-F238E27FC236}">
                <a16:creationId xmlns:a16="http://schemas.microsoft.com/office/drawing/2014/main" id="{7655CCBA-098B-4766-AFB5-261CC17E6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9D814-F4B8-323E-C9EB-20B9FAE88B6F}"/>
              </a:ext>
            </a:extLst>
          </p:cNvPr>
          <p:cNvSpPr>
            <a:spLocks noGrp="1"/>
          </p:cNvSpPr>
          <p:nvPr>
            <p:ph type="sldNum" sz="quarter" idx="12"/>
          </p:nvPr>
        </p:nvSpPr>
        <p:spPr/>
        <p:txBody>
          <a:bodyPr/>
          <a:lstStyle/>
          <a:p>
            <a:fld id="{75BBBD3F-E7F2-4E8E-BABC-8B805768BEE7}" type="slidenum">
              <a:rPr lang="en-US" smtClean="0"/>
              <a:t>‹#›</a:t>
            </a:fld>
            <a:endParaRPr lang="en-US"/>
          </a:p>
        </p:txBody>
      </p:sp>
    </p:spTree>
    <p:extLst>
      <p:ext uri="{BB962C8B-B14F-4D97-AF65-F5344CB8AC3E}">
        <p14:creationId xmlns:p14="http://schemas.microsoft.com/office/powerpoint/2010/main" val="54663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E03B2-953E-96A6-A5D7-2801D6CDC8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BB072-E6E7-C191-ABF9-DC9ABEDB8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81581-B29D-5EBF-3F79-F52BC5E77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C9062-71DB-4A44-BA58-593887B779D4}" type="datetimeFigureOut">
              <a:rPr lang="en-US" smtClean="0"/>
              <a:t>11/8/2022</a:t>
            </a:fld>
            <a:endParaRPr lang="en-US"/>
          </a:p>
        </p:txBody>
      </p:sp>
      <p:sp>
        <p:nvSpPr>
          <p:cNvPr id="5" name="Footer Placeholder 4">
            <a:extLst>
              <a:ext uri="{FF2B5EF4-FFF2-40B4-BE49-F238E27FC236}">
                <a16:creationId xmlns:a16="http://schemas.microsoft.com/office/drawing/2014/main" id="{038F347A-6161-3D87-F739-E19A6D07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9E25E7-E458-2817-4F15-E34F31AEE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BBD3F-E7F2-4E8E-BABC-8B805768BEE7}" type="slidenum">
              <a:rPr lang="en-US" smtClean="0"/>
              <a:t>‹#›</a:t>
            </a:fld>
            <a:endParaRPr lang="en-US"/>
          </a:p>
        </p:txBody>
      </p:sp>
    </p:spTree>
    <p:extLst>
      <p:ext uri="{BB962C8B-B14F-4D97-AF65-F5344CB8AC3E}">
        <p14:creationId xmlns:p14="http://schemas.microsoft.com/office/powerpoint/2010/main" val="12222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59151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46258"/>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hubspot.com/website/bad-vs-good-desig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740000" y="1701383"/>
            <a:ext cx="4936890" cy="3416320"/>
          </a:xfrm>
          <a:prstGeom prst="rect">
            <a:avLst/>
          </a:prstGeom>
          <a:noFill/>
        </p:spPr>
        <p:txBody>
          <a:bodyPr wrap="square" rtlCol="0" anchor="ctr">
            <a:spAutoFit/>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en-US" altLang="ko-KR" sz="5400" b="0" i="0" u="none" strike="noStrike" kern="1200" cap="none" spc="0" normalizeH="0" baseline="0" noProof="0" dirty="0">
                <a:ln>
                  <a:noFill/>
                </a:ln>
                <a:solidFill>
                  <a:prstClr val="white"/>
                </a:solidFill>
                <a:effectLst/>
                <a:uLnTx/>
                <a:uFillTx/>
                <a:latin typeface="Arial"/>
                <a:cs typeface="Arial" pitchFamily="34" charset="0"/>
              </a:rPr>
              <a:t>GOOD DESIGN</a:t>
            </a:r>
          </a:p>
          <a:p>
            <a:pPr marL="0" marR="0" lvl="0" indent="0" algn="r" defTabSz="914286" rtl="0" eaLnBrk="1" fontAlgn="auto" latinLnBrk="0" hangingPunct="1">
              <a:lnSpc>
                <a:spcPct val="100000"/>
              </a:lnSpc>
              <a:spcBef>
                <a:spcPts val="0"/>
              </a:spcBef>
              <a:spcAft>
                <a:spcPts val="0"/>
              </a:spcAft>
              <a:buClrTx/>
              <a:buSzTx/>
              <a:buFontTx/>
              <a:buNone/>
              <a:tabLst/>
              <a:defRPr/>
            </a:pPr>
            <a:r>
              <a:rPr lang="en-US" altLang="ko-KR" sz="5400" dirty="0">
                <a:solidFill>
                  <a:prstClr val="white"/>
                </a:solidFill>
                <a:latin typeface="Arial"/>
                <a:cs typeface="Arial" pitchFamily="34" charset="0"/>
              </a:rPr>
              <a:t>VS</a:t>
            </a:r>
          </a:p>
          <a:p>
            <a:pPr marL="0" marR="0" lvl="0" indent="0" algn="r" defTabSz="914286" rtl="0" eaLnBrk="1" fontAlgn="auto" latinLnBrk="0" hangingPunct="1">
              <a:lnSpc>
                <a:spcPct val="100000"/>
              </a:lnSpc>
              <a:spcBef>
                <a:spcPts val="0"/>
              </a:spcBef>
              <a:spcAft>
                <a:spcPts val="0"/>
              </a:spcAft>
              <a:buClrTx/>
              <a:buSzTx/>
              <a:buFontTx/>
              <a:buNone/>
              <a:tabLst/>
              <a:defRPr/>
            </a:pPr>
            <a:r>
              <a:rPr kumimoji="0" lang="en-US" altLang="ko-KR" sz="5400" b="0" i="0" u="none" strike="noStrike" kern="1200" cap="none" spc="0" normalizeH="0" baseline="0" noProof="0" dirty="0">
                <a:ln>
                  <a:noFill/>
                </a:ln>
                <a:solidFill>
                  <a:prstClr val="white"/>
                </a:solidFill>
                <a:effectLst/>
                <a:uLnTx/>
                <a:uFillTx/>
                <a:latin typeface="Arial"/>
                <a:cs typeface="Arial" pitchFamily="34" charset="0"/>
              </a:rPr>
              <a:t>BAD DESIGN</a:t>
            </a:r>
            <a:endParaRPr kumimoji="0" lang="ko-KR" altLang="en-US" sz="5400" b="0" i="0" u="none" strike="noStrike" kern="1200" cap="none" spc="0" normalizeH="0" baseline="0" noProof="0" dirty="0">
              <a:ln>
                <a:noFill/>
              </a:ln>
              <a:solidFill>
                <a:prstClr val="white"/>
              </a:solidFill>
              <a:effectLst/>
              <a:uLnTx/>
              <a:uFillTx/>
              <a:latin typeface="Arial"/>
              <a:cs typeface="Arial" pitchFamily="34" charset="0"/>
            </a:endParaRPr>
          </a:p>
        </p:txBody>
      </p:sp>
      <p:sp>
        <p:nvSpPr>
          <p:cNvPr id="32" name="Isosceles Triangle 51">
            <a:extLst>
              <a:ext uri="{FF2B5EF4-FFF2-40B4-BE49-F238E27FC236}">
                <a16:creationId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33" name="Parallelogram 15">
            <a:extLst>
              <a:ext uri="{FF2B5EF4-FFF2-40B4-BE49-F238E27FC236}">
                <a16:creationId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34" name="Oval 66">
            <a:extLst>
              <a:ext uri="{FF2B5EF4-FFF2-40B4-BE49-F238E27FC236}">
                <a16:creationId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35" name="Rectangle 130">
            <a:extLst>
              <a:ext uri="{FF2B5EF4-FFF2-40B4-BE49-F238E27FC236}">
                <a16:creationId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36" name="Oval 25">
            <a:extLst>
              <a:ext uri="{FF2B5EF4-FFF2-40B4-BE49-F238E27FC236}">
                <a16:creationId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37" name="Round Same Side Corner Rectangle 8">
            <a:extLst>
              <a:ext uri="{FF2B5EF4-FFF2-40B4-BE49-F238E27FC236}">
                <a16:creationId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38" name="Rounded Rectangle 51">
            <a:extLst>
              <a:ext uri="{FF2B5EF4-FFF2-40B4-BE49-F238E27FC236}">
                <a16:creationId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39" name="Rounded Rectangle 2">
            <a:extLst>
              <a:ext uri="{FF2B5EF4-FFF2-40B4-BE49-F238E27FC236}">
                <a16:creationId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40" name="Rounded Rectangle 8">
            <a:extLst>
              <a:ext uri="{FF2B5EF4-FFF2-40B4-BE49-F238E27FC236}">
                <a16:creationId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41" name="Rounded Rectangle 2">
            <a:extLst>
              <a:ext uri="{FF2B5EF4-FFF2-40B4-BE49-F238E27FC236}">
                <a16:creationId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42" name="Rounded Rectangle 3">
            <a:extLst>
              <a:ext uri="{FF2B5EF4-FFF2-40B4-BE49-F238E27FC236}">
                <a16:creationId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43" name="Rounded Rectangle 10">
            <a:extLst>
              <a:ext uri="{FF2B5EF4-FFF2-40B4-BE49-F238E27FC236}">
                <a16:creationId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4" name="Block Arc 6">
            <a:extLst>
              <a:ext uri="{FF2B5EF4-FFF2-40B4-BE49-F238E27FC236}">
                <a16:creationId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45" name="Rounded Rectangle 27">
            <a:extLst>
              <a:ext uri="{FF2B5EF4-FFF2-40B4-BE49-F238E27FC236}">
                <a16:creationId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6" name="Chord 15">
            <a:extLst>
              <a:ext uri="{FF2B5EF4-FFF2-40B4-BE49-F238E27FC236}">
                <a16:creationId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7" name="Round Same Side Corner Rectangle 8">
            <a:extLst>
              <a:ext uri="{FF2B5EF4-FFF2-40B4-BE49-F238E27FC236}">
                <a16:creationId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8" name="Round Same Side Corner Rectangle 20">
            <a:extLst>
              <a:ext uri="{FF2B5EF4-FFF2-40B4-BE49-F238E27FC236}">
                <a16:creationId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9" name="Freeform 53">
            <a:extLst>
              <a:ext uri="{FF2B5EF4-FFF2-40B4-BE49-F238E27FC236}">
                <a16:creationId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0" name="Donut 39">
            <a:extLst>
              <a:ext uri="{FF2B5EF4-FFF2-40B4-BE49-F238E27FC236}">
                <a16:creationId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4826962" cy="461665"/>
          </a:xfrm>
          <a:prstGeom prst="rect">
            <a:avLst/>
          </a:prstGeom>
          <a:noFill/>
        </p:spPr>
        <p:txBody>
          <a:bodyPr wrap="none" rtlCol="0">
            <a:spAutoFit/>
          </a:bodyPr>
          <a:lstStyle/>
          <a:p>
            <a:pPr algn="l"/>
            <a:r>
              <a:rPr lang="en-US" sz="2400" b="1" dirty="0">
                <a:solidFill>
                  <a:srgbClr val="0070C0"/>
                </a:solidFill>
                <a:effectLst/>
                <a:latin typeface="Noe Display"/>
              </a:rPr>
              <a:t>6. </a:t>
            </a:r>
            <a:r>
              <a:rPr lang="en-US" sz="2400" b="1" dirty="0" err="1">
                <a:solidFill>
                  <a:srgbClr val="0070C0"/>
                </a:solidFill>
                <a:effectLst/>
                <a:latin typeface="Noe Display"/>
              </a:rPr>
              <a:t>Tidak</a:t>
            </a:r>
            <a:r>
              <a:rPr lang="en-US" sz="2400" b="1" dirty="0">
                <a:solidFill>
                  <a:srgbClr val="0070C0"/>
                </a:solidFill>
                <a:effectLst/>
                <a:latin typeface="Noe Display"/>
              </a:rPr>
              <a:t> </a:t>
            </a:r>
            <a:r>
              <a:rPr lang="en-US" sz="2400" b="1" dirty="0" err="1">
                <a:solidFill>
                  <a:srgbClr val="0070C0"/>
                </a:solidFill>
                <a:effectLst/>
                <a:latin typeface="Noe Display"/>
              </a:rPr>
              <a:t>menampilkan</a:t>
            </a:r>
            <a:r>
              <a:rPr lang="en-US" sz="2400" b="1" dirty="0">
                <a:solidFill>
                  <a:srgbClr val="0070C0"/>
                </a:solidFill>
                <a:effectLst/>
                <a:latin typeface="Noe Display"/>
              </a:rPr>
              <a:t> status </a:t>
            </a:r>
            <a:r>
              <a:rPr lang="en-US" sz="2400" b="1" dirty="0" err="1">
                <a:solidFill>
                  <a:srgbClr val="0070C0"/>
                </a:solidFill>
                <a:effectLst/>
                <a:latin typeface="Noe Display"/>
              </a:rPr>
              <a:t>saat</a:t>
            </a:r>
            <a:r>
              <a:rPr lang="en-US" sz="2400" b="1" dirty="0">
                <a:solidFill>
                  <a:srgbClr val="0070C0"/>
                </a:solidFill>
                <a:effectLst/>
                <a:latin typeface="Noe Display"/>
              </a:rPr>
              <a:t> </a:t>
            </a:r>
            <a:r>
              <a:rPr lang="en-US" sz="2400" b="1" dirty="0" err="1">
                <a:solidFill>
                  <a:srgbClr val="0070C0"/>
                </a:solidFill>
                <a:effectLst/>
                <a:latin typeface="Noe Display"/>
              </a:rPr>
              <a:t>ini</a:t>
            </a:r>
            <a:endParaRPr lang="en-US" sz="2400" b="1" dirty="0">
              <a:solidFill>
                <a:srgbClr val="0070C0"/>
              </a:solidFill>
              <a:effectLst/>
              <a:latin typeface="Noe Display"/>
            </a:endParaRPr>
          </a:p>
        </p:txBody>
      </p:sp>
      <p:pic>
        <p:nvPicPr>
          <p:cNvPr id="6" name="Picture 5">
            <a:extLst>
              <a:ext uri="{FF2B5EF4-FFF2-40B4-BE49-F238E27FC236}">
                <a16:creationId xmlns:a16="http://schemas.microsoft.com/office/drawing/2014/main" id="{8DE57374-505E-CCBA-8270-7B854C236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902839"/>
            <a:ext cx="9525000" cy="4762500"/>
          </a:xfrm>
          <a:prstGeom prst="rect">
            <a:avLst/>
          </a:prstGeom>
        </p:spPr>
      </p:pic>
    </p:spTree>
    <p:extLst>
      <p:ext uri="{BB962C8B-B14F-4D97-AF65-F5344CB8AC3E}">
        <p14:creationId xmlns:p14="http://schemas.microsoft.com/office/powerpoint/2010/main" val="105182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5196038" cy="461665"/>
          </a:xfrm>
          <a:prstGeom prst="rect">
            <a:avLst/>
          </a:prstGeom>
          <a:noFill/>
        </p:spPr>
        <p:txBody>
          <a:bodyPr wrap="none" rtlCol="0">
            <a:spAutoFit/>
          </a:bodyPr>
          <a:lstStyle/>
          <a:p>
            <a:pPr algn="l"/>
            <a:r>
              <a:rPr lang="en-US" sz="2400" b="1" dirty="0">
                <a:solidFill>
                  <a:srgbClr val="0070C0"/>
                </a:solidFill>
                <a:effectLst/>
                <a:latin typeface="Noe Display"/>
              </a:rPr>
              <a:t>7. </a:t>
            </a:r>
            <a:r>
              <a:rPr lang="en-US" sz="2400" b="1" dirty="0" err="1">
                <a:solidFill>
                  <a:srgbClr val="0070C0"/>
                </a:solidFill>
                <a:latin typeface="Noe Display"/>
              </a:rPr>
              <a:t>Penggunaan</a:t>
            </a:r>
            <a:r>
              <a:rPr lang="en-US" sz="2400" b="1" dirty="0">
                <a:solidFill>
                  <a:srgbClr val="0070C0"/>
                </a:solidFill>
                <a:latin typeface="Noe Display"/>
              </a:rPr>
              <a:t> Bahasa yang </a:t>
            </a:r>
            <a:r>
              <a:rPr lang="en-US" sz="2400" b="1" dirty="0" err="1">
                <a:solidFill>
                  <a:srgbClr val="0070C0"/>
                </a:solidFill>
                <a:latin typeface="Noe Display"/>
              </a:rPr>
              <a:t>tidak</a:t>
            </a:r>
            <a:r>
              <a:rPr lang="en-US" sz="2400" b="1" dirty="0">
                <a:solidFill>
                  <a:srgbClr val="0070C0"/>
                </a:solidFill>
                <a:latin typeface="Noe Display"/>
              </a:rPr>
              <a:t> </a:t>
            </a:r>
            <a:r>
              <a:rPr lang="en-US" sz="2400" b="1" dirty="0" err="1">
                <a:solidFill>
                  <a:srgbClr val="0070C0"/>
                </a:solidFill>
                <a:latin typeface="Noe Display"/>
              </a:rPr>
              <a:t>tepat</a:t>
            </a:r>
            <a:endParaRPr lang="en-US" sz="2400" b="1" dirty="0">
              <a:solidFill>
                <a:srgbClr val="0070C0"/>
              </a:solidFill>
              <a:effectLst/>
              <a:latin typeface="Noe Display"/>
            </a:endParaRPr>
          </a:p>
        </p:txBody>
      </p:sp>
      <p:pic>
        <p:nvPicPr>
          <p:cNvPr id="7170" name="Picture 2" descr="In a software UI for a manufacturing plant, good ux provides clear understandable language: 'deploy vehicle', while bad UX overcomplicates the user option: 'initiate autonomous control sequence.'">
            <a:extLst>
              <a:ext uri="{FF2B5EF4-FFF2-40B4-BE49-F238E27FC236}">
                <a16:creationId xmlns:a16="http://schemas.microsoft.com/office/drawing/2014/main" id="{C1952A7B-56B7-6F0F-FA01-392499F12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231" y="1902839"/>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53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5196038" cy="461665"/>
          </a:xfrm>
          <a:prstGeom prst="rect">
            <a:avLst/>
          </a:prstGeom>
          <a:noFill/>
        </p:spPr>
        <p:txBody>
          <a:bodyPr wrap="none" rtlCol="0">
            <a:spAutoFit/>
          </a:bodyPr>
          <a:lstStyle/>
          <a:p>
            <a:pPr algn="l"/>
            <a:r>
              <a:rPr lang="en-US" sz="2400" b="1" dirty="0">
                <a:solidFill>
                  <a:srgbClr val="0070C0"/>
                </a:solidFill>
                <a:effectLst/>
                <a:latin typeface="Noe Display"/>
              </a:rPr>
              <a:t>7. </a:t>
            </a:r>
            <a:r>
              <a:rPr lang="en-US" sz="2400" b="1" dirty="0" err="1">
                <a:solidFill>
                  <a:srgbClr val="0070C0"/>
                </a:solidFill>
                <a:latin typeface="Noe Display"/>
              </a:rPr>
              <a:t>Penggunaan</a:t>
            </a:r>
            <a:r>
              <a:rPr lang="en-US" sz="2400" b="1" dirty="0">
                <a:solidFill>
                  <a:srgbClr val="0070C0"/>
                </a:solidFill>
                <a:latin typeface="Noe Display"/>
              </a:rPr>
              <a:t> Bahasa yang </a:t>
            </a:r>
            <a:r>
              <a:rPr lang="en-US" sz="2400" b="1" dirty="0" err="1">
                <a:solidFill>
                  <a:srgbClr val="0070C0"/>
                </a:solidFill>
                <a:latin typeface="Noe Display"/>
              </a:rPr>
              <a:t>tidak</a:t>
            </a:r>
            <a:r>
              <a:rPr lang="en-US" sz="2400" b="1" dirty="0">
                <a:solidFill>
                  <a:srgbClr val="0070C0"/>
                </a:solidFill>
                <a:latin typeface="Noe Display"/>
              </a:rPr>
              <a:t> </a:t>
            </a:r>
            <a:r>
              <a:rPr lang="en-US" sz="2400" b="1" dirty="0" err="1">
                <a:solidFill>
                  <a:srgbClr val="0070C0"/>
                </a:solidFill>
                <a:latin typeface="Noe Display"/>
              </a:rPr>
              <a:t>tepat</a:t>
            </a:r>
            <a:endParaRPr lang="en-US" sz="2400" b="1" dirty="0">
              <a:solidFill>
                <a:srgbClr val="0070C0"/>
              </a:solidFill>
              <a:effectLst/>
              <a:latin typeface="Noe Display"/>
            </a:endParaRPr>
          </a:p>
        </p:txBody>
      </p:sp>
      <p:pic>
        <p:nvPicPr>
          <p:cNvPr id="7172" name="Picture 4">
            <a:extLst>
              <a:ext uri="{FF2B5EF4-FFF2-40B4-BE49-F238E27FC236}">
                <a16:creationId xmlns:a16="http://schemas.microsoft.com/office/drawing/2014/main" id="{4FDCA0D5-4196-DE7A-4072-993FAD8F0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440" y="1902839"/>
            <a:ext cx="417195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13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7173567" cy="461665"/>
          </a:xfrm>
          <a:prstGeom prst="rect">
            <a:avLst/>
          </a:prstGeom>
          <a:noFill/>
        </p:spPr>
        <p:txBody>
          <a:bodyPr wrap="none" rtlCol="0">
            <a:spAutoFit/>
          </a:bodyPr>
          <a:lstStyle/>
          <a:p>
            <a:pPr algn="l"/>
            <a:r>
              <a:rPr lang="en-US" sz="2400" b="1" dirty="0">
                <a:solidFill>
                  <a:srgbClr val="0070C0"/>
                </a:solidFill>
                <a:effectLst/>
                <a:latin typeface="Noe Display"/>
              </a:rPr>
              <a:t>8. </a:t>
            </a:r>
            <a:r>
              <a:rPr lang="en-US" sz="2400" b="1" dirty="0" err="1">
                <a:solidFill>
                  <a:srgbClr val="0070C0"/>
                </a:solidFill>
                <a:effectLst/>
                <a:latin typeface="Noe Display"/>
              </a:rPr>
              <a:t>Tidak</a:t>
            </a:r>
            <a:r>
              <a:rPr lang="en-US" sz="2400" b="1" dirty="0">
                <a:solidFill>
                  <a:srgbClr val="0070C0"/>
                </a:solidFill>
                <a:effectLst/>
                <a:latin typeface="Noe Display"/>
              </a:rPr>
              <a:t> </a:t>
            </a:r>
            <a:r>
              <a:rPr lang="en-US" sz="2400" b="1" dirty="0" err="1">
                <a:solidFill>
                  <a:srgbClr val="0070C0"/>
                </a:solidFill>
                <a:effectLst/>
                <a:latin typeface="Noe Display"/>
              </a:rPr>
              <a:t>menampilkan</a:t>
            </a:r>
            <a:r>
              <a:rPr lang="en-US" sz="2400" b="1" dirty="0">
                <a:solidFill>
                  <a:srgbClr val="0070C0"/>
                </a:solidFill>
                <a:effectLst/>
                <a:latin typeface="Noe Display"/>
              </a:rPr>
              <a:t> </a:t>
            </a:r>
            <a:r>
              <a:rPr lang="en-US" sz="2400" b="1" dirty="0" err="1">
                <a:solidFill>
                  <a:srgbClr val="0070C0"/>
                </a:solidFill>
                <a:latin typeface="Noe Display"/>
              </a:rPr>
              <a:t>hirarki</a:t>
            </a:r>
            <a:r>
              <a:rPr lang="en-US" sz="2400" b="1" dirty="0">
                <a:solidFill>
                  <a:srgbClr val="0070C0"/>
                </a:solidFill>
                <a:latin typeface="Noe Display"/>
              </a:rPr>
              <a:t> dan </a:t>
            </a:r>
            <a:r>
              <a:rPr lang="en-US" sz="2400" b="1" dirty="0" err="1">
                <a:solidFill>
                  <a:srgbClr val="0070C0"/>
                </a:solidFill>
                <a:latin typeface="Noe Display"/>
              </a:rPr>
              <a:t>warna</a:t>
            </a:r>
            <a:r>
              <a:rPr lang="en-US" sz="2400" b="1" dirty="0">
                <a:solidFill>
                  <a:srgbClr val="0070C0"/>
                </a:solidFill>
                <a:latin typeface="Noe Display"/>
              </a:rPr>
              <a:t> yang e</a:t>
            </a:r>
            <a:r>
              <a:rPr lang="en-US" sz="2400" b="1" dirty="0">
                <a:solidFill>
                  <a:srgbClr val="0070C0"/>
                </a:solidFill>
                <a:effectLst/>
                <a:latin typeface="Noe Display"/>
              </a:rPr>
              <a:t>ffective</a:t>
            </a:r>
          </a:p>
        </p:txBody>
      </p:sp>
      <p:pic>
        <p:nvPicPr>
          <p:cNvPr id="8194" name="Picture 2" descr="Side-by-side comparison of a UGC prompt where the good UX uses type, color and structure to provide direction while the bad UX is just a block of text with no sense of hierarchy.">
            <a:extLst>
              <a:ext uri="{FF2B5EF4-FFF2-40B4-BE49-F238E27FC236}">
                <a16:creationId xmlns:a16="http://schemas.microsoft.com/office/drawing/2014/main" id="{B278AA8F-962C-675E-2D21-8A7313FC0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01" y="1773630"/>
            <a:ext cx="9937198" cy="496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8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7173567" cy="461665"/>
          </a:xfrm>
          <a:prstGeom prst="rect">
            <a:avLst/>
          </a:prstGeom>
          <a:noFill/>
        </p:spPr>
        <p:txBody>
          <a:bodyPr wrap="none" rtlCol="0">
            <a:spAutoFit/>
          </a:bodyPr>
          <a:lstStyle/>
          <a:p>
            <a:pPr algn="l"/>
            <a:r>
              <a:rPr lang="en-US" sz="2400" b="1" dirty="0">
                <a:solidFill>
                  <a:srgbClr val="0070C0"/>
                </a:solidFill>
                <a:effectLst/>
                <a:latin typeface="Noe Display"/>
              </a:rPr>
              <a:t>8. </a:t>
            </a:r>
            <a:r>
              <a:rPr lang="en-US" sz="2400" b="1" dirty="0" err="1">
                <a:solidFill>
                  <a:srgbClr val="0070C0"/>
                </a:solidFill>
                <a:effectLst/>
                <a:latin typeface="Noe Display"/>
              </a:rPr>
              <a:t>Tidak</a:t>
            </a:r>
            <a:r>
              <a:rPr lang="en-US" sz="2400" b="1" dirty="0">
                <a:solidFill>
                  <a:srgbClr val="0070C0"/>
                </a:solidFill>
                <a:effectLst/>
                <a:latin typeface="Noe Display"/>
              </a:rPr>
              <a:t> </a:t>
            </a:r>
            <a:r>
              <a:rPr lang="en-US" sz="2400" b="1" dirty="0" err="1">
                <a:solidFill>
                  <a:srgbClr val="0070C0"/>
                </a:solidFill>
                <a:effectLst/>
                <a:latin typeface="Noe Display"/>
              </a:rPr>
              <a:t>menampilkan</a:t>
            </a:r>
            <a:r>
              <a:rPr lang="en-US" sz="2400" b="1" dirty="0">
                <a:solidFill>
                  <a:srgbClr val="0070C0"/>
                </a:solidFill>
                <a:effectLst/>
                <a:latin typeface="Noe Display"/>
              </a:rPr>
              <a:t> </a:t>
            </a:r>
            <a:r>
              <a:rPr lang="en-US" sz="2400" b="1" dirty="0" err="1">
                <a:solidFill>
                  <a:srgbClr val="0070C0"/>
                </a:solidFill>
                <a:latin typeface="Noe Display"/>
              </a:rPr>
              <a:t>hirarki</a:t>
            </a:r>
            <a:r>
              <a:rPr lang="en-US" sz="2400" b="1" dirty="0">
                <a:solidFill>
                  <a:srgbClr val="0070C0"/>
                </a:solidFill>
                <a:latin typeface="Noe Display"/>
              </a:rPr>
              <a:t> dan </a:t>
            </a:r>
            <a:r>
              <a:rPr lang="en-US" sz="2400" b="1" dirty="0" err="1">
                <a:solidFill>
                  <a:srgbClr val="0070C0"/>
                </a:solidFill>
                <a:latin typeface="Noe Display"/>
              </a:rPr>
              <a:t>warna</a:t>
            </a:r>
            <a:r>
              <a:rPr lang="en-US" sz="2400" b="1" dirty="0">
                <a:solidFill>
                  <a:srgbClr val="0070C0"/>
                </a:solidFill>
                <a:latin typeface="Noe Display"/>
              </a:rPr>
              <a:t> yang e</a:t>
            </a:r>
            <a:r>
              <a:rPr lang="en-US" sz="2400" b="1" dirty="0">
                <a:solidFill>
                  <a:srgbClr val="0070C0"/>
                </a:solidFill>
                <a:effectLst/>
                <a:latin typeface="Noe Display"/>
              </a:rPr>
              <a:t>ffective</a:t>
            </a:r>
          </a:p>
        </p:txBody>
      </p:sp>
      <p:pic>
        <p:nvPicPr>
          <p:cNvPr id="12290" name="Picture 2" descr="Two screenshots of user interfaces, one showing a lack of text hierarchy, the other showing good use of text hierarchy">
            <a:extLst>
              <a:ext uri="{FF2B5EF4-FFF2-40B4-BE49-F238E27FC236}">
                <a16:creationId xmlns:a16="http://schemas.microsoft.com/office/drawing/2014/main" id="{22F04772-113F-6F51-CFBB-76F0B20DF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464" y="1813387"/>
            <a:ext cx="4519718" cy="520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871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7030066" cy="461665"/>
          </a:xfrm>
          <a:prstGeom prst="rect">
            <a:avLst/>
          </a:prstGeom>
          <a:noFill/>
        </p:spPr>
        <p:txBody>
          <a:bodyPr wrap="none" rtlCol="0">
            <a:spAutoFit/>
          </a:bodyPr>
          <a:lstStyle/>
          <a:p>
            <a:pPr algn="l"/>
            <a:r>
              <a:rPr lang="en-US" sz="2400" b="1" dirty="0">
                <a:solidFill>
                  <a:srgbClr val="0070C0"/>
                </a:solidFill>
                <a:effectLst/>
                <a:latin typeface="Noe Display"/>
              </a:rPr>
              <a:t>9. </a:t>
            </a:r>
            <a:r>
              <a:rPr lang="en-US" sz="2400" b="1" dirty="0" err="1">
                <a:solidFill>
                  <a:srgbClr val="0070C0"/>
                </a:solidFill>
                <a:effectLst/>
                <a:latin typeface="Noe Display"/>
              </a:rPr>
              <a:t>Membingungkan</a:t>
            </a:r>
            <a:r>
              <a:rPr lang="en-US" sz="2400" b="1" dirty="0">
                <a:solidFill>
                  <a:srgbClr val="0070C0"/>
                </a:solidFill>
                <a:effectLst/>
                <a:latin typeface="Noe Display"/>
              </a:rPr>
              <a:t> </a:t>
            </a:r>
            <a:r>
              <a:rPr lang="en-US" sz="2400" b="1" dirty="0" err="1">
                <a:solidFill>
                  <a:srgbClr val="0070C0"/>
                </a:solidFill>
                <a:effectLst/>
                <a:latin typeface="Noe Display"/>
              </a:rPr>
              <a:t>sehingga</a:t>
            </a:r>
            <a:r>
              <a:rPr lang="en-US" sz="2400" b="1" dirty="0">
                <a:solidFill>
                  <a:srgbClr val="0070C0"/>
                </a:solidFill>
                <a:effectLst/>
                <a:latin typeface="Noe Display"/>
              </a:rPr>
              <a:t> </a:t>
            </a:r>
            <a:r>
              <a:rPr lang="en-US" sz="2400" b="1" dirty="0" err="1">
                <a:solidFill>
                  <a:srgbClr val="0070C0"/>
                </a:solidFill>
                <a:effectLst/>
                <a:latin typeface="Noe Display"/>
              </a:rPr>
              <a:t>menimbulkan</a:t>
            </a:r>
            <a:r>
              <a:rPr lang="en-US" sz="2400" b="1" dirty="0">
                <a:solidFill>
                  <a:srgbClr val="0070C0"/>
                </a:solidFill>
                <a:effectLst/>
                <a:latin typeface="Noe Display"/>
              </a:rPr>
              <a:t> </a:t>
            </a:r>
            <a:r>
              <a:rPr lang="en-US" sz="2400" b="1" dirty="0" err="1">
                <a:solidFill>
                  <a:srgbClr val="0070C0"/>
                </a:solidFill>
                <a:effectLst/>
                <a:latin typeface="Noe Display"/>
              </a:rPr>
              <a:t>kesalahan</a:t>
            </a:r>
            <a:endParaRPr lang="en-US" sz="2400" b="1" dirty="0">
              <a:solidFill>
                <a:srgbClr val="0070C0"/>
              </a:solidFill>
              <a:effectLst/>
              <a:latin typeface="Noe Display"/>
            </a:endParaRPr>
          </a:p>
        </p:txBody>
      </p:sp>
      <p:pic>
        <p:nvPicPr>
          <p:cNvPr id="9218" name="Picture 2" descr="In a software UI for a manufacturing plant, good ux prevents errors by hiding user options that would result in an error while bad UX provides all of those options regardless of the potential errors they will cause.">
            <a:extLst>
              <a:ext uri="{FF2B5EF4-FFF2-40B4-BE49-F238E27FC236}">
                <a16:creationId xmlns:a16="http://schemas.microsoft.com/office/drawing/2014/main" id="{C6E35655-905F-4925-1038-082902450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657" y="1902839"/>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04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7844648" cy="461665"/>
          </a:xfrm>
          <a:prstGeom prst="rect">
            <a:avLst/>
          </a:prstGeom>
          <a:noFill/>
        </p:spPr>
        <p:txBody>
          <a:bodyPr wrap="none" rtlCol="0">
            <a:spAutoFit/>
          </a:bodyPr>
          <a:lstStyle/>
          <a:p>
            <a:pPr algn="l"/>
            <a:r>
              <a:rPr lang="en-US" sz="2400" b="1" dirty="0">
                <a:solidFill>
                  <a:srgbClr val="0070C0"/>
                </a:solidFill>
                <a:effectLst/>
                <a:latin typeface="Noe Display"/>
              </a:rPr>
              <a:t>10. Info </a:t>
            </a:r>
            <a:r>
              <a:rPr lang="en-US" sz="2400" b="1" dirty="0" err="1">
                <a:solidFill>
                  <a:srgbClr val="0070C0"/>
                </a:solidFill>
                <a:effectLst/>
                <a:latin typeface="Noe Display"/>
              </a:rPr>
              <a:t>kesalahan</a:t>
            </a:r>
            <a:r>
              <a:rPr lang="en-US" sz="2400" b="1" dirty="0">
                <a:solidFill>
                  <a:srgbClr val="0070C0"/>
                </a:solidFill>
                <a:effectLst/>
                <a:latin typeface="Noe Display"/>
              </a:rPr>
              <a:t> yang </a:t>
            </a:r>
            <a:r>
              <a:rPr lang="en-US" sz="2400" b="1" dirty="0" err="1">
                <a:solidFill>
                  <a:srgbClr val="0070C0"/>
                </a:solidFill>
                <a:effectLst/>
                <a:latin typeface="Noe Display"/>
              </a:rPr>
              <a:t>kurang</a:t>
            </a:r>
            <a:r>
              <a:rPr lang="en-US" sz="2400" b="1" dirty="0">
                <a:solidFill>
                  <a:srgbClr val="0070C0"/>
                </a:solidFill>
                <a:effectLst/>
                <a:latin typeface="Noe Display"/>
              </a:rPr>
              <a:t> </a:t>
            </a:r>
            <a:r>
              <a:rPr lang="en-US" sz="2400" b="1" dirty="0" err="1">
                <a:solidFill>
                  <a:srgbClr val="0070C0"/>
                </a:solidFill>
                <a:effectLst/>
                <a:latin typeface="Noe Display"/>
              </a:rPr>
              <a:t>memandu</a:t>
            </a:r>
            <a:r>
              <a:rPr lang="en-US" sz="2400" b="1" dirty="0">
                <a:solidFill>
                  <a:srgbClr val="0070C0"/>
                </a:solidFill>
                <a:effectLst/>
                <a:latin typeface="Noe Display"/>
              </a:rPr>
              <a:t> </a:t>
            </a:r>
            <a:r>
              <a:rPr lang="en-US" sz="2400" b="1" dirty="0" err="1">
                <a:solidFill>
                  <a:srgbClr val="0070C0"/>
                </a:solidFill>
                <a:effectLst/>
                <a:latin typeface="Noe Display"/>
              </a:rPr>
              <a:t>ke</a:t>
            </a:r>
            <a:r>
              <a:rPr lang="en-US" sz="2400" b="1" dirty="0">
                <a:solidFill>
                  <a:srgbClr val="0070C0"/>
                </a:solidFill>
                <a:effectLst/>
                <a:latin typeface="Noe Display"/>
              </a:rPr>
              <a:t> </a:t>
            </a:r>
            <a:r>
              <a:rPr lang="en-US" sz="2400" b="1" dirty="0" err="1">
                <a:solidFill>
                  <a:srgbClr val="0070C0"/>
                </a:solidFill>
                <a:effectLst/>
                <a:latin typeface="Noe Display"/>
              </a:rPr>
              <a:t>arah</a:t>
            </a:r>
            <a:r>
              <a:rPr lang="en-US" sz="2400" b="1" dirty="0">
                <a:solidFill>
                  <a:srgbClr val="0070C0"/>
                </a:solidFill>
                <a:effectLst/>
                <a:latin typeface="Noe Display"/>
              </a:rPr>
              <a:t> </a:t>
            </a:r>
            <a:r>
              <a:rPr lang="en-US" sz="2400" b="1" dirty="0" err="1">
                <a:solidFill>
                  <a:srgbClr val="0070C0"/>
                </a:solidFill>
                <a:effectLst/>
                <a:latin typeface="Noe Display"/>
              </a:rPr>
              <a:t>perbaikan</a:t>
            </a:r>
            <a:endParaRPr lang="en-US" sz="2400" b="1" dirty="0">
              <a:solidFill>
                <a:srgbClr val="0070C0"/>
              </a:solidFill>
              <a:effectLst/>
              <a:latin typeface="Noe Display"/>
            </a:endParaRPr>
          </a:p>
        </p:txBody>
      </p:sp>
      <p:pic>
        <p:nvPicPr>
          <p:cNvPr id="10242" name="Picture 2" descr="Examples of good and bad form error handling in UX design where the good UX is explicit about where the error occured and how to resolve it while the bad UX provides an ambiguous message without explicitly identifying which field it applies to.">
            <a:extLst>
              <a:ext uri="{FF2B5EF4-FFF2-40B4-BE49-F238E27FC236}">
                <a16:creationId xmlns:a16="http://schemas.microsoft.com/office/drawing/2014/main" id="{E97C051D-6B59-FA40-07D7-0D113931C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17" y="177363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144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4348755" cy="461665"/>
          </a:xfrm>
          <a:prstGeom prst="rect">
            <a:avLst/>
          </a:prstGeom>
          <a:noFill/>
        </p:spPr>
        <p:txBody>
          <a:bodyPr wrap="none" rtlCol="0">
            <a:spAutoFit/>
          </a:bodyPr>
          <a:lstStyle/>
          <a:p>
            <a:pPr algn="l"/>
            <a:r>
              <a:rPr lang="en-US" sz="2400" b="1" dirty="0">
                <a:solidFill>
                  <a:srgbClr val="0070C0"/>
                </a:solidFill>
                <a:effectLst/>
                <a:latin typeface="Noe Display"/>
              </a:rPr>
              <a:t>11. </a:t>
            </a:r>
            <a:r>
              <a:rPr lang="en-US" sz="2400" b="1" dirty="0" err="1">
                <a:solidFill>
                  <a:srgbClr val="0070C0"/>
                </a:solidFill>
                <a:effectLst/>
                <a:latin typeface="Noe Display"/>
              </a:rPr>
              <a:t>Kualitas</a:t>
            </a:r>
            <a:r>
              <a:rPr lang="en-US" sz="2400" b="1" dirty="0">
                <a:solidFill>
                  <a:srgbClr val="0070C0"/>
                </a:solidFill>
                <a:effectLst/>
                <a:latin typeface="Noe Display"/>
              </a:rPr>
              <a:t> </a:t>
            </a:r>
            <a:r>
              <a:rPr lang="en-US" sz="2400" b="1" dirty="0" err="1">
                <a:solidFill>
                  <a:srgbClr val="0070C0"/>
                </a:solidFill>
                <a:effectLst/>
                <a:latin typeface="Noe Display"/>
              </a:rPr>
              <a:t>gambar</a:t>
            </a:r>
            <a:r>
              <a:rPr lang="en-US" sz="2400" b="1" dirty="0">
                <a:solidFill>
                  <a:srgbClr val="0070C0"/>
                </a:solidFill>
                <a:effectLst/>
                <a:latin typeface="Noe Display"/>
              </a:rPr>
              <a:t> yang </a:t>
            </a:r>
            <a:r>
              <a:rPr lang="en-US" sz="2400" b="1" dirty="0" err="1">
                <a:solidFill>
                  <a:srgbClr val="0070C0"/>
                </a:solidFill>
                <a:effectLst/>
                <a:latin typeface="Noe Display"/>
              </a:rPr>
              <a:t>rendah</a:t>
            </a:r>
            <a:endParaRPr lang="en-US" sz="2400" b="1" dirty="0">
              <a:solidFill>
                <a:srgbClr val="0070C0"/>
              </a:solidFill>
              <a:effectLst/>
              <a:latin typeface="Noe Display"/>
            </a:endParaRPr>
          </a:p>
        </p:txBody>
      </p:sp>
      <p:pic>
        <p:nvPicPr>
          <p:cNvPr id="14338" name="Picture 2" descr="A blurry image of a person next a clear image of a person, demonstrating good and bad use of imagery in UI design">
            <a:extLst>
              <a:ext uri="{FF2B5EF4-FFF2-40B4-BE49-F238E27FC236}">
                <a16:creationId xmlns:a16="http://schemas.microsoft.com/office/drawing/2014/main" id="{5767DD0A-CD70-7C8D-64E9-A341845E8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056" y="2164660"/>
            <a:ext cx="9357887" cy="469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92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6583277" cy="461665"/>
          </a:xfrm>
          <a:prstGeom prst="rect">
            <a:avLst/>
          </a:prstGeom>
          <a:noFill/>
        </p:spPr>
        <p:txBody>
          <a:bodyPr wrap="none" rtlCol="0">
            <a:spAutoFit/>
          </a:bodyPr>
          <a:lstStyle/>
          <a:p>
            <a:pPr algn="l"/>
            <a:r>
              <a:rPr lang="en-US" sz="2400" b="1" dirty="0">
                <a:solidFill>
                  <a:srgbClr val="0070C0"/>
                </a:solidFill>
                <a:effectLst/>
                <a:latin typeface="Noe Display"/>
              </a:rPr>
              <a:t>12. </a:t>
            </a:r>
            <a:r>
              <a:rPr lang="en-US" sz="2400" b="1" dirty="0" err="1">
                <a:solidFill>
                  <a:srgbClr val="0070C0"/>
                </a:solidFill>
                <a:effectLst/>
                <a:latin typeface="Noe Display"/>
              </a:rPr>
              <a:t>Penggunaan</a:t>
            </a:r>
            <a:r>
              <a:rPr lang="en-US" sz="2400" b="1" dirty="0">
                <a:solidFill>
                  <a:srgbClr val="0070C0"/>
                </a:solidFill>
                <a:effectLst/>
                <a:latin typeface="Noe Display"/>
              </a:rPr>
              <a:t> Icon yang </a:t>
            </a:r>
            <a:r>
              <a:rPr lang="en-US" sz="2400" b="1" dirty="0" err="1">
                <a:solidFill>
                  <a:srgbClr val="0070C0"/>
                </a:solidFill>
                <a:effectLst/>
                <a:latin typeface="Noe Display"/>
              </a:rPr>
              <a:t>tidak</a:t>
            </a:r>
            <a:r>
              <a:rPr lang="en-US" sz="2400" b="1" dirty="0">
                <a:solidFill>
                  <a:srgbClr val="0070C0"/>
                </a:solidFill>
                <a:effectLst/>
                <a:latin typeface="Noe Display"/>
              </a:rPr>
              <a:t> </a:t>
            </a:r>
            <a:r>
              <a:rPr lang="en-US" sz="2400" b="1" dirty="0" err="1">
                <a:solidFill>
                  <a:srgbClr val="0070C0"/>
                </a:solidFill>
                <a:effectLst/>
                <a:latin typeface="Noe Display"/>
              </a:rPr>
              <a:t>seragam</a:t>
            </a:r>
            <a:r>
              <a:rPr lang="en-US" sz="2400" b="1" dirty="0">
                <a:solidFill>
                  <a:srgbClr val="0070C0"/>
                </a:solidFill>
                <a:effectLst/>
                <a:latin typeface="Noe Display"/>
              </a:rPr>
              <a:t> style-</a:t>
            </a:r>
            <a:r>
              <a:rPr lang="en-US" sz="2400" b="1" dirty="0" err="1">
                <a:solidFill>
                  <a:srgbClr val="0070C0"/>
                </a:solidFill>
                <a:effectLst/>
                <a:latin typeface="Noe Display"/>
              </a:rPr>
              <a:t>nya</a:t>
            </a:r>
            <a:endParaRPr lang="en-US" sz="2400" b="1" dirty="0">
              <a:solidFill>
                <a:srgbClr val="0070C0"/>
              </a:solidFill>
              <a:effectLst/>
              <a:latin typeface="Noe Display"/>
            </a:endParaRPr>
          </a:p>
        </p:txBody>
      </p:sp>
      <p:pic>
        <p:nvPicPr>
          <p:cNvPr id="15362" name="Picture 2" descr="Two screenshots side by side, the first depicting three inconsistent icons, the second depicting three consistent icons">
            <a:extLst>
              <a:ext uri="{FF2B5EF4-FFF2-40B4-BE49-F238E27FC236}">
                <a16:creationId xmlns:a16="http://schemas.microsoft.com/office/drawing/2014/main" id="{39F042B5-5484-955A-923D-6D9644759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138" y="2143677"/>
            <a:ext cx="8989723" cy="425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85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3076804" cy="461665"/>
          </a:xfrm>
          <a:prstGeom prst="rect">
            <a:avLst/>
          </a:prstGeom>
          <a:noFill/>
        </p:spPr>
        <p:txBody>
          <a:bodyPr wrap="none" rtlCol="0">
            <a:spAutoFit/>
          </a:bodyPr>
          <a:lstStyle/>
          <a:p>
            <a:pPr algn="l"/>
            <a:r>
              <a:rPr lang="en-US" sz="2400" b="1" dirty="0">
                <a:solidFill>
                  <a:srgbClr val="0070C0"/>
                </a:solidFill>
                <a:effectLst/>
                <a:latin typeface="Noe Display"/>
              </a:rPr>
              <a:t>13. </a:t>
            </a:r>
            <a:r>
              <a:rPr lang="en-US" sz="2400" b="1" dirty="0">
                <a:solidFill>
                  <a:srgbClr val="0070C0"/>
                </a:solidFill>
                <a:latin typeface="Noe Display"/>
              </a:rPr>
              <a:t>Unaligned element</a:t>
            </a:r>
            <a:endParaRPr lang="en-US" sz="2400" b="1" dirty="0">
              <a:solidFill>
                <a:srgbClr val="0070C0"/>
              </a:solidFill>
              <a:effectLst/>
              <a:latin typeface="Noe Display"/>
            </a:endParaRPr>
          </a:p>
        </p:txBody>
      </p:sp>
      <p:pic>
        <p:nvPicPr>
          <p:cNvPr id="16386" name="Picture 2" descr="Two screenshots side by side of Lorem Ipsum text: the first is inconsistently aligned, the second is consistently aligned">
            <a:extLst>
              <a:ext uri="{FF2B5EF4-FFF2-40B4-BE49-F238E27FC236}">
                <a16:creationId xmlns:a16="http://schemas.microsoft.com/office/drawing/2014/main" id="{54A98A63-2E99-F5D9-EDDE-3DF9BEAE5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704" y="2141054"/>
            <a:ext cx="8654117" cy="410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119270" y="2003662"/>
            <a:ext cx="6096000" cy="769441"/>
          </a:xfrm>
          <a:prstGeom prst="rect">
            <a:avLst/>
          </a:prstGeom>
          <a:noFill/>
        </p:spPr>
        <p:txBody>
          <a:bodyPr wrap="square" rtlCol="0" anchor="ctr">
            <a:spAutoFit/>
          </a:bodyPr>
          <a:lstStyle/>
          <a:p>
            <a:pPr marL="0" indent="0" algn="r">
              <a:buNone/>
            </a:pPr>
            <a:r>
              <a:rPr lang="en-US" sz="4400" b="1" dirty="0">
                <a:solidFill>
                  <a:schemeClr val="bg1"/>
                </a:solidFill>
                <a:latin typeface="Metropolis-Regular"/>
              </a:rPr>
              <a:t>G</a:t>
            </a:r>
            <a:r>
              <a:rPr lang="en-US" sz="4400" b="1" i="0" dirty="0">
                <a:solidFill>
                  <a:schemeClr val="bg1"/>
                </a:solidFill>
                <a:effectLst/>
                <a:latin typeface="Metropolis-Regular"/>
              </a:rPr>
              <a:t>ood UI design:</a:t>
            </a:r>
          </a:p>
        </p:txBody>
      </p:sp>
      <p:sp>
        <p:nvSpPr>
          <p:cNvPr id="5" name="TextBox 4">
            <a:extLst>
              <a:ext uri="{FF2B5EF4-FFF2-40B4-BE49-F238E27FC236}">
                <a16:creationId xmlns:a16="http://schemas.microsoft.com/office/drawing/2014/main" id="{35784B83-6120-4373-9C1F-DC8EEE6D58B3}"/>
              </a:ext>
            </a:extLst>
          </p:cNvPr>
          <p:cNvSpPr txBox="1"/>
          <p:nvPr/>
        </p:nvSpPr>
        <p:spPr>
          <a:xfrm>
            <a:off x="45567" y="2773103"/>
            <a:ext cx="6095927" cy="2277547"/>
          </a:xfrm>
          <a:prstGeom prst="rect">
            <a:avLst/>
          </a:prstGeom>
          <a:noFill/>
        </p:spPr>
        <p:txBody>
          <a:bodyPr wrap="square" rtlCol="0" anchor="ctr">
            <a:spAutoFit/>
          </a:bodyPr>
          <a:lstStyle/>
          <a:p>
            <a:pPr algn="r">
              <a:spcBef>
                <a:spcPts val="1200"/>
              </a:spcBef>
            </a:pPr>
            <a:r>
              <a:rPr lang="en-US" sz="2800" b="0" i="0" dirty="0">
                <a:solidFill>
                  <a:schemeClr val="bg1"/>
                </a:solidFill>
                <a:effectLst/>
                <a:latin typeface="Metropolis-Regular"/>
              </a:rPr>
              <a:t>- Error-free.</a:t>
            </a:r>
          </a:p>
          <a:p>
            <a:pPr algn="r">
              <a:spcBef>
                <a:spcPts val="1200"/>
              </a:spcBef>
            </a:pPr>
            <a:r>
              <a:rPr lang="en-US" sz="2800" b="0" i="0" dirty="0">
                <a:solidFill>
                  <a:schemeClr val="bg1"/>
                </a:solidFill>
                <a:effectLst/>
                <a:latin typeface="Metropolis-Regular"/>
              </a:rPr>
              <a:t>- Easy to use.</a:t>
            </a:r>
          </a:p>
          <a:p>
            <a:pPr algn="r">
              <a:spcBef>
                <a:spcPts val="1200"/>
              </a:spcBef>
            </a:pPr>
            <a:r>
              <a:rPr lang="en-US" sz="2800" b="0" i="0" dirty="0">
                <a:solidFill>
                  <a:schemeClr val="bg1"/>
                </a:solidFill>
                <a:effectLst/>
                <a:latin typeface="Metropolis-Regular"/>
              </a:rPr>
              <a:t>- Easy to understand.</a:t>
            </a:r>
          </a:p>
          <a:p>
            <a:pPr algn="r">
              <a:spcBef>
                <a:spcPts val="1200"/>
              </a:spcBef>
            </a:pPr>
            <a:r>
              <a:rPr lang="en-US" sz="2800" b="0" i="0" dirty="0">
                <a:solidFill>
                  <a:schemeClr val="bg1"/>
                </a:solidFill>
                <a:effectLst/>
                <a:latin typeface="Metropolis-Regular"/>
              </a:rPr>
              <a:t>- Effective for the end goal or product.</a:t>
            </a:r>
          </a:p>
        </p:txBody>
      </p:sp>
      <p:sp>
        <p:nvSpPr>
          <p:cNvPr id="6" name="Freeform: Shape 5">
            <a:extLst>
              <a:ext uri="{FF2B5EF4-FFF2-40B4-BE49-F238E27FC236}">
                <a16:creationId xmlns:a16="http://schemas.microsoft.com/office/drawing/2014/main" id="{6E2E9094-67D8-4A7C-B3AF-095F1FFF635E}"/>
              </a:ext>
            </a:extLst>
          </p:cNvPr>
          <p:cNvSpPr/>
          <p:nvPr/>
        </p:nvSpPr>
        <p:spPr>
          <a:xfrm>
            <a:off x="5844359" y="1232451"/>
            <a:ext cx="1528549" cy="4651513"/>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1100588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10985700" cy="461665"/>
          </a:xfrm>
          <a:prstGeom prst="rect">
            <a:avLst/>
          </a:prstGeom>
          <a:noFill/>
        </p:spPr>
        <p:txBody>
          <a:bodyPr wrap="none" rtlCol="0">
            <a:spAutoFit/>
          </a:bodyPr>
          <a:lstStyle/>
          <a:p>
            <a:r>
              <a:rPr lang="en-US" sz="2400" b="1" dirty="0">
                <a:solidFill>
                  <a:srgbClr val="0070C0"/>
                </a:solidFill>
                <a:effectLst/>
                <a:latin typeface="Noe Display"/>
              </a:rPr>
              <a:t>14. </a:t>
            </a:r>
            <a:r>
              <a:rPr lang="en-US" sz="2400" b="1" dirty="0" err="1">
                <a:solidFill>
                  <a:srgbClr val="0070C0"/>
                </a:solidFill>
                <a:effectLst/>
                <a:latin typeface="Noe Display"/>
              </a:rPr>
              <a:t>Sedikit</a:t>
            </a:r>
            <a:r>
              <a:rPr lang="en-US" sz="2400" b="1" dirty="0">
                <a:solidFill>
                  <a:srgbClr val="0070C0"/>
                </a:solidFill>
                <a:effectLst/>
                <a:latin typeface="Noe Display"/>
              </a:rPr>
              <a:t> </a:t>
            </a:r>
            <a:r>
              <a:rPr lang="en-US" sz="2400" b="1" dirty="0" err="1">
                <a:solidFill>
                  <a:srgbClr val="0070C0"/>
                </a:solidFill>
                <a:effectLst/>
                <a:latin typeface="Noe Display"/>
              </a:rPr>
              <a:t>perbedaan</a:t>
            </a:r>
            <a:r>
              <a:rPr lang="en-US" sz="2400" b="1" dirty="0">
                <a:solidFill>
                  <a:srgbClr val="0070C0"/>
                </a:solidFill>
                <a:effectLst/>
                <a:latin typeface="Noe Display"/>
              </a:rPr>
              <a:t> </a:t>
            </a:r>
            <a:r>
              <a:rPr lang="en-US" sz="2400" b="1" dirty="0" err="1">
                <a:solidFill>
                  <a:srgbClr val="0070C0"/>
                </a:solidFill>
                <a:effectLst/>
                <a:latin typeface="Noe Display"/>
              </a:rPr>
              <a:t>antara</a:t>
            </a:r>
            <a:r>
              <a:rPr lang="en-US" sz="2400" b="1" dirty="0">
                <a:solidFill>
                  <a:srgbClr val="0070C0"/>
                </a:solidFill>
                <a:effectLst/>
                <a:latin typeface="Noe Display"/>
              </a:rPr>
              <a:t> </a:t>
            </a:r>
            <a:r>
              <a:rPr lang="en-US" sz="2400" b="1" dirty="0" err="1">
                <a:solidFill>
                  <a:srgbClr val="0070C0"/>
                </a:solidFill>
                <a:effectLst/>
                <a:latin typeface="Noe Display"/>
              </a:rPr>
              <a:t>tombol</a:t>
            </a:r>
            <a:r>
              <a:rPr lang="en-US" sz="2400" b="1" dirty="0">
                <a:solidFill>
                  <a:srgbClr val="0070C0"/>
                </a:solidFill>
                <a:effectLst/>
                <a:latin typeface="Noe Display"/>
              </a:rPr>
              <a:t> </a:t>
            </a:r>
            <a:r>
              <a:rPr lang="en-US" sz="2400" b="1" dirty="0" err="1">
                <a:solidFill>
                  <a:srgbClr val="0070C0"/>
                </a:solidFill>
                <a:effectLst/>
                <a:latin typeface="Noe Display"/>
              </a:rPr>
              <a:t>utama</a:t>
            </a:r>
            <a:r>
              <a:rPr lang="en-US" sz="2400" b="1" dirty="0">
                <a:solidFill>
                  <a:srgbClr val="0070C0"/>
                </a:solidFill>
                <a:effectLst/>
                <a:latin typeface="Noe Display"/>
              </a:rPr>
              <a:t> (primary) dan </a:t>
            </a:r>
            <a:r>
              <a:rPr lang="en-US" sz="2400" b="1" dirty="0" err="1">
                <a:solidFill>
                  <a:srgbClr val="0070C0"/>
                </a:solidFill>
                <a:effectLst/>
                <a:latin typeface="Noe Display"/>
              </a:rPr>
              <a:t>tombol</a:t>
            </a:r>
            <a:r>
              <a:rPr lang="en-US" sz="2400" b="1" dirty="0">
                <a:solidFill>
                  <a:srgbClr val="0070C0"/>
                </a:solidFill>
                <a:effectLst/>
                <a:latin typeface="Noe Display"/>
              </a:rPr>
              <a:t> (secondary) </a:t>
            </a:r>
            <a:r>
              <a:rPr lang="en-US" sz="2400" b="1" dirty="0" err="1">
                <a:solidFill>
                  <a:srgbClr val="0070C0"/>
                </a:solidFill>
                <a:effectLst/>
                <a:latin typeface="Noe Display"/>
              </a:rPr>
              <a:t>kedua</a:t>
            </a:r>
            <a:endParaRPr lang="en-US" sz="2400" b="1" i="0" dirty="0">
              <a:solidFill>
                <a:srgbClr val="223C50"/>
              </a:solidFill>
              <a:effectLst/>
              <a:latin typeface="var(--ds-font__dinpro--cond)"/>
            </a:endParaRPr>
          </a:p>
        </p:txBody>
      </p:sp>
      <p:pic>
        <p:nvPicPr>
          <p:cNvPr id="17410" name="Picture 2" descr="A comparison between good and bad UI design: A screenshot of an interface showing no distinction between CTA buttons next to a screenshot where the most important CTA button is highlighted">
            <a:extLst>
              <a:ext uri="{FF2B5EF4-FFF2-40B4-BE49-F238E27FC236}">
                <a16:creationId xmlns:a16="http://schemas.microsoft.com/office/drawing/2014/main" id="{4E41D0F5-6F2A-20B8-0A0B-C0D9E8F55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840" y="1915842"/>
            <a:ext cx="6360982" cy="490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7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8004E7-E8CD-F580-723A-64BE7E13E992}"/>
              </a:ext>
            </a:extLst>
          </p:cNvPr>
          <p:cNvSpPr txBox="1"/>
          <p:nvPr/>
        </p:nvSpPr>
        <p:spPr>
          <a:xfrm>
            <a:off x="416615" y="1521047"/>
            <a:ext cx="8405186" cy="461665"/>
          </a:xfrm>
          <a:prstGeom prst="rect">
            <a:avLst/>
          </a:prstGeom>
          <a:noFill/>
        </p:spPr>
        <p:txBody>
          <a:bodyPr wrap="none" rtlCol="0">
            <a:spAutoFit/>
          </a:bodyPr>
          <a:lstStyle/>
          <a:p>
            <a:pPr algn="l"/>
            <a:r>
              <a:rPr lang="en-US" sz="2400" b="1" dirty="0" err="1">
                <a:solidFill>
                  <a:srgbClr val="0070C0"/>
                </a:solidFill>
                <a:effectLst/>
                <a:latin typeface="Noe Display"/>
              </a:rPr>
              <a:t>Komentar</a:t>
            </a:r>
            <a:r>
              <a:rPr lang="en-US" sz="2400" b="1" dirty="0">
                <a:solidFill>
                  <a:srgbClr val="0070C0"/>
                </a:solidFill>
                <a:effectLst/>
                <a:latin typeface="Noe Display"/>
              </a:rPr>
              <a:t> </a:t>
            </a:r>
            <a:r>
              <a:rPr lang="en-US" sz="2400" b="1" dirty="0" err="1">
                <a:solidFill>
                  <a:srgbClr val="0070C0"/>
                </a:solidFill>
                <a:effectLst/>
                <a:latin typeface="Noe Display"/>
              </a:rPr>
              <a:t>terhadap</a:t>
            </a:r>
            <a:r>
              <a:rPr lang="en-US" sz="2400" b="1" dirty="0">
                <a:solidFill>
                  <a:srgbClr val="0070C0"/>
                </a:solidFill>
                <a:effectLst/>
                <a:latin typeface="Noe Display"/>
              </a:rPr>
              <a:t> website yang </a:t>
            </a:r>
            <a:r>
              <a:rPr lang="en-US" sz="2400" b="1" dirty="0" err="1">
                <a:solidFill>
                  <a:srgbClr val="0070C0"/>
                </a:solidFill>
                <a:effectLst/>
                <a:latin typeface="Noe Display"/>
              </a:rPr>
              <a:t>dinilai</a:t>
            </a:r>
            <a:r>
              <a:rPr lang="en-US" sz="2400" b="1" dirty="0">
                <a:solidFill>
                  <a:srgbClr val="0070C0"/>
                </a:solidFill>
                <a:effectLst/>
                <a:latin typeface="Noe Display"/>
              </a:rPr>
              <a:t> </a:t>
            </a:r>
            <a:r>
              <a:rPr lang="en-US" sz="2400" b="1" dirty="0" err="1">
                <a:solidFill>
                  <a:srgbClr val="0070C0"/>
                </a:solidFill>
                <a:effectLst/>
                <a:latin typeface="Noe Display"/>
              </a:rPr>
              <a:t>kurang</a:t>
            </a:r>
            <a:r>
              <a:rPr lang="en-US" sz="2400" b="1" dirty="0">
                <a:solidFill>
                  <a:srgbClr val="0070C0"/>
                </a:solidFill>
                <a:effectLst/>
                <a:latin typeface="Noe Display"/>
              </a:rPr>
              <a:t> </a:t>
            </a:r>
            <a:r>
              <a:rPr lang="en-US" sz="2400" b="1" dirty="0" err="1">
                <a:solidFill>
                  <a:srgbClr val="0070C0"/>
                </a:solidFill>
                <a:effectLst/>
                <a:latin typeface="Noe Display"/>
              </a:rPr>
              <a:t>bagus</a:t>
            </a:r>
            <a:r>
              <a:rPr lang="en-US" sz="2400" b="1" dirty="0">
                <a:solidFill>
                  <a:srgbClr val="0070C0"/>
                </a:solidFill>
                <a:effectLst/>
                <a:latin typeface="Noe Display"/>
              </a:rPr>
              <a:t> </a:t>
            </a:r>
            <a:r>
              <a:rPr lang="en-US" sz="2400" b="1" dirty="0" err="1">
                <a:solidFill>
                  <a:srgbClr val="0070C0"/>
                </a:solidFill>
                <a:effectLst/>
                <a:latin typeface="Noe Display"/>
              </a:rPr>
              <a:t>desainnya</a:t>
            </a:r>
            <a:r>
              <a:rPr lang="en-US" sz="2400" b="1" dirty="0">
                <a:solidFill>
                  <a:srgbClr val="0070C0"/>
                </a:solidFill>
                <a:effectLst/>
                <a:latin typeface="Noe Display"/>
              </a:rPr>
              <a:t>.</a:t>
            </a:r>
          </a:p>
        </p:txBody>
      </p:sp>
      <p:sp>
        <p:nvSpPr>
          <p:cNvPr id="5" name="TextBox 4">
            <a:extLst>
              <a:ext uri="{FF2B5EF4-FFF2-40B4-BE49-F238E27FC236}">
                <a16:creationId xmlns:a16="http://schemas.microsoft.com/office/drawing/2014/main" id="{D2EF45ED-3FBF-4ED7-4DDF-87E6D8C2A659}"/>
              </a:ext>
            </a:extLst>
          </p:cNvPr>
          <p:cNvSpPr txBox="1"/>
          <p:nvPr/>
        </p:nvSpPr>
        <p:spPr>
          <a:xfrm>
            <a:off x="3048828" y="3244334"/>
            <a:ext cx="6097656" cy="369332"/>
          </a:xfrm>
          <a:prstGeom prst="rect">
            <a:avLst/>
          </a:prstGeom>
          <a:noFill/>
        </p:spPr>
        <p:txBody>
          <a:bodyPr wrap="square">
            <a:spAutoFit/>
          </a:bodyPr>
          <a:lstStyle/>
          <a:p>
            <a:r>
              <a:rPr lang="en-US" dirty="0">
                <a:hlinkClick r:id="rId2"/>
              </a:rPr>
              <a:t>https://blog.hubspot.com/website/bad-vs-good-design</a:t>
            </a:r>
            <a:endParaRPr lang="en-US" dirty="0"/>
          </a:p>
        </p:txBody>
      </p:sp>
    </p:spTree>
    <p:extLst>
      <p:ext uri="{BB962C8B-B14F-4D97-AF65-F5344CB8AC3E}">
        <p14:creationId xmlns:p14="http://schemas.microsoft.com/office/powerpoint/2010/main" val="316633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pic>
        <p:nvPicPr>
          <p:cNvPr id="2050" name="Picture 2" descr="Lack of Contrast">
            <a:extLst>
              <a:ext uri="{FF2B5EF4-FFF2-40B4-BE49-F238E27FC236}">
                <a16:creationId xmlns:a16="http://schemas.microsoft.com/office/drawing/2014/main" id="{ADC70CB8-8A24-E8D5-E6F7-CF37A88545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396849"/>
            <a:ext cx="5729910" cy="23607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Contrast in Design">
            <a:extLst>
              <a:ext uri="{FF2B5EF4-FFF2-40B4-BE49-F238E27FC236}">
                <a16:creationId xmlns:a16="http://schemas.microsoft.com/office/drawing/2014/main" id="{8BD9E982-77CD-93E1-EFA4-194195D8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23" y="2396849"/>
            <a:ext cx="5204792" cy="34698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3320140" cy="461665"/>
          </a:xfrm>
          <a:prstGeom prst="rect">
            <a:avLst/>
          </a:prstGeom>
          <a:noFill/>
        </p:spPr>
        <p:txBody>
          <a:bodyPr wrap="none" rtlCol="0">
            <a:spAutoFit/>
          </a:bodyPr>
          <a:lstStyle/>
          <a:p>
            <a:r>
              <a:rPr lang="en-US" sz="2400" b="1" i="0" dirty="0">
                <a:solidFill>
                  <a:srgbClr val="0070C0"/>
                </a:solidFill>
                <a:effectLst/>
                <a:latin typeface="Metropolis-Regular"/>
              </a:rPr>
              <a:t>1. Desain </a:t>
            </a:r>
            <a:r>
              <a:rPr lang="en-US" sz="2400" b="1" i="0" dirty="0" err="1">
                <a:solidFill>
                  <a:srgbClr val="0070C0"/>
                </a:solidFill>
                <a:effectLst/>
                <a:latin typeface="Metropolis-Regular"/>
              </a:rPr>
              <a:t>kurang</a:t>
            </a:r>
            <a:r>
              <a:rPr lang="en-US" sz="2400" b="1" i="0" dirty="0">
                <a:solidFill>
                  <a:srgbClr val="0070C0"/>
                </a:solidFill>
                <a:effectLst/>
                <a:latin typeface="Metropolis-Regular"/>
              </a:rPr>
              <a:t> </a:t>
            </a:r>
            <a:r>
              <a:rPr lang="en-US" sz="2400" b="1" i="0" dirty="0" err="1">
                <a:solidFill>
                  <a:srgbClr val="0070C0"/>
                </a:solidFill>
                <a:effectLst/>
                <a:latin typeface="Metropolis-Regular"/>
              </a:rPr>
              <a:t>kontras</a:t>
            </a:r>
            <a:endParaRPr lang="en-US" sz="2400" dirty="0">
              <a:solidFill>
                <a:srgbClr val="0070C0"/>
              </a:solidFill>
            </a:endParaRPr>
          </a:p>
        </p:txBody>
      </p:sp>
      <p:sp>
        <p:nvSpPr>
          <p:cNvPr id="5" name="TextBox 4">
            <a:extLst>
              <a:ext uri="{FF2B5EF4-FFF2-40B4-BE49-F238E27FC236}">
                <a16:creationId xmlns:a16="http://schemas.microsoft.com/office/drawing/2014/main" id="{76138D0B-FFC9-EC08-F663-1D3068EE3621}"/>
              </a:ext>
            </a:extLst>
          </p:cNvPr>
          <p:cNvSpPr txBox="1"/>
          <p:nvPr/>
        </p:nvSpPr>
        <p:spPr>
          <a:xfrm>
            <a:off x="8070574" y="5078896"/>
            <a:ext cx="2601866" cy="369332"/>
          </a:xfrm>
          <a:prstGeom prst="rect">
            <a:avLst/>
          </a:prstGeom>
          <a:noFill/>
        </p:spPr>
        <p:txBody>
          <a:bodyPr wrap="none" rtlCol="0">
            <a:spAutoFit/>
          </a:bodyPr>
          <a:lstStyle/>
          <a:p>
            <a:r>
              <a:rPr lang="en-US" b="1" i="0" dirty="0">
                <a:solidFill>
                  <a:srgbClr val="000000"/>
                </a:solidFill>
                <a:effectLst/>
                <a:latin typeface="Metropolis-Bold"/>
              </a:rPr>
              <a:t>The Bad: Lack of Contrast</a:t>
            </a:r>
            <a:endParaRPr lang="en-US" dirty="0"/>
          </a:p>
        </p:txBody>
      </p:sp>
      <p:sp>
        <p:nvSpPr>
          <p:cNvPr id="6" name="TextBox 5">
            <a:extLst>
              <a:ext uri="{FF2B5EF4-FFF2-40B4-BE49-F238E27FC236}">
                <a16:creationId xmlns:a16="http://schemas.microsoft.com/office/drawing/2014/main" id="{AB6D1A4B-BFA5-4729-A961-1C15D29EF6A9}"/>
              </a:ext>
            </a:extLst>
          </p:cNvPr>
          <p:cNvSpPr txBox="1"/>
          <p:nvPr/>
        </p:nvSpPr>
        <p:spPr>
          <a:xfrm>
            <a:off x="2007704" y="6034091"/>
            <a:ext cx="2957733" cy="369332"/>
          </a:xfrm>
          <a:prstGeom prst="rect">
            <a:avLst/>
          </a:prstGeom>
          <a:noFill/>
        </p:spPr>
        <p:txBody>
          <a:bodyPr wrap="none" rtlCol="0">
            <a:spAutoFit/>
          </a:bodyPr>
          <a:lstStyle/>
          <a:p>
            <a:r>
              <a:rPr lang="en-US" b="1" i="0" dirty="0">
                <a:solidFill>
                  <a:srgbClr val="000000"/>
                </a:solidFill>
                <a:effectLst/>
                <a:latin typeface="Metropolis-Bold"/>
              </a:rPr>
              <a:t>The Good: Contrast in Design</a:t>
            </a:r>
            <a:endParaRPr lang="en-US" dirty="0"/>
          </a:p>
        </p:txBody>
      </p:sp>
    </p:spTree>
    <p:extLst>
      <p:ext uri="{BB962C8B-B14F-4D97-AF65-F5344CB8AC3E}">
        <p14:creationId xmlns:p14="http://schemas.microsoft.com/office/powerpoint/2010/main" val="884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3320140" cy="461665"/>
          </a:xfrm>
          <a:prstGeom prst="rect">
            <a:avLst/>
          </a:prstGeom>
          <a:noFill/>
        </p:spPr>
        <p:txBody>
          <a:bodyPr wrap="none" rtlCol="0">
            <a:spAutoFit/>
          </a:bodyPr>
          <a:lstStyle/>
          <a:p>
            <a:r>
              <a:rPr lang="en-US" sz="2400" b="1" i="0" dirty="0">
                <a:solidFill>
                  <a:srgbClr val="0070C0"/>
                </a:solidFill>
                <a:effectLst/>
                <a:latin typeface="Metropolis-Regular"/>
              </a:rPr>
              <a:t>1. Desain </a:t>
            </a:r>
            <a:r>
              <a:rPr lang="en-US" sz="2400" b="1" i="0" dirty="0" err="1">
                <a:solidFill>
                  <a:srgbClr val="0070C0"/>
                </a:solidFill>
                <a:effectLst/>
                <a:latin typeface="Metropolis-Regular"/>
              </a:rPr>
              <a:t>kurang</a:t>
            </a:r>
            <a:r>
              <a:rPr lang="en-US" sz="2400" b="1" i="0" dirty="0">
                <a:solidFill>
                  <a:srgbClr val="0070C0"/>
                </a:solidFill>
                <a:effectLst/>
                <a:latin typeface="Metropolis-Regular"/>
              </a:rPr>
              <a:t> </a:t>
            </a:r>
            <a:r>
              <a:rPr lang="en-US" sz="2400" b="1" i="0" dirty="0" err="1">
                <a:solidFill>
                  <a:srgbClr val="0070C0"/>
                </a:solidFill>
                <a:effectLst/>
                <a:latin typeface="Metropolis-Regular"/>
              </a:rPr>
              <a:t>kontras</a:t>
            </a:r>
            <a:endParaRPr lang="en-US" sz="2400" dirty="0">
              <a:solidFill>
                <a:srgbClr val="0070C0"/>
              </a:solidFill>
            </a:endParaRPr>
          </a:p>
        </p:txBody>
      </p:sp>
      <p:pic>
        <p:nvPicPr>
          <p:cNvPr id="13314" name="Picture 2" descr="Two screenshots of user interfaces, the first showing a lack of colour contrast, the second demonstrating good use of colour contrast in UI design">
            <a:extLst>
              <a:ext uri="{FF2B5EF4-FFF2-40B4-BE49-F238E27FC236}">
                <a16:creationId xmlns:a16="http://schemas.microsoft.com/office/drawing/2014/main" id="{9A2365CE-A379-4C75-0195-0EC105C64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593" y="1181894"/>
            <a:ext cx="619125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2692404" cy="461665"/>
          </a:xfrm>
          <a:prstGeom prst="rect">
            <a:avLst/>
          </a:prstGeom>
          <a:noFill/>
        </p:spPr>
        <p:txBody>
          <a:bodyPr wrap="none" rtlCol="0">
            <a:spAutoFit/>
          </a:bodyPr>
          <a:lstStyle/>
          <a:p>
            <a:pPr algn="l"/>
            <a:r>
              <a:rPr lang="en-US" sz="2400" b="1" i="0" dirty="0">
                <a:solidFill>
                  <a:srgbClr val="0070C0"/>
                </a:solidFill>
                <a:effectLst/>
                <a:latin typeface="Metropolis-Regular"/>
              </a:rPr>
              <a:t>2. </a:t>
            </a:r>
            <a:r>
              <a:rPr lang="en-US" sz="2400" b="1" dirty="0" err="1">
                <a:solidFill>
                  <a:srgbClr val="0070C0"/>
                </a:solidFill>
                <a:latin typeface="Metropolis-Regular"/>
              </a:rPr>
              <a:t>Tidak</a:t>
            </a:r>
            <a:r>
              <a:rPr lang="en-US" sz="2400" b="1" dirty="0">
                <a:solidFill>
                  <a:srgbClr val="0070C0"/>
                </a:solidFill>
                <a:latin typeface="Metropolis-Regular"/>
              </a:rPr>
              <a:t> </a:t>
            </a:r>
            <a:r>
              <a:rPr lang="en-US" sz="2400" b="1" i="0" dirty="0">
                <a:solidFill>
                  <a:srgbClr val="0070C0"/>
                </a:solidFill>
                <a:effectLst/>
                <a:latin typeface="Metropolis-Regular"/>
              </a:rPr>
              <a:t>Responsive</a:t>
            </a:r>
          </a:p>
        </p:txBody>
      </p:sp>
      <p:pic>
        <p:nvPicPr>
          <p:cNvPr id="3074" name="Picture 2" descr="Not Responsive Design">
            <a:extLst>
              <a:ext uri="{FF2B5EF4-FFF2-40B4-BE49-F238E27FC236}">
                <a16:creationId xmlns:a16="http://schemas.microsoft.com/office/drawing/2014/main" id="{D685BC70-9840-C31F-8587-C05D2C431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98" y="1902839"/>
            <a:ext cx="10652351" cy="39413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B9F6E1-5A41-AC5C-49A9-E0845377FB1A}"/>
              </a:ext>
            </a:extLst>
          </p:cNvPr>
          <p:cNvSpPr txBox="1"/>
          <p:nvPr/>
        </p:nvSpPr>
        <p:spPr>
          <a:xfrm>
            <a:off x="4671391" y="6125386"/>
            <a:ext cx="3250505" cy="369332"/>
          </a:xfrm>
          <a:prstGeom prst="rect">
            <a:avLst/>
          </a:prstGeom>
          <a:noFill/>
        </p:spPr>
        <p:txBody>
          <a:bodyPr wrap="none" rtlCol="0">
            <a:spAutoFit/>
          </a:bodyPr>
          <a:lstStyle/>
          <a:p>
            <a:r>
              <a:rPr lang="en-US" b="1" i="0" dirty="0">
                <a:solidFill>
                  <a:srgbClr val="000000"/>
                </a:solidFill>
                <a:effectLst/>
                <a:latin typeface="Metropolis-Bold"/>
              </a:rPr>
              <a:t>The Bad: Not Responsive Design</a:t>
            </a:r>
            <a:endParaRPr lang="en-US" dirty="0"/>
          </a:p>
        </p:txBody>
      </p:sp>
    </p:spTree>
    <p:extLst>
      <p:ext uri="{BB962C8B-B14F-4D97-AF65-F5344CB8AC3E}">
        <p14:creationId xmlns:p14="http://schemas.microsoft.com/office/powerpoint/2010/main" val="221356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ponsive Design">
            <a:extLst>
              <a:ext uri="{FF2B5EF4-FFF2-40B4-BE49-F238E27FC236}">
                <a16:creationId xmlns:a16="http://schemas.microsoft.com/office/drawing/2014/main" id="{7D3317C9-47D8-4920-DB38-57B75A950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724" y="1695035"/>
            <a:ext cx="85725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2692404" cy="461665"/>
          </a:xfrm>
          <a:prstGeom prst="rect">
            <a:avLst/>
          </a:prstGeom>
          <a:noFill/>
        </p:spPr>
        <p:txBody>
          <a:bodyPr wrap="none" rtlCol="0">
            <a:spAutoFit/>
          </a:bodyPr>
          <a:lstStyle/>
          <a:p>
            <a:pPr algn="l"/>
            <a:r>
              <a:rPr lang="en-US" sz="2400" b="1" i="0" dirty="0">
                <a:solidFill>
                  <a:srgbClr val="0070C0"/>
                </a:solidFill>
                <a:effectLst/>
                <a:latin typeface="Metropolis-Regular"/>
              </a:rPr>
              <a:t>2. </a:t>
            </a:r>
            <a:r>
              <a:rPr lang="en-US" sz="2400" b="1" dirty="0" err="1">
                <a:solidFill>
                  <a:srgbClr val="0070C0"/>
                </a:solidFill>
                <a:latin typeface="Metropolis-Regular"/>
              </a:rPr>
              <a:t>Tidak</a:t>
            </a:r>
            <a:r>
              <a:rPr lang="en-US" sz="2400" b="1" dirty="0">
                <a:solidFill>
                  <a:srgbClr val="0070C0"/>
                </a:solidFill>
                <a:latin typeface="Metropolis-Regular"/>
              </a:rPr>
              <a:t> </a:t>
            </a:r>
            <a:r>
              <a:rPr lang="en-US" sz="2400" b="1" i="0" dirty="0">
                <a:solidFill>
                  <a:srgbClr val="0070C0"/>
                </a:solidFill>
                <a:effectLst/>
                <a:latin typeface="Metropolis-Regular"/>
              </a:rPr>
              <a:t>Responsive</a:t>
            </a:r>
          </a:p>
        </p:txBody>
      </p:sp>
      <p:sp>
        <p:nvSpPr>
          <p:cNvPr id="7" name="TextBox 6">
            <a:extLst>
              <a:ext uri="{FF2B5EF4-FFF2-40B4-BE49-F238E27FC236}">
                <a16:creationId xmlns:a16="http://schemas.microsoft.com/office/drawing/2014/main" id="{06B9F6E1-5A41-AC5C-49A9-E0845377FB1A}"/>
              </a:ext>
            </a:extLst>
          </p:cNvPr>
          <p:cNvSpPr txBox="1"/>
          <p:nvPr/>
        </p:nvSpPr>
        <p:spPr>
          <a:xfrm>
            <a:off x="4599789" y="6403423"/>
            <a:ext cx="2992422" cy="369332"/>
          </a:xfrm>
          <a:prstGeom prst="rect">
            <a:avLst/>
          </a:prstGeom>
          <a:noFill/>
        </p:spPr>
        <p:txBody>
          <a:bodyPr wrap="none" rtlCol="0">
            <a:spAutoFit/>
          </a:bodyPr>
          <a:lstStyle/>
          <a:p>
            <a:r>
              <a:rPr lang="en-US" b="1" i="0" dirty="0">
                <a:solidFill>
                  <a:srgbClr val="000000"/>
                </a:solidFill>
                <a:effectLst/>
                <a:latin typeface="Metropolis-Bold"/>
              </a:rPr>
              <a:t>The Good: Responsive Design</a:t>
            </a:r>
            <a:endParaRPr lang="en-US" dirty="0"/>
          </a:p>
        </p:txBody>
      </p:sp>
    </p:spTree>
    <p:extLst>
      <p:ext uri="{BB962C8B-B14F-4D97-AF65-F5344CB8AC3E}">
        <p14:creationId xmlns:p14="http://schemas.microsoft.com/office/powerpoint/2010/main" val="236814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dirty="0" err="1">
                <a:solidFill>
                  <a:srgbClr val="000000"/>
                </a:solidFill>
                <a:latin typeface="Metropolis-Regular"/>
              </a:rPr>
              <a:t>K</a:t>
            </a:r>
            <a:r>
              <a:rPr lang="en-US" b="1" i="0" dirty="0" err="1">
                <a:solidFill>
                  <a:srgbClr val="000000"/>
                </a:solidFill>
                <a:effectLst/>
                <a:latin typeface="Metropolis-Regular"/>
              </a:rPr>
              <a:t>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1968809" cy="461665"/>
          </a:xfrm>
          <a:prstGeom prst="rect">
            <a:avLst/>
          </a:prstGeom>
          <a:noFill/>
        </p:spPr>
        <p:txBody>
          <a:bodyPr wrap="none" rtlCol="0">
            <a:spAutoFit/>
          </a:bodyPr>
          <a:lstStyle/>
          <a:p>
            <a:pPr algn="l"/>
            <a:r>
              <a:rPr lang="en-US" sz="2400" b="1" i="0" dirty="0">
                <a:solidFill>
                  <a:srgbClr val="0070C0"/>
                </a:solidFill>
                <a:effectLst/>
                <a:latin typeface="Metropolis-Regular"/>
              </a:rPr>
              <a:t>3. </a:t>
            </a:r>
            <a:r>
              <a:rPr lang="en-US" sz="2400" b="1" i="0" dirty="0" err="1">
                <a:solidFill>
                  <a:srgbClr val="0070C0"/>
                </a:solidFill>
                <a:effectLst/>
                <a:latin typeface="Metropolis-Regular"/>
              </a:rPr>
              <a:t>Plagiarisme</a:t>
            </a:r>
            <a:endParaRPr lang="en-US" sz="2400" b="1" i="0" dirty="0">
              <a:solidFill>
                <a:srgbClr val="0070C0"/>
              </a:solidFill>
              <a:effectLst/>
              <a:latin typeface="Metropolis-Regular"/>
            </a:endParaRPr>
          </a:p>
        </p:txBody>
      </p:sp>
      <p:sp>
        <p:nvSpPr>
          <p:cNvPr id="7" name="TextBox 6">
            <a:extLst>
              <a:ext uri="{FF2B5EF4-FFF2-40B4-BE49-F238E27FC236}">
                <a16:creationId xmlns:a16="http://schemas.microsoft.com/office/drawing/2014/main" id="{06B9F6E1-5A41-AC5C-49A9-E0845377FB1A}"/>
              </a:ext>
            </a:extLst>
          </p:cNvPr>
          <p:cNvSpPr txBox="1"/>
          <p:nvPr/>
        </p:nvSpPr>
        <p:spPr>
          <a:xfrm>
            <a:off x="4523380" y="5893647"/>
            <a:ext cx="2565574" cy="369332"/>
          </a:xfrm>
          <a:prstGeom prst="rect">
            <a:avLst/>
          </a:prstGeom>
          <a:noFill/>
        </p:spPr>
        <p:txBody>
          <a:bodyPr wrap="none" rtlCol="0">
            <a:spAutoFit/>
          </a:bodyPr>
          <a:lstStyle/>
          <a:p>
            <a:r>
              <a:rPr lang="en-US" b="1" i="0" dirty="0">
                <a:solidFill>
                  <a:srgbClr val="000000"/>
                </a:solidFill>
                <a:effectLst/>
                <a:latin typeface="Metropolis-Bold"/>
              </a:rPr>
              <a:t>The Bad: Plagiarism Data</a:t>
            </a:r>
            <a:endParaRPr lang="en-US" dirty="0"/>
          </a:p>
        </p:txBody>
      </p:sp>
      <p:pic>
        <p:nvPicPr>
          <p:cNvPr id="5122" name="Picture 2" descr="Plagiarism Data">
            <a:extLst>
              <a:ext uri="{FF2B5EF4-FFF2-40B4-BE49-F238E27FC236}">
                <a16:creationId xmlns:a16="http://schemas.microsoft.com/office/drawing/2014/main" id="{467FC501-AB1F-BE58-606D-034B2E402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27" y="2277645"/>
            <a:ext cx="11349519" cy="288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02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2877839" cy="461665"/>
          </a:xfrm>
          <a:prstGeom prst="rect">
            <a:avLst/>
          </a:prstGeom>
          <a:noFill/>
        </p:spPr>
        <p:txBody>
          <a:bodyPr wrap="none" rtlCol="0">
            <a:spAutoFit/>
          </a:bodyPr>
          <a:lstStyle/>
          <a:p>
            <a:r>
              <a:rPr lang="en-US" sz="2400" b="1" i="0" dirty="0">
                <a:solidFill>
                  <a:srgbClr val="0070C0"/>
                </a:solidFill>
                <a:effectLst/>
                <a:latin typeface="Metropolis-Regular"/>
              </a:rPr>
              <a:t>4. </a:t>
            </a:r>
            <a:r>
              <a:rPr lang="en-US" sz="2400" b="1" i="0" dirty="0" err="1">
                <a:solidFill>
                  <a:srgbClr val="0070C0"/>
                </a:solidFill>
                <a:effectLst/>
                <a:latin typeface="Metropolis-Regular"/>
              </a:rPr>
              <a:t>Pengaturan</a:t>
            </a:r>
            <a:r>
              <a:rPr lang="en-US" sz="2400" b="1" i="0" dirty="0">
                <a:solidFill>
                  <a:srgbClr val="0070C0"/>
                </a:solidFill>
                <a:effectLst/>
                <a:latin typeface="Metropolis-Regular"/>
              </a:rPr>
              <a:t> Layout</a:t>
            </a:r>
            <a:endParaRPr lang="en-US" sz="2400" dirty="0">
              <a:solidFill>
                <a:srgbClr val="0070C0"/>
              </a:solidFill>
            </a:endParaRPr>
          </a:p>
        </p:txBody>
      </p:sp>
      <p:pic>
        <p:nvPicPr>
          <p:cNvPr id="7" name="Picture 2" descr=" Good Design Vs. Bad Design ">
            <a:extLst>
              <a:ext uri="{FF2B5EF4-FFF2-40B4-BE49-F238E27FC236}">
                <a16:creationId xmlns:a16="http://schemas.microsoft.com/office/drawing/2014/main" id="{0622E355-E450-A570-C2B4-EE20A9D27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06" y="1773630"/>
            <a:ext cx="857250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0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onsistent Page Design">
            <a:extLst>
              <a:ext uri="{FF2B5EF4-FFF2-40B4-BE49-F238E27FC236}">
                <a16:creationId xmlns:a16="http://schemas.microsoft.com/office/drawing/2014/main" id="{2884054E-07E2-BB83-62FF-65B323B7C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843" y="3858649"/>
            <a:ext cx="6030519" cy="24027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6B392C-66CE-9E8C-4ECD-51C228BD49A2}"/>
              </a:ext>
            </a:extLst>
          </p:cNvPr>
          <p:cNvSpPr txBox="1"/>
          <p:nvPr/>
        </p:nvSpPr>
        <p:spPr>
          <a:xfrm>
            <a:off x="1474552" y="4419409"/>
            <a:ext cx="6097656" cy="369332"/>
          </a:xfrm>
          <a:prstGeom prst="rect">
            <a:avLst/>
          </a:prstGeom>
          <a:noFill/>
        </p:spPr>
        <p:txBody>
          <a:bodyPr wrap="square">
            <a:spAutoFit/>
          </a:bodyPr>
          <a:lstStyle/>
          <a:p>
            <a:r>
              <a:rPr lang="en-US" b="1" i="0" dirty="0">
                <a:solidFill>
                  <a:srgbClr val="000000"/>
                </a:solidFill>
                <a:effectLst/>
                <a:latin typeface="Metropolis-Bold"/>
              </a:rPr>
              <a:t>The Bad: Inconsistent Page Design</a:t>
            </a:r>
            <a:endParaRPr lang="en-US" dirty="0"/>
          </a:p>
        </p:txBody>
      </p:sp>
      <p:sp>
        <p:nvSpPr>
          <p:cNvPr id="2" name="Title 1">
            <a:extLst>
              <a:ext uri="{FF2B5EF4-FFF2-40B4-BE49-F238E27FC236}">
                <a16:creationId xmlns:a16="http://schemas.microsoft.com/office/drawing/2014/main" id="{505D68C4-2461-2A76-D9B7-33CA44A7F640}"/>
              </a:ext>
            </a:extLst>
          </p:cNvPr>
          <p:cNvSpPr>
            <a:spLocks noGrp="1"/>
          </p:cNvSpPr>
          <p:nvPr>
            <p:ph type="title"/>
          </p:nvPr>
        </p:nvSpPr>
        <p:spPr>
          <a:xfrm>
            <a:off x="416615" y="454577"/>
            <a:ext cx="10515600" cy="728179"/>
          </a:xfrm>
        </p:spPr>
        <p:txBody>
          <a:bodyPr>
            <a:normAutofit fontScale="90000"/>
          </a:bodyPr>
          <a:lstStyle/>
          <a:p>
            <a:pPr>
              <a:lnSpc>
                <a:spcPct val="100000"/>
              </a:lnSpc>
              <a:spcBef>
                <a:spcPts val="1800"/>
              </a:spcBef>
            </a:pPr>
            <a:r>
              <a:rPr lang="en-US" b="1" i="0" dirty="0" err="1">
                <a:solidFill>
                  <a:srgbClr val="000000"/>
                </a:solidFill>
                <a:effectLst/>
                <a:latin typeface="Metropolis-Regular"/>
              </a:rPr>
              <a:t>Kesalahan</a:t>
            </a:r>
            <a:r>
              <a:rPr lang="en-US" b="1" i="0" dirty="0">
                <a:solidFill>
                  <a:srgbClr val="000000"/>
                </a:solidFill>
                <a:effectLst/>
                <a:latin typeface="Metropolis-Regular"/>
              </a:rPr>
              <a:t> </a:t>
            </a:r>
            <a:r>
              <a:rPr lang="en-US" b="1" i="0" dirty="0" err="1">
                <a:solidFill>
                  <a:srgbClr val="000000"/>
                </a:solidFill>
                <a:effectLst/>
                <a:latin typeface="Metropolis-Regular"/>
              </a:rPr>
              <a:t>umum</a:t>
            </a:r>
            <a:r>
              <a:rPr lang="en-US" b="1" i="0" dirty="0">
                <a:solidFill>
                  <a:srgbClr val="000000"/>
                </a:solidFill>
                <a:effectLst/>
                <a:latin typeface="Metropolis-Regular"/>
              </a:rPr>
              <a:t> </a:t>
            </a:r>
            <a:r>
              <a:rPr lang="en-US" b="1" i="0" dirty="0" err="1">
                <a:solidFill>
                  <a:srgbClr val="000000"/>
                </a:solidFill>
                <a:effectLst/>
                <a:latin typeface="Metropolis-Regular"/>
              </a:rPr>
              <a:t>perancangan</a:t>
            </a:r>
            <a:r>
              <a:rPr lang="en-US" b="1" i="0" dirty="0">
                <a:solidFill>
                  <a:srgbClr val="000000"/>
                </a:solidFill>
                <a:effectLst/>
                <a:latin typeface="Metropolis-Regular"/>
              </a:rPr>
              <a:t> UI</a:t>
            </a:r>
            <a:endParaRPr lang="en-US" sz="2700" dirty="0"/>
          </a:p>
        </p:txBody>
      </p:sp>
      <p:sp>
        <p:nvSpPr>
          <p:cNvPr id="4" name="TextBox 3">
            <a:extLst>
              <a:ext uri="{FF2B5EF4-FFF2-40B4-BE49-F238E27FC236}">
                <a16:creationId xmlns:a16="http://schemas.microsoft.com/office/drawing/2014/main" id="{7A8004E7-E8CD-F580-723A-64BE7E13E992}"/>
              </a:ext>
            </a:extLst>
          </p:cNvPr>
          <p:cNvSpPr txBox="1"/>
          <p:nvPr/>
        </p:nvSpPr>
        <p:spPr>
          <a:xfrm>
            <a:off x="416615" y="1311965"/>
            <a:ext cx="3118226" cy="461665"/>
          </a:xfrm>
          <a:prstGeom prst="rect">
            <a:avLst/>
          </a:prstGeom>
          <a:noFill/>
        </p:spPr>
        <p:txBody>
          <a:bodyPr wrap="none" rtlCol="0">
            <a:spAutoFit/>
          </a:bodyPr>
          <a:lstStyle/>
          <a:p>
            <a:pPr algn="l"/>
            <a:r>
              <a:rPr lang="en-US" sz="2400" b="1" i="0" dirty="0">
                <a:solidFill>
                  <a:srgbClr val="0070C0"/>
                </a:solidFill>
                <a:effectLst/>
                <a:latin typeface="Metropolis-Regular"/>
              </a:rPr>
              <a:t>5. Style </a:t>
            </a:r>
            <a:r>
              <a:rPr lang="en-US" sz="2400" b="1" i="0" dirty="0" err="1">
                <a:solidFill>
                  <a:srgbClr val="0070C0"/>
                </a:solidFill>
                <a:effectLst/>
                <a:latin typeface="Metropolis-Regular"/>
              </a:rPr>
              <a:t>tidak</a:t>
            </a:r>
            <a:r>
              <a:rPr lang="en-US" sz="2400" b="1" i="0" dirty="0">
                <a:solidFill>
                  <a:srgbClr val="0070C0"/>
                </a:solidFill>
                <a:effectLst/>
                <a:latin typeface="Metropolis-Regular"/>
              </a:rPr>
              <a:t> </a:t>
            </a:r>
            <a:r>
              <a:rPr lang="en-US" sz="2400" b="1" i="0" dirty="0" err="1">
                <a:solidFill>
                  <a:srgbClr val="0070C0"/>
                </a:solidFill>
                <a:effectLst/>
                <a:latin typeface="Metropolis-Regular"/>
              </a:rPr>
              <a:t>konsisten</a:t>
            </a:r>
            <a:endParaRPr lang="en-US" sz="2400" b="1" i="0" dirty="0">
              <a:solidFill>
                <a:srgbClr val="0070C0"/>
              </a:solidFill>
              <a:effectLst/>
              <a:latin typeface="Metropolis-Regular"/>
            </a:endParaRPr>
          </a:p>
        </p:txBody>
      </p:sp>
      <p:sp>
        <p:nvSpPr>
          <p:cNvPr id="7" name="TextBox 6">
            <a:extLst>
              <a:ext uri="{FF2B5EF4-FFF2-40B4-BE49-F238E27FC236}">
                <a16:creationId xmlns:a16="http://schemas.microsoft.com/office/drawing/2014/main" id="{06B9F6E1-5A41-AC5C-49A9-E0845377FB1A}"/>
              </a:ext>
            </a:extLst>
          </p:cNvPr>
          <p:cNvSpPr txBox="1"/>
          <p:nvPr/>
        </p:nvSpPr>
        <p:spPr>
          <a:xfrm>
            <a:off x="7572208" y="6261434"/>
            <a:ext cx="3425874" cy="369332"/>
          </a:xfrm>
          <a:prstGeom prst="rect">
            <a:avLst/>
          </a:prstGeom>
          <a:noFill/>
        </p:spPr>
        <p:txBody>
          <a:bodyPr wrap="none" rtlCol="0">
            <a:spAutoFit/>
          </a:bodyPr>
          <a:lstStyle/>
          <a:p>
            <a:r>
              <a:rPr lang="en-US" b="1" i="0" dirty="0">
                <a:solidFill>
                  <a:srgbClr val="000000"/>
                </a:solidFill>
                <a:effectLst/>
                <a:latin typeface="Metropolis-Bold"/>
              </a:rPr>
              <a:t>The Good: Consistent Page Design</a:t>
            </a:r>
            <a:endParaRPr lang="en-US" dirty="0"/>
          </a:p>
        </p:txBody>
      </p:sp>
      <p:pic>
        <p:nvPicPr>
          <p:cNvPr id="6146" name="Picture 2" descr=" Inconsistent Page Design">
            <a:extLst>
              <a:ext uri="{FF2B5EF4-FFF2-40B4-BE49-F238E27FC236}">
                <a16:creationId xmlns:a16="http://schemas.microsoft.com/office/drawing/2014/main" id="{050E3407-FDA6-D1C0-ABBC-865E4C7D1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6" y="1895127"/>
            <a:ext cx="5406887" cy="215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58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282</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Calibri</vt:lpstr>
      <vt:lpstr>Calibri Light</vt:lpstr>
      <vt:lpstr>Metropolis-Bold</vt:lpstr>
      <vt:lpstr>Metropolis-Regular</vt:lpstr>
      <vt:lpstr>Noe Display</vt:lpstr>
      <vt:lpstr>var(--ds-font__dinpro--cond)</vt:lpstr>
      <vt:lpstr>Office Theme</vt:lpstr>
      <vt:lpstr>Cover and End Slide Master</vt:lpstr>
      <vt:lpstr>Section Break Slide Master</vt:lpstr>
      <vt:lpstr>PowerPoint Presentation</vt:lpstr>
      <vt:lpstr>PowerPoint Presentation</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Kesalahan umum perancangan 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Design VS Bad Design</dc:title>
  <dc:creator>pakeauzan@gmail.com</dc:creator>
  <cp:lastModifiedBy>pakeauzan@gmail.com</cp:lastModifiedBy>
  <cp:revision>8</cp:revision>
  <dcterms:created xsi:type="dcterms:W3CDTF">2022-11-08T00:28:22Z</dcterms:created>
  <dcterms:modified xsi:type="dcterms:W3CDTF">2022-11-08T04:17:01Z</dcterms:modified>
</cp:coreProperties>
</file>