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78" r:id="rId7"/>
    <p:sldId id="281" r:id="rId8"/>
    <p:sldId id="262" r:id="rId9"/>
    <p:sldId id="263" r:id="rId10"/>
    <p:sldId id="264" r:id="rId11"/>
    <p:sldId id="265" r:id="rId12"/>
    <p:sldId id="273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89" r:id="rId23"/>
    <p:sldId id="291" r:id="rId24"/>
    <p:sldId id="292" r:id="rId25"/>
    <p:sldId id="293" r:id="rId26"/>
    <p:sldId id="294" r:id="rId27"/>
    <p:sldId id="28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  <a:srgbClr val="CC99FF"/>
    <a:srgbClr val="F9F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4" autoAdjust="0"/>
  </p:normalViewPr>
  <p:slideViewPr>
    <p:cSldViewPr>
      <p:cViewPr>
        <p:scale>
          <a:sx n="81" d="100"/>
          <a:sy n="81" d="100"/>
        </p:scale>
        <p:origin x="788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9DA0D45-2225-4E31-8BCB-83047CF7E738}" type="datetimeFigureOut">
              <a:rPr lang="en-US"/>
              <a:pPr>
                <a:defRPr/>
              </a:pPr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8D45800-10A6-4AC2-9A64-491EA5C7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3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6F2B607-EA1D-4F22-B64C-7AF46038B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0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8858-8CA5-4CFA-B1E8-B4093BAEE9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04FCD-FCAB-446B-935E-A605E7C85B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6D131-7BB7-4C37-887A-BB61AA7B8D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BC9D7-4B81-4EB4-8538-3984547CF3F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B836E-2C0D-4721-AE27-11997AC531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58863"/>
            <a:ext cx="8739188" cy="494188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15F1-484A-4490-AD6D-21FAD866567B}" type="datetimeFigureOut">
              <a:rPr lang="id-ID" smtClean="0"/>
              <a:t>08/06/2022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1605-9ED7-40B9-9E46-A030B94E05B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Times New Roman" pitchFamily="18" charset="0"/>
              </a:rPr>
              <a:t>METODE TRANSPORTASI</a:t>
            </a:r>
            <a:r>
              <a:rPr lang="en-US"/>
              <a:t>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1905000"/>
            <a:ext cx="7315200" cy="297180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  <a:t>suatu metode yang digunakan untuk mengatur distribusi dari sumber-sumber yang menyediakan produk yang sama, ke tempat-tempat yang membutuhkan secara optimal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 autoUpdateAnimBg="0"/>
      <p:bldP spid="205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0"/>
            <a:ext cx="7239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Metode MODI</a:t>
            </a:r>
            <a:r>
              <a:rPr lang="en-US" sz="1800" b="1">
                <a:latin typeface="Times New Roman" pitchFamily="18" charset="0"/>
              </a:rPr>
              <a:t> </a:t>
            </a:r>
            <a:br>
              <a:rPr lang="en-US" sz="1800" b="1">
                <a:latin typeface="Times New Roman" pitchFamily="18" charset="0"/>
              </a:rPr>
            </a:br>
            <a:r>
              <a:rPr lang="en-US" sz="1800" b="1">
                <a:latin typeface="Times New Roman" pitchFamily="18" charset="0"/>
                <a:cs typeface="Times New Roman" pitchFamily="18" charset="0"/>
              </a:rPr>
              <a:t>(Modified Distribution)</a:t>
            </a:r>
            <a:r>
              <a:rPr lang="en-US" sz="1800" b="1">
                <a:latin typeface="Times New Roman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371600"/>
            <a:ext cx="24384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Formulasi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133600" y="1981200"/>
            <a:ext cx="26670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SzPct val="85000"/>
              <a:defRPr/>
            </a:pP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32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</a:t>
            </a: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32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j</a:t>
            </a: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32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ij</a:t>
            </a: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33600" y="31242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en-US" sz="3200">
                <a:cs typeface="Times New Roman" pitchFamily="18" charset="0"/>
              </a:rPr>
              <a:t>R</a:t>
            </a:r>
            <a:r>
              <a:rPr lang="en-US" sz="3200" baseline="-30000">
                <a:cs typeface="Times New Roman" pitchFamily="18" charset="0"/>
              </a:rPr>
              <a:t>i	</a:t>
            </a:r>
            <a:r>
              <a:rPr lang="en-US" sz="3200">
                <a:cs typeface="Times New Roman" pitchFamily="18" charset="0"/>
              </a:rPr>
              <a:t>= nilai baris i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133600" y="38862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en-US" sz="3200">
                <a:cs typeface="Times New Roman" pitchFamily="18" charset="0"/>
              </a:rPr>
              <a:t>K</a:t>
            </a:r>
            <a:r>
              <a:rPr lang="en-US" sz="3200" baseline="-30000">
                <a:cs typeface="Times New Roman" pitchFamily="18" charset="0"/>
              </a:rPr>
              <a:t>j	</a:t>
            </a:r>
            <a:r>
              <a:rPr lang="en-US" sz="3200">
                <a:cs typeface="Times New Roman" pitchFamily="18" charset="0"/>
              </a:rPr>
              <a:t>= nilai kolom j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133600" y="4495800"/>
            <a:ext cx="6410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en-US" sz="3200">
                <a:cs typeface="Times New Roman" pitchFamily="18" charset="0"/>
              </a:rPr>
              <a:t>C</a:t>
            </a:r>
            <a:r>
              <a:rPr lang="en-US" sz="3200" baseline="-25000">
                <a:cs typeface="Times New Roman" pitchFamily="18" charset="0"/>
              </a:rPr>
              <a:t>i</a:t>
            </a:r>
            <a:r>
              <a:rPr lang="en-US" sz="3200" baseline="-30000">
                <a:cs typeface="Times New Roman" pitchFamily="18" charset="0"/>
              </a:rPr>
              <a:t>j	</a:t>
            </a:r>
            <a:r>
              <a:rPr lang="en-US" sz="3200">
                <a:cs typeface="Times New Roman" pitchFamily="18" charset="0"/>
              </a:rPr>
              <a:t>= biaya pengangkutan dari </a:t>
            </a:r>
          </a:p>
          <a:p>
            <a:pPr>
              <a:spcBef>
                <a:spcPct val="20000"/>
              </a:spcBef>
              <a:buSzPct val="85000"/>
              <a:defRPr/>
            </a:pPr>
            <a:r>
              <a:rPr lang="en-US" sz="3200">
                <a:cs typeface="Times New Roman" pitchFamily="18" charset="0"/>
              </a:rPr>
              <a:t>	   sumber  i  ke tujuan 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1" grpId="0" build="p" autoUpdateAnimBg="0"/>
      <p:bldP spid="17412" grpId="0" animBg="1" autoUpdateAnimBg="0"/>
      <p:bldP spid="17413" grpId="0"/>
      <p:bldP spid="17414" grpId="0"/>
      <p:bldP spid="174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"/>
            <a:ext cx="7239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Metode MODI</a:t>
            </a:r>
            <a:r>
              <a:rPr lang="en-US" sz="1800" b="1">
                <a:latin typeface="Times New Roman" pitchFamily="18" charset="0"/>
              </a:rPr>
              <a:t> </a:t>
            </a:r>
            <a:br>
              <a:rPr lang="en-US" sz="1800" b="1">
                <a:latin typeface="Times New Roman" pitchFamily="18" charset="0"/>
              </a:rPr>
            </a:br>
            <a:r>
              <a:rPr lang="en-US" sz="1800" b="1">
                <a:latin typeface="Times New Roman" pitchFamily="18" charset="0"/>
                <a:cs typeface="Times New Roman" pitchFamily="18" charset="0"/>
              </a:rPr>
              <a:t>(Modified Distribution)</a:t>
            </a:r>
            <a:r>
              <a:rPr lang="en-US" sz="1800" b="1">
                <a:latin typeface="Times New Roman" pitchFamily="18" charset="0"/>
              </a:rPr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752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Isilah tabel pertama dari sudut kiri atas ke kanan bawah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Menentukan nilai baris dan kolom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dengan cara: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57200" y="2667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Baris  pertama selalu diberi nilai 0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Nilai baris yang lain dan nilai semua kolom ditentukan berdasarkan rumus R</a:t>
            </a:r>
            <a:r>
              <a:rPr lang="en-US" sz="24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24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j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24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ij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. 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838200" y="4114800"/>
            <a:ext cx="4114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Nilai baris W = 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W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0</a:t>
            </a:r>
          </a:p>
          <a:p>
            <a:pPr marL="457200" indent="-457200"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Mencari nilai kolom A:</a:t>
            </a:r>
          </a:p>
          <a:p>
            <a:pPr marL="457200" indent="-457200"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W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WA</a:t>
            </a:r>
            <a:endParaRPr lang="en-US" sz="1700">
              <a:effectLst>
                <a:outerShdw blurRad="38100" dist="38100" dir="2700000" algn="tl">
                  <a:srgbClr val="FFFFFF"/>
                </a:outerShdw>
              </a:effectLst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0   +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 20,   nilai kolom A =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20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953000" y="4267200"/>
            <a:ext cx="4038600" cy="2057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Mencari nilai kolom dan baris yg lain:</a:t>
            </a:r>
          </a:p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W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WB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;  0  +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 = 5; 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5</a:t>
            </a:r>
          </a:p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H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HB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;  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H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 + 5  = 20;   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H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15</a:t>
            </a:r>
          </a:p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PB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;  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 +  5  = 10;   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 5</a:t>
            </a:r>
          </a:p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+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C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C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PC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;  5  +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C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 = 19;   K</a:t>
            </a:r>
            <a:r>
              <a:rPr lang="en-US" sz="17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C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= 14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Langkah Penyelesaian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8" grpId="0" autoUpdateAnimBg="0"/>
      <p:bldP spid="20489" grpId="0" autoUpdateAnimBg="0"/>
      <p:bldP spid="20491" grpId="0" animBg="1" autoUpdateAnimBg="0"/>
      <p:bldP spid="20492" grpId="0" animBg="1" autoUpdateAnimBg="0"/>
      <p:bldP spid="2049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4343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 Pertama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609600" y="14478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908" name="Oval 92"/>
          <p:cNvSpPr>
            <a:spLocks noChangeArrowheads="1"/>
          </p:cNvSpPr>
          <p:nvPr/>
        </p:nvSpPr>
        <p:spPr bwMode="auto">
          <a:xfrm>
            <a:off x="1906588" y="23050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4909" name="Oval 93"/>
          <p:cNvSpPr>
            <a:spLocks noChangeArrowheads="1"/>
          </p:cNvSpPr>
          <p:nvPr/>
        </p:nvSpPr>
        <p:spPr bwMode="auto">
          <a:xfrm>
            <a:off x="3925888" y="23050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4910" name="Oval 94"/>
          <p:cNvSpPr>
            <a:spLocks noChangeArrowheads="1"/>
          </p:cNvSpPr>
          <p:nvPr/>
        </p:nvSpPr>
        <p:spPr bwMode="auto">
          <a:xfrm>
            <a:off x="3944938" y="31432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4911" name="Oval 95"/>
          <p:cNvSpPr>
            <a:spLocks noChangeArrowheads="1"/>
          </p:cNvSpPr>
          <p:nvPr/>
        </p:nvSpPr>
        <p:spPr bwMode="auto">
          <a:xfrm>
            <a:off x="3924300" y="39814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4912" name="Oval 96"/>
          <p:cNvSpPr>
            <a:spLocks noChangeArrowheads="1"/>
          </p:cNvSpPr>
          <p:nvPr/>
        </p:nvSpPr>
        <p:spPr bwMode="auto">
          <a:xfrm>
            <a:off x="5962650" y="39814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90550" y="1466850"/>
            <a:ext cx="1009650" cy="622300"/>
            <a:chOff x="372" y="924"/>
            <a:chExt cx="636" cy="392"/>
          </a:xfrm>
        </p:grpSpPr>
        <p:sp>
          <p:nvSpPr>
            <p:cNvPr id="14441" name="Text Box 102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4442" name="Line 103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4443" name="Text Box 104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34931" name="Text Box 115"/>
          <p:cNvSpPr txBox="1">
            <a:spLocks noChangeArrowheads="1"/>
          </p:cNvSpPr>
          <p:nvPr/>
        </p:nvSpPr>
        <p:spPr bwMode="auto">
          <a:xfrm>
            <a:off x="1981200" y="239236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4932" name="Text Box 116"/>
          <p:cNvSpPr txBox="1">
            <a:spLocks noChangeArrowheads="1"/>
          </p:cNvSpPr>
          <p:nvPr/>
        </p:nvSpPr>
        <p:spPr bwMode="auto">
          <a:xfrm>
            <a:off x="3981450" y="2400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34935" name="Text Box 119"/>
          <p:cNvSpPr txBox="1">
            <a:spLocks noChangeArrowheads="1"/>
          </p:cNvSpPr>
          <p:nvPr/>
        </p:nvSpPr>
        <p:spPr bwMode="auto">
          <a:xfrm>
            <a:off x="4038600" y="32385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60</a:t>
            </a:r>
          </a:p>
        </p:txBody>
      </p:sp>
      <p:sp>
        <p:nvSpPr>
          <p:cNvPr id="34937" name="Text Box 121"/>
          <p:cNvSpPr txBox="1">
            <a:spLocks noChangeArrowheads="1"/>
          </p:cNvSpPr>
          <p:nvPr/>
        </p:nvSpPr>
        <p:spPr bwMode="auto">
          <a:xfrm>
            <a:off x="4000500" y="40767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4938" name="Text Box 122"/>
          <p:cNvSpPr txBox="1">
            <a:spLocks noChangeArrowheads="1"/>
          </p:cNvSpPr>
          <p:nvPr/>
        </p:nvSpPr>
        <p:spPr bwMode="auto">
          <a:xfrm>
            <a:off x="6038850" y="40767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34939" name="Text Box 123"/>
          <p:cNvSpPr txBox="1">
            <a:spLocks noChangeArrowheads="1"/>
          </p:cNvSpPr>
          <p:nvPr/>
        </p:nvSpPr>
        <p:spPr bwMode="auto">
          <a:xfrm>
            <a:off x="1095375" y="2562225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34940" name="Text Box 124"/>
          <p:cNvSpPr txBox="1">
            <a:spLocks noChangeArrowheads="1"/>
          </p:cNvSpPr>
          <p:nvPr/>
        </p:nvSpPr>
        <p:spPr bwMode="auto">
          <a:xfrm>
            <a:off x="1104900" y="34099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34941" name="Text Box 125"/>
          <p:cNvSpPr txBox="1">
            <a:spLocks noChangeArrowheads="1"/>
          </p:cNvSpPr>
          <p:nvPr/>
        </p:nvSpPr>
        <p:spPr bwMode="auto">
          <a:xfrm>
            <a:off x="1104900" y="426720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2571750" y="1809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34943" name="Text Box 127"/>
          <p:cNvSpPr txBox="1">
            <a:spLocks noChangeArrowheads="1"/>
          </p:cNvSpPr>
          <p:nvPr/>
        </p:nvSpPr>
        <p:spPr bwMode="auto">
          <a:xfrm>
            <a:off x="4629150" y="180975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4944" name="Text Box 128"/>
          <p:cNvSpPr txBox="1">
            <a:spLocks noChangeArrowheads="1"/>
          </p:cNvSpPr>
          <p:nvPr/>
        </p:nvSpPr>
        <p:spPr bwMode="auto">
          <a:xfrm>
            <a:off x="6572250" y="1809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  <p:sp>
        <p:nvSpPr>
          <p:cNvPr id="34945" name="Rectangle 129"/>
          <p:cNvSpPr>
            <a:spLocks noChangeArrowheads="1"/>
          </p:cNvSpPr>
          <p:nvPr/>
        </p:nvSpPr>
        <p:spPr bwMode="auto">
          <a:xfrm>
            <a:off x="3962400" y="6096000"/>
            <a:ext cx="1514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cs typeface="Times New Roman" pitchFamily="18" charset="0"/>
              </a:rPr>
              <a:t>R</a:t>
            </a:r>
            <a:r>
              <a:rPr lang="en-US" sz="2400" baseline="-30000">
                <a:cs typeface="Times New Roman" pitchFamily="18" charset="0"/>
              </a:rPr>
              <a:t>i</a:t>
            </a:r>
            <a:r>
              <a:rPr lang="en-US" sz="2400">
                <a:cs typeface="Times New Roman" pitchFamily="18" charset="0"/>
              </a:rPr>
              <a:t> + K</a:t>
            </a:r>
            <a:r>
              <a:rPr lang="en-US" sz="2400" baseline="-30000">
                <a:cs typeface="Times New Roman" pitchFamily="18" charset="0"/>
              </a:rPr>
              <a:t>j</a:t>
            </a:r>
            <a:r>
              <a:rPr lang="en-US" sz="2400">
                <a:cs typeface="Times New Roman" pitchFamily="18" charset="0"/>
              </a:rPr>
              <a:t> = C</a:t>
            </a:r>
            <a:r>
              <a:rPr lang="en-US" sz="2400" baseline="-30000">
                <a:cs typeface="Times New Roman" pitchFamily="18" charset="0"/>
              </a:rPr>
              <a:t>ij</a:t>
            </a:r>
          </a:p>
        </p:txBody>
      </p:sp>
      <p:sp>
        <p:nvSpPr>
          <p:cNvPr id="34947" name="Rectangle 131"/>
          <p:cNvSpPr>
            <a:spLocks noChangeArrowheads="1"/>
          </p:cNvSpPr>
          <p:nvPr/>
        </p:nvSpPr>
        <p:spPr bwMode="auto">
          <a:xfrm>
            <a:off x="2819400" y="5638800"/>
            <a:ext cx="1778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cs typeface="Times New Roman" pitchFamily="18" charset="0"/>
              </a:rPr>
              <a:t>FORMULASI</a:t>
            </a:r>
            <a:endParaRPr lang="en-US" sz="2400" baseline="-30000">
              <a:cs typeface="Times New Roman" pitchFamily="18" charset="0"/>
            </a:endParaRPr>
          </a:p>
        </p:txBody>
      </p:sp>
      <p:sp>
        <p:nvSpPr>
          <p:cNvPr id="34953" name="AutoShape 137"/>
          <p:cNvSpPr>
            <a:spLocks/>
          </p:cNvSpPr>
          <p:nvPr/>
        </p:nvSpPr>
        <p:spPr bwMode="auto">
          <a:xfrm>
            <a:off x="1676400" y="762000"/>
            <a:ext cx="2057400" cy="571500"/>
          </a:xfrm>
          <a:prstGeom prst="borderCallout2">
            <a:avLst>
              <a:gd name="adj1" fmla="val 20000"/>
              <a:gd name="adj2" fmla="val -3704"/>
              <a:gd name="adj3" fmla="val 20000"/>
              <a:gd name="adj4" fmla="val -7639"/>
              <a:gd name="adj5" fmla="val 316111"/>
              <a:gd name="adj6" fmla="val -3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Baris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pertama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954" name="AutoShape 138"/>
          <p:cNvSpPr>
            <a:spLocks/>
          </p:cNvSpPr>
          <p:nvPr/>
        </p:nvSpPr>
        <p:spPr bwMode="auto">
          <a:xfrm>
            <a:off x="3657600" y="0"/>
            <a:ext cx="2438400" cy="571500"/>
          </a:xfrm>
          <a:prstGeom prst="borderCallout2">
            <a:avLst>
              <a:gd name="adj1" fmla="val 20000"/>
              <a:gd name="adj2" fmla="val -3125"/>
              <a:gd name="adj3" fmla="val 20000"/>
              <a:gd name="adj4" fmla="val -7227"/>
              <a:gd name="adj5" fmla="val 306238"/>
              <a:gd name="adj6" fmla="val -348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C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</a:t>
            </a:r>
          </a:p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   + 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20;  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20</a:t>
            </a:r>
          </a:p>
        </p:txBody>
      </p:sp>
      <p:sp>
        <p:nvSpPr>
          <p:cNvPr id="34955" name="AutoShape 139"/>
          <p:cNvSpPr>
            <a:spLocks/>
          </p:cNvSpPr>
          <p:nvPr/>
        </p:nvSpPr>
        <p:spPr bwMode="auto">
          <a:xfrm>
            <a:off x="6400800" y="0"/>
            <a:ext cx="2286000" cy="571500"/>
          </a:xfrm>
          <a:prstGeom prst="borderCallout2">
            <a:avLst>
              <a:gd name="adj1" fmla="val 20000"/>
              <a:gd name="adj2" fmla="val -3333"/>
              <a:gd name="adj3" fmla="val 20000"/>
              <a:gd name="adj4" fmla="val -7361"/>
              <a:gd name="adj5" fmla="val 301465"/>
              <a:gd name="adj6" fmla="val -558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C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WB</a:t>
            </a:r>
          </a:p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 + 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= 5;  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5</a:t>
            </a:r>
          </a:p>
        </p:txBody>
      </p:sp>
      <p:sp>
        <p:nvSpPr>
          <p:cNvPr id="34956" name="AutoShape 140"/>
          <p:cNvSpPr>
            <a:spLocks/>
          </p:cNvSpPr>
          <p:nvPr/>
        </p:nvSpPr>
        <p:spPr bwMode="auto">
          <a:xfrm>
            <a:off x="1828800" y="2514600"/>
            <a:ext cx="2514600" cy="571500"/>
          </a:xfrm>
          <a:prstGeom prst="borderCallout2">
            <a:avLst>
              <a:gd name="adj1" fmla="val 20000"/>
              <a:gd name="adj2" fmla="val -3032"/>
              <a:gd name="adj3" fmla="val 20000"/>
              <a:gd name="adj4" fmla="val -6505"/>
              <a:gd name="adj5" fmla="val 158056"/>
              <a:gd name="adj6" fmla="val -303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C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</a:p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+ 5   = 20;   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15</a:t>
            </a:r>
          </a:p>
        </p:txBody>
      </p:sp>
      <p:sp>
        <p:nvSpPr>
          <p:cNvPr id="34957" name="AutoShape 141"/>
          <p:cNvSpPr>
            <a:spLocks/>
          </p:cNvSpPr>
          <p:nvPr/>
        </p:nvSpPr>
        <p:spPr bwMode="auto">
          <a:xfrm>
            <a:off x="1828800" y="3352800"/>
            <a:ext cx="2514600" cy="571500"/>
          </a:xfrm>
          <a:prstGeom prst="borderCallout2">
            <a:avLst>
              <a:gd name="adj1" fmla="val 20000"/>
              <a:gd name="adj2" fmla="val -3032"/>
              <a:gd name="adj3" fmla="val 20000"/>
              <a:gd name="adj4" fmla="val -6505"/>
              <a:gd name="adj5" fmla="val 158056"/>
              <a:gd name="adj6" fmla="val -303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C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PB</a:t>
            </a:r>
          </a:p>
          <a:p>
            <a:pPr eaLnBrk="0" hangingPunct="0"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+  5  = 10;   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 5</a:t>
            </a:r>
          </a:p>
        </p:txBody>
      </p:sp>
      <p:sp>
        <p:nvSpPr>
          <p:cNvPr id="34958" name="AutoShape 142"/>
          <p:cNvSpPr>
            <a:spLocks/>
          </p:cNvSpPr>
          <p:nvPr/>
        </p:nvSpPr>
        <p:spPr bwMode="auto">
          <a:xfrm>
            <a:off x="6629400" y="838200"/>
            <a:ext cx="2362200" cy="571500"/>
          </a:xfrm>
          <a:prstGeom prst="borderCallout2">
            <a:avLst>
              <a:gd name="adj1" fmla="val 20000"/>
              <a:gd name="adj2" fmla="val -3227"/>
              <a:gd name="adj3" fmla="val 20000"/>
              <a:gd name="adj4" fmla="val -4032"/>
              <a:gd name="adj5" fmla="val 170556"/>
              <a:gd name="adj6" fmla="val -9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 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C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PC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just">
              <a:spcBef>
                <a:spcPct val="20000"/>
              </a:spcBef>
              <a:buSzPct val="85000"/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   +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= 19;  K</a:t>
            </a:r>
            <a:r>
              <a:rPr lang="en-US" sz="1600" baseline="-250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4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908" grpId="0" animBg="1" autoUpdateAnimBg="0"/>
      <p:bldP spid="34909" grpId="0" animBg="1" autoUpdateAnimBg="0"/>
      <p:bldP spid="34910" grpId="0" animBg="1" autoUpdateAnimBg="0"/>
      <p:bldP spid="34911" grpId="0" animBg="1" autoUpdateAnimBg="0"/>
      <p:bldP spid="34912" grpId="0" animBg="1" autoUpdateAnimBg="0"/>
      <p:bldP spid="34931" grpId="0" autoUpdateAnimBg="0"/>
      <p:bldP spid="34932" grpId="0" autoUpdateAnimBg="0"/>
      <p:bldP spid="34935" grpId="0" autoUpdateAnimBg="0"/>
      <p:bldP spid="34937" grpId="0" autoUpdateAnimBg="0"/>
      <p:bldP spid="34938" grpId="0" autoUpdateAnimBg="0"/>
      <p:bldP spid="34939" grpId="0"/>
      <p:bldP spid="34940" grpId="0" autoUpdateAnimBg="0"/>
      <p:bldP spid="34941" grpId="0" autoUpdateAnimBg="0"/>
      <p:bldP spid="34942" grpId="0" autoUpdateAnimBg="0"/>
      <p:bldP spid="34943" grpId="0" autoUpdateAnimBg="0"/>
      <p:bldP spid="34944" grpId="0" autoUpdateAnimBg="0"/>
      <p:bldP spid="34945" grpId="0" autoUpdateAnimBg="0"/>
      <p:bldP spid="34947" grpId="0" autoUpdateAnimBg="0"/>
      <p:bldP spid="34953" grpId="0" animBg="1"/>
      <p:bldP spid="34954" grpId="0" animBg="1"/>
      <p:bldP spid="34955" grpId="0" animBg="1"/>
      <p:bldP spid="34956" grpId="0" animBg="1"/>
      <p:bldP spid="34957" grpId="0" animBg="1"/>
      <p:bldP spid="349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65125"/>
            <a:ext cx="7772400" cy="457200"/>
          </a:xfrm>
        </p:spPr>
        <p:txBody>
          <a:bodyPr>
            <a:spAutoFit/>
          </a:bodyPr>
          <a:lstStyle/>
          <a:p>
            <a:pPr marL="838200" indent="-838200" eaLnBrk="1" hangingPunct="1">
              <a:spcBef>
                <a:spcPct val="20000"/>
              </a:spcBef>
              <a:buSzPct val="85000"/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3.  Menghitung Indeks perbaikan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565525" y="1717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09625" y="8382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</a:rPr>
              <a:t>Indeks perbaikan adalah nilai dari segi empat air (segi empat yang kosong). </a:t>
            </a:r>
            <a:endParaRPr lang="en-US" sz="2400">
              <a:solidFill>
                <a:srgbClr val="F9F421"/>
              </a:solidFill>
            </a:endParaRPr>
          </a:p>
        </p:txBody>
      </p:sp>
      <p:graphicFrame>
        <p:nvGraphicFramePr>
          <p:cNvPr id="23593" name="Group 41"/>
          <p:cNvGraphicFramePr>
            <a:graphicFrameLocks noGrp="1"/>
          </p:cNvGraphicFramePr>
          <p:nvPr/>
        </p:nvGraphicFramePr>
        <p:xfrm>
          <a:off x="933450" y="2890838"/>
          <a:ext cx="7315200" cy="343408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Segi empat air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R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K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indeks perbaikan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15 - 20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828675" y="2300288"/>
            <a:ext cx="412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Tabel Indeks Perbaikan :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838200" y="16764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Rumus :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362200" y="1778000"/>
            <a:ext cx="4883150" cy="5191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R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K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indeks perbaikan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60" grpId="0"/>
      <p:bldP spid="23595" grpId="0"/>
      <p:bldP spid="23596" grpId="0"/>
      <p:bldP spid="235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8001000" cy="8382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sz="1800">
                <a:cs typeface="Times New Roman" pitchFamily="18" charset="0"/>
              </a:rPr>
              <a:t>4. Memilih titik tolak perubahan</a:t>
            </a:r>
            <a:r>
              <a:rPr lang="en-US" sz="180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838200"/>
            <a:ext cx="6400800" cy="1219200"/>
          </a:xfrm>
        </p:spPr>
        <p:txBody>
          <a:bodyPr/>
          <a:lstStyle/>
          <a:p>
            <a:pPr algn="l" eaLnBrk="1" hangingPunct="1"/>
            <a:r>
              <a:rPr lang="en-US" sz="2400" dirty="0" err="1">
                <a:cs typeface="Times New Roman" pitchFamily="18" charset="0"/>
              </a:rPr>
              <a:t>Segi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merupakan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titik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tolak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perubahan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indeksnya</a:t>
            </a:r>
            <a:endParaRPr lang="en-US" sz="2400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10125" y="1447800"/>
            <a:ext cx="4029075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5000"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bertanda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negatif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dan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</a:p>
          <a:p>
            <a:pPr algn="ctr">
              <a:spcBef>
                <a:spcPct val="20000"/>
              </a:spcBef>
              <a:buSzPct val="85000"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angkanya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terbesar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6096000"/>
            <a:ext cx="75438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en-US" sz="2400" dirty="0">
                <a:cs typeface="Times New Roman" pitchFamily="18" charset="0"/>
              </a:rPr>
              <a:t>yang </a:t>
            </a:r>
            <a:r>
              <a:rPr lang="en-US" sz="2400" dirty="0" err="1">
                <a:cs typeface="Times New Roman" pitchFamily="18" charset="0"/>
              </a:rPr>
              <a:t>memenuhi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syarat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HA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>
                <a:cs typeface="Times New Roman" pitchFamily="18" charset="0"/>
              </a:rPr>
              <a:t>dipilih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sebagai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akan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diisi</a:t>
            </a:r>
            <a:r>
              <a:rPr lang="en-US" sz="2400" dirty="0"/>
              <a:t> </a:t>
            </a:r>
          </a:p>
        </p:txBody>
      </p:sp>
      <p:graphicFrame>
        <p:nvGraphicFramePr>
          <p:cNvPr id="24582" name="Group 6"/>
          <p:cNvGraphicFramePr>
            <a:graphicFrameLocks noGrp="1"/>
          </p:cNvGraphicFramePr>
          <p:nvPr/>
        </p:nvGraphicFramePr>
        <p:xfrm>
          <a:off x="609600" y="2514600"/>
          <a:ext cx="7315200" cy="314007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empat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indeks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perbaikan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15 - 20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build="p" animBg="1"/>
      <p:bldP spid="24580" grpId="0" animBg="1"/>
      <p:bldP spid="245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7620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sz="2000">
                <a:cs typeface="Times New Roman" pitchFamily="18" charset="0"/>
              </a:rPr>
              <a:t>5. Memperbaiki alokasi</a:t>
            </a:r>
            <a:r>
              <a:rPr lang="en-US" sz="180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04875"/>
            <a:ext cx="8286750" cy="3819525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Berikan tanda positif pada </a:t>
            </a:r>
            <a:r>
              <a:rPr lang="en-US" sz="2400">
                <a:cs typeface="Arial" charset="0"/>
              </a:rPr>
              <a:t></a:t>
            </a:r>
            <a:r>
              <a:rPr lang="en-US" sz="2400">
                <a:cs typeface="Times New Roman" pitchFamily="18" charset="0"/>
              </a:rPr>
              <a:t>  terpilih (HA)</a:t>
            </a:r>
            <a:r>
              <a:rPr lang="en-US" sz="2400"/>
              <a:t> </a:t>
            </a:r>
          </a:p>
          <a:p>
            <a:pPr marL="609600" indent="-609600" algn="l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Pilihlah 1 </a:t>
            </a:r>
            <a:r>
              <a:rPr lang="en-US" sz="2400">
                <a:cs typeface="Arial" charset="0"/>
              </a:rPr>
              <a:t></a:t>
            </a:r>
            <a:r>
              <a:rPr lang="en-US" sz="2400">
                <a:cs typeface="Times New Roman" pitchFamily="18" charset="0"/>
              </a:rPr>
              <a:t>  terdekat yang mempunyai isi dan sebaris (HB),</a:t>
            </a:r>
            <a:r>
              <a:rPr lang="en-US" sz="2400"/>
              <a:t> </a:t>
            </a:r>
          </a:p>
          <a:p>
            <a:pPr marL="609600" indent="-609600" algn="l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Pilihlah 1 </a:t>
            </a:r>
            <a:r>
              <a:rPr lang="en-US" sz="2400">
                <a:cs typeface="Arial" charset="0"/>
              </a:rPr>
              <a:t> </a:t>
            </a:r>
            <a:r>
              <a:rPr lang="en-US" sz="2400">
                <a:cs typeface="Times New Roman" pitchFamily="18" charset="0"/>
              </a:rPr>
              <a:t> terdekat yang mempunyai isi dan sekolom (WA); berilah tanda negatif keduanya</a:t>
            </a:r>
          </a:p>
          <a:p>
            <a:pPr marL="609600" indent="-609600" algn="l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Pilihlah 1 </a:t>
            </a:r>
            <a:r>
              <a:rPr lang="en-US" sz="2400">
                <a:cs typeface="Arial" charset="0"/>
              </a:rPr>
              <a:t> </a:t>
            </a:r>
            <a:r>
              <a:rPr lang="en-US" sz="2400">
                <a:cs typeface="Times New Roman" pitchFamily="18" charset="0"/>
              </a:rPr>
              <a:t> sebaris atau sekolom dengan 2 </a:t>
            </a:r>
            <a:r>
              <a:rPr lang="en-US" sz="2400">
                <a:cs typeface="Arial" charset="0"/>
              </a:rPr>
              <a:t></a:t>
            </a:r>
            <a:r>
              <a:rPr lang="en-US" sz="2400">
                <a:cs typeface="Times New Roman" pitchFamily="18" charset="0"/>
              </a:rPr>
              <a:t> yang bertanda negatif tadi (WB), dan berilah </a:t>
            </a:r>
            <a:r>
              <a:rPr lang="en-US" sz="2400">
                <a:cs typeface="Arial" charset="0"/>
              </a:rPr>
              <a:t> </a:t>
            </a:r>
            <a:r>
              <a:rPr lang="en-US" sz="2400">
                <a:cs typeface="Times New Roman" pitchFamily="18" charset="0"/>
              </a:rPr>
              <a:t> ini tanda positif </a:t>
            </a:r>
          </a:p>
          <a:p>
            <a:pPr marL="609600" indent="-609600" algn="l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Pindahkanlah alokasi dari </a:t>
            </a:r>
            <a:r>
              <a:rPr lang="en-US" sz="2400">
                <a:cs typeface="Arial" charset="0"/>
              </a:rPr>
              <a:t> </a:t>
            </a:r>
            <a:r>
              <a:rPr lang="en-US" sz="2400">
                <a:cs typeface="Times New Roman" pitchFamily="18" charset="0"/>
              </a:rPr>
              <a:t> yang bertanda negatif ke yang bertanda positif sebanyak isi terkecil dari </a:t>
            </a:r>
            <a:r>
              <a:rPr lang="en-US" sz="2400">
                <a:cs typeface="Arial" charset="0"/>
              </a:rPr>
              <a:t> </a:t>
            </a:r>
            <a:r>
              <a:rPr lang="en-US" sz="2400">
                <a:cs typeface="Times New Roman" pitchFamily="18" charset="0"/>
              </a:rPr>
              <a:t> yang bertanda positif (50)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1000" y="5029200"/>
            <a:ext cx="8458200" cy="12096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500">
                <a:cs typeface="Times New Roman" pitchFamily="18" charset="0"/>
              </a:rPr>
              <a:t>Jadi </a:t>
            </a:r>
            <a:r>
              <a:rPr lang="en-US" sz="2400">
                <a:cs typeface="Arial" charset="0"/>
              </a:rPr>
              <a:t></a:t>
            </a:r>
            <a:r>
              <a:rPr lang="en-US" sz="2500">
                <a:cs typeface="Times New Roman" pitchFamily="18" charset="0"/>
              </a:rPr>
              <a:t> HA kemudian berisi 50, </a:t>
            </a:r>
            <a:r>
              <a:rPr lang="en-US" sz="2400">
                <a:cs typeface="Arial" charset="0"/>
              </a:rPr>
              <a:t></a:t>
            </a:r>
            <a:r>
              <a:rPr lang="en-US" sz="2500">
                <a:cs typeface="Times New Roman" pitchFamily="18" charset="0"/>
              </a:rPr>
              <a:t> HB berisi </a:t>
            </a:r>
            <a:br>
              <a:rPr lang="en-US" sz="2500">
                <a:cs typeface="Times New Roman" pitchFamily="18" charset="0"/>
              </a:rPr>
            </a:br>
            <a:r>
              <a:rPr lang="en-US" sz="2500">
                <a:cs typeface="Times New Roman" pitchFamily="18" charset="0"/>
              </a:rPr>
              <a:t>60 – 50 = 10, </a:t>
            </a:r>
            <a:r>
              <a:rPr lang="en-US" sz="2400">
                <a:cs typeface="Arial" charset="0"/>
              </a:rPr>
              <a:t> </a:t>
            </a:r>
            <a:r>
              <a:rPr lang="en-US" sz="2500">
                <a:cs typeface="Times New Roman" pitchFamily="18" charset="0"/>
              </a:rPr>
              <a:t> WB berisi 40 + 50 = 90, </a:t>
            </a:r>
            <a:br>
              <a:rPr lang="en-US" sz="2500">
                <a:cs typeface="Times New Roman" pitchFamily="18" charset="0"/>
              </a:rPr>
            </a:br>
            <a:r>
              <a:rPr lang="en-US" sz="2400">
                <a:cs typeface="Arial" charset="0"/>
              </a:rPr>
              <a:t> </a:t>
            </a:r>
            <a:r>
              <a:rPr lang="en-US" sz="2500">
                <a:cs typeface="Times New Roman" pitchFamily="18" charset="0"/>
              </a:rPr>
              <a:t> WA menjadi tidak berisi</a:t>
            </a:r>
            <a:r>
              <a:rPr lang="en-US" sz="25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 build="p" animBg="1"/>
      <p:bldP spid="256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 Perbaikan Pertama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9600" y="14478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812" name="Oval 92"/>
          <p:cNvSpPr>
            <a:spLocks noChangeArrowheads="1"/>
          </p:cNvSpPr>
          <p:nvPr/>
        </p:nvSpPr>
        <p:spPr bwMode="auto">
          <a:xfrm>
            <a:off x="1906588" y="23050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13" name="Oval 93"/>
          <p:cNvSpPr>
            <a:spLocks noChangeArrowheads="1"/>
          </p:cNvSpPr>
          <p:nvPr/>
        </p:nvSpPr>
        <p:spPr bwMode="auto">
          <a:xfrm>
            <a:off x="3695700" y="23050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14" name="Oval 94"/>
          <p:cNvSpPr>
            <a:spLocks noChangeArrowheads="1"/>
          </p:cNvSpPr>
          <p:nvPr/>
        </p:nvSpPr>
        <p:spPr bwMode="auto">
          <a:xfrm>
            <a:off x="3695700" y="31432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15" name="Oval 95"/>
          <p:cNvSpPr>
            <a:spLocks noChangeArrowheads="1"/>
          </p:cNvSpPr>
          <p:nvPr/>
        </p:nvSpPr>
        <p:spPr bwMode="auto">
          <a:xfrm>
            <a:off x="3924300" y="39814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16" name="Oval 96"/>
          <p:cNvSpPr>
            <a:spLocks noChangeArrowheads="1"/>
          </p:cNvSpPr>
          <p:nvPr/>
        </p:nvSpPr>
        <p:spPr bwMode="auto">
          <a:xfrm>
            <a:off x="5962650" y="39814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17" name="Line 97"/>
          <p:cNvSpPr>
            <a:spLocks noChangeShapeType="1"/>
          </p:cNvSpPr>
          <p:nvPr/>
        </p:nvSpPr>
        <p:spPr bwMode="auto">
          <a:xfrm>
            <a:off x="2362200" y="260985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 type="none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18" name="Line 98"/>
          <p:cNvSpPr>
            <a:spLocks noChangeShapeType="1"/>
          </p:cNvSpPr>
          <p:nvPr/>
        </p:nvSpPr>
        <p:spPr bwMode="auto">
          <a:xfrm>
            <a:off x="2819400" y="367665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19" name="Line 99"/>
          <p:cNvSpPr>
            <a:spLocks noChangeShapeType="1"/>
          </p:cNvSpPr>
          <p:nvPr/>
        </p:nvSpPr>
        <p:spPr bwMode="auto">
          <a:xfrm>
            <a:off x="2362200" y="276225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20" name="Line 100"/>
          <p:cNvSpPr>
            <a:spLocks noChangeShapeType="1"/>
          </p:cNvSpPr>
          <p:nvPr/>
        </p:nvSpPr>
        <p:spPr bwMode="auto">
          <a:xfrm>
            <a:off x="4495800" y="2609850"/>
            <a:ext cx="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id-ID"/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90550" y="1466850"/>
            <a:ext cx="1009650" cy="622300"/>
            <a:chOff x="372" y="924"/>
            <a:chExt cx="636" cy="392"/>
          </a:xfrm>
        </p:grpSpPr>
        <p:sp>
          <p:nvSpPr>
            <p:cNvPr id="18546" name="Text Box 102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8547" name="Line 103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8548" name="Text Box 104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30825" name="Oval 105"/>
          <p:cNvSpPr>
            <a:spLocks noChangeArrowheads="1"/>
          </p:cNvSpPr>
          <p:nvPr/>
        </p:nvSpPr>
        <p:spPr bwMode="auto">
          <a:xfrm>
            <a:off x="1905000" y="31432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26" name="Line 106"/>
          <p:cNvSpPr>
            <a:spLocks noChangeShapeType="1"/>
          </p:cNvSpPr>
          <p:nvPr/>
        </p:nvSpPr>
        <p:spPr bwMode="auto">
          <a:xfrm flipV="1">
            <a:off x="1752600" y="230505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27" name="Line 107"/>
          <p:cNvSpPr>
            <a:spLocks noChangeShapeType="1"/>
          </p:cNvSpPr>
          <p:nvPr/>
        </p:nvSpPr>
        <p:spPr bwMode="auto">
          <a:xfrm flipV="1">
            <a:off x="3657600" y="222885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28" name="Text Box 108"/>
          <p:cNvSpPr txBox="1">
            <a:spLocks noChangeArrowheads="1"/>
          </p:cNvSpPr>
          <p:nvPr/>
        </p:nvSpPr>
        <p:spPr bwMode="auto">
          <a:xfrm>
            <a:off x="2495550" y="2636838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0829" name="Text Box 109"/>
          <p:cNvSpPr txBox="1">
            <a:spLocks noChangeArrowheads="1"/>
          </p:cNvSpPr>
          <p:nvPr/>
        </p:nvSpPr>
        <p:spPr bwMode="auto">
          <a:xfrm>
            <a:off x="2514600" y="3448050"/>
            <a:ext cx="28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(+)</a:t>
            </a:r>
          </a:p>
        </p:txBody>
      </p:sp>
      <p:sp>
        <p:nvSpPr>
          <p:cNvPr id="30830" name="Text Box 110"/>
          <p:cNvSpPr txBox="1">
            <a:spLocks noChangeArrowheads="1"/>
          </p:cNvSpPr>
          <p:nvPr/>
        </p:nvSpPr>
        <p:spPr bwMode="auto">
          <a:xfrm>
            <a:off x="4214813" y="2667000"/>
            <a:ext cx="280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(+)</a:t>
            </a:r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4438650" y="348615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0832" name="Oval 112"/>
          <p:cNvSpPr>
            <a:spLocks noChangeArrowheads="1"/>
          </p:cNvSpPr>
          <p:nvPr/>
        </p:nvSpPr>
        <p:spPr bwMode="auto">
          <a:xfrm>
            <a:off x="4171950" y="23050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33" name="Oval 113"/>
          <p:cNvSpPr>
            <a:spLocks noChangeArrowheads="1"/>
          </p:cNvSpPr>
          <p:nvPr/>
        </p:nvSpPr>
        <p:spPr bwMode="auto">
          <a:xfrm>
            <a:off x="4173538" y="31051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0834" name="Line 114"/>
          <p:cNvSpPr>
            <a:spLocks noChangeShapeType="1"/>
          </p:cNvSpPr>
          <p:nvPr/>
        </p:nvSpPr>
        <p:spPr bwMode="auto">
          <a:xfrm flipV="1">
            <a:off x="3657600" y="30670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1981200" y="239236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3771900" y="2400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30837" name="Text Box 117"/>
          <p:cNvSpPr txBox="1">
            <a:spLocks noChangeArrowheads="1"/>
          </p:cNvSpPr>
          <p:nvPr/>
        </p:nvSpPr>
        <p:spPr bwMode="auto">
          <a:xfrm>
            <a:off x="4248150" y="2400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90</a:t>
            </a:r>
          </a:p>
        </p:txBody>
      </p:sp>
      <p:sp>
        <p:nvSpPr>
          <p:cNvPr id="30838" name="Text Box 118"/>
          <p:cNvSpPr txBox="1">
            <a:spLocks noChangeArrowheads="1"/>
          </p:cNvSpPr>
          <p:nvPr/>
        </p:nvSpPr>
        <p:spPr bwMode="auto">
          <a:xfrm>
            <a:off x="1981200" y="32385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0839" name="Text Box 119"/>
          <p:cNvSpPr txBox="1">
            <a:spLocks noChangeArrowheads="1"/>
          </p:cNvSpPr>
          <p:nvPr/>
        </p:nvSpPr>
        <p:spPr bwMode="auto">
          <a:xfrm>
            <a:off x="3790950" y="32385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60</a:t>
            </a:r>
          </a:p>
        </p:txBody>
      </p:sp>
      <p:sp>
        <p:nvSpPr>
          <p:cNvPr id="30840" name="Text Box 120"/>
          <p:cNvSpPr txBox="1">
            <a:spLocks noChangeArrowheads="1"/>
          </p:cNvSpPr>
          <p:nvPr/>
        </p:nvSpPr>
        <p:spPr bwMode="auto">
          <a:xfrm>
            <a:off x="4248150" y="321945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0841" name="Text Box 121"/>
          <p:cNvSpPr txBox="1">
            <a:spLocks noChangeArrowheads="1"/>
          </p:cNvSpPr>
          <p:nvPr/>
        </p:nvSpPr>
        <p:spPr bwMode="auto">
          <a:xfrm>
            <a:off x="4000500" y="40767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0842" name="Text Box 122"/>
          <p:cNvSpPr txBox="1">
            <a:spLocks noChangeArrowheads="1"/>
          </p:cNvSpPr>
          <p:nvPr/>
        </p:nvSpPr>
        <p:spPr bwMode="auto">
          <a:xfrm>
            <a:off x="6038850" y="40767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30843" name="Text Box 123"/>
          <p:cNvSpPr txBox="1">
            <a:spLocks noChangeArrowheads="1"/>
          </p:cNvSpPr>
          <p:nvPr/>
        </p:nvSpPr>
        <p:spPr bwMode="auto">
          <a:xfrm>
            <a:off x="1123950" y="257175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30844" name="Text Box 124"/>
          <p:cNvSpPr txBox="1">
            <a:spLocks noChangeArrowheads="1"/>
          </p:cNvSpPr>
          <p:nvPr/>
        </p:nvSpPr>
        <p:spPr bwMode="auto">
          <a:xfrm>
            <a:off x="1104900" y="34099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30845" name="Text Box 125"/>
          <p:cNvSpPr txBox="1">
            <a:spLocks noChangeArrowheads="1"/>
          </p:cNvSpPr>
          <p:nvPr/>
        </p:nvSpPr>
        <p:spPr bwMode="auto">
          <a:xfrm>
            <a:off x="1104900" y="426720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0846" name="Text Box 126"/>
          <p:cNvSpPr txBox="1">
            <a:spLocks noChangeArrowheads="1"/>
          </p:cNvSpPr>
          <p:nvPr/>
        </p:nvSpPr>
        <p:spPr bwMode="auto">
          <a:xfrm>
            <a:off x="2571750" y="1809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30847" name="Text Box 127"/>
          <p:cNvSpPr txBox="1">
            <a:spLocks noChangeArrowheads="1"/>
          </p:cNvSpPr>
          <p:nvPr/>
        </p:nvSpPr>
        <p:spPr bwMode="auto">
          <a:xfrm>
            <a:off x="4629150" y="180975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0848" name="Text Box 128"/>
          <p:cNvSpPr txBox="1">
            <a:spLocks noChangeArrowheads="1"/>
          </p:cNvSpPr>
          <p:nvPr/>
        </p:nvSpPr>
        <p:spPr bwMode="auto">
          <a:xfrm>
            <a:off x="6572250" y="1809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9" dur="500"/>
                                        <p:tgtEl>
                                          <p:spTgt spid="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3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3" dur="500"/>
                                        <p:tgtEl>
                                          <p:spTgt spid="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3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812" grpId="0" animBg="1" autoUpdateAnimBg="0"/>
      <p:bldP spid="30813" grpId="0" animBg="1" autoUpdateAnimBg="0"/>
      <p:bldP spid="30814" grpId="0" animBg="1" autoUpdateAnimBg="0"/>
      <p:bldP spid="30815" grpId="0" animBg="1" autoUpdateAnimBg="0"/>
      <p:bldP spid="30816" grpId="0" animBg="1" autoUpdateAnimBg="0"/>
      <p:bldP spid="30817" grpId="0" animBg="1"/>
      <p:bldP spid="30818" grpId="0" animBg="1"/>
      <p:bldP spid="30819" grpId="0" animBg="1"/>
      <p:bldP spid="30820" grpId="0" animBg="1"/>
      <p:bldP spid="30825" grpId="0" animBg="1" autoUpdateAnimBg="0"/>
      <p:bldP spid="30826" grpId="0" animBg="1"/>
      <p:bldP spid="30827" grpId="0" animBg="1"/>
      <p:bldP spid="30828" grpId="0" autoUpdateAnimBg="0"/>
      <p:bldP spid="30829" grpId="0" autoUpdateAnimBg="0"/>
      <p:bldP spid="30830" grpId="0" autoUpdateAnimBg="0"/>
      <p:bldP spid="30831" grpId="0" autoUpdateAnimBg="0"/>
      <p:bldP spid="30832" grpId="0" animBg="1" autoUpdateAnimBg="0"/>
      <p:bldP spid="30833" grpId="0" animBg="1" autoUpdateAnimBg="0"/>
      <p:bldP spid="30834" grpId="0" animBg="1"/>
      <p:bldP spid="30835" grpId="0" autoUpdateAnimBg="0"/>
      <p:bldP spid="30836" grpId="0" autoUpdateAnimBg="0"/>
      <p:bldP spid="30837" grpId="0" autoUpdateAnimBg="0"/>
      <p:bldP spid="30838" grpId="0" autoUpdateAnimBg="0"/>
      <p:bldP spid="30839" grpId="0" autoUpdateAnimBg="0"/>
      <p:bldP spid="30840" grpId="0" autoUpdateAnimBg="0"/>
      <p:bldP spid="30841" grpId="0" autoUpdateAnimBg="0"/>
      <p:bldP spid="30842" grpId="0" autoUpdateAnimBg="0"/>
      <p:bldP spid="30843" grpId="0" autoUpdateAnimBg="0"/>
      <p:bldP spid="30844" grpId="0" autoUpdateAnimBg="0"/>
      <p:bldP spid="30845" grpId="0" autoUpdateAnimBg="0"/>
      <p:bldP spid="30846" grpId="0" autoUpdateAnimBg="0"/>
      <p:bldP spid="30847" grpId="0" autoUpdateAnimBg="0"/>
      <p:bldP spid="308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533400"/>
          </a:xfrm>
          <a:ln w="762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A) Tabel Pertama Hasil Perubahan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609600" y="10668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36" name="Oval 92"/>
          <p:cNvSpPr>
            <a:spLocks noChangeArrowheads="1"/>
          </p:cNvSpPr>
          <p:nvPr/>
        </p:nvSpPr>
        <p:spPr bwMode="auto">
          <a:xfrm>
            <a:off x="3925888" y="361950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9537" name="Oval 93"/>
          <p:cNvSpPr>
            <a:spLocks noChangeArrowheads="1"/>
          </p:cNvSpPr>
          <p:nvPr/>
        </p:nvSpPr>
        <p:spPr bwMode="auto">
          <a:xfrm>
            <a:off x="5962650" y="3608388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grpSp>
        <p:nvGrpSpPr>
          <p:cNvPr id="19538" name="Group 94"/>
          <p:cNvGrpSpPr>
            <a:grpSpLocks/>
          </p:cNvGrpSpPr>
          <p:nvPr/>
        </p:nvGrpSpPr>
        <p:grpSpPr bwMode="auto">
          <a:xfrm>
            <a:off x="590550" y="1093788"/>
            <a:ext cx="1009650" cy="622300"/>
            <a:chOff x="372" y="924"/>
            <a:chExt cx="636" cy="392"/>
          </a:xfrm>
        </p:grpSpPr>
        <p:sp>
          <p:nvSpPr>
            <p:cNvPr id="19554" name="Text Box 95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9555" name="Line 96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9556" name="Text Box 97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9539" name="Oval 98"/>
          <p:cNvSpPr>
            <a:spLocks noChangeArrowheads="1"/>
          </p:cNvSpPr>
          <p:nvPr/>
        </p:nvSpPr>
        <p:spPr bwMode="auto">
          <a:xfrm>
            <a:off x="1905000" y="2770188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9540" name="Oval 99"/>
          <p:cNvSpPr>
            <a:spLocks noChangeArrowheads="1"/>
          </p:cNvSpPr>
          <p:nvPr/>
        </p:nvSpPr>
        <p:spPr bwMode="auto">
          <a:xfrm>
            <a:off x="3910013" y="1931988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9541" name="Oval 100"/>
          <p:cNvSpPr>
            <a:spLocks noChangeArrowheads="1"/>
          </p:cNvSpPr>
          <p:nvPr/>
        </p:nvSpPr>
        <p:spPr bwMode="auto">
          <a:xfrm>
            <a:off x="3943350" y="2759075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9542" name="Text Box 101"/>
          <p:cNvSpPr txBox="1">
            <a:spLocks noChangeArrowheads="1"/>
          </p:cNvSpPr>
          <p:nvPr/>
        </p:nvSpPr>
        <p:spPr bwMode="auto">
          <a:xfrm>
            <a:off x="4000500" y="20272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90</a:t>
            </a:r>
          </a:p>
        </p:txBody>
      </p:sp>
      <p:sp>
        <p:nvSpPr>
          <p:cNvPr id="19543" name="Text Box 102"/>
          <p:cNvSpPr txBox="1">
            <a:spLocks noChangeArrowheads="1"/>
          </p:cNvSpPr>
          <p:nvPr/>
        </p:nvSpPr>
        <p:spPr bwMode="auto">
          <a:xfrm>
            <a:off x="1981200" y="28654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19544" name="Text Box 103"/>
          <p:cNvSpPr txBox="1">
            <a:spLocks noChangeArrowheads="1"/>
          </p:cNvSpPr>
          <p:nvPr/>
        </p:nvSpPr>
        <p:spPr bwMode="auto">
          <a:xfrm>
            <a:off x="4019550" y="284638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19545" name="Text Box 104"/>
          <p:cNvSpPr txBox="1">
            <a:spLocks noChangeArrowheads="1"/>
          </p:cNvSpPr>
          <p:nvPr/>
        </p:nvSpPr>
        <p:spPr bwMode="auto">
          <a:xfrm>
            <a:off x="4000500" y="37036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19546" name="Text Box 105"/>
          <p:cNvSpPr txBox="1">
            <a:spLocks noChangeArrowheads="1"/>
          </p:cNvSpPr>
          <p:nvPr/>
        </p:nvSpPr>
        <p:spPr bwMode="auto">
          <a:xfrm>
            <a:off x="6038850" y="37036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19547" name="Text Box 106"/>
          <p:cNvSpPr txBox="1">
            <a:spLocks noChangeArrowheads="1"/>
          </p:cNvSpPr>
          <p:nvPr/>
        </p:nvSpPr>
        <p:spPr bwMode="auto">
          <a:xfrm>
            <a:off x="1123950" y="2198688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19548" name="Text Box 107"/>
          <p:cNvSpPr txBox="1">
            <a:spLocks noChangeArrowheads="1"/>
          </p:cNvSpPr>
          <p:nvPr/>
        </p:nvSpPr>
        <p:spPr bwMode="auto">
          <a:xfrm>
            <a:off x="1104900" y="3036888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19549" name="Text Box 108"/>
          <p:cNvSpPr txBox="1">
            <a:spLocks noChangeArrowheads="1"/>
          </p:cNvSpPr>
          <p:nvPr/>
        </p:nvSpPr>
        <p:spPr bwMode="auto">
          <a:xfrm>
            <a:off x="1104900" y="3894138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19550" name="Text Box 109"/>
          <p:cNvSpPr txBox="1">
            <a:spLocks noChangeArrowheads="1"/>
          </p:cNvSpPr>
          <p:nvPr/>
        </p:nvSpPr>
        <p:spPr bwMode="auto">
          <a:xfrm>
            <a:off x="2571750" y="1436688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19551" name="Text Box 110"/>
          <p:cNvSpPr txBox="1">
            <a:spLocks noChangeArrowheads="1"/>
          </p:cNvSpPr>
          <p:nvPr/>
        </p:nvSpPr>
        <p:spPr bwMode="auto">
          <a:xfrm>
            <a:off x="4629150" y="1436688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19552" name="Text Box 111"/>
          <p:cNvSpPr txBox="1">
            <a:spLocks noChangeArrowheads="1"/>
          </p:cNvSpPr>
          <p:nvPr/>
        </p:nvSpPr>
        <p:spPr bwMode="auto">
          <a:xfrm>
            <a:off x="6572250" y="1436688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  <p:sp>
        <p:nvSpPr>
          <p:cNvPr id="19553" name="Text Box 113"/>
          <p:cNvSpPr txBox="1">
            <a:spLocks noChangeArrowheads="1"/>
          </p:cNvSpPr>
          <p:nvPr/>
        </p:nvSpPr>
        <p:spPr bwMode="auto">
          <a:xfrm>
            <a:off x="609600" y="5181600"/>
            <a:ext cx="71628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Biaya transportasi = 90(5) + 50(15) + 10(20) + 10(10) + 40(19)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= 2260 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8839200" cy="51752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cs typeface="Times New Roman" pitchFamily="18" charset="0"/>
              </a:rPr>
              <a:t>6. Ulangi langkah-langkah tersebut mulai langkah nomor 2</a:t>
            </a:r>
            <a:br>
              <a:rPr lang="en-US" sz="1400">
                <a:cs typeface="Times New Roman" pitchFamily="18" charset="0"/>
              </a:rPr>
            </a:br>
            <a:r>
              <a:rPr lang="en-US" sz="1400">
                <a:cs typeface="Times New Roman" pitchFamily="18" charset="0"/>
              </a:rPr>
              <a:t>      sampai diperoleh biaya terendah 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572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cs typeface="Times New Roman" pitchFamily="18" charset="0"/>
              </a:rPr>
              <a:t>Tabel Kedua Hasil Perubahan</a:t>
            </a:r>
          </a:p>
        </p:txBody>
      </p:sp>
      <p:graphicFrame>
        <p:nvGraphicFramePr>
          <p:cNvPr id="36869" name="Group 5"/>
          <p:cNvGraphicFramePr>
            <a:graphicFrameLocks noGrp="1"/>
          </p:cNvGraphicFramePr>
          <p:nvPr/>
        </p:nvGraphicFramePr>
        <p:xfrm>
          <a:off x="609600" y="20574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60" name="Oval 96"/>
          <p:cNvSpPr>
            <a:spLocks noChangeArrowheads="1"/>
          </p:cNvSpPr>
          <p:nvPr/>
        </p:nvSpPr>
        <p:spPr bwMode="auto">
          <a:xfrm>
            <a:off x="3810000" y="36576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61" name="Oval 97"/>
          <p:cNvSpPr>
            <a:spLocks noChangeArrowheads="1"/>
          </p:cNvSpPr>
          <p:nvPr/>
        </p:nvSpPr>
        <p:spPr bwMode="auto">
          <a:xfrm>
            <a:off x="3695700" y="45720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62" name="Oval 98"/>
          <p:cNvSpPr>
            <a:spLocks noChangeArrowheads="1"/>
          </p:cNvSpPr>
          <p:nvPr/>
        </p:nvSpPr>
        <p:spPr bwMode="auto">
          <a:xfrm>
            <a:off x="5735638" y="45910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63" name="Line 99"/>
          <p:cNvSpPr>
            <a:spLocks noChangeShapeType="1"/>
          </p:cNvSpPr>
          <p:nvPr/>
        </p:nvSpPr>
        <p:spPr bwMode="auto">
          <a:xfrm>
            <a:off x="4876800" y="41910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 type="none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6964" name="Line 100"/>
          <p:cNvSpPr>
            <a:spLocks noChangeShapeType="1"/>
          </p:cNvSpPr>
          <p:nvPr/>
        </p:nvSpPr>
        <p:spPr bwMode="auto">
          <a:xfrm>
            <a:off x="5105400" y="51054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6965" name="Line 101"/>
          <p:cNvSpPr>
            <a:spLocks noChangeShapeType="1"/>
          </p:cNvSpPr>
          <p:nvPr/>
        </p:nvSpPr>
        <p:spPr bwMode="auto">
          <a:xfrm>
            <a:off x="4800600" y="43434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6966" name="Line 102"/>
          <p:cNvSpPr>
            <a:spLocks noChangeShapeType="1"/>
          </p:cNvSpPr>
          <p:nvPr/>
        </p:nvSpPr>
        <p:spPr bwMode="auto">
          <a:xfrm>
            <a:off x="6934200" y="41910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id-ID"/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590550" y="2076450"/>
            <a:ext cx="1009650" cy="622300"/>
            <a:chOff x="372" y="924"/>
            <a:chExt cx="636" cy="392"/>
          </a:xfrm>
        </p:grpSpPr>
        <p:sp>
          <p:nvSpPr>
            <p:cNvPr id="20595" name="Text Box 104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20596" name="Line 105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0597" name="Text Box 106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36971" name="Oval 107"/>
          <p:cNvSpPr>
            <a:spLocks noChangeArrowheads="1"/>
          </p:cNvSpPr>
          <p:nvPr/>
        </p:nvSpPr>
        <p:spPr bwMode="auto">
          <a:xfrm>
            <a:off x="1905000" y="37528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74" name="Text Box 110"/>
          <p:cNvSpPr txBox="1">
            <a:spLocks noChangeArrowheads="1"/>
          </p:cNvSpPr>
          <p:nvPr/>
        </p:nvSpPr>
        <p:spPr bwMode="auto">
          <a:xfrm>
            <a:off x="6705600" y="49530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6975" name="Text Box 111"/>
          <p:cNvSpPr txBox="1">
            <a:spLocks noChangeArrowheads="1"/>
          </p:cNvSpPr>
          <p:nvPr/>
        </p:nvSpPr>
        <p:spPr bwMode="auto">
          <a:xfrm>
            <a:off x="4648200" y="4953000"/>
            <a:ext cx="28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(+)</a:t>
            </a:r>
          </a:p>
        </p:txBody>
      </p:sp>
      <p:sp>
        <p:nvSpPr>
          <p:cNvPr id="36976" name="Text Box 112"/>
          <p:cNvSpPr txBox="1">
            <a:spLocks noChangeArrowheads="1"/>
          </p:cNvSpPr>
          <p:nvPr/>
        </p:nvSpPr>
        <p:spPr bwMode="auto">
          <a:xfrm>
            <a:off x="6653213" y="4038600"/>
            <a:ext cx="280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(+)</a:t>
            </a:r>
          </a:p>
        </p:txBody>
      </p:sp>
      <p:sp>
        <p:nvSpPr>
          <p:cNvPr id="36977" name="Text Box 113"/>
          <p:cNvSpPr txBox="1">
            <a:spLocks noChangeArrowheads="1"/>
          </p:cNvSpPr>
          <p:nvPr/>
        </p:nvSpPr>
        <p:spPr bwMode="auto">
          <a:xfrm>
            <a:off x="4648200" y="40386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6978" name="Oval 114"/>
          <p:cNvSpPr>
            <a:spLocks noChangeArrowheads="1"/>
          </p:cNvSpPr>
          <p:nvPr/>
        </p:nvSpPr>
        <p:spPr bwMode="auto">
          <a:xfrm>
            <a:off x="4171950" y="29146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79" name="Oval 115"/>
          <p:cNvSpPr>
            <a:spLocks noChangeArrowheads="1"/>
          </p:cNvSpPr>
          <p:nvPr/>
        </p:nvSpPr>
        <p:spPr bwMode="auto">
          <a:xfrm>
            <a:off x="6019800" y="3711575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80" name="Line 116"/>
          <p:cNvSpPr>
            <a:spLocks noChangeShapeType="1"/>
          </p:cNvSpPr>
          <p:nvPr/>
        </p:nvSpPr>
        <p:spPr bwMode="auto">
          <a:xfrm flipV="1">
            <a:off x="3752850" y="36385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6983" name="Text Box 119"/>
          <p:cNvSpPr txBox="1">
            <a:spLocks noChangeArrowheads="1"/>
          </p:cNvSpPr>
          <p:nvPr/>
        </p:nvSpPr>
        <p:spPr bwMode="auto">
          <a:xfrm>
            <a:off x="4248150" y="30099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90</a:t>
            </a:r>
          </a:p>
        </p:txBody>
      </p:sp>
      <p:sp>
        <p:nvSpPr>
          <p:cNvPr id="36984" name="Text Box 120"/>
          <p:cNvSpPr txBox="1">
            <a:spLocks noChangeArrowheads="1"/>
          </p:cNvSpPr>
          <p:nvPr/>
        </p:nvSpPr>
        <p:spPr bwMode="auto">
          <a:xfrm>
            <a:off x="1981200" y="38481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6985" name="Text Box 121"/>
          <p:cNvSpPr txBox="1">
            <a:spLocks noChangeArrowheads="1"/>
          </p:cNvSpPr>
          <p:nvPr/>
        </p:nvSpPr>
        <p:spPr bwMode="auto">
          <a:xfrm>
            <a:off x="3886200" y="37719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6986" name="Text Box 122"/>
          <p:cNvSpPr txBox="1">
            <a:spLocks noChangeArrowheads="1"/>
          </p:cNvSpPr>
          <p:nvPr/>
        </p:nvSpPr>
        <p:spPr bwMode="auto">
          <a:xfrm>
            <a:off x="6096000" y="3810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6987" name="Text Box 123"/>
          <p:cNvSpPr txBox="1">
            <a:spLocks noChangeArrowheads="1"/>
          </p:cNvSpPr>
          <p:nvPr/>
        </p:nvSpPr>
        <p:spPr bwMode="auto">
          <a:xfrm>
            <a:off x="3790950" y="466725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6988" name="Text Box 124"/>
          <p:cNvSpPr txBox="1">
            <a:spLocks noChangeArrowheads="1"/>
          </p:cNvSpPr>
          <p:nvPr/>
        </p:nvSpPr>
        <p:spPr bwMode="auto">
          <a:xfrm>
            <a:off x="5791200" y="4686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40</a:t>
            </a:r>
          </a:p>
        </p:txBody>
      </p:sp>
      <p:sp>
        <p:nvSpPr>
          <p:cNvPr id="36989" name="Text Box 125"/>
          <p:cNvSpPr txBox="1">
            <a:spLocks noChangeArrowheads="1"/>
          </p:cNvSpPr>
          <p:nvPr/>
        </p:nvSpPr>
        <p:spPr bwMode="auto">
          <a:xfrm>
            <a:off x="1123950" y="318135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36990" name="Text Box 126"/>
          <p:cNvSpPr txBox="1">
            <a:spLocks noChangeArrowheads="1"/>
          </p:cNvSpPr>
          <p:nvPr/>
        </p:nvSpPr>
        <p:spPr bwMode="auto">
          <a:xfrm>
            <a:off x="1104900" y="40195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36991" name="Text Box 127"/>
          <p:cNvSpPr txBox="1">
            <a:spLocks noChangeArrowheads="1"/>
          </p:cNvSpPr>
          <p:nvPr/>
        </p:nvSpPr>
        <p:spPr bwMode="auto">
          <a:xfrm>
            <a:off x="1104900" y="487680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6992" name="Text Box 128"/>
          <p:cNvSpPr txBox="1">
            <a:spLocks noChangeArrowheads="1"/>
          </p:cNvSpPr>
          <p:nvPr/>
        </p:nvSpPr>
        <p:spPr bwMode="auto">
          <a:xfrm>
            <a:off x="2571750" y="24193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36993" name="Text Box 129"/>
          <p:cNvSpPr txBox="1">
            <a:spLocks noChangeArrowheads="1"/>
          </p:cNvSpPr>
          <p:nvPr/>
        </p:nvSpPr>
        <p:spPr bwMode="auto">
          <a:xfrm>
            <a:off x="4629150" y="241935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36994" name="Text Box 130"/>
          <p:cNvSpPr txBox="1">
            <a:spLocks noChangeArrowheads="1"/>
          </p:cNvSpPr>
          <p:nvPr/>
        </p:nvSpPr>
        <p:spPr bwMode="auto">
          <a:xfrm>
            <a:off x="6572250" y="24193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  <p:sp>
        <p:nvSpPr>
          <p:cNvPr id="36995" name="Line 131"/>
          <p:cNvSpPr>
            <a:spLocks noChangeShapeType="1"/>
          </p:cNvSpPr>
          <p:nvPr/>
        </p:nvSpPr>
        <p:spPr bwMode="auto">
          <a:xfrm flipV="1">
            <a:off x="3619500" y="4533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6996" name="Oval 132"/>
          <p:cNvSpPr>
            <a:spLocks noChangeArrowheads="1"/>
          </p:cNvSpPr>
          <p:nvPr/>
        </p:nvSpPr>
        <p:spPr bwMode="auto">
          <a:xfrm>
            <a:off x="4191000" y="45720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6997" name="Text Box 133"/>
          <p:cNvSpPr txBox="1">
            <a:spLocks noChangeArrowheads="1"/>
          </p:cNvSpPr>
          <p:nvPr/>
        </p:nvSpPr>
        <p:spPr bwMode="auto">
          <a:xfrm>
            <a:off x="4267200" y="4648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20</a:t>
            </a:r>
          </a:p>
        </p:txBody>
      </p:sp>
      <p:sp>
        <p:nvSpPr>
          <p:cNvPr id="36998" name="Text Box 134"/>
          <p:cNvSpPr txBox="1">
            <a:spLocks noChangeArrowheads="1"/>
          </p:cNvSpPr>
          <p:nvPr/>
        </p:nvSpPr>
        <p:spPr bwMode="auto">
          <a:xfrm>
            <a:off x="6305550" y="4686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36999" name="Oval 135"/>
          <p:cNvSpPr>
            <a:spLocks noChangeArrowheads="1"/>
          </p:cNvSpPr>
          <p:nvPr/>
        </p:nvSpPr>
        <p:spPr bwMode="auto">
          <a:xfrm>
            <a:off x="6229350" y="45720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7000" name="Line 136"/>
          <p:cNvSpPr>
            <a:spLocks noChangeShapeType="1"/>
          </p:cNvSpPr>
          <p:nvPr/>
        </p:nvSpPr>
        <p:spPr bwMode="auto">
          <a:xfrm flipV="1">
            <a:off x="5638800" y="4572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8" dur="500"/>
                                        <p:tgtEl>
                                          <p:spTgt spid="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2" dur="500"/>
                                        <p:tgtEl>
                                          <p:spTgt spid="3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7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1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8" grpId="0" autoUpdateAnimBg="0"/>
      <p:bldP spid="36960" grpId="0" animBg="1" autoUpdateAnimBg="0"/>
      <p:bldP spid="36961" grpId="0" animBg="1" autoUpdateAnimBg="0"/>
      <p:bldP spid="36962" grpId="0" animBg="1" autoUpdateAnimBg="0"/>
      <p:bldP spid="36963" grpId="0" animBg="1"/>
      <p:bldP spid="36964" grpId="0" animBg="1"/>
      <p:bldP spid="36965" grpId="0" animBg="1"/>
      <p:bldP spid="36966" grpId="0" animBg="1"/>
      <p:bldP spid="36971" grpId="0" animBg="1" autoUpdateAnimBg="0"/>
      <p:bldP spid="36974" grpId="0" autoUpdateAnimBg="0"/>
      <p:bldP spid="36975" grpId="0" autoUpdateAnimBg="0"/>
      <p:bldP spid="36976" grpId="0" autoUpdateAnimBg="0"/>
      <p:bldP spid="36977" grpId="0" autoUpdateAnimBg="0"/>
      <p:bldP spid="36978" grpId="0" animBg="1" autoUpdateAnimBg="0"/>
      <p:bldP spid="36979" grpId="0" animBg="1" autoUpdateAnimBg="0"/>
      <p:bldP spid="36980" grpId="0" animBg="1"/>
      <p:bldP spid="36983" grpId="0" autoUpdateAnimBg="0"/>
      <p:bldP spid="36984" grpId="0" autoUpdateAnimBg="0"/>
      <p:bldP spid="36985" grpId="0" autoUpdateAnimBg="0"/>
      <p:bldP spid="36986" grpId="0" autoUpdateAnimBg="0"/>
      <p:bldP spid="36987" grpId="0" autoUpdateAnimBg="0"/>
      <p:bldP spid="36988" grpId="0" autoUpdateAnimBg="0"/>
      <p:bldP spid="36989" grpId="0" autoUpdateAnimBg="0"/>
      <p:bldP spid="36990" grpId="0" autoUpdateAnimBg="0"/>
      <p:bldP spid="36991" grpId="0" autoUpdateAnimBg="0"/>
      <p:bldP spid="36992" grpId="0" autoUpdateAnimBg="0"/>
      <p:bldP spid="36993" grpId="0" autoUpdateAnimBg="0"/>
      <p:bldP spid="36994" grpId="0" autoUpdateAnimBg="0"/>
      <p:bldP spid="36995" grpId="0" animBg="1"/>
      <p:bldP spid="36996" grpId="0" animBg="1" autoUpdateAnimBg="0"/>
      <p:bldP spid="36997" grpId="0" autoUpdateAnimBg="0"/>
      <p:bldP spid="36998" grpId="0" autoUpdateAnimBg="0"/>
      <p:bldP spid="36999" grpId="0" animBg="1" autoUpdateAnimBg="0"/>
      <p:bldP spid="370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74638"/>
            <a:ext cx="8458200" cy="366712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>
                <a:cs typeface="Times New Roman" pitchFamily="18" charset="0"/>
              </a:rPr>
              <a:t>B) Tabel Kedua Hasil Perubahan</a:t>
            </a:r>
          </a:p>
        </p:txBody>
      </p:sp>
      <p:graphicFrame>
        <p:nvGraphicFramePr>
          <p:cNvPr id="37892" name="Group 4"/>
          <p:cNvGraphicFramePr>
            <a:graphicFrameLocks noGrp="1"/>
          </p:cNvGraphicFramePr>
          <p:nvPr/>
        </p:nvGraphicFramePr>
        <p:xfrm>
          <a:off x="609600" y="10668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584" name="Group 100"/>
          <p:cNvGrpSpPr>
            <a:grpSpLocks/>
          </p:cNvGrpSpPr>
          <p:nvPr/>
        </p:nvGrpSpPr>
        <p:grpSpPr bwMode="auto">
          <a:xfrm>
            <a:off x="590550" y="1085850"/>
            <a:ext cx="1009650" cy="622300"/>
            <a:chOff x="372" y="924"/>
            <a:chExt cx="636" cy="392"/>
          </a:xfrm>
        </p:grpSpPr>
        <p:sp>
          <p:nvSpPr>
            <p:cNvPr id="21602" name="Text Box 101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21603" name="Line 102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1604" name="Text Box 103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37992" name="Oval 104"/>
          <p:cNvSpPr>
            <a:spLocks noChangeArrowheads="1"/>
          </p:cNvSpPr>
          <p:nvPr/>
        </p:nvSpPr>
        <p:spPr bwMode="auto">
          <a:xfrm>
            <a:off x="1905000" y="27622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7997" name="Oval 109"/>
          <p:cNvSpPr>
            <a:spLocks noChangeArrowheads="1"/>
          </p:cNvSpPr>
          <p:nvPr/>
        </p:nvSpPr>
        <p:spPr bwMode="auto">
          <a:xfrm>
            <a:off x="3962400" y="19240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7998" name="Oval 110"/>
          <p:cNvSpPr>
            <a:spLocks noChangeArrowheads="1"/>
          </p:cNvSpPr>
          <p:nvPr/>
        </p:nvSpPr>
        <p:spPr bwMode="auto">
          <a:xfrm>
            <a:off x="5943600" y="27432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8000" name="Text Box 112"/>
          <p:cNvSpPr txBox="1">
            <a:spLocks noChangeArrowheads="1"/>
          </p:cNvSpPr>
          <p:nvPr/>
        </p:nvSpPr>
        <p:spPr bwMode="auto">
          <a:xfrm>
            <a:off x="4038600" y="2019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90</a:t>
            </a:r>
          </a:p>
        </p:txBody>
      </p: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1981200" y="28575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019800" y="28194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21591" name="Text Box 118"/>
          <p:cNvSpPr txBox="1">
            <a:spLocks noChangeArrowheads="1"/>
          </p:cNvSpPr>
          <p:nvPr/>
        </p:nvSpPr>
        <p:spPr bwMode="auto">
          <a:xfrm>
            <a:off x="1123950" y="219075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21592" name="Text Box 119"/>
          <p:cNvSpPr txBox="1">
            <a:spLocks noChangeArrowheads="1"/>
          </p:cNvSpPr>
          <p:nvPr/>
        </p:nvSpPr>
        <p:spPr bwMode="auto">
          <a:xfrm>
            <a:off x="1104900" y="30289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21593" name="Text Box 120"/>
          <p:cNvSpPr txBox="1">
            <a:spLocks noChangeArrowheads="1"/>
          </p:cNvSpPr>
          <p:nvPr/>
        </p:nvSpPr>
        <p:spPr bwMode="auto">
          <a:xfrm>
            <a:off x="1104900" y="388620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21594" name="Text Box 121"/>
          <p:cNvSpPr txBox="1">
            <a:spLocks noChangeArrowheads="1"/>
          </p:cNvSpPr>
          <p:nvPr/>
        </p:nvSpPr>
        <p:spPr bwMode="auto">
          <a:xfrm>
            <a:off x="2571750" y="1428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21595" name="Text Box 122"/>
          <p:cNvSpPr txBox="1">
            <a:spLocks noChangeArrowheads="1"/>
          </p:cNvSpPr>
          <p:nvPr/>
        </p:nvSpPr>
        <p:spPr bwMode="auto">
          <a:xfrm>
            <a:off x="4629150" y="142875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21596" name="Text Box 123"/>
          <p:cNvSpPr txBox="1">
            <a:spLocks noChangeArrowheads="1"/>
          </p:cNvSpPr>
          <p:nvPr/>
        </p:nvSpPr>
        <p:spPr bwMode="auto">
          <a:xfrm>
            <a:off x="6572250" y="14287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  <p:sp>
        <p:nvSpPr>
          <p:cNvPr id="38013" name="Oval 125"/>
          <p:cNvSpPr>
            <a:spLocks noChangeArrowheads="1"/>
          </p:cNvSpPr>
          <p:nvPr/>
        </p:nvSpPr>
        <p:spPr bwMode="auto">
          <a:xfrm>
            <a:off x="3962400" y="35814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4057650" y="367188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20</a:t>
            </a:r>
          </a:p>
        </p:txBody>
      </p:sp>
      <p:sp>
        <p:nvSpPr>
          <p:cNvPr id="38015" name="Text Box 127"/>
          <p:cNvSpPr txBox="1">
            <a:spLocks noChangeArrowheads="1"/>
          </p:cNvSpPr>
          <p:nvPr/>
        </p:nvSpPr>
        <p:spPr bwMode="auto">
          <a:xfrm>
            <a:off x="6019800" y="36576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38016" name="Oval 128"/>
          <p:cNvSpPr>
            <a:spLocks noChangeArrowheads="1"/>
          </p:cNvSpPr>
          <p:nvPr/>
        </p:nvSpPr>
        <p:spPr bwMode="auto">
          <a:xfrm>
            <a:off x="5943600" y="35814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8019" name="Rectangle 131"/>
          <p:cNvSpPr>
            <a:spLocks noChangeArrowheads="1"/>
          </p:cNvSpPr>
          <p:nvPr/>
        </p:nvSpPr>
        <p:spPr bwMode="auto">
          <a:xfrm>
            <a:off x="609600" y="5257800"/>
            <a:ext cx="8153400" cy="641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cs typeface="Times New Roman" pitchFamily="18" charset="0"/>
              </a:rPr>
              <a:t>Biaya transportasi = 90(5) + 50(15) + 10(10) + 20(10) + 30(19)</a:t>
            </a:r>
            <a:r>
              <a:rPr lang="en-GB"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		 = 2070</a:t>
            </a:r>
            <a:r>
              <a:rPr lang="en-GB"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" grpId="0" animBg="1" autoUpdateAnimBg="0"/>
      <p:bldP spid="37997" grpId="0" animBg="1" autoUpdateAnimBg="0"/>
      <p:bldP spid="37998" grpId="0" animBg="1" autoUpdateAnimBg="0"/>
      <p:bldP spid="38000" grpId="0" autoUpdateAnimBg="0"/>
      <p:bldP spid="38001" grpId="0" autoUpdateAnimBg="0"/>
      <p:bldP spid="38003" grpId="0" autoUpdateAnimBg="0"/>
      <p:bldP spid="38013" grpId="0" animBg="1" autoUpdateAnimBg="0"/>
      <p:bldP spid="38014" grpId="0" autoUpdateAnimBg="0"/>
      <p:bldP spid="38015" grpId="0" autoUpdateAnimBg="0"/>
      <p:bldP spid="38016" grpId="0" animBg="1" autoUpdateAnimBg="0"/>
      <p:bldP spid="380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8272463" cy="688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b="1">
                <a:latin typeface="Times New Roman" pitchFamily="18" charset="0"/>
                <a:cs typeface="Times New Roman" pitchFamily="18" charset="0"/>
              </a:rPr>
              <a:t>Metode Stepping-Stone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57400"/>
            <a:ext cx="6477000" cy="3581400"/>
          </a:xfrm>
        </p:spPr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Suatu perusahaan yang mempunyai 3 buah pabrik di W, H, P. Perusahaan menghadapi masalah alokasi hasil produksinya dari pabrik-pabrik tersebut ke gudang-gudang penjualan di A, B, C</a:t>
            </a:r>
            <a:r>
              <a:rPr lang="en-US"/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Contoh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 advAuto="0"/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063"/>
            <a:ext cx="7391400" cy="274637"/>
          </a:xfr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800">
                <a:cs typeface="Times New Roman" pitchFamily="18" charset="0"/>
              </a:rPr>
              <a:t>C) Tabel Ketiga Hasil Perubahan</a:t>
            </a: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/>
        </p:nvGraphicFramePr>
        <p:xfrm>
          <a:off x="609600" y="121920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005" name="Oval 93"/>
          <p:cNvSpPr>
            <a:spLocks noChangeArrowheads="1"/>
          </p:cNvSpPr>
          <p:nvPr/>
        </p:nvSpPr>
        <p:spPr bwMode="auto">
          <a:xfrm>
            <a:off x="3733800" y="20574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06" name="Oval 94"/>
          <p:cNvSpPr>
            <a:spLocks noChangeArrowheads="1"/>
          </p:cNvSpPr>
          <p:nvPr/>
        </p:nvSpPr>
        <p:spPr bwMode="auto">
          <a:xfrm>
            <a:off x="3695700" y="37338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07" name="Oval 95"/>
          <p:cNvSpPr>
            <a:spLocks noChangeArrowheads="1"/>
          </p:cNvSpPr>
          <p:nvPr/>
        </p:nvSpPr>
        <p:spPr bwMode="auto">
          <a:xfrm>
            <a:off x="6019800" y="20574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08" name="Line 96"/>
          <p:cNvSpPr>
            <a:spLocks noChangeShapeType="1"/>
          </p:cNvSpPr>
          <p:nvPr/>
        </p:nvSpPr>
        <p:spPr bwMode="auto">
          <a:xfrm>
            <a:off x="4953000" y="2514600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 type="none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09" name="Line 97"/>
          <p:cNvSpPr>
            <a:spLocks noChangeShapeType="1"/>
          </p:cNvSpPr>
          <p:nvPr/>
        </p:nvSpPr>
        <p:spPr bwMode="auto">
          <a:xfrm>
            <a:off x="5105400" y="4267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10" name="Line 98"/>
          <p:cNvSpPr>
            <a:spLocks noChangeShapeType="1"/>
          </p:cNvSpPr>
          <p:nvPr/>
        </p:nvSpPr>
        <p:spPr bwMode="auto">
          <a:xfrm>
            <a:off x="4800600" y="2743200"/>
            <a:ext cx="0" cy="1371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11" name="Line 99"/>
          <p:cNvSpPr>
            <a:spLocks noChangeShapeType="1"/>
          </p:cNvSpPr>
          <p:nvPr/>
        </p:nvSpPr>
        <p:spPr bwMode="auto">
          <a:xfrm>
            <a:off x="5867400" y="2743200"/>
            <a:ext cx="0" cy="1371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id-ID"/>
          </a:p>
        </p:txBody>
      </p:sp>
      <p:grpSp>
        <p:nvGrpSpPr>
          <p:cNvPr id="22615" name="Group 100"/>
          <p:cNvGrpSpPr>
            <a:grpSpLocks/>
          </p:cNvGrpSpPr>
          <p:nvPr/>
        </p:nvGrpSpPr>
        <p:grpSpPr bwMode="auto">
          <a:xfrm>
            <a:off x="590550" y="1238250"/>
            <a:ext cx="1009650" cy="622300"/>
            <a:chOff x="372" y="924"/>
            <a:chExt cx="636" cy="392"/>
          </a:xfrm>
        </p:grpSpPr>
        <p:sp>
          <p:nvSpPr>
            <p:cNvPr id="22643" name="Text Box 101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22644" name="Line 102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2645" name="Text Box 103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22616" name="Oval 104"/>
          <p:cNvSpPr>
            <a:spLocks noChangeArrowheads="1"/>
          </p:cNvSpPr>
          <p:nvPr/>
        </p:nvSpPr>
        <p:spPr bwMode="auto">
          <a:xfrm>
            <a:off x="1905000" y="29146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17" name="Text Box 105"/>
          <p:cNvSpPr txBox="1">
            <a:spLocks noChangeArrowheads="1"/>
          </p:cNvSpPr>
          <p:nvPr/>
        </p:nvSpPr>
        <p:spPr bwMode="auto">
          <a:xfrm>
            <a:off x="5867400" y="41148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9018" name="Text Box 106"/>
          <p:cNvSpPr txBox="1">
            <a:spLocks noChangeArrowheads="1"/>
          </p:cNvSpPr>
          <p:nvPr/>
        </p:nvSpPr>
        <p:spPr bwMode="auto">
          <a:xfrm>
            <a:off x="4648200" y="4114800"/>
            <a:ext cx="28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(+)</a:t>
            </a:r>
          </a:p>
        </p:txBody>
      </p:sp>
      <p:sp>
        <p:nvSpPr>
          <p:cNvPr id="39019" name="Text Box 107"/>
          <p:cNvSpPr txBox="1">
            <a:spLocks noChangeArrowheads="1"/>
          </p:cNvSpPr>
          <p:nvPr/>
        </p:nvSpPr>
        <p:spPr bwMode="auto">
          <a:xfrm>
            <a:off x="5791200" y="2409825"/>
            <a:ext cx="28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(+)</a:t>
            </a:r>
          </a:p>
        </p:txBody>
      </p:sp>
      <p:sp>
        <p:nvSpPr>
          <p:cNvPr id="39020" name="Text Box 108"/>
          <p:cNvSpPr txBox="1">
            <a:spLocks noChangeArrowheads="1"/>
          </p:cNvSpPr>
          <p:nvPr/>
        </p:nvSpPr>
        <p:spPr bwMode="auto">
          <a:xfrm>
            <a:off x="4705350" y="2424113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(-)</a:t>
            </a:r>
          </a:p>
        </p:txBody>
      </p:sp>
      <p:sp>
        <p:nvSpPr>
          <p:cNvPr id="39021" name="Oval 109"/>
          <p:cNvSpPr>
            <a:spLocks noChangeArrowheads="1"/>
          </p:cNvSpPr>
          <p:nvPr/>
        </p:nvSpPr>
        <p:spPr bwMode="auto">
          <a:xfrm>
            <a:off x="4171950" y="20764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22" name="Oval 110"/>
          <p:cNvSpPr>
            <a:spLocks noChangeArrowheads="1"/>
          </p:cNvSpPr>
          <p:nvPr/>
        </p:nvSpPr>
        <p:spPr bwMode="auto">
          <a:xfrm>
            <a:off x="6019800" y="2873375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23" name="Line 111"/>
          <p:cNvSpPr>
            <a:spLocks noChangeShapeType="1"/>
          </p:cNvSpPr>
          <p:nvPr/>
        </p:nvSpPr>
        <p:spPr bwMode="auto">
          <a:xfrm flipV="1">
            <a:off x="3657600" y="205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24" name="Text Box 112"/>
          <p:cNvSpPr txBox="1">
            <a:spLocks noChangeArrowheads="1"/>
          </p:cNvSpPr>
          <p:nvPr/>
        </p:nvSpPr>
        <p:spPr bwMode="auto">
          <a:xfrm>
            <a:off x="4248150" y="21717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60</a:t>
            </a:r>
          </a:p>
        </p:txBody>
      </p:sp>
      <p:sp>
        <p:nvSpPr>
          <p:cNvPr id="22625" name="Text Box 113"/>
          <p:cNvSpPr txBox="1">
            <a:spLocks noChangeArrowheads="1"/>
          </p:cNvSpPr>
          <p:nvPr/>
        </p:nvSpPr>
        <p:spPr bwMode="auto">
          <a:xfrm>
            <a:off x="1981200" y="30099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9026" name="Text Box 114"/>
          <p:cNvSpPr txBox="1">
            <a:spLocks noChangeArrowheads="1"/>
          </p:cNvSpPr>
          <p:nvPr/>
        </p:nvSpPr>
        <p:spPr bwMode="auto">
          <a:xfrm>
            <a:off x="3810000" y="21336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90</a:t>
            </a:r>
          </a:p>
        </p:txBody>
      </p:sp>
      <p:sp>
        <p:nvSpPr>
          <p:cNvPr id="39027" name="Text Box 115"/>
          <p:cNvSpPr txBox="1">
            <a:spLocks noChangeArrowheads="1"/>
          </p:cNvSpPr>
          <p:nvPr/>
        </p:nvSpPr>
        <p:spPr bwMode="auto">
          <a:xfrm>
            <a:off x="6096000" y="29718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39028" name="Text Box 116"/>
          <p:cNvSpPr txBox="1">
            <a:spLocks noChangeArrowheads="1"/>
          </p:cNvSpPr>
          <p:nvPr/>
        </p:nvSpPr>
        <p:spPr bwMode="auto">
          <a:xfrm>
            <a:off x="3790950" y="382905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20</a:t>
            </a:r>
          </a:p>
        </p:txBody>
      </p:sp>
      <p:sp>
        <p:nvSpPr>
          <p:cNvPr id="39029" name="Text Box 117"/>
          <p:cNvSpPr txBox="1">
            <a:spLocks noChangeArrowheads="1"/>
          </p:cNvSpPr>
          <p:nvPr/>
        </p:nvSpPr>
        <p:spPr bwMode="auto">
          <a:xfrm>
            <a:off x="6096000" y="21336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22630" name="Text Box 118"/>
          <p:cNvSpPr txBox="1">
            <a:spLocks noChangeArrowheads="1"/>
          </p:cNvSpPr>
          <p:nvPr/>
        </p:nvSpPr>
        <p:spPr bwMode="auto">
          <a:xfrm>
            <a:off x="1123950" y="234315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 0</a:t>
            </a:r>
          </a:p>
        </p:txBody>
      </p:sp>
      <p:sp>
        <p:nvSpPr>
          <p:cNvPr id="22631" name="Text Box 119"/>
          <p:cNvSpPr txBox="1">
            <a:spLocks noChangeArrowheads="1"/>
          </p:cNvSpPr>
          <p:nvPr/>
        </p:nvSpPr>
        <p:spPr bwMode="auto">
          <a:xfrm>
            <a:off x="1104900" y="31813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15</a:t>
            </a:r>
          </a:p>
        </p:txBody>
      </p:sp>
      <p:sp>
        <p:nvSpPr>
          <p:cNvPr id="22632" name="Text Box 120"/>
          <p:cNvSpPr txBox="1">
            <a:spLocks noChangeArrowheads="1"/>
          </p:cNvSpPr>
          <p:nvPr/>
        </p:nvSpPr>
        <p:spPr bwMode="auto">
          <a:xfrm>
            <a:off x="1104900" y="403860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22633" name="Text Box 121"/>
          <p:cNvSpPr txBox="1">
            <a:spLocks noChangeArrowheads="1"/>
          </p:cNvSpPr>
          <p:nvPr/>
        </p:nvSpPr>
        <p:spPr bwMode="auto">
          <a:xfrm>
            <a:off x="2571750" y="15811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20</a:t>
            </a:r>
          </a:p>
        </p:txBody>
      </p:sp>
      <p:sp>
        <p:nvSpPr>
          <p:cNvPr id="22634" name="Text Box 122"/>
          <p:cNvSpPr txBox="1">
            <a:spLocks noChangeArrowheads="1"/>
          </p:cNvSpPr>
          <p:nvPr/>
        </p:nvSpPr>
        <p:spPr bwMode="auto">
          <a:xfrm>
            <a:off x="4629150" y="1581150"/>
            <a:ext cx="26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5</a:t>
            </a:r>
          </a:p>
        </p:txBody>
      </p:sp>
      <p:sp>
        <p:nvSpPr>
          <p:cNvPr id="22635" name="Text Box 123"/>
          <p:cNvSpPr txBox="1">
            <a:spLocks noChangeArrowheads="1"/>
          </p:cNvSpPr>
          <p:nvPr/>
        </p:nvSpPr>
        <p:spPr bwMode="auto">
          <a:xfrm>
            <a:off x="6572250" y="1581150"/>
            <a:ext cx="368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  <a:latin typeface="Times New Roman" pitchFamily="18" charset="0"/>
              </a:rPr>
              <a:t>= 14</a:t>
            </a:r>
          </a:p>
        </p:txBody>
      </p:sp>
      <p:sp>
        <p:nvSpPr>
          <p:cNvPr id="39036" name="Line 124"/>
          <p:cNvSpPr>
            <a:spLocks noChangeShapeType="1"/>
          </p:cNvSpPr>
          <p:nvPr/>
        </p:nvSpPr>
        <p:spPr bwMode="auto">
          <a:xfrm flipV="1">
            <a:off x="3619500" y="36957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37" name="Oval 125"/>
          <p:cNvSpPr>
            <a:spLocks noChangeArrowheads="1"/>
          </p:cNvSpPr>
          <p:nvPr/>
        </p:nvSpPr>
        <p:spPr bwMode="auto">
          <a:xfrm>
            <a:off x="4191000" y="37338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38" name="Text Box 126"/>
          <p:cNvSpPr txBox="1">
            <a:spLocks noChangeArrowheads="1"/>
          </p:cNvSpPr>
          <p:nvPr/>
        </p:nvSpPr>
        <p:spPr bwMode="auto">
          <a:xfrm>
            <a:off x="4267200" y="3810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39039" name="Text Box 127"/>
          <p:cNvSpPr txBox="1">
            <a:spLocks noChangeArrowheads="1"/>
          </p:cNvSpPr>
          <p:nvPr/>
        </p:nvSpPr>
        <p:spPr bwMode="auto">
          <a:xfrm>
            <a:off x="6019800" y="3810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39040" name="Oval 128"/>
          <p:cNvSpPr>
            <a:spLocks noChangeArrowheads="1"/>
          </p:cNvSpPr>
          <p:nvPr/>
        </p:nvSpPr>
        <p:spPr bwMode="auto">
          <a:xfrm>
            <a:off x="5943600" y="37338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39041" name="Line 129"/>
          <p:cNvSpPr>
            <a:spLocks noChangeShapeType="1"/>
          </p:cNvSpPr>
          <p:nvPr/>
        </p:nvSpPr>
        <p:spPr bwMode="auto">
          <a:xfrm flipV="1">
            <a:off x="5867400" y="3733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auto">
          <a:xfrm>
            <a:off x="609600" y="5486400"/>
            <a:ext cx="8153400" cy="641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cs typeface="Times New Roman" pitchFamily="18" charset="0"/>
              </a:rPr>
              <a:t>Biaya transportasi = 60(5) + 30(8) + 50(15) + 10(10) + 50(10)</a:t>
            </a:r>
            <a:r>
              <a:rPr lang="en-GB"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		 = 1890</a:t>
            </a:r>
            <a:r>
              <a:rPr lang="en-GB">
                <a:cs typeface="Times New Roman" pitchFamily="18" charset="0"/>
              </a:rPr>
              <a:t>  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3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3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05" grpId="0" animBg="1" autoUpdateAnimBg="0"/>
      <p:bldP spid="39006" grpId="0" animBg="1" autoUpdateAnimBg="0"/>
      <p:bldP spid="39007" grpId="0" animBg="1" autoUpdateAnimBg="0"/>
      <p:bldP spid="39008" grpId="0" animBg="1"/>
      <p:bldP spid="39009" grpId="0" animBg="1"/>
      <p:bldP spid="39010" grpId="0" animBg="1"/>
      <p:bldP spid="39011" grpId="0" animBg="1"/>
      <p:bldP spid="39017" grpId="0" autoUpdateAnimBg="0"/>
      <p:bldP spid="39018" grpId="0" autoUpdateAnimBg="0"/>
      <p:bldP spid="39019" grpId="0" autoUpdateAnimBg="0"/>
      <p:bldP spid="39020" grpId="0" autoUpdateAnimBg="0"/>
      <p:bldP spid="39021" grpId="0" animBg="1" autoUpdateAnimBg="0"/>
      <p:bldP spid="39022" grpId="0" animBg="1" autoUpdateAnimBg="0"/>
      <p:bldP spid="39023" grpId="0" animBg="1"/>
      <p:bldP spid="39024" grpId="0" autoUpdateAnimBg="0"/>
      <p:bldP spid="39026" grpId="0" autoUpdateAnimBg="0"/>
      <p:bldP spid="39027" grpId="0" autoUpdateAnimBg="0"/>
      <p:bldP spid="39028" grpId="0" autoUpdateAnimBg="0"/>
      <p:bldP spid="39029" grpId="0" autoUpdateAnimBg="0"/>
      <p:bldP spid="39036" grpId="0" animBg="1"/>
      <p:bldP spid="39037" grpId="0" animBg="1" autoUpdateAnimBg="0"/>
      <p:bldP spid="39038" grpId="0" autoUpdateAnimBg="0"/>
      <p:bldP spid="39039" grpId="0" autoUpdateAnimBg="0"/>
      <p:bldP spid="39040" grpId="0" animBg="1" autoUpdateAnimBg="0"/>
      <p:bldP spid="39041" grpId="0" animBg="1"/>
      <p:bldP spid="3904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7588" y="198438"/>
            <a:ext cx="3878262" cy="274637"/>
          </a:xfrm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800">
                <a:cs typeface="Times New Roman" pitchFamily="18" charset="0"/>
              </a:rPr>
              <a:t>D) Tabel Keempat Hasil Perubahan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07464"/>
              </p:ext>
            </p:extLst>
          </p:nvPr>
        </p:nvGraphicFramePr>
        <p:xfrm>
          <a:off x="552450" y="628650"/>
          <a:ext cx="8077200" cy="376396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      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30" name="Oval 94"/>
          <p:cNvSpPr>
            <a:spLocks noChangeArrowheads="1"/>
          </p:cNvSpPr>
          <p:nvPr/>
        </p:nvSpPr>
        <p:spPr bwMode="auto">
          <a:xfrm>
            <a:off x="5867400" y="14478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514350" y="628650"/>
            <a:ext cx="1009650" cy="622300"/>
            <a:chOff x="372" y="924"/>
            <a:chExt cx="636" cy="392"/>
          </a:xfrm>
        </p:grpSpPr>
        <p:sp>
          <p:nvSpPr>
            <p:cNvPr id="23679" name="Text Box 100"/>
            <p:cNvSpPr txBox="1">
              <a:spLocks noChangeArrowheads="1"/>
            </p:cNvSpPr>
            <p:nvPr/>
          </p:nvSpPr>
          <p:spPr bwMode="auto">
            <a:xfrm>
              <a:off x="749" y="972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23680" name="Line 101"/>
            <p:cNvSpPr>
              <a:spLocks noChangeShapeType="1"/>
            </p:cNvSpPr>
            <p:nvPr/>
          </p:nvSpPr>
          <p:spPr bwMode="auto">
            <a:xfrm>
              <a:off x="384" y="92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3681" name="Text Box 102"/>
            <p:cNvSpPr txBox="1">
              <a:spLocks noChangeArrowheads="1"/>
            </p:cNvSpPr>
            <p:nvPr/>
          </p:nvSpPr>
          <p:spPr bwMode="auto">
            <a:xfrm>
              <a:off x="372" y="1143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40039" name="Oval 103"/>
          <p:cNvSpPr>
            <a:spLocks noChangeArrowheads="1"/>
          </p:cNvSpPr>
          <p:nvPr/>
        </p:nvSpPr>
        <p:spPr bwMode="auto">
          <a:xfrm>
            <a:off x="1828800" y="230505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40044" name="Oval 108"/>
          <p:cNvSpPr>
            <a:spLocks noChangeArrowheads="1"/>
          </p:cNvSpPr>
          <p:nvPr/>
        </p:nvSpPr>
        <p:spPr bwMode="auto">
          <a:xfrm>
            <a:off x="3878263" y="146685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40045" name="Oval 109"/>
          <p:cNvSpPr>
            <a:spLocks noChangeArrowheads="1"/>
          </p:cNvSpPr>
          <p:nvPr/>
        </p:nvSpPr>
        <p:spPr bwMode="auto">
          <a:xfrm>
            <a:off x="5907088" y="2263775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40047" name="Text Box 111"/>
          <p:cNvSpPr txBox="1">
            <a:spLocks noChangeArrowheads="1"/>
          </p:cNvSpPr>
          <p:nvPr/>
        </p:nvSpPr>
        <p:spPr bwMode="auto">
          <a:xfrm>
            <a:off x="3962400" y="1600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60</a:t>
            </a:r>
          </a:p>
        </p:txBody>
      </p:sp>
      <p:sp>
        <p:nvSpPr>
          <p:cNvPr id="40048" name="Text Box 112"/>
          <p:cNvSpPr txBox="1">
            <a:spLocks noChangeArrowheads="1"/>
          </p:cNvSpPr>
          <p:nvPr/>
        </p:nvSpPr>
        <p:spPr bwMode="auto">
          <a:xfrm>
            <a:off x="1905000" y="24003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sp>
        <p:nvSpPr>
          <p:cNvPr id="40050" name="Text Box 114"/>
          <p:cNvSpPr txBox="1">
            <a:spLocks noChangeArrowheads="1"/>
          </p:cNvSpPr>
          <p:nvPr/>
        </p:nvSpPr>
        <p:spPr bwMode="auto">
          <a:xfrm>
            <a:off x="5976938" y="2362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40052" name="Text Box 116"/>
          <p:cNvSpPr txBox="1">
            <a:spLocks noChangeArrowheads="1"/>
          </p:cNvSpPr>
          <p:nvPr/>
        </p:nvSpPr>
        <p:spPr bwMode="auto">
          <a:xfrm>
            <a:off x="5943600" y="1552575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30</a:t>
            </a:r>
          </a:p>
        </p:txBody>
      </p: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028700" y="1733550"/>
            <a:ext cx="336550" cy="1941513"/>
            <a:chOff x="648" y="1092"/>
            <a:chExt cx="212" cy="1223"/>
          </a:xfrm>
        </p:grpSpPr>
        <p:sp>
          <p:nvSpPr>
            <p:cNvPr id="23676" name="Text Box 117"/>
            <p:cNvSpPr txBox="1">
              <a:spLocks noChangeArrowheads="1"/>
            </p:cNvSpPr>
            <p:nvPr/>
          </p:nvSpPr>
          <p:spPr bwMode="auto">
            <a:xfrm>
              <a:off x="660" y="1092"/>
              <a:ext cx="2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FF99"/>
                  </a:solidFill>
                  <a:latin typeface="Times New Roman" pitchFamily="18" charset="0"/>
                </a:rPr>
                <a:t>=  0</a:t>
              </a:r>
            </a:p>
          </p:txBody>
        </p:sp>
        <p:sp>
          <p:nvSpPr>
            <p:cNvPr id="23677" name="Text Box 118"/>
            <p:cNvSpPr txBox="1">
              <a:spLocks noChangeArrowheads="1"/>
            </p:cNvSpPr>
            <p:nvPr/>
          </p:nvSpPr>
          <p:spPr bwMode="auto">
            <a:xfrm>
              <a:off x="648" y="1620"/>
              <a:ext cx="1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FF99"/>
                  </a:solidFill>
                  <a:latin typeface="Times New Roman" pitchFamily="18" charset="0"/>
                </a:rPr>
                <a:t>=2</a:t>
              </a:r>
            </a:p>
          </p:txBody>
        </p:sp>
        <p:sp>
          <p:nvSpPr>
            <p:cNvPr id="23678" name="Text Box 119"/>
            <p:cNvSpPr txBox="1">
              <a:spLocks noChangeArrowheads="1"/>
            </p:cNvSpPr>
            <p:nvPr/>
          </p:nvSpPr>
          <p:spPr bwMode="auto">
            <a:xfrm>
              <a:off x="648" y="2160"/>
              <a:ext cx="17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FF99"/>
                  </a:solidFill>
                  <a:latin typeface="Times New Roman" pitchFamily="18" charset="0"/>
                </a:rPr>
                <a:t>=5 </a:t>
              </a:r>
            </a:p>
          </p:txBody>
        </p:sp>
      </p:grp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2495550" y="971552"/>
            <a:ext cx="4217988" cy="246063"/>
            <a:chOff x="1572" y="612"/>
            <a:chExt cx="2657" cy="155"/>
          </a:xfrm>
        </p:grpSpPr>
        <p:sp>
          <p:nvSpPr>
            <p:cNvPr id="23673" name="Text Box 120"/>
            <p:cNvSpPr txBox="1">
              <a:spLocks noChangeArrowheads="1"/>
            </p:cNvSpPr>
            <p:nvPr/>
          </p:nvSpPr>
          <p:spPr bwMode="auto">
            <a:xfrm>
              <a:off x="1572" y="612"/>
              <a:ext cx="20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FF99"/>
                  </a:solidFill>
                  <a:latin typeface="Times New Roman" pitchFamily="18" charset="0"/>
                </a:rPr>
                <a:t>=13</a:t>
              </a:r>
            </a:p>
          </p:txBody>
        </p:sp>
        <p:sp>
          <p:nvSpPr>
            <p:cNvPr id="23674" name="Text Box 121"/>
            <p:cNvSpPr txBox="1">
              <a:spLocks noChangeArrowheads="1"/>
            </p:cNvSpPr>
            <p:nvPr/>
          </p:nvSpPr>
          <p:spPr bwMode="auto">
            <a:xfrm>
              <a:off x="2868" y="612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FF99"/>
                  </a:solidFill>
                  <a:latin typeface="Times New Roman" pitchFamily="18" charset="0"/>
                </a:rPr>
                <a:t>= 5</a:t>
              </a:r>
            </a:p>
          </p:txBody>
        </p:sp>
        <p:sp>
          <p:nvSpPr>
            <p:cNvPr id="23675" name="Text Box 122"/>
            <p:cNvSpPr txBox="1">
              <a:spLocks noChangeArrowheads="1"/>
            </p:cNvSpPr>
            <p:nvPr/>
          </p:nvSpPr>
          <p:spPr bwMode="auto">
            <a:xfrm>
              <a:off x="4092" y="612"/>
              <a:ext cx="1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FF99"/>
                  </a:solidFill>
                  <a:latin typeface="Times New Roman" pitchFamily="18" charset="0"/>
                </a:rPr>
                <a:t>=8</a:t>
              </a:r>
            </a:p>
          </p:txBody>
        </p:sp>
      </p:grpSp>
      <p:sp>
        <p:nvSpPr>
          <p:cNvPr id="40060" name="Oval 124"/>
          <p:cNvSpPr>
            <a:spLocks noChangeArrowheads="1"/>
          </p:cNvSpPr>
          <p:nvPr/>
        </p:nvSpPr>
        <p:spPr bwMode="auto">
          <a:xfrm>
            <a:off x="3886200" y="31242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40061" name="Text Box 125"/>
          <p:cNvSpPr txBox="1">
            <a:spLocks noChangeArrowheads="1"/>
          </p:cNvSpPr>
          <p:nvPr/>
        </p:nvSpPr>
        <p:spPr bwMode="auto">
          <a:xfrm>
            <a:off x="3962400" y="3228975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50</a:t>
            </a:r>
          </a:p>
        </p:txBody>
      </p:sp>
      <p:graphicFrame>
        <p:nvGraphicFramePr>
          <p:cNvPr id="40106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023"/>
              </p:ext>
            </p:extLst>
          </p:nvPr>
        </p:nvGraphicFramePr>
        <p:xfrm>
          <a:off x="533400" y="4743450"/>
          <a:ext cx="5124450" cy="1940244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Segi empat air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R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K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indeks perbaikan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– 0 – 13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HB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– 2 – 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– 5 – 13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– 5 – 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107" name="Rectangle 171"/>
          <p:cNvSpPr>
            <a:spLocks noChangeArrowheads="1"/>
          </p:cNvSpPr>
          <p:nvPr/>
        </p:nvSpPr>
        <p:spPr bwMode="auto">
          <a:xfrm>
            <a:off x="533400" y="4440238"/>
            <a:ext cx="2590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cs typeface="Times New Roman" pitchFamily="18" charset="0"/>
              </a:rPr>
              <a:t>Tabel Indeks perbaikan </a:t>
            </a:r>
          </a:p>
        </p:txBody>
      </p:sp>
      <p:sp>
        <p:nvSpPr>
          <p:cNvPr id="40108" name="Rectangle 172"/>
          <p:cNvSpPr>
            <a:spLocks noChangeArrowheads="1"/>
          </p:cNvSpPr>
          <p:nvPr/>
        </p:nvSpPr>
        <p:spPr bwMode="auto">
          <a:xfrm>
            <a:off x="6019800" y="5089525"/>
            <a:ext cx="2819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>
                <a:cs typeface="Times New Roman" pitchFamily="18" charset="0"/>
              </a:rPr>
              <a:t>Tabel D. tidak bisa dioptimalkan lagi, karena indeks perbaikan tidak ada yang negatif</a:t>
            </a:r>
            <a:r>
              <a:rPr lang="en-GB"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40030" grpId="0" animBg="1" autoUpdateAnimBg="0"/>
      <p:bldP spid="40039" grpId="0" animBg="1"/>
      <p:bldP spid="40044" grpId="0" animBg="1" autoUpdateAnimBg="0"/>
      <p:bldP spid="40045" grpId="0" animBg="1" autoUpdateAnimBg="0"/>
      <p:bldP spid="40047" grpId="0"/>
      <p:bldP spid="40048" grpId="0"/>
      <p:bldP spid="40050" grpId="0" autoUpdateAnimBg="0"/>
      <p:bldP spid="40052" grpId="0" autoUpdateAnimBg="0"/>
      <p:bldP spid="40060" grpId="0" animBg="1" autoUpdateAnimBg="0"/>
      <p:bldP spid="40061" grpId="0" autoUpdateAnimBg="0"/>
      <p:bldP spid="40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1013"/>
            <a:ext cx="8382000" cy="700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Alokasi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tahap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pertama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pedoman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least cost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551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80388"/>
              </p:ext>
            </p:extLst>
          </p:nvPr>
        </p:nvGraphicFramePr>
        <p:xfrm>
          <a:off x="609600" y="1905000"/>
          <a:ext cx="8077200" cy="394652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=15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-5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590550" y="1905000"/>
            <a:ext cx="1009650" cy="622300"/>
            <a:chOff x="372" y="1200"/>
            <a:chExt cx="636" cy="392"/>
          </a:xfrm>
        </p:grpSpPr>
        <p:sp>
          <p:nvSpPr>
            <p:cNvPr id="11359" name="Text Box 252"/>
            <p:cNvSpPr txBox="1">
              <a:spLocks noChangeArrowheads="1"/>
            </p:cNvSpPr>
            <p:nvPr/>
          </p:nvSpPr>
          <p:spPr bwMode="auto">
            <a:xfrm>
              <a:off x="749" y="1248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1360" name="Line 253"/>
            <p:cNvSpPr>
              <a:spLocks noChangeShapeType="1"/>
            </p:cNvSpPr>
            <p:nvPr/>
          </p:nvSpPr>
          <p:spPr bwMode="auto">
            <a:xfrm>
              <a:off x="384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361" name="Text Box 254"/>
            <p:cNvSpPr txBox="1">
              <a:spLocks noChangeArrowheads="1"/>
            </p:cNvSpPr>
            <p:nvPr/>
          </p:nvSpPr>
          <p:spPr bwMode="auto">
            <a:xfrm>
              <a:off x="372" y="1419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5618" name="Text Box 258"/>
          <p:cNvSpPr txBox="1">
            <a:spLocks noChangeArrowheads="1"/>
          </p:cNvSpPr>
          <p:nvPr/>
        </p:nvSpPr>
        <p:spPr bwMode="auto">
          <a:xfrm>
            <a:off x="4019550" y="2819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id-ID" dirty="0">
                <a:latin typeface="Times New Roman" pitchFamily="18" charset="0"/>
              </a:rPr>
              <a:t>90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2" name="Oval 247"/>
          <p:cNvSpPr>
            <a:spLocks noChangeArrowheads="1"/>
          </p:cNvSpPr>
          <p:nvPr/>
        </p:nvSpPr>
        <p:spPr bwMode="auto">
          <a:xfrm>
            <a:off x="3925093" y="2775305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23" name="Text Box 107"/>
          <p:cNvSpPr txBox="1">
            <a:spLocks noChangeArrowheads="1"/>
          </p:cNvSpPr>
          <p:nvPr/>
        </p:nvSpPr>
        <p:spPr bwMode="auto">
          <a:xfrm>
            <a:off x="5791200" y="3840162"/>
            <a:ext cx="7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4" name="Text Box 107"/>
          <p:cNvSpPr txBox="1">
            <a:spLocks noChangeArrowheads="1"/>
          </p:cNvSpPr>
          <p:nvPr/>
        </p:nvSpPr>
        <p:spPr bwMode="auto">
          <a:xfrm>
            <a:off x="3672670" y="2621959"/>
            <a:ext cx="28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(+)</a:t>
            </a:r>
          </a:p>
        </p:txBody>
      </p:sp>
      <p:sp>
        <p:nvSpPr>
          <p:cNvPr id="25" name="Text Box 107"/>
          <p:cNvSpPr txBox="1">
            <a:spLocks noChangeArrowheads="1"/>
          </p:cNvSpPr>
          <p:nvPr/>
        </p:nvSpPr>
        <p:spPr bwMode="auto">
          <a:xfrm>
            <a:off x="5716386" y="2637986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6" name="Text Box 107"/>
          <p:cNvSpPr txBox="1">
            <a:spLocks noChangeArrowheads="1"/>
          </p:cNvSpPr>
          <p:nvPr/>
        </p:nvSpPr>
        <p:spPr bwMode="auto">
          <a:xfrm>
            <a:off x="3655194" y="3886200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618" grpId="0" autoUpdateAnimBg="0"/>
      <p:bldP spid="22" grpId="0" animBg="1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65125"/>
            <a:ext cx="7772400" cy="457200"/>
          </a:xfrm>
        </p:spPr>
        <p:txBody>
          <a:bodyPr>
            <a:spAutoFit/>
          </a:bodyPr>
          <a:lstStyle/>
          <a:p>
            <a:pPr marL="838200" indent="-838200" eaLnBrk="1" hangingPunct="1">
              <a:spcBef>
                <a:spcPct val="20000"/>
              </a:spcBef>
              <a:buSzPct val="85000"/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3.  Menghitung Indeks perbaikan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565525" y="1717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09625" y="8382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</a:rPr>
              <a:t>Indeks perbaikan adalah nilai dari segi empat air (segi empat yang kosong). </a:t>
            </a:r>
            <a:endParaRPr lang="en-US" sz="2400">
              <a:solidFill>
                <a:srgbClr val="F9F421"/>
              </a:solidFill>
            </a:endParaRPr>
          </a:p>
        </p:txBody>
      </p:sp>
      <p:graphicFrame>
        <p:nvGraphicFramePr>
          <p:cNvPr id="2359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16315"/>
              </p:ext>
            </p:extLst>
          </p:nvPr>
        </p:nvGraphicFramePr>
        <p:xfrm>
          <a:off x="933450" y="2890838"/>
          <a:ext cx="7315200" cy="343408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empat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R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K</a:t>
                      </a:r>
                      <a:r>
                        <a:rPr kumimoji="0" lang="en-US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indeks perbaikan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(-5)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828675" y="2300288"/>
            <a:ext cx="412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Tabel Indeks Perbaikan :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838200" y="16764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Rumus :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362200" y="1778000"/>
            <a:ext cx="4883150" cy="5191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R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K</a:t>
            </a:r>
            <a:r>
              <a:rPr lang="en-US" sz="2800" baseline="-250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sz="2800">
                <a:solidFill>
                  <a:srgbClr val="F9F4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indeks perbaikan</a:t>
            </a:r>
          </a:p>
        </p:txBody>
      </p:sp>
      <p:sp>
        <p:nvSpPr>
          <p:cNvPr id="9" name="Oval 247"/>
          <p:cNvSpPr>
            <a:spLocks noChangeArrowheads="1"/>
          </p:cNvSpPr>
          <p:nvPr/>
        </p:nvSpPr>
        <p:spPr bwMode="auto">
          <a:xfrm>
            <a:off x="1700213" y="4495800"/>
            <a:ext cx="914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0" name="Oval 247"/>
          <p:cNvSpPr>
            <a:spLocks noChangeArrowheads="1"/>
          </p:cNvSpPr>
          <p:nvPr/>
        </p:nvSpPr>
        <p:spPr bwMode="auto">
          <a:xfrm>
            <a:off x="6781800" y="4495800"/>
            <a:ext cx="6858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44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60" grpId="0"/>
      <p:bldP spid="23595" grpId="0"/>
      <p:bldP spid="23596" grpId="0"/>
      <p:bldP spid="23597" grpId="0" animBg="1"/>
      <p:bldP spid="9" grpId="0" animBg="1" autoUpdateAnimBg="0"/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1013"/>
            <a:ext cx="8382000" cy="700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Alokasi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tahap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pertama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pedoman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least cost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551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1682"/>
              </p:ext>
            </p:extLst>
          </p:nvPr>
        </p:nvGraphicFramePr>
        <p:xfrm>
          <a:off x="609600" y="1905000"/>
          <a:ext cx="8077200" cy="394652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=15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-5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590550" y="1905000"/>
            <a:ext cx="1009650" cy="622300"/>
            <a:chOff x="372" y="1200"/>
            <a:chExt cx="636" cy="392"/>
          </a:xfrm>
        </p:grpSpPr>
        <p:sp>
          <p:nvSpPr>
            <p:cNvPr id="11359" name="Text Box 252"/>
            <p:cNvSpPr txBox="1">
              <a:spLocks noChangeArrowheads="1"/>
            </p:cNvSpPr>
            <p:nvPr/>
          </p:nvSpPr>
          <p:spPr bwMode="auto">
            <a:xfrm>
              <a:off x="749" y="1248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1360" name="Line 253"/>
            <p:cNvSpPr>
              <a:spLocks noChangeShapeType="1"/>
            </p:cNvSpPr>
            <p:nvPr/>
          </p:nvSpPr>
          <p:spPr bwMode="auto">
            <a:xfrm>
              <a:off x="384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361" name="Text Box 254"/>
            <p:cNvSpPr txBox="1">
              <a:spLocks noChangeArrowheads="1"/>
            </p:cNvSpPr>
            <p:nvPr/>
          </p:nvSpPr>
          <p:spPr bwMode="auto">
            <a:xfrm>
              <a:off x="372" y="1419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5618" name="Text Box 258"/>
          <p:cNvSpPr txBox="1">
            <a:spLocks noChangeArrowheads="1"/>
          </p:cNvSpPr>
          <p:nvPr/>
        </p:nvSpPr>
        <p:spPr bwMode="auto">
          <a:xfrm>
            <a:off x="4019550" y="2819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id-ID" dirty="0">
                <a:latin typeface="Times New Roman" pitchFamily="18" charset="0"/>
              </a:rPr>
              <a:t>90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2" name="Oval 247"/>
          <p:cNvSpPr>
            <a:spLocks noChangeArrowheads="1"/>
          </p:cNvSpPr>
          <p:nvPr/>
        </p:nvSpPr>
        <p:spPr bwMode="auto">
          <a:xfrm>
            <a:off x="3925093" y="2775305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24" name="Text Box 107"/>
          <p:cNvSpPr txBox="1">
            <a:spLocks noChangeArrowheads="1"/>
          </p:cNvSpPr>
          <p:nvPr/>
        </p:nvSpPr>
        <p:spPr bwMode="auto">
          <a:xfrm>
            <a:off x="3672670" y="2621959"/>
            <a:ext cx="7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5" name="Text Box 107"/>
          <p:cNvSpPr txBox="1">
            <a:spLocks noChangeArrowheads="1"/>
          </p:cNvSpPr>
          <p:nvPr/>
        </p:nvSpPr>
        <p:spPr bwMode="auto">
          <a:xfrm>
            <a:off x="5726278" y="4495800"/>
            <a:ext cx="283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6" name="Text Box 107"/>
          <p:cNvSpPr txBox="1">
            <a:spLocks noChangeArrowheads="1"/>
          </p:cNvSpPr>
          <p:nvPr/>
        </p:nvSpPr>
        <p:spPr bwMode="auto">
          <a:xfrm>
            <a:off x="5752728" y="3429000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 flipH="1">
            <a:off x="1600200" y="3445566"/>
            <a:ext cx="3104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5" name="Text Box 107"/>
          <p:cNvSpPr txBox="1">
            <a:spLocks noChangeArrowheads="1"/>
          </p:cNvSpPr>
          <p:nvPr/>
        </p:nvSpPr>
        <p:spPr bwMode="auto">
          <a:xfrm>
            <a:off x="1640003" y="4499113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14600" y="4953000"/>
            <a:ext cx="3495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983560" y="3886200"/>
            <a:ext cx="26450" cy="889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3886200"/>
            <a:ext cx="3621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886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618" grpId="0" autoUpdateAnimBg="0"/>
      <p:bldP spid="22" grpId="0" animBg="1" autoUpdateAnimBg="0"/>
      <p:bldP spid="24" grpId="0" autoUpdateAnimBg="0"/>
      <p:bldP spid="25" grpId="0" autoUpdateAnimBg="0"/>
      <p:bldP spid="26" grpId="0" autoUpdateAnimBg="0"/>
      <p:bldP spid="14" grpId="0" autoUpdateAnimBg="0"/>
      <p:bldP spid="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1013"/>
            <a:ext cx="8382000" cy="700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Alokasi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tahap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pertama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pedoman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least cost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551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33903"/>
              </p:ext>
            </p:extLst>
          </p:nvPr>
        </p:nvGraphicFramePr>
        <p:xfrm>
          <a:off x="609600" y="1905000"/>
          <a:ext cx="8077200" cy="394652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=15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3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GB" sz="36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-5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590550" y="1905000"/>
            <a:ext cx="1009650" cy="622300"/>
            <a:chOff x="372" y="1200"/>
            <a:chExt cx="636" cy="392"/>
          </a:xfrm>
        </p:grpSpPr>
        <p:sp>
          <p:nvSpPr>
            <p:cNvPr id="11359" name="Text Box 252"/>
            <p:cNvSpPr txBox="1">
              <a:spLocks noChangeArrowheads="1"/>
            </p:cNvSpPr>
            <p:nvPr/>
          </p:nvSpPr>
          <p:spPr bwMode="auto">
            <a:xfrm>
              <a:off x="749" y="1248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1360" name="Line 253"/>
            <p:cNvSpPr>
              <a:spLocks noChangeShapeType="1"/>
            </p:cNvSpPr>
            <p:nvPr/>
          </p:nvSpPr>
          <p:spPr bwMode="auto">
            <a:xfrm>
              <a:off x="384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361" name="Text Box 254"/>
            <p:cNvSpPr txBox="1">
              <a:spLocks noChangeArrowheads="1"/>
            </p:cNvSpPr>
            <p:nvPr/>
          </p:nvSpPr>
          <p:spPr bwMode="auto">
            <a:xfrm>
              <a:off x="372" y="1419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5618" name="Text Box 258"/>
          <p:cNvSpPr txBox="1">
            <a:spLocks noChangeArrowheads="1"/>
          </p:cNvSpPr>
          <p:nvPr/>
        </p:nvSpPr>
        <p:spPr bwMode="auto">
          <a:xfrm>
            <a:off x="4019550" y="2971800"/>
            <a:ext cx="38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60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4" name="Text Box 107"/>
          <p:cNvSpPr txBox="1">
            <a:spLocks noChangeArrowheads="1"/>
          </p:cNvSpPr>
          <p:nvPr/>
        </p:nvSpPr>
        <p:spPr bwMode="auto">
          <a:xfrm>
            <a:off x="3672670" y="2621959"/>
            <a:ext cx="7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5" name="Text Box 107"/>
          <p:cNvSpPr txBox="1">
            <a:spLocks noChangeArrowheads="1"/>
          </p:cNvSpPr>
          <p:nvPr/>
        </p:nvSpPr>
        <p:spPr bwMode="auto">
          <a:xfrm>
            <a:off x="5699828" y="2588829"/>
            <a:ext cx="283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26" name="Text Box 107"/>
          <p:cNvSpPr txBox="1">
            <a:spLocks noChangeArrowheads="1"/>
          </p:cNvSpPr>
          <p:nvPr/>
        </p:nvSpPr>
        <p:spPr bwMode="auto">
          <a:xfrm>
            <a:off x="3676727" y="2631898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 flipH="1">
            <a:off x="3672670" y="4425578"/>
            <a:ext cx="3104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5" name="Text Box 107"/>
          <p:cNvSpPr txBox="1">
            <a:spLocks noChangeArrowheads="1"/>
          </p:cNvSpPr>
          <p:nvPr/>
        </p:nvSpPr>
        <p:spPr bwMode="auto">
          <a:xfrm>
            <a:off x="5682228" y="4419600"/>
            <a:ext cx="230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(</a:t>
            </a:r>
            <a:r>
              <a:rPr lang="id-ID" dirty="0">
                <a:latin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07559" y="4953000"/>
            <a:ext cx="2102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10010" y="2956719"/>
            <a:ext cx="0" cy="1819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3849" y="2743200"/>
            <a:ext cx="1849711" cy="1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7889" y="3094038"/>
            <a:ext cx="0" cy="1682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618" grpId="0" autoUpdateAnimBg="0"/>
      <p:bldP spid="24" grpId="0" autoUpdateAnimBg="0"/>
      <p:bldP spid="25" grpId="0" autoUpdateAnimBg="0"/>
      <p:bldP spid="26" grpId="0" autoUpdateAnimBg="0"/>
      <p:bldP spid="14" grpId="0" autoUpdateAnimBg="0"/>
      <p:bldP spid="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1013"/>
            <a:ext cx="8382000" cy="700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Alokasi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tahap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pertama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pedoman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least cost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551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5416"/>
              </p:ext>
            </p:extLst>
          </p:nvPr>
        </p:nvGraphicFramePr>
        <p:xfrm>
          <a:off x="320615" y="1234440"/>
          <a:ext cx="6477000" cy="371856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8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A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B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C</a:t>
                      </a:r>
                      <a:r>
                        <a:rPr kumimoji="0" lang="id-ID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3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GB" sz="36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3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36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32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GB" sz="32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-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304800" y="1149569"/>
            <a:ext cx="838200" cy="609600"/>
            <a:chOff x="372" y="1200"/>
            <a:chExt cx="636" cy="384"/>
          </a:xfrm>
        </p:grpSpPr>
        <p:sp>
          <p:nvSpPr>
            <p:cNvPr id="11359" name="Text Box 252"/>
            <p:cNvSpPr txBox="1">
              <a:spLocks noChangeArrowheads="1"/>
            </p:cNvSpPr>
            <p:nvPr/>
          </p:nvSpPr>
          <p:spPr bwMode="auto">
            <a:xfrm>
              <a:off x="749" y="1248"/>
              <a:ext cx="24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1360" name="Line 253"/>
            <p:cNvSpPr>
              <a:spLocks noChangeShapeType="1"/>
            </p:cNvSpPr>
            <p:nvPr/>
          </p:nvSpPr>
          <p:spPr bwMode="auto">
            <a:xfrm>
              <a:off x="384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 sz="1400"/>
            </a:p>
          </p:txBody>
        </p:sp>
        <p:sp>
          <p:nvSpPr>
            <p:cNvPr id="11361" name="Text Box 254"/>
            <p:cNvSpPr txBox="1">
              <a:spLocks noChangeArrowheads="1"/>
            </p:cNvSpPr>
            <p:nvPr/>
          </p:nvSpPr>
          <p:spPr bwMode="auto">
            <a:xfrm>
              <a:off x="372" y="1419"/>
              <a:ext cx="3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5618" name="Text Box 258"/>
          <p:cNvSpPr txBox="1">
            <a:spLocks noChangeArrowheads="1"/>
          </p:cNvSpPr>
          <p:nvPr/>
        </p:nvSpPr>
        <p:spPr bwMode="auto">
          <a:xfrm>
            <a:off x="3178115" y="21336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60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07559" y="4953000"/>
            <a:ext cx="2102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170">
            <a:extLst>
              <a:ext uri="{FF2B5EF4-FFF2-40B4-BE49-F238E27FC236}">
                <a16:creationId xmlns:a16="http://schemas.microsoft.com/office/drawing/2014/main" id="{FFC627B3-305B-0090-E918-973DF94A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28564"/>
              </p:ext>
            </p:extLst>
          </p:nvPr>
        </p:nvGraphicFramePr>
        <p:xfrm>
          <a:off x="705531" y="4961671"/>
          <a:ext cx="4895850" cy="16764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Segi empat air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R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K</a:t>
                      </a:r>
                      <a:r>
                        <a:rPr kumimoji="0" lang="en-US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indeks perbaikan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– 0 – 13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HB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– 2 – 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– 5 – 13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– 5 – 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4C9CD5-0120-5BA2-0AA4-C054273FFD03}"/>
              </a:ext>
            </a:extLst>
          </p:cNvPr>
          <p:cNvSpPr txBox="1"/>
          <p:nvPr/>
        </p:nvSpPr>
        <p:spPr>
          <a:xfrm>
            <a:off x="6324600" y="548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 =1890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2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6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590800"/>
            <a:ext cx="6400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TERIMAKASIH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9250"/>
            <a:ext cx="9144000" cy="333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>
                <a:cs typeface="Times New Roman" pitchFamily="18" charset="0"/>
              </a:rPr>
              <a:t>Tabel Kapasitas pabrik</a:t>
            </a:r>
            <a:r>
              <a:rPr lang="en-US" sz="3200"/>
              <a:t> </a:t>
            </a:r>
          </a:p>
        </p:txBody>
      </p:sp>
      <p:graphicFrame>
        <p:nvGraphicFramePr>
          <p:cNvPr id="7240" name="Group 72"/>
          <p:cNvGraphicFramePr>
            <a:graphicFrameLocks noGrp="1"/>
          </p:cNvGraphicFramePr>
          <p:nvPr>
            <p:ph type="tbl" idx="1"/>
          </p:nvPr>
        </p:nvGraphicFramePr>
        <p:xfrm>
          <a:off x="381000" y="1058863"/>
          <a:ext cx="8739188" cy="4244976"/>
        </p:xfrm>
        <a:graphic>
          <a:graphicData uri="http://schemas.openxmlformats.org/drawingml/2006/table">
            <a:tbl>
              <a:tblPr/>
              <a:tblGrid>
                <a:gridCol w="353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produksi tiap bulan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9250"/>
            <a:ext cx="9144000" cy="333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>
                <a:cs typeface="Times New Roman" pitchFamily="18" charset="0"/>
              </a:rPr>
              <a:t>Tabel Kebutuhan gudang</a:t>
            </a:r>
            <a:endParaRPr lang="en-US" sz="3200"/>
          </a:p>
        </p:txBody>
      </p:sp>
      <p:graphicFrame>
        <p:nvGraphicFramePr>
          <p:cNvPr id="9242" name="Group 26"/>
          <p:cNvGraphicFramePr>
            <a:graphicFrameLocks noGrp="1"/>
          </p:cNvGraphicFramePr>
          <p:nvPr>
            <p:ph type="tbl" idx="1"/>
          </p:nvPr>
        </p:nvGraphicFramePr>
        <p:xfrm>
          <a:off x="381000" y="1058863"/>
          <a:ext cx="8739188" cy="3889376"/>
        </p:xfrm>
        <a:graphic>
          <a:graphicData uri="http://schemas.openxmlformats.org/drawingml/2006/table">
            <a:tbl>
              <a:tblPr/>
              <a:tblGrid>
                <a:gridCol w="332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Gudang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tiap bulan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 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803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>
                <a:cs typeface="Times New Roman" pitchFamily="18" charset="0"/>
              </a:rPr>
              <a:t>Tabel Biaya pengangkutan setiap ton 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dari pabrik W, H, P, ke gudang A, B, C</a:t>
            </a:r>
            <a:r>
              <a:rPr lang="en-US" sz="2800"/>
              <a:t> </a:t>
            </a:r>
          </a:p>
        </p:txBody>
      </p:sp>
      <p:graphicFrame>
        <p:nvGraphicFramePr>
          <p:cNvPr id="10443" name="Group 203"/>
          <p:cNvGraphicFramePr>
            <a:graphicFrameLocks noGrp="1"/>
          </p:cNvGraphicFramePr>
          <p:nvPr>
            <p:ph type="tbl" idx="1"/>
          </p:nvPr>
        </p:nvGraphicFramePr>
        <p:xfrm>
          <a:off x="381000" y="1058863"/>
          <a:ext cx="8651875" cy="4195764"/>
        </p:xfrm>
        <a:graphic>
          <a:graphicData uri="http://schemas.openxmlformats.org/drawingml/2006/table">
            <a:tbl>
              <a:tblPr/>
              <a:tblGrid>
                <a:gridCol w="17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88">
                <a:tc rowSpan="2"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Biaya tiap ton (dalam ribuan Rp)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 gudang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 gudang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 gudang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 </a:t>
                      </a:r>
                    </a:p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38200" y="152400"/>
            <a:ext cx="7239000" cy="68580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  <a:t>Penyusunan Tabel Alokasi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 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905000" y="1204913"/>
            <a:ext cx="6248400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</a:pPr>
            <a:r>
              <a:rPr lang="en-US" sz="2200">
                <a:cs typeface="Times New Roman" pitchFamily="18" charset="0"/>
              </a:rPr>
              <a:t>jumlah kebutuhan tiap-tiap gudang diletakkan pada baris terakhir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</a:pPr>
            <a:r>
              <a:rPr lang="en-US" sz="2200">
                <a:cs typeface="Times New Roman" pitchFamily="18" charset="0"/>
              </a:rPr>
              <a:t>kapasitas tiap pabrik pada kolom terakhir</a:t>
            </a:r>
            <a:r>
              <a:rPr lang="en-US" sz="2200"/>
              <a:t> 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</a:pPr>
            <a:r>
              <a:rPr lang="en-US" sz="2200">
                <a:cs typeface="Times New Roman" pitchFamily="18" charset="0"/>
              </a:rPr>
              <a:t>biaya pengangkutan diletakkan pada segi empat kecil</a:t>
            </a:r>
            <a:r>
              <a:rPr lang="en-US" sz="2200"/>
              <a:t> </a:t>
            </a:r>
          </a:p>
        </p:txBody>
      </p:sp>
      <p:graphicFrame>
        <p:nvGraphicFramePr>
          <p:cNvPr id="47222" name="Group 118"/>
          <p:cNvGraphicFramePr>
            <a:graphicFrameLocks noGrp="1"/>
          </p:cNvGraphicFramePr>
          <p:nvPr/>
        </p:nvGraphicFramePr>
        <p:xfrm>
          <a:off x="228600" y="3200400"/>
          <a:ext cx="8686800" cy="3505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228600" y="3200400"/>
            <a:ext cx="1295400" cy="595313"/>
            <a:chOff x="372" y="2112"/>
            <a:chExt cx="636" cy="328"/>
          </a:xfrm>
        </p:grpSpPr>
        <p:sp>
          <p:nvSpPr>
            <p:cNvPr id="8275" name="Text Box 96"/>
            <p:cNvSpPr txBox="1">
              <a:spLocks noChangeArrowheads="1"/>
            </p:cNvSpPr>
            <p:nvPr/>
          </p:nvSpPr>
          <p:spPr bwMode="auto">
            <a:xfrm>
              <a:off x="749" y="2116"/>
              <a:ext cx="24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8276" name="Line 97"/>
            <p:cNvSpPr>
              <a:spLocks noChangeShapeType="1"/>
            </p:cNvSpPr>
            <p:nvPr/>
          </p:nvSpPr>
          <p:spPr bwMode="auto">
            <a:xfrm>
              <a:off x="384" y="2112"/>
              <a:ext cx="624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277" name="Text Box 98"/>
            <p:cNvSpPr txBox="1">
              <a:spLocks noChangeArrowheads="1"/>
            </p:cNvSpPr>
            <p:nvPr/>
          </p:nvSpPr>
          <p:spPr bwMode="auto">
            <a:xfrm>
              <a:off x="372" y="2275"/>
              <a:ext cx="37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304800" y="838200"/>
            <a:ext cx="22860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Aturan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0" grpId="0" autoUpdateAnimBg="0"/>
      <p:bldP spid="4720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76200"/>
            <a:ext cx="6629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1400"/>
              <a:t>Penggunaan Linear Programming dalam </a:t>
            </a:r>
            <a:br>
              <a:rPr lang="en-US" sz="1400"/>
            </a:br>
            <a:r>
              <a:rPr lang="en-US" sz="1400"/>
              <a:t>Metode Transportasi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685800" y="1371600"/>
          <a:ext cx="8077200" cy="302291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412" name="Text Box 92"/>
          <p:cNvSpPr txBox="1">
            <a:spLocks noChangeArrowheads="1"/>
          </p:cNvSpPr>
          <p:nvPr/>
        </p:nvSpPr>
        <p:spPr bwMode="auto">
          <a:xfrm>
            <a:off x="1265238" y="1377950"/>
            <a:ext cx="392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Ke</a:t>
            </a:r>
          </a:p>
        </p:txBody>
      </p:sp>
      <p:sp>
        <p:nvSpPr>
          <p:cNvPr id="56413" name="Line 93"/>
          <p:cNvSpPr>
            <a:spLocks noChangeShapeType="1"/>
          </p:cNvSpPr>
          <p:nvPr/>
        </p:nvSpPr>
        <p:spPr bwMode="auto">
          <a:xfrm>
            <a:off x="685800" y="1371600"/>
            <a:ext cx="990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d-ID"/>
          </a:p>
        </p:txBody>
      </p:sp>
      <p:sp>
        <p:nvSpPr>
          <p:cNvPr id="56414" name="Text Box 94"/>
          <p:cNvSpPr txBox="1">
            <a:spLocks noChangeArrowheads="1"/>
          </p:cNvSpPr>
          <p:nvPr/>
        </p:nvSpPr>
        <p:spPr bwMode="auto">
          <a:xfrm>
            <a:off x="666750" y="1630363"/>
            <a:ext cx="590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Dari</a:t>
            </a:r>
          </a:p>
        </p:txBody>
      </p:sp>
      <p:sp>
        <p:nvSpPr>
          <p:cNvPr id="9299" name="Text Box 95"/>
          <p:cNvSpPr txBox="1">
            <a:spLocks noChangeArrowheads="1"/>
          </p:cNvSpPr>
          <p:nvPr/>
        </p:nvSpPr>
        <p:spPr bwMode="auto">
          <a:xfrm>
            <a:off x="5318125" y="133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 sz="2400">
              <a:latin typeface="Times New Roman" pitchFamily="18" charset="0"/>
            </a:endParaRPr>
          </a:p>
        </p:txBody>
      </p:sp>
      <p:sp>
        <p:nvSpPr>
          <p:cNvPr id="9300" name="Text Box 96"/>
          <p:cNvSpPr txBox="1">
            <a:spLocks noChangeArrowheads="1"/>
          </p:cNvSpPr>
          <p:nvPr/>
        </p:nvSpPr>
        <p:spPr bwMode="auto">
          <a:xfrm>
            <a:off x="609600" y="914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Tabel Alokasi</a:t>
            </a:r>
          </a:p>
        </p:txBody>
      </p:sp>
      <p:sp>
        <p:nvSpPr>
          <p:cNvPr id="9301" name="Text Box 97"/>
          <p:cNvSpPr txBox="1">
            <a:spLocks noChangeArrowheads="1"/>
          </p:cNvSpPr>
          <p:nvPr/>
        </p:nvSpPr>
        <p:spPr bwMode="auto">
          <a:xfrm>
            <a:off x="533400" y="4495800"/>
            <a:ext cx="83058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Minimumkan Z = 20</a:t>
            </a:r>
            <a:r>
              <a:rPr lang="en-US" sz="2000">
                <a:cs typeface="Times New Roman" pitchFamily="18" charset="0"/>
              </a:rPr>
              <a:t>X</a:t>
            </a:r>
            <a:r>
              <a:rPr lang="en-US" sz="2000" baseline="-30000">
                <a:cs typeface="Times New Roman" pitchFamily="18" charset="0"/>
              </a:rPr>
              <a:t>WA</a:t>
            </a:r>
            <a:r>
              <a:rPr lang="en-US" sz="2000">
                <a:cs typeface="Times New Roman" pitchFamily="18" charset="0"/>
              </a:rPr>
              <a:t> + 15X</a:t>
            </a:r>
            <a:r>
              <a:rPr lang="en-US" sz="2000" baseline="-25000">
                <a:cs typeface="Times New Roman" pitchFamily="18" charset="0"/>
              </a:rPr>
              <a:t>HA</a:t>
            </a:r>
            <a:r>
              <a:rPr lang="en-US" sz="2000">
                <a:cs typeface="Times New Roman" pitchFamily="18" charset="0"/>
              </a:rPr>
              <a:t> + 25X</a:t>
            </a:r>
            <a:r>
              <a:rPr lang="en-US" sz="2000" baseline="-25000">
                <a:cs typeface="Times New Roman" pitchFamily="18" charset="0"/>
              </a:rPr>
              <a:t>PA</a:t>
            </a:r>
            <a:r>
              <a:rPr lang="en-US" sz="2000">
                <a:cs typeface="Times New Roman" pitchFamily="18" charset="0"/>
              </a:rPr>
              <a:t> + 5X</a:t>
            </a:r>
            <a:r>
              <a:rPr lang="en-US" sz="2000" baseline="-25000">
                <a:cs typeface="Times New Roman" pitchFamily="18" charset="0"/>
              </a:rPr>
              <a:t>WB</a:t>
            </a:r>
            <a:r>
              <a:rPr lang="en-US" sz="2000">
                <a:cs typeface="Times New Roman" pitchFamily="18" charset="0"/>
              </a:rPr>
              <a:t> + 20X</a:t>
            </a:r>
            <a:r>
              <a:rPr lang="en-US" sz="2000" baseline="-25000">
                <a:cs typeface="Times New Roman" pitchFamily="18" charset="0"/>
              </a:rPr>
              <a:t>HB</a:t>
            </a:r>
            <a:r>
              <a:rPr lang="en-US" sz="2000">
                <a:cs typeface="Times New Roman" pitchFamily="18" charset="0"/>
              </a:rPr>
              <a:t> + 10X</a:t>
            </a:r>
            <a:r>
              <a:rPr lang="en-US" sz="2000" baseline="-25000">
                <a:cs typeface="Times New Roman" pitchFamily="18" charset="0"/>
              </a:rPr>
              <a:t>PB</a:t>
            </a:r>
            <a:r>
              <a:rPr lang="en-US" sz="2000">
                <a:cs typeface="Times New Roman" pitchFamily="18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		  8X</a:t>
            </a:r>
            <a:r>
              <a:rPr lang="en-US" sz="2000" baseline="-25000">
                <a:cs typeface="Times New Roman" pitchFamily="18" charset="0"/>
              </a:rPr>
              <a:t>WC</a:t>
            </a:r>
            <a:r>
              <a:rPr lang="en-US" sz="2000">
                <a:cs typeface="Times New Roman" pitchFamily="18" charset="0"/>
              </a:rPr>
              <a:t> + 10X</a:t>
            </a:r>
            <a:r>
              <a:rPr lang="en-US" sz="2000" baseline="-25000">
                <a:cs typeface="Times New Roman" pitchFamily="18" charset="0"/>
              </a:rPr>
              <a:t>HC</a:t>
            </a:r>
            <a:r>
              <a:rPr lang="en-US" sz="2000">
                <a:cs typeface="Times New Roman" pitchFamily="18" charset="0"/>
              </a:rPr>
              <a:t> + 19X</a:t>
            </a:r>
            <a:r>
              <a:rPr lang="en-US" sz="2000" baseline="-25000">
                <a:cs typeface="Times New Roman" pitchFamily="18" charset="0"/>
              </a:rPr>
              <a:t>PC</a:t>
            </a:r>
            <a:endParaRPr lang="en-US" sz="2000"/>
          </a:p>
        </p:txBody>
      </p:sp>
      <p:sp>
        <p:nvSpPr>
          <p:cNvPr id="9302" name="Text Box 98"/>
          <p:cNvSpPr txBox="1">
            <a:spLocks noChangeArrowheads="1"/>
          </p:cNvSpPr>
          <p:nvPr/>
        </p:nvSpPr>
        <p:spPr bwMode="auto">
          <a:xfrm>
            <a:off x="669925" y="5410200"/>
            <a:ext cx="1539875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Batasan </a:t>
            </a:r>
          </a:p>
        </p:txBody>
      </p:sp>
      <p:sp>
        <p:nvSpPr>
          <p:cNvPr id="9303" name="Text Box 99"/>
          <p:cNvSpPr txBox="1">
            <a:spLocks noChangeArrowheads="1"/>
          </p:cNvSpPr>
          <p:nvPr/>
        </p:nvSpPr>
        <p:spPr bwMode="auto">
          <a:xfrm>
            <a:off x="2209800" y="5410200"/>
            <a:ext cx="6477000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X</a:t>
            </a:r>
            <a:r>
              <a:rPr lang="en-US" sz="2000" baseline="-30000">
                <a:cs typeface="Times New Roman" pitchFamily="18" charset="0"/>
              </a:rPr>
              <a:t>WA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WB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WC</a:t>
            </a:r>
            <a:r>
              <a:rPr lang="en-US" sz="2000">
                <a:cs typeface="Times New Roman" pitchFamily="18" charset="0"/>
              </a:rPr>
              <a:t> = 90 		X</a:t>
            </a:r>
            <a:r>
              <a:rPr lang="en-US" sz="2000" baseline="-30000">
                <a:cs typeface="Times New Roman" pitchFamily="18" charset="0"/>
              </a:rPr>
              <a:t>WA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HA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PA</a:t>
            </a:r>
            <a:r>
              <a:rPr lang="en-US" sz="2000">
                <a:cs typeface="Times New Roman" pitchFamily="18" charset="0"/>
              </a:rPr>
              <a:t> = 50</a:t>
            </a:r>
          </a:p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X</a:t>
            </a:r>
            <a:r>
              <a:rPr lang="en-US" sz="2000" baseline="-30000">
                <a:cs typeface="Times New Roman" pitchFamily="18" charset="0"/>
              </a:rPr>
              <a:t>HA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HB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HC</a:t>
            </a:r>
            <a:r>
              <a:rPr lang="en-US" sz="2000">
                <a:cs typeface="Times New Roman" pitchFamily="18" charset="0"/>
              </a:rPr>
              <a:t>   = 60		 X</a:t>
            </a:r>
            <a:r>
              <a:rPr lang="en-US" sz="2000" baseline="-30000">
                <a:cs typeface="Times New Roman" pitchFamily="18" charset="0"/>
              </a:rPr>
              <a:t>WB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HB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PB</a:t>
            </a:r>
            <a:r>
              <a:rPr lang="en-US" sz="2000">
                <a:cs typeface="Times New Roman" pitchFamily="18" charset="0"/>
              </a:rPr>
              <a:t> = 110</a:t>
            </a:r>
          </a:p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X</a:t>
            </a:r>
            <a:r>
              <a:rPr lang="en-US" sz="2000" baseline="-30000">
                <a:cs typeface="Times New Roman" pitchFamily="18" charset="0"/>
              </a:rPr>
              <a:t>PA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PB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PC</a:t>
            </a:r>
            <a:r>
              <a:rPr lang="en-US" sz="2000">
                <a:cs typeface="Times New Roman" pitchFamily="18" charset="0"/>
              </a:rPr>
              <a:t>   = 50		 X</a:t>
            </a:r>
            <a:r>
              <a:rPr lang="en-US" sz="2000" baseline="-30000">
                <a:cs typeface="Times New Roman" pitchFamily="18" charset="0"/>
              </a:rPr>
              <a:t>WC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HC</a:t>
            </a:r>
            <a:r>
              <a:rPr lang="en-US" sz="2000">
                <a:cs typeface="Times New Roman" pitchFamily="18" charset="0"/>
              </a:rPr>
              <a:t> + X</a:t>
            </a:r>
            <a:r>
              <a:rPr lang="en-US" sz="2000" baseline="-25000">
                <a:cs typeface="Times New Roman" pitchFamily="18" charset="0"/>
              </a:rPr>
              <a:t>PC</a:t>
            </a:r>
            <a:r>
              <a:rPr lang="en-US" sz="2000">
                <a:cs typeface="Times New Roman" pitchFamily="18" charset="0"/>
              </a:rPr>
              <a:t> = 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2" grpId="0" autoUpdateAnimBg="0"/>
      <p:bldP spid="56413" grpId="0" animBg="1"/>
      <p:bldP spid="564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"/>
            <a:ext cx="7239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cs typeface="Times New Roman" pitchFamily="18" charset="0"/>
              </a:rPr>
              <a:t>Prosedur Alokasi</a:t>
            </a:r>
            <a:r>
              <a:rPr lang="en-US" sz="3200"/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19050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/>
          <a:lstStyle/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  <a:defRPr/>
            </a:pP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Mulai dari sudut kiri atas dari X</a:t>
            </a:r>
            <a:r>
              <a:rPr lang="en-US" sz="29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11</a:t>
            </a: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dialokasikan sejumlah maksimum produk dengan melihat kapasitas pabrik dan kebutuhan gudang 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  <a:defRPr/>
            </a:pP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Kemudian setelah itu, bila X</a:t>
            </a:r>
            <a:r>
              <a:rPr lang="en-US" sz="29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ij</a:t>
            </a: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merupakan kotak terakhir yang dipilih dilanjutkan dengan mengalokasikan pada X</a:t>
            </a:r>
            <a:r>
              <a:rPr lang="en-US" sz="29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i,j+1 </a:t>
            </a: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bila i mempunyai kapasitas yang tersisa </a:t>
            </a:r>
          </a:p>
          <a:p>
            <a:pPr marL="457200" indent="-457200">
              <a:spcBef>
                <a:spcPct val="20000"/>
              </a:spcBef>
              <a:buSzPct val="85000"/>
              <a:buFontTx/>
              <a:buAutoNum type="arabicPeriod"/>
              <a:defRPr/>
            </a:pP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Bila tidak, alokasikan ke X</a:t>
            </a:r>
            <a:r>
              <a:rPr lang="en-US" sz="2900" baseline="-300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i+1,j</a:t>
            </a:r>
            <a:r>
              <a:rPr lang="en-US" sz="29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, dan seterusnya sehingga semua kebutuhan telah terpenuhi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981200" y="914400"/>
            <a:ext cx="5105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  <a:t>pedoman sudut barat laut </a:t>
            </a:r>
            <a:br>
              <a:rPr lang="en-US" sz="1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</a:br>
            <a:r>
              <a:rPr lang="en-US" sz="1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  <a:t>(nortwest corner rule)</a:t>
            </a:r>
            <a:r>
              <a:rPr lang="en-US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40" grpId="0"/>
      <p:bldP spid="1434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1013"/>
            <a:ext cx="8382000" cy="700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Tabel Alokasi tahap pertama </a:t>
            </a:r>
            <a:b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</a:b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dengan pedoman sudut barat laut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5514" name="Group 154"/>
          <p:cNvGraphicFramePr>
            <a:graphicFrameLocks noGrp="1"/>
          </p:cNvGraphicFramePr>
          <p:nvPr/>
        </p:nvGraphicFramePr>
        <p:xfrm>
          <a:off x="609600" y="1905000"/>
          <a:ext cx="8077200" cy="373380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Gudang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 Pabrik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Pabrik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 Gudang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603" name="Oval 243"/>
          <p:cNvSpPr>
            <a:spLocks noChangeArrowheads="1"/>
          </p:cNvSpPr>
          <p:nvPr/>
        </p:nvSpPr>
        <p:spPr bwMode="auto">
          <a:xfrm>
            <a:off x="1906588" y="2743200"/>
            <a:ext cx="417512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5604" name="Oval 244"/>
          <p:cNvSpPr>
            <a:spLocks noChangeArrowheads="1"/>
          </p:cNvSpPr>
          <p:nvPr/>
        </p:nvSpPr>
        <p:spPr bwMode="auto">
          <a:xfrm>
            <a:off x="3924300" y="27432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5605" name="Oval 245"/>
          <p:cNvSpPr>
            <a:spLocks noChangeArrowheads="1"/>
          </p:cNvSpPr>
          <p:nvPr/>
        </p:nvSpPr>
        <p:spPr bwMode="auto">
          <a:xfrm>
            <a:off x="3924300" y="35814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5606" name="Oval 246"/>
          <p:cNvSpPr>
            <a:spLocks noChangeArrowheads="1"/>
          </p:cNvSpPr>
          <p:nvPr/>
        </p:nvSpPr>
        <p:spPr bwMode="auto">
          <a:xfrm>
            <a:off x="3924300" y="44196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5607" name="Oval 247"/>
          <p:cNvSpPr>
            <a:spLocks noChangeArrowheads="1"/>
          </p:cNvSpPr>
          <p:nvPr/>
        </p:nvSpPr>
        <p:spPr bwMode="auto">
          <a:xfrm>
            <a:off x="5962650" y="4419600"/>
            <a:ext cx="4175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5608" name="Line 248"/>
          <p:cNvSpPr>
            <a:spLocks noChangeShapeType="1"/>
          </p:cNvSpPr>
          <p:nvPr/>
        </p:nvSpPr>
        <p:spPr bwMode="auto">
          <a:xfrm>
            <a:off x="2362200" y="30480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5609" name="Line 249"/>
          <p:cNvSpPr>
            <a:spLocks noChangeShapeType="1"/>
          </p:cNvSpPr>
          <p:nvPr/>
        </p:nvSpPr>
        <p:spPr bwMode="auto">
          <a:xfrm>
            <a:off x="4400550" y="474345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5610" name="Line 250"/>
          <p:cNvSpPr>
            <a:spLocks noChangeShapeType="1"/>
          </p:cNvSpPr>
          <p:nvPr/>
        </p:nvSpPr>
        <p:spPr bwMode="auto">
          <a:xfrm>
            <a:off x="4133850" y="31623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5611" name="Line 251"/>
          <p:cNvSpPr>
            <a:spLocks noChangeShapeType="1"/>
          </p:cNvSpPr>
          <p:nvPr/>
        </p:nvSpPr>
        <p:spPr bwMode="auto">
          <a:xfrm>
            <a:off x="4133850" y="4038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id-ID"/>
          </a:p>
        </p:txBody>
      </p:sp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590550" y="1905000"/>
            <a:ext cx="1009650" cy="622300"/>
            <a:chOff x="372" y="1200"/>
            <a:chExt cx="636" cy="392"/>
          </a:xfrm>
        </p:grpSpPr>
        <p:sp>
          <p:nvSpPr>
            <p:cNvPr id="11359" name="Text Box 252"/>
            <p:cNvSpPr txBox="1">
              <a:spLocks noChangeArrowheads="1"/>
            </p:cNvSpPr>
            <p:nvPr/>
          </p:nvSpPr>
          <p:spPr bwMode="auto">
            <a:xfrm>
              <a:off x="749" y="1248"/>
              <a:ext cx="2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Ke</a:t>
              </a:r>
            </a:p>
          </p:txBody>
        </p:sp>
        <p:sp>
          <p:nvSpPr>
            <p:cNvPr id="11360" name="Line 253"/>
            <p:cNvSpPr>
              <a:spLocks noChangeShapeType="1"/>
            </p:cNvSpPr>
            <p:nvPr/>
          </p:nvSpPr>
          <p:spPr bwMode="auto">
            <a:xfrm>
              <a:off x="384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361" name="Text Box 254"/>
            <p:cNvSpPr txBox="1">
              <a:spLocks noChangeArrowheads="1"/>
            </p:cNvSpPr>
            <p:nvPr/>
          </p:nvSpPr>
          <p:spPr bwMode="auto">
            <a:xfrm>
              <a:off x="372" y="1419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Dari</a:t>
              </a:r>
            </a:p>
          </p:txBody>
        </p:sp>
      </p:grpSp>
      <p:sp>
        <p:nvSpPr>
          <p:cNvPr id="15617" name="Text Box 257"/>
          <p:cNvSpPr txBox="1">
            <a:spLocks noChangeArrowheads="1"/>
          </p:cNvSpPr>
          <p:nvPr/>
        </p:nvSpPr>
        <p:spPr bwMode="auto">
          <a:xfrm>
            <a:off x="2000250" y="2819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9F42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5618" name="Text Box 258"/>
          <p:cNvSpPr txBox="1">
            <a:spLocks noChangeArrowheads="1"/>
          </p:cNvSpPr>
          <p:nvPr/>
        </p:nvSpPr>
        <p:spPr bwMode="auto">
          <a:xfrm>
            <a:off x="4019550" y="2819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9F42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15619" name="Text Box 259"/>
          <p:cNvSpPr txBox="1">
            <a:spLocks noChangeArrowheads="1"/>
          </p:cNvSpPr>
          <p:nvPr/>
        </p:nvSpPr>
        <p:spPr bwMode="auto">
          <a:xfrm>
            <a:off x="4038600" y="36576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9F421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15620" name="Text Box 260"/>
          <p:cNvSpPr txBox="1">
            <a:spLocks noChangeArrowheads="1"/>
          </p:cNvSpPr>
          <p:nvPr/>
        </p:nvSpPr>
        <p:spPr bwMode="auto">
          <a:xfrm>
            <a:off x="4038600" y="44958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9F42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5621" name="Text Box 261"/>
          <p:cNvSpPr txBox="1">
            <a:spLocks noChangeArrowheads="1"/>
          </p:cNvSpPr>
          <p:nvPr/>
        </p:nvSpPr>
        <p:spPr bwMode="auto">
          <a:xfrm>
            <a:off x="6057900" y="451485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9F42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07008-5A5F-0A96-0409-1BEE8D2E5223}"/>
              </a:ext>
            </a:extLst>
          </p:cNvPr>
          <p:cNvSpPr txBox="1"/>
          <p:nvPr/>
        </p:nvSpPr>
        <p:spPr>
          <a:xfrm>
            <a:off x="2324100" y="61722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 = 3260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603" grpId="0" animBg="1" autoUpdateAnimBg="0"/>
      <p:bldP spid="15604" grpId="0" animBg="1" autoUpdateAnimBg="0"/>
      <p:bldP spid="15605" grpId="0" animBg="1" autoUpdateAnimBg="0"/>
      <p:bldP spid="15606" grpId="0" animBg="1" autoUpdateAnimBg="0"/>
      <p:bldP spid="15607" grpId="0" animBg="1" autoUpdateAnimBg="0"/>
      <p:bldP spid="15608" grpId="0" animBg="1"/>
      <p:bldP spid="15609" grpId="0" animBg="1"/>
      <p:bldP spid="15610" grpId="0" animBg="1"/>
      <p:bldP spid="15611" grpId="0" animBg="1"/>
      <p:bldP spid="15617" grpId="0" autoUpdateAnimBg="0"/>
      <p:bldP spid="15618" grpId="0" autoUpdateAnimBg="0"/>
      <p:bldP spid="15619" grpId="0" autoUpdateAnimBg="0"/>
      <p:bldP spid="15620" grpId="0" autoUpdateAnimBg="0"/>
      <p:bldP spid="1562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2020</Words>
  <Application>Microsoft Office PowerPoint</Application>
  <PresentationFormat>On-screen Show (4:3)</PresentationFormat>
  <Paragraphs>817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Times New Roman</vt:lpstr>
      <vt:lpstr>Office Theme</vt:lpstr>
      <vt:lpstr>METODE TRANSPORTASI </vt:lpstr>
      <vt:lpstr>Metode Stepping-Stone</vt:lpstr>
      <vt:lpstr>Tabel Kapasitas pabrik </vt:lpstr>
      <vt:lpstr>Tabel Kebutuhan gudang</vt:lpstr>
      <vt:lpstr>Tabel Biaya pengangkutan setiap ton  dari pabrik W, H, P, ke gudang A, B, C </vt:lpstr>
      <vt:lpstr>PowerPoint Presentation</vt:lpstr>
      <vt:lpstr>Penggunaan Linear Programming dalam  Metode Transportasi</vt:lpstr>
      <vt:lpstr>Prosedur Alokasi </vt:lpstr>
      <vt:lpstr>Tabel Alokasi tahap pertama  dengan pedoman sudut barat laut </vt:lpstr>
      <vt:lpstr>Metode MODI  (Modified Distribution) </vt:lpstr>
      <vt:lpstr>Metode MODI  (Modified Distribution) </vt:lpstr>
      <vt:lpstr>Tabel Pertama</vt:lpstr>
      <vt:lpstr>3.  Menghitung Indeks perbaikan </vt:lpstr>
      <vt:lpstr>4. Memilih titik tolak perubahan </vt:lpstr>
      <vt:lpstr>5. Memperbaiki alokasi </vt:lpstr>
      <vt:lpstr>Tabel Perbaikan Pertama</vt:lpstr>
      <vt:lpstr>A) Tabel Pertama Hasil Perubahan</vt:lpstr>
      <vt:lpstr>6. Ulangi langkah-langkah tersebut mulai langkah nomor 2       sampai diperoleh biaya terendah  </vt:lpstr>
      <vt:lpstr>B) Tabel Kedua Hasil Perubahan</vt:lpstr>
      <vt:lpstr>C) Tabel Ketiga Hasil Perubahan</vt:lpstr>
      <vt:lpstr>D) Tabel Keempat Hasil Perubahan</vt:lpstr>
      <vt:lpstr>Tabel Alokasi tahap pertama  dengan pedoman least cost </vt:lpstr>
      <vt:lpstr>3.  Menghitung Indeks perbaikan </vt:lpstr>
      <vt:lpstr>Tabel Alokasi tahap pertama  dengan pedoman least cost </vt:lpstr>
      <vt:lpstr>Tabel Alokasi tahap pertama  dengan pedoman least cost </vt:lpstr>
      <vt:lpstr>Tabel Alokasi tahap pertama  dengan pedoman least cost </vt:lpstr>
      <vt:lpstr>TERIMAKASIH</vt:lpstr>
    </vt:vector>
  </TitlesOfParts>
  <Company>fp-ub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TRANSPORTASI</dc:title>
  <dc:creator>rosihan</dc:creator>
  <cp:lastModifiedBy>user</cp:lastModifiedBy>
  <cp:revision>178</cp:revision>
  <dcterms:created xsi:type="dcterms:W3CDTF">2003-05-01T01:01:58Z</dcterms:created>
  <dcterms:modified xsi:type="dcterms:W3CDTF">2022-06-08T11:26:09Z</dcterms:modified>
</cp:coreProperties>
</file>