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9"/>
  </p:notesMasterIdLst>
  <p:sldIdLst>
    <p:sldId id="256" r:id="rId2"/>
    <p:sldId id="308" r:id="rId3"/>
    <p:sldId id="309" r:id="rId4"/>
    <p:sldId id="310" r:id="rId5"/>
    <p:sldId id="311" r:id="rId6"/>
    <p:sldId id="257" r:id="rId7"/>
    <p:sldId id="258" r:id="rId8"/>
    <p:sldId id="277" r:id="rId9"/>
    <p:sldId id="281" r:id="rId10"/>
    <p:sldId id="340" r:id="rId11"/>
    <p:sldId id="341" r:id="rId12"/>
    <p:sldId id="342" r:id="rId13"/>
    <p:sldId id="278" r:id="rId14"/>
    <p:sldId id="333" r:id="rId15"/>
    <p:sldId id="334" r:id="rId16"/>
    <p:sldId id="335" r:id="rId17"/>
    <p:sldId id="339" r:id="rId18"/>
    <p:sldId id="279" r:id="rId19"/>
    <p:sldId id="280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0" r:id="rId62"/>
    <p:sldId id="271" r:id="rId63"/>
    <p:sldId id="272" r:id="rId64"/>
    <p:sldId id="273" r:id="rId65"/>
    <p:sldId id="274" r:id="rId66"/>
    <p:sldId id="275" r:id="rId67"/>
    <p:sldId id="276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70607-A880-4C50-B312-4BD302FF698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D161B-9B40-43A6-B1F1-54BB8245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FDCC63-32CD-44F8-8E90-E7E0681631F0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91D913-C36B-49BE-A457-B41DE0FCFA89}" type="slidenum">
              <a:rPr lang="en-US"/>
              <a:pPr eaLnBrk="1" hangingPunct="1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8CBA87-7A63-47FF-B180-608DB426C59A}" type="slidenum">
              <a:rPr lang="en-US"/>
              <a:pPr eaLnBrk="1" hangingPunct="1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501CB6-D034-4D2D-B917-E1301279C7A6}" type="slidenum">
              <a:rPr lang="en-US"/>
              <a:pPr eaLnBrk="1" hangingPunct="1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1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2E3962-C297-4E16-9BC7-564F997005F3}" type="slidenum">
              <a:rPr lang="en-US"/>
              <a:pPr eaLnBrk="1" hangingPunct="1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53480E-DDB3-401B-BA83-9D4407684DF5}" type="slidenum">
              <a:rPr lang="en-US"/>
              <a:pPr eaLnBrk="1" hangingPunct="1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4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E486A8-9C9B-434D-A94D-880F4E3DC1B5}" type="slidenum">
              <a:rPr lang="en-US"/>
              <a:pPr eaLnBrk="1" hangingPunct="1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7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97736C-787A-4BA4-9AA8-1B88D3659DA6}" type="slidenum">
              <a:rPr lang="en-US"/>
              <a:pPr eaLnBrk="1" hangingPunct="1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33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ABB2AB-35E5-4A2B-915A-81DF5106FACF}" type="slidenum">
              <a:rPr lang="en-US"/>
              <a:pPr eaLnBrk="1" hangingPunct="1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BB495F-80D4-43AB-B5A0-C92890AD6D66}" type="slidenum">
              <a:rPr lang="en-US"/>
              <a:pPr eaLnBrk="1" hangingPunct="1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6FF3C0-3D96-42DA-8D11-A6B7685195D1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8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E4B78D-53AF-4BF0-82E2-942DCAF4DB2A}" type="slidenum">
              <a:rPr lang="en-US"/>
              <a:pPr eaLnBrk="1" hangingPunct="1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1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B4AF0E-099A-4495-AB39-1877C8A4A6BA}" type="slidenum">
              <a:rPr lang="en-US"/>
              <a:pPr eaLnBrk="1" hangingPunct="1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8A2E7E-9F5B-460D-B701-B248601161A5}" type="slidenum">
              <a:rPr lang="en-US"/>
              <a:pPr eaLnBrk="1" hangingPunct="1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E6558D-B8AC-4145-B318-E665CFD51E15}" type="slidenum">
              <a:rPr lang="en-US"/>
              <a:pPr eaLnBrk="1" hangingPunct="1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8BD9B4-A039-467A-A020-77D3BCB8D151}" type="slidenum">
              <a:rPr lang="en-US"/>
              <a:pPr eaLnBrk="1" hangingPunct="1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6749EB-EABF-4EF8-89AD-8F8418D98C30}" type="slidenum">
              <a:rPr lang="en-US"/>
              <a:pPr eaLnBrk="1" hangingPunct="1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90E8FF-7C63-4F24-B757-0750E06947B8}" type="slidenum">
              <a:rPr lang="en-US"/>
              <a:pPr eaLnBrk="1" hangingPunct="1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TEORI BAHASA DAN OTOMATA </a:t>
            </a:r>
          </a:p>
          <a:p>
            <a:r>
              <a:rPr lang="en-US" dirty="0" smtClean="0"/>
              <a:t>PERTEMUAN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663702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TERMINOLOGI</a:t>
            </a:r>
            <a:r>
              <a:rPr spc="-140" dirty="0"/>
              <a:t> </a:t>
            </a:r>
            <a:r>
              <a:rPr spc="-5" dirty="0"/>
              <a:t>DASAR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4" y="1631062"/>
            <a:ext cx="7258684" cy="2539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spcBef>
                <a:spcPts val="90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Beberapa terminologi dasar dari  sebuah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teori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bahasa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diantaranya: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spcBef>
                <a:spcPts val="695"/>
              </a:spcBef>
              <a:buClr>
                <a:srgbClr val="FFCC00"/>
              </a:buClr>
              <a:buSzPct val="70000"/>
              <a:buFont typeface="Wingdings" panose="05000000000000000000"/>
              <a:buChar char=""/>
              <a:tabLst>
                <a:tab pos="756920" algn="l"/>
              </a:tabLst>
            </a:pPr>
            <a:r>
              <a:rPr sz="2800" dirty="0">
                <a:latin typeface="Verdana" panose="020B0604030504040204"/>
                <a:cs typeface="Verdana" panose="020B0604030504040204"/>
              </a:rPr>
              <a:t>Alphabet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spcBef>
                <a:spcPts val="670"/>
              </a:spcBef>
              <a:buClr>
                <a:srgbClr val="FFCC00"/>
              </a:buClr>
              <a:buSzPct val="70000"/>
              <a:buFont typeface="Wingdings" panose="05000000000000000000"/>
              <a:buChar char=""/>
              <a:tabLst>
                <a:tab pos="756920" algn="l"/>
              </a:tabLst>
            </a:pPr>
            <a:r>
              <a:rPr sz="2800" dirty="0">
                <a:latin typeface="Verdana" panose="020B0604030504040204"/>
                <a:cs typeface="Verdana" panose="020B0604030504040204"/>
              </a:rPr>
              <a:t>Concatination /</a:t>
            </a:r>
            <a:r>
              <a:rPr sz="2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penyambungan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spcBef>
                <a:spcPts val="675"/>
              </a:spcBef>
              <a:buClr>
                <a:srgbClr val="FFCC00"/>
              </a:buClr>
              <a:buSzPct val="70000"/>
              <a:buFont typeface="Wingdings" panose="05000000000000000000"/>
              <a:buChar char=""/>
              <a:tabLst>
                <a:tab pos="756920" algn="l"/>
              </a:tabLst>
            </a:pPr>
            <a:r>
              <a:rPr sz="2800" spc="5" dirty="0"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55027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88366"/>
            <a:ext cx="7703184" cy="58928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TERMINOLOGI </a:t>
            </a:r>
            <a:r>
              <a:rPr sz="3700" spc="-5" dirty="0"/>
              <a:t>DASAR</a:t>
            </a:r>
            <a:r>
              <a:rPr sz="3700" spc="20" dirty="0"/>
              <a:t> </a:t>
            </a:r>
            <a:r>
              <a:rPr sz="3700" spc="-5" dirty="0"/>
              <a:t>Lanjt..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2212645" y="1373505"/>
            <a:ext cx="7501255" cy="4795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ts val="2485"/>
              </a:lnSpc>
              <a:spcBef>
                <a:spcPts val="105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300" spc="5" dirty="0">
                <a:latin typeface="Verdana" panose="020B0604030504040204"/>
                <a:cs typeface="Verdana" panose="020B0604030504040204"/>
              </a:rPr>
              <a:t>Dalam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300" dirty="0">
                <a:latin typeface="Verdana" panose="020B0604030504040204"/>
                <a:cs typeface="Verdana" panose="020B0604030504040204"/>
              </a:rPr>
              <a:t>bahasa,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Istilah </a:t>
            </a:r>
            <a:r>
              <a:rPr sz="2300" dirty="0">
                <a:latin typeface="Verdana" panose="020B0604030504040204"/>
                <a:cs typeface="Verdana" panose="020B0604030504040204"/>
              </a:rPr>
              <a:t>huruf = karakter</a:t>
            </a:r>
            <a:r>
              <a:rPr sz="23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=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356870">
              <a:lnSpc>
                <a:spcPts val="2485"/>
              </a:lnSpc>
            </a:pPr>
            <a:r>
              <a:rPr sz="2300" dirty="0">
                <a:latin typeface="Verdana" panose="020B0604030504040204"/>
                <a:cs typeface="Verdana" panose="020B0604030504040204"/>
              </a:rPr>
              <a:t>simbol dan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istilah </a:t>
            </a:r>
            <a:r>
              <a:rPr sz="2300" dirty="0">
                <a:latin typeface="Verdana" panose="020B0604030504040204"/>
                <a:cs typeface="Verdana" panose="020B0604030504040204"/>
              </a:rPr>
              <a:t>kalimat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= </a:t>
            </a:r>
            <a:r>
              <a:rPr sz="2300" dirty="0">
                <a:latin typeface="Verdana" panose="020B0604030504040204"/>
                <a:cs typeface="Verdana" panose="020B0604030504040204"/>
              </a:rPr>
              <a:t>kata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=</a:t>
            </a:r>
            <a:r>
              <a:rPr sz="23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string.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spcBef>
                <a:spcPts val="25"/>
              </a:spcBef>
            </a:pPr>
            <a:endParaRPr sz="2250">
              <a:latin typeface="Verdana" panose="020B0604030504040204"/>
              <a:cs typeface="Verdana" panose="020B0604030504040204"/>
            </a:endParaRPr>
          </a:p>
          <a:p>
            <a:pPr marL="356870" indent="-344805"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300" dirty="0">
                <a:latin typeface="Verdana" panose="020B0604030504040204"/>
                <a:cs typeface="Verdana" panose="020B0604030504040204"/>
              </a:rPr>
              <a:t>Simbol / huruf /</a:t>
            </a:r>
            <a:r>
              <a:rPr sz="23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karakter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756285" marR="34925" lvl="1" indent="-287020">
              <a:lnSpc>
                <a:spcPct val="80000"/>
              </a:lnSpc>
              <a:spcBef>
                <a:spcPts val="555"/>
              </a:spcBef>
              <a:buClr>
                <a:srgbClr val="FFCC00"/>
              </a:buClr>
              <a:buSzPct val="70000"/>
              <a:buFont typeface="Wingdings" panose="05000000000000000000"/>
              <a:buChar char=""/>
              <a:tabLst>
                <a:tab pos="756285" algn="l"/>
                <a:tab pos="756920" algn="l"/>
              </a:tabLst>
            </a:pPr>
            <a:r>
              <a:rPr sz="2300" dirty="0">
                <a:latin typeface="Verdana" panose="020B0604030504040204"/>
                <a:cs typeface="Verdana" panose="020B0604030504040204"/>
              </a:rPr>
              <a:t>Merupakan sebuah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elemen </a:t>
            </a:r>
            <a:r>
              <a:rPr sz="2300" dirty="0">
                <a:latin typeface="Verdana" panose="020B0604030504040204"/>
                <a:cs typeface="Verdana" panose="020B0604030504040204"/>
              </a:rPr>
              <a:t>alphabet yang  memiliki makna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unik </a:t>
            </a:r>
            <a:r>
              <a:rPr sz="2300" dirty="0">
                <a:latin typeface="Verdana" panose="020B0604030504040204"/>
                <a:cs typeface="Verdana" panose="020B0604030504040204"/>
              </a:rPr>
              <a:t>/ tunggal, misalnya 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symbol </a:t>
            </a:r>
            <a:r>
              <a:rPr sz="2300" dirty="0">
                <a:latin typeface="Verdana" panose="020B0604030504040204"/>
                <a:cs typeface="Verdana" panose="020B0604030504040204"/>
              </a:rPr>
              <a:t>A dan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symbol </a:t>
            </a:r>
            <a:r>
              <a:rPr sz="2300" dirty="0">
                <a:latin typeface="Verdana" panose="020B0604030504040204"/>
                <a:cs typeface="Verdana" panose="020B0604030504040204"/>
              </a:rPr>
              <a:t>B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yang </a:t>
            </a:r>
            <a:r>
              <a:rPr sz="2300" dirty="0">
                <a:latin typeface="Verdana" panose="020B0604030504040204"/>
                <a:cs typeface="Verdana" panose="020B0604030504040204"/>
              </a:rPr>
              <a:t>memiliki</a:t>
            </a:r>
            <a:r>
              <a:rPr sz="23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makna 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berbeda.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356870" indent="-344805">
              <a:spcBef>
                <a:spcPts val="5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300" spc="5" dirty="0">
                <a:latin typeface="Verdana" panose="020B0604030504040204"/>
                <a:cs typeface="Verdana" panose="020B0604030504040204"/>
              </a:rPr>
              <a:t>Alphabet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756285" marR="290830" lvl="1" indent="-287020" algn="just">
              <a:lnSpc>
                <a:spcPct val="80000"/>
              </a:lnSpc>
              <a:spcBef>
                <a:spcPts val="550"/>
              </a:spcBef>
              <a:buClr>
                <a:srgbClr val="FFCC00"/>
              </a:buClr>
              <a:buSzPct val="70000"/>
              <a:buFont typeface="Wingdings" panose="05000000000000000000"/>
              <a:buChar char=""/>
              <a:tabLst>
                <a:tab pos="756920" algn="l"/>
              </a:tabLst>
            </a:pPr>
            <a:r>
              <a:rPr sz="2300" dirty="0">
                <a:latin typeface="Verdana" panose="020B0604030504040204"/>
                <a:cs typeface="Verdana" panose="020B0604030504040204"/>
              </a:rPr>
              <a:t>Dilambangkan dengan huruf capital miring, 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alphabet adalah </a:t>
            </a:r>
            <a:r>
              <a:rPr sz="2300" dirty="0">
                <a:latin typeface="Verdana" panose="020B0604030504040204"/>
                <a:cs typeface="Verdana" panose="020B0604030504040204"/>
              </a:rPr>
              <a:t>himpunan tak kosong</a:t>
            </a:r>
            <a:r>
              <a:rPr sz="23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yang  </a:t>
            </a:r>
            <a:r>
              <a:rPr sz="2300" dirty="0">
                <a:latin typeface="Verdana" panose="020B0604030504040204"/>
                <a:cs typeface="Verdana" panose="020B0604030504040204"/>
              </a:rPr>
              <a:t>berhingga dari symbol –</a:t>
            </a:r>
            <a:r>
              <a:rPr sz="23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symbol.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356870" indent="-344805" algn="just">
              <a:spcBef>
                <a:spcPts val="5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2300" spc="5" dirty="0">
                <a:latin typeface="Verdana" panose="020B0604030504040204"/>
                <a:cs typeface="Verdana" panose="020B0604030504040204"/>
              </a:rPr>
              <a:t>Kata </a:t>
            </a:r>
            <a:r>
              <a:rPr sz="2300" dirty="0">
                <a:latin typeface="Verdana" panose="020B0604030504040204"/>
                <a:cs typeface="Verdana" panose="020B0604030504040204"/>
              </a:rPr>
              <a:t>/ kalimat /</a:t>
            </a:r>
            <a:r>
              <a:rPr sz="23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String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756285" lvl="1" indent="-287020" algn="just">
              <a:lnSpc>
                <a:spcPts val="2485"/>
              </a:lnSpc>
              <a:buClr>
                <a:srgbClr val="FFCC00"/>
              </a:buClr>
              <a:buSzPct val="70000"/>
              <a:buFont typeface="Wingdings" panose="05000000000000000000"/>
              <a:buChar char=""/>
              <a:tabLst>
                <a:tab pos="756920" algn="l"/>
              </a:tabLst>
            </a:pPr>
            <a:r>
              <a:rPr sz="2300" dirty="0">
                <a:latin typeface="Verdana" panose="020B0604030504040204"/>
                <a:cs typeface="Verdana" panose="020B0604030504040204"/>
              </a:rPr>
              <a:t>Kata merupakan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dereten </a:t>
            </a:r>
            <a:r>
              <a:rPr sz="2300" dirty="0">
                <a:latin typeface="Verdana" panose="020B0604030504040204"/>
                <a:cs typeface="Verdana" panose="020B0604030504040204"/>
              </a:rPr>
              <a:t>symbol –simbol</a:t>
            </a:r>
            <a:r>
              <a:rPr sz="23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dari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756285" algn="just">
              <a:lnSpc>
                <a:spcPts val="2485"/>
              </a:lnSpc>
            </a:pPr>
            <a:r>
              <a:rPr sz="2300" dirty="0">
                <a:latin typeface="Verdana" panose="020B0604030504040204"/>
                <a:cs typeface="Verdana" panose="020B0604030504040204"/>
              </a:rPr>
              <a:t>suatu</a:t>
            </a:r>
            <a:r>
              <a:rPr sz="23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alphabet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74472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88366"/>
            <a:ext cx="7703184" cy="58928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TERMINOLOGI </a:t>
            </a:r>
            <a:r>
              <a:rPr sz="3700" spc="-5" dirty="0"/>
              <a:t>DASAR</a:t>
            </a:r>
            <a:r>
              <a:rPr sz="3700" spc="20" dirty="0"/>
              <a:t> </a:t>
            </a:r>
            <a:r>
              <a:rPr sz="3700" spc="-5" dirty="0"/>
              <a:t>Lanjt..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2212644" y="1557910"/>
            <a:ext cx="7391400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22340" algn="ctr">
              <a:spcBef>
                <a:spcPts val="100"/>
              </a:spcBef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Contoh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78460" algn="ctr"/>
            <a:r>
              <a:rPr sz="2400" b="1" dirty="0">
                <a:latin typeface="Verdana" panose="020B0604030504040204"/>
                <a:cs typeface="Verdana" panose="020B0604030504040204"/>
              </a:rPr>
              <a:t>C =</a:t>
            </a:r>
            <a:r>
              <a:rPr sz="2400" b="1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5" dirty="0">
                <a:latin typeface="Verdana" panose="020B0604030504040204"/>
                <a:cs typeface="Verdana" panose="020B0604030504040204"/>
              </a:rPr>
              <a:t>{a,b,c,1,2,3}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spcBef>
                <a:spcPts val="3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356870" marR="720090" indent="-344805">
              <a:lnSpc>
                <a:spcPts val="2310"/>
              </a:lnSpc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Contoh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diatas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merupakan contoh sebuah  alphabet </a:t>
            </a:r>
            <a:r>
              <a:rPr sz="2400" dirty="0">
                <a:latin typeface="Verdana" panose="020B0604030504040204"/>
                <a:cs typeface="Verdana" panose="020B0604030504040204"/>
              </a:rPr>
              <a:t>C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yang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memiliki </a:t>
            </a:r>
            <a:r>
              <a:rPr sz="2400" dirty="0">
                <a:latin typeface="Verdana" panose="020B0604030504040204"/>
                <a:cs typeface="Verdana" panose="020B0604030504040204"/>
              </a:rPr>
              <a:t>6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buah</a:t>
            </a:r>
            <a:r>
              <a:rPr sz="240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symbol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135890" indent="-344805">
              <a:lnSpc>
                <a:spcPts val="2310"/>
              </a:lnSpc>
              <a:spcBef>
                <a:spcPts val="56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Contoh sebuah kata </a:t>
            </a:r>
            <a:r>
              <a:rPr sz="2400" dirty="0">
                <a:latin typeface="Verdana" panose="020B0604030504040204"/>
                <a:cs typeface="Verdana" panose="020B0604030504040204"/>
              </a:rPr>
              <a:t>/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string dari alphabet C:  acca, back, </a:t>
            </a:r>
            <a:r>
              <a:rPr sz="2400" dirty="0">
                <a:latin typeface="Verdana" panose="020B0604030504040204"/>
                <a:cs typeface="Verdana" panose="020B0604030504040204"/>
              </a:rPr>
              <a:t>132, a12,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dst.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5080" indent="-344805">
              <a:lnSpc>
                <a:spcPts val="2310"/>
              </a:lnSpc>
              <a:spcBef>
                <a:spcPts val="570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  <a:tab pos="3298825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Kata</a:t>
            </a:r>
            <a:r>
              <a:rPr sz="24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acca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dengan	caac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memiliki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makna yang  berbeda.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321310" indent="-344805">
              <a:lnSpc>
                <a:spcPts val="2300"/>
              </a:lnSpc>
              <a:spcBef>
                <a:spcPts val="57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Kata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acca, </a:t>
            </a:r>
            <a:r>
              <a:rPr sz="2400" dirty="0">
                <a:latin typeface="Verdana" panose="020B0604030504040204"/>
                <a:cs typeface="Verdana" panose="020B0604030504040204"/>
              </a:rPr>
              <a:t>121,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abba memenuhi aturan 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palindrome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(walaupun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kata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dibalik memiliki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makna yang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sama)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0655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definisi,antara</a:t>
            </a:r>
            <a:r>
              <a:rPr lang="en-US" dirty="0"/>
              <a:t> lain :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/>
              <a:t>abstrak</a:t>
            </a:r>
            <a:r>
              <a:rPr lang="en-US" dirty="0"/>
              <a:t> -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Model </a:t>
            </a:r>
            <a:r>
              <a:rPr lang="en-US" dirty="0" err="1"/>
              <a:t>matematika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menerima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state.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/>
              <a:t>abstrak</a:t>
            </a:r>
            <a:r>
              <a:rPr lang="en-US" dirty="0"/>
              <a:t> yang dapat </a:t>
            </a:r>
            <a:r>
              <a:rPr lang="en-US" dirty="0" err="1"/>
              <a:t>mengenali</a:t>
            </a:r>
            <a:r>
              <a:rPr lang="en-US" dirty="0"/>
              <a:t> (recognize), </a:t>
            </a:r>
            <a:r>
              <a:rPr lang="en-US" dirty="0" err="1"/>
              <a:t>menerima</a:t>
            </a:r>
            <a:r>
              <a:rPr lang="en-US" dirty="0"/>
              <a:t> (accept), atau </a:t>
            </a:r>
            <a:r>
              <a:rPr lang="en-US" dirty="0" err="1"/>
              <a:t>membangkitkan</a:t>
            </a:r>
            <a:r>
              <a:rPr lang="en-US" dirty="0"/>
              <a:t> (generate)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dalam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067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299339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4" y="1631061"/>
            <a:ext cx="7170420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308735" indent="-344805" algn="just">
              <a:spcBef>
                <a:spcPts val="100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2400" b="1" dirty="0">
                <a:latin typeface="Verdana" panose="020B0604030504040204"/>
                <a:cs typeface="Verdana" panose="020B0604030504040204"/>
              </a:rPr>
              <a:t>Arti </a:t>
            </a:r>
            <a:r>
              <a:rPr sz="2400" b="1" spc="-5" dirty="0">
                <a:latin typeface="Verdana" panose="020B0604030504040204"/>
                <a:cs typeface="Verdana" panose="020B0604030504040204"/>
              </a:rPr>
              <a:t>menurut American Heritage  Dictionary: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65810" lvl="1" indent="-409575" algn="just">
              <a:spcBef>
                <a:spcPts val="580"/>
              </a:spcBef>
              <a:buFont typeface="Verdana" panose="020B0604030504040204"/>
              <a:buAutoNum type="arabicPeriod"/>
              <a:tabLst>
                <a:tab pos="766445" algn="l"/>
              </a:tabLst>
            </a:pPr>
            <a:r>
              <a:rPr sz="2400" i="1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i="1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i="1" dirty="0">
                <a:latin typeface="Verdana" panose="020B0604030504040204"/>
                <a:cs typeface="Verdana" panose="020B0604030504040204"/>
              </a:rPr>
              <a:t>robot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65810" lvl="1" indent="-409575" algn="just">
              <a:spcBef>
                <a:spcPts val="575"/>
              </a:spcBef>
              <a:buFont typeface="Verdana" panose="020B0604030504040204"/>
              <a:buAutoNum type="arabicPeriod"/>
              <a:tabLst>
                <a:tab pos="766445" algn="l"/>
              </a:tabLst>
            </a:pPr>
            <a:r>
              <a:rPr sz="2400" i="1" spc="-5" dirty="0">
                <a:latin typeface="Verdana" panose="020B0604030504040204"/>
                <a:cs typeface="Verdana" panose="020B0604030504040204"/>
              </a:rPr>
              <a:t>One that behaves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in </a:t>
            </a:r>
            <a:r>
              <a:rPr sz="2400" i="1" dirty="0">
                <a:latin typeface="Verdana" panose="020B0604030504040204"/>
                <a:cs typeface="Verdana" panose="020B0604030504040204"/>
              </a:rPr>
              <a:t>an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automatic</a:t>
            </a:r>
            <a:r>
              <a:rPr sz="2400" i="1" spc="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i="1" dirty="0">
                <a:latin typeface="Verdana" panose="020B0604030504040204"/>
                <a:cs typeface="Verdana" panose="020B0604030504040204"/>
              </a:rPr>
              <a:t>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7100" algn="just"/>
            <a:r>
              <a:rPr sz="2400" i="1" spc="-10" dirty="0">
                <a:latin typeface="Verdana" panose="020B0604030504040204"/>
                <a:cs typeface="Verdana" panose="020B0604030504040204"/>
              </a:rPr>
              <a:t>mechanical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 fashion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 algn="just">
              <a:spcBef>
                <a:spcPts val="580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2400" b="1" dirty="0">
                <a:latin typeface="Verdana" panose="020B0604030504040204"/>
                <a:cs typeface="Verdana" panose="020B0604030504040204"/>
              </a:rPr>
              <a:t>Arti </a:t>
            </a:r>
            <a:r>
              <a:rPr sz="2400" b="1" spc="-5" dirty="0">
                <a:latin typeface="Verdana" panose="020B0604030504040204"/>
                <a:cs typeface="Verdana" panose="020B0604030504040204"/>
              </a:rPr>
              <a:t>dalam</a:t>
            </a:r>
            <a:r>
              <a:rPr sz="2400" b="1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latin typeface="Verdana" panose="020B0604030504040204"/>
                <a:cs typeface="Verdana" panose="020B0604030504040204"/>
              </a:rPr>
              <a:t>Matematika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5080" algn="just">
              <a:spcBef>
                <a:spcPts val="580"/>
              </a:spcBef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Berkaitan dengan </a:t>
            </a:r>
            <a:r>
              <a:rPr sz="2400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mesin abstrak,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yaitu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mesin sekuensial yang menerima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input,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dan  mengeluarkan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output,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dalam bentuk</a:t>
            </a:r>
            <a:r>
              <a:rPr sz="2400" spc="17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diskrit.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08544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506095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OTOMATA</a:t>
            </a:r>
            <a:r>
              <a:rPr spc="-85" dirty="0"/>
              <a:t> </a:t>
            </a:r>
            <a:r>
              <a:rPr spc="-5" dirty="0"/>
              <a:t>LANJ..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5" y="1655388"/>
            <a:ext cx="7629525" cy="45793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6870" marR="458470">
              <a:lnSpc>
                <a:spcPct val="103000"/>
              </a:lnSpc>
              <a:spcBef>
                <a:spcPts val="170"/>
              </a:spcBef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Mempelajari model yang merepresentasikan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fitur-fitur inti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dari semua komputer dan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aplikasinya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spcBef>
                <a:spcPts val="575"/>
              </a:spcBef>
              <a:buClr>
                <a:srgbClr val="996666"/>
              </a:buClr>
              <a:buSzPct val="79000"/>
              <a:buFont typeface="Wingdings" panose="05000000000000000000"/>
              <a:buChar char=""/>
              <a:tabLst>
                <a:tab pos="356870" algn="l"/>
                <a:tab pos="357505" algn="l"/>
              </a:tabLst>
            </a:pPr>
            <a:r>
              <a:rPr sz="2400" b="1" dirty="0">
                <a:latin typeface="Verdana" panose="020B0604030504040204"/>
                <a:cs typeface="Verdana" panose="020B0604030504040204"/>
              </a:rPr>
              <a:t>Automaton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(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plural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: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automata)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5080">
              <a:spcBef>
                <a:spcPts val="575"/>
              </a:spcBef>
            </a:pPr>
            <a:r>
              <a:rPr sz="2400" i="1" spc="-10" dirty="0">
                <a:latin typeface="Verdana" panose="020B0604030504040204"/>
                <a:cs typeface="Verdana" panose="020B0604030504040204"/>
              </a:rPr>
              <a:t>Suatu bentuk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yang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memiliki </a:t>
            </a:r>
            <a:r>
              <a:rPr sz="2400" i="1" dirty="0">
                <a:latin typeface="Verdana" panose="020B0604030504040204"/>
                <a:cs typeface="Verdana" panose="020B0604030504040204"/>
              </a:rPr>
              <a:t>semua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fitur utama 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dari komputer</a:t>
            </a:r>
            <a:r>
              <a:rPr sz="2400" i="1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digital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spcBef>
                <a:spcPts val="585"/>
              </a:spcBef>
              <a:buClr>
                <a:srgbClr val="FFCC00"/>
              </a:buClr>
              <a:buSzPct val="69000"/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Menerima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input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spcBef>
                <a:spcPts val="575"/>
              </a:spcBef>
              <a:buClr>
                <a:srgbClr val="FFCC00"/>
              </a:buClr>
              <a:buSzPct val="69000"/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Menghasilkan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output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spcBef>
                <a:spcPts val="575"/>
              </a:spcBef>
              <a:buClr>
                <a:srgbClr val="FFCC00"/>
              </a:buClr>
              <a:buSzPct val="69000"/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Dapat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memiliki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penyimpanan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sementara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spcBef>
                <a:spcPts val="580"/>
              </a:spcBef>
              <a:buClr>
                <a:srgbClr val="FFCC00"/>
              </a:buClr>
              <a:buSzPct val="69000"/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Dapat membuat keputusan dalam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proses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/>
            <a:r>
              <a:rPr sz="2400" spc="-5" dirty="0">
                <a:latin typeface="Verdana" panose="020B0604030504040204"/>
                <a:cs typeface="Verdana" panose="020B0604030504040204"/>
              </a:rPr>
              <a:t>mentransformasikan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input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menjadi</a:t>
            </a:r>
            <a:r>
              <a:rPr sz="2400" spc="1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output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421904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506095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OTOMATA</a:t>
            </a:r>
            <a:r>
              <a:rPr spc="-85" dirty="0"/>
              <a:t> </a:t>
            </a:r>
            <a:r>
              <a:rPr spc="-5" dirty="0"/>
              <a:t>LANJ..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4" y="1557910"/>
            <a:ext cx="7327900" cy="346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spcBef>
                <a:spcPts val="100"/>
              </a:spcBef>
              <a:buClr>
                <a:srgbClr val="996666"/>
              </a:buClr>
              <a:buSzPct val="79000"/>
              <a:buFont typeface="Wingdings" panose="05000000000000000000"/>
              <a:buChar char="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Verdana" panose="020B0604030504040204"/>
                <a:cs typeface="Verdana" panose="020B0604030504040204"/>
              </a:rPr>
              <a:t>Formal</a:t>
            </a:r>
            <a:r>
              <a:rPr sz="2400" b="1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latin typeface="Verdana" panose="020B0604030504040204"/>
                <a:cs typeface="Verdana" panose="020B0604030504040204"/>
              </a:rPr>
              <a:t>language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1248410">
              <a:lnSpc>
                <a:spcPts val="2310"/>
              </a:lnSpc>
              <a:spcBef>
                <a:spcPts val="550"/>
              </a:spcBef>
            </a:pPr>
            <a:r>
              <a:rPr sz="2400" i="1" spc="-5" dirty="0">
                <a:latin typeface="Verdana" panose="020B0604030504040204"/>
                <a:cs typeface="Verdana" panose="020B0604030504040204"/>
              </a:rPr>
              <a:t>Abstraksi karakteristik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umum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bahasa  pemrograman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>
              <a:spcBef>
                <a:spcPts val="15"/>
              </a:spcBef>
            </a:pPr>
            <a:r>
              <a:rPr sz="2400" dirty="0">
                <a:latin typeface="Verdana" panose="020B0604030504040204"/>
                <a:cs typeface="Verdana" panose="020B0604030504040204"/>
              </a:rPr>
              <a:t>Terdiri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atas: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buClr>
                <a:srgbClr val="FFCC00"/>
              </a:buClr>
              <a:buSzPct val="69000"/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Sekumpulan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simbol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marR="320675" lvl="1" indent="-287020">
              <a:lnSpc>
                <a:spcPts val="2310"/>
              </a:lnSpc>
              <a:spcBef>
                <a:spcPts val="555"/>
              </a:spcBef>
              <a:buClr>
                <a:srgbClr val="FFCC00"/>
              </a:buClr>
              <a:buSzPct val="69000"/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Verdana" panose="020B0604030504040204"/>
                <a:cs typeface="Verdana" panose="020B0604030504040204"/>
              </a:rPr>
              <a:t>Beberapa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aturan pembentukan (menjadi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kalimat)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spcBef>
                <a:spcPts val="55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356870" marR="5080">
              <a:lnSpc>
                <a:spcPts val="2300"/>
              </a:lnSpc>
            </a:pPr>
            <a:r>
              <a:rPr sz="2400" i="1" spc="-5" dirty="0">
                <a:latin typeface="Verdana" panose="020B0604030504040204"/>
                <a:cs typeface="Verdana" panose="020B0604030504040204"/>
              </a:rPr>
              <a:t>“Sekumpulan string yang diterima oleh suatu  aturan</a:t>
            </a:r>
            <a:r>
              <a:rPr sz="2400" i="1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pembentukan”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98162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701929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SIFAT-SIFAT</a:t>
            </a:r>
            <a:r>
              <a:rPr spc="-80" dirty="0"/>
              <a:t> </a:t>
            </a:r>
            <a:r>
              <a:rPr spc="-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5" y="1631060"/>
            <a:ext cx="7566025" cy="387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06070" indent="-457200">
              <a:spcBef>
                <a:spcPts val="100"/>
              </a:spcBef>
              <a:buClr>
                <a:srgbClr val="996666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Kelakuan mesin bergantung pada rangkaian  masukan yang diterima mesin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tersebut.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marR="5080" indent="-457200">
              <a:spcBef>
                <a:spcPts val="580"/>
              </a:spcBef>
              <a:buClr>
                <a:srgbClr val="996666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Setiap saat, mesin dapat berada pada suatu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status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tertentu dan dapat berpindah </a:t>
            </a:r>
            <a:r>
              <a:rPr sz="2400" dirty="0">
                <a:latin typeface="Verdana" panose="020B0604030504040204"/>
                <a:cs typeface="Verdana" panose="020B0604030504040204"/>
              </a:rPr>
              <a:t>ke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status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baru karena adanya perubahan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input.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marR="8255" indent="-457200">
              <a:lnSpc>
                <a:spcPct val="103000"/>
              </a:lnSpc>
              <a:spcBef>
                <a:spcPts val="490"/>
              </a:spcBef>
              <a:buClr>
                <a:srgbClr val="996666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Rangkaian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input (diskrit)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pada mesin otomata  dapat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dianggap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sebagai bahasa yang harus  "</a:t>
            </a:r>
            <a:r>
              <a:rPr sz="2400" b="1" spc="-5" dirty="0">
                <a:latin typeface="Verdana" panose="020B0604030504040204"/>
                <a:cs typeface="Verdana" panose="020B0604030504040204"/>
              </a:rPr>
              <a:t>dikenali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" oleh sebuah otomata. </a:t>
            </a:r>
            <a:r>
              <a:rPr sz="2400" dirty="0">
                <a:latin typeface="Verdana" panose="020B0604030504040204"/>
                <a:cs typeface="Verdana" panose="020B0604030504040204"/>
              </a:rPr>
              <a:t>setelah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pembacaan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input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selesai, mesin automata  kemudian membuat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"</a:t>
            </a:r>
            <a:r>
              <a:rPr sz="2400" b="1" spc="-5" dirty="0">
                <a:latin typeface="Verdana" panose="020B0604030504040204"/>
                <a:cs typeface="Verdana" panose="020B0604030504040204"/>
              </a:rPr>
              <a:t>keputusan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".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91289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/>
              <a:t>sebagai input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otomata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otomata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input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atau </a:t>
            </a:r>
            <a:r>
              <a:rPr lang="en-US" dirty="0" err="1"/>
              <a:t>tidak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69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Membahas</a:t>
            </a:r>
            <a:r>
              <a:rPr lang="en-US" dirty="0"/>
              <a:t> model </a:t>
            </a:r>
            <a:r>
              <a:rPr lang="en-US" dirty="0" err="1"/>
              <a:t>komputasi</a:t>
            </a:r>
            <a:r>
              <a:rPr lang="en-US" dirty="0"/>
              <a:t> sebagai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yang dapat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yang </a:t>
            </a:r>
            <a:r>
              <a:rPr lang="en-US" dirty="0" err="1"/>
              <a:t>powerfull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6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440563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PERKULIAHAN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5" y="1631061"/>
            <a:ext cx="7465059" cy="19813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spcBef>
                <a:spcPts val="90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3200" spc="-15" dirty="0" err="1">
                <a:latin typeface="Verdana" panose="020B0604030504040204"/>
                <a:cs typeface="Verdana" panose="020B0604030504040204"/>
              </a:rPr>
              <a:t>Jumlah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 err="1" smtClean="0">
                <a:latin typeface="Verdana" panose="020B0604030504040204"/>
                <a:cs typeface="Verdana" panose="020B0604030504040204"/>
              </a:rPr>
              <a:t>pertemuan</a:t>
            </a:r>
            <a:r>
              <a:rPr sz="3200" spc="-1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 smtClean="0">
                <a:latin typeface="Verdana" panose="020B0604030504040204"/>
                <a:cs typeface="Verdana" panose="020B0604030504040204"/>
              </a:rPr>
              <a:t>1</a:t>
            </a:r>
            <a:r>
              <a:rPr lang="en-US" sz="3200" spc="-5" dirty="0" smtClean="0">
                <a:latin typeface="Verdana" panose="020B0604030504040204"/>
                <a:cs typeface="Verdana" panose="020B0604030504040204"/>
              </a:rPr>
              <a:t>6</a:t>
            </a:r>
            <a:r>
              <a:rPr sz="3200" spc="-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kali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sudah  termasuk dengan </a:t>
            </a:r>
            <a:r>
              <a:rPr sz="3200" spc="-10" dirty="0" err="1">
                <a:latin typeface="Verdana" panose="020B0604030504040204"/>
                <a:cs typeface="Verdana" panose="020B0604030504040204"/>
              </a:rPr>
              <a:t>ujian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 err="1" smtClean="0">
                <a:latin typeface="Verdana" panose="020B0604030504040204"/>
                <a:cs typeface="Verdana" panose="020B0604030504040204"/>
              </a:rPr>
              <a:t>tengah</a:t>
            </a:r>
            <a:r>
              <a:rPr lang="en-US" sz="3200" spc="-1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-10" dirty="0" err="1" smtClean="0">
                <a:latin typeface="Verdana" panose="020B0604030504040204"/>
                <a:cs typeface="Verdana" panose="020B0604030504040204"/>
              </a:rPr>
              <a:t>dan</a:t>
            </a:r>
            <a:r>
              <a:rPr lang="en-US" sz="3200" spc="-1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-10" smtClean="0">
                <a:latin typeface="Verdana" panose="020B0604030504040204"/>
                <a:cs typeface="Verdana" panose="020B0604030504040204"/>
              </a:rPr>
              <a:t>akhir</a:t>
            </a:r>
            <a:r>
              <a:rPr sz="3200" spc="-10" smtClean="0">
                <a:latin typeface="Verdana" panose="020B0604030504040204"/>
                <a:cs typeface="Verdana" panose="020B0604030504040204"/>
              </a:rPr>
              <a:t> 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semester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(</a:t>
            </a:r>
            <a:r>
              <a:rPr sz="3200" spc="-15" dirty="0" smtClean="0">
                <a:latin typeface="Verdana" panose="020B0604030504040204"/>
                <a:cs typeface="Verdana" panose="020B0604030504040204"/>
              </a:rPr>
              <a:t>UTS</a:t>
            </a:r>
            <a:r>
              <a:rPr lang="en-US" sz="3200" spc="-15" dirty="0" smtClean="0">
                <a:latin typeface="Verdana" panose="020B0604030504040204"/>
                <a:cs typeface="Verdana" panose="020B0604030504040204"/>
              </a:rPr>
              <a:t> DAN UAS</a:t>
            </a:r>
            <a:r>
              <a:rPr sz="3200" spc="-15" dirty="0" smtClean="0">
                <a:latin typeface="Verdana" panose="020B0604030504040204"/>
                <a:cs typeface="Verdana" panose="020B0604030504040204"/>
              </a:rPr>
              <a:t>)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43613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580644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Kecerdasan</a:t>
            </a:r>
            <a:r>
              <a:rPr spc="-95" dirty="0"/>
              <a:t> </a:t>
            </a:r>
            <a:r>
              <a:rPr dirty="0"/>
              <a:t>Buatan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5" y="1557910"/>
            <a:ext cx="7748905" cy="42261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461645" indent="-344805">
              <a:lnSpc>
                <a:spcPct val="80000"/>
              </a:lnSpc>
              <a:spcBef>
                <a:spcPts val="67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Didalam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bahasa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Otomata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ada yang namanya  </a:t>
            </a:r>
            <a:r>
              <a:rPr sz="2400" dirty="0">
                <a:latin typeface="Verdana" panose="020B0604030504040204"/>
                <a:cs typeface="Verdana" panose="020B0604030504040204"/>
              </a:rPr>
              <a:t>kecerdasan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buatan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5080" indent="-344805">
              <a:lnSpc>
                <a:spcPct val="80000"/>
              </a:lnSpc>
              <a:spcBef>
                <a:spcPts val="580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Kecerdasan buatan adalah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bidang ilmu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yang  mendasarkan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bagaimana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sebuah komputer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bisa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bertindak </a:t>
            </a:r>
            <a:r>
              <a:rPr sz="2400" dirty="0">
                <a:latin typeface="Verdana" panose="020B0604030504040204"/>
                <a:cs typeface="Verdana" panose="020B0604030504040204"/>
              </a:rPr>
              <a:t>seperti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dan sebaik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manusia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2402840" indent="-356870"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Aplikasi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Kecerdasan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buatan: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1.Sistem pakar  2.Pengolahan bahasa alami  3.Pengenalan ucapan  4.Robotika dan sistem </a:t>
            </a:r>
            <a:r>
              <a:rPr sz="2400" dirty="0">
                <a:latin typeface="Verdana" panose="020B0604030504040204"/>
                <a:cs typeface="Verdana" panose="020B0604030504040204"/>
              </a:rPr>
              <a:t>senso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5.Computer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Vision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33170" lvl="1" indent="-306705">
              <a:spcBef>
                <a:spcPts val="10"/>
              </a:spcBef>
              <a:buSzPct val="96000"/>
              <a:buAutoNum type="arabicPeriod" startAt="6"/>
              <a:tabLst>
                <a:tab pos="12338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Problem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solving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and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planning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33170" lvl="1" indent="-306705">
              <a:buSzPct val="96000"/>
              <a:buAutoNum type="arabicPeriod" startAt="6"/>
              <a:tabLst>
                <a:tab pos="12338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Permainan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03200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7" y="325813"/>
            <a:ext cx="2958465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APL</a:t>
            </a:r>
            <a:r>
              <a:rPr spc="15" dirty="0"/>
              <a:t>I</a:t>
            </a:r>
            <a:r>
              <a:rPr dirty="0"/>
              <a:t>KASI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4" y="1557909"/>
            <a:ext cx="5617210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spcBef>
                <a:spcPts val="100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Desain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digital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Bahasa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pemrograman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Parser/Compiler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dirty="0">
                <a:latin typeface="Verdana" panose="020B0604030504040204"/>
                <a:cs typeface="Verdana" panose="020B0604030504040204"/>
              </a:rPr>
              <a:t>Pemroses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naskah (text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processor)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spcBef>
                <a:spcPts val="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Sistem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Operasi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Mesin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Jaja </a:t>
            </a:r>
            <a:r>
              <a:rPr sz="2400" dirty="0">
                <a:latin typeface="Verdana" panose="020B0604030504040204"/>
                <a:cs typeface="Verdana" panose="020B0604030504040204"/>
              </a:rPr>
              <a:t>/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vending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machine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Mesin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penukar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uang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spcBef>
                <a:spcPts val="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Kunci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kombinasi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Pengenalan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pola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Robotika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Model-model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spcBef>
                <a:spcPts val="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dll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97149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431292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Mengenal</a:t>
            </a:r>
            <a:r>
              <a:rPr spc="-120" dirty="0"/>
              <a:t> </a:t>
            </a:r>
            <a:r>
              <a:rPr spc="-10" dirty="0"/>
              <a:t>TBO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743" y="1557910"/>
            <a:ext cx="8089265" cy="1854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7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bahasa dan automata merupakan salah satu  komponen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ilmu informatika, </a:t>
            </a:r>
            <a:r>
              <a:rPr sz="2400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ini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merupakan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ide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dan model fundamental yang mendasari  sebuah system komputasi, </a:t>
            </a:r>
            <a:r>
              <a:rPr sz="2400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ini juga bisa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disebut sebagai sebuah teknik </a:t>
            </a:r>
            <a:r>
              <a:rPr sz="2400" dirty="0">
                <a:latin typeface="Verdana" panose="020B0604030504040204"/>
                <a:cs typeface="Verdana" panose="020B0604030504040204"/>
              </a:rPr>
              <a:t>rekayasa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untuk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perancangan system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komputasi.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07150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7" y="316737"/>
            <a:ext cx="6530975" cy="72771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Mengenal </a:t>
            </a:r>
            <a:r>
              <a:rPr sz="4600" spc="5" dirty="0"/>
              <a:t>TBO</a:t>
            </a:r>
            <a:r>
              <a:rPr sz="4600" spc="-290" dirty="0"/>
              <a:t> </a:t>
            </a:r>
            <a:r>
              <a:rPr spc="-5" dirty="0"/>
              <a:t>Lanjt..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2212645" y="1370458"/>
            <a:ext cx="7628255" cy="46361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6870" marR="490855" indent="-344805" algn="just">
              <a:lnSpc>
                <a:spcPts val="2300"/>
              </a:lnSpc>
              <a:spcBef>
                <a:spcPts val="660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2400" dirty="0">
                <a:latin typeface="Verdana" panose="020B0604030504040204"/>
                <a:cs typeface="Verdana" panose="020B0604030504040204"/>
              </a:rPr>
              <a:t>Beberapa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bidang ilmu lain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yang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mendukung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pengembangan metode komputasi</a:t>
            </a:r>
            <a:r>
              <a:rPr sz="240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lvl="1" indent="-287020" algn="just">
              <a:spcBef>
                <a:spcPts val="25"/>
              </a:spcBef>
              <a:buClr>
                <a:srgbClr val="FFCC00"/>
              </a:buClr>
              <a:buSzPct val="69000"/>
              <a:buFont typeface="Wingdings" panose="05000000000000000000"/>
              <a:buChar char=""/>
              <a:tabLst>
                <a:tab pos="75692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Biologi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marR="1541145" algn="just">
              <a:lnSpc>
                <a:spcPct val="80000"/>
              </a:lnSpc>
              <a:spcBef>
                <a:spcPts val="580"/>
              </a:spcBef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Mempelajari jaringan </a:t>
            </a:r>
            <a:r>
              <a:rPr sz="2400" dirty="0">
                <a:latin typeface="Verdana" panose="020B0604030504040204"/>
                <a:cs typeface="Verdana" panose="020B0604030504040204"/>
              </a:rPr>
              <a:t>neuron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yang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mengilhami ditemukanannya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finite 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automata.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lvl="1" indent="-287020" algn="just">
              <a:buClr>
                <a:srgbClr val="FFCC00"/>
              </a:buClr>
              <a:buSzPct val="69000"/>
              <a:buFont typeface="Wingdings" panose="05000000000000000000"/>
              <a:buChar char=""/>
              <a:tabLst>
                <a:tab pos="75692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Rangkaian</a:t>
            </a:r>
            <a:r>
              <a:rPr sz="24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Elektronika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marR="5080">
              <a:lnSpc>
                <a:spcPct val="80000"/>
              </a:lnSpc>
              <a:spcBef>
                <a:spcPts val="575"/>
              </a:spcBef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Mempelajari </a:t>
            </a:r>
            <a:r>
              <a:rPr sz="2400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switching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sebagai  perancangan perangkat </a:t>
            </a:r>
            <a:r>
              <a:rPr sz="2400" dirty="0">
                <a:latin typeface="Verdana" panose="020B0604030504040204"/>
                <a:cs typeface="Verdana" panose="020B0604030504040204"/>
              </a:rPr>
              <a:t>keras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menggunakan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finite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automata.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buClr>
                <a:srgbClr val="FFCC00"/>
              </a:buClr>
              <a:buSzPct val="69000"/>
              <a:buFont typeface="Wingdings" panose="05000000000000000000"/>
              <a:buChar char=""/>
              <a:tabLst>
                <a:tab pos="756285" algn="l"/>
                <a:tab pos="756920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Matematika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marR="1179830">
              <a:lnSpc>
                <a:spcPct val="80000"/>
              </a:lnSpc>
              <a:spcBef>
                <a:spcPts val="575"/>
              </a:spcBef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Mengembangkan system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logika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yang  berguna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untuk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masalah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pembuktian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automata.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38988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3691254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Definisi</a:t>
            </a:r>
            <a:r>
              <a:rPr spc="-105" dirty="0"/>
              <a:t> </a:t>
            </a:r>
            <a:r>
              <a:rPr spc="-10" dirty="0"/>
              <a:t>TBO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5" y="1557909"/>
            <a:ext cx="7559675" cy="41236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34670" indent="-344805">
              <a:lnSpc>
                <a:spcPct val="80000"/>
              </a:lnSpc>
              <a:spcBef>
                <a:spcPts val="67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Bahasa merupakan beberapa variabel yang  dapat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dibentuk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dari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himpunan</a:t>
            </a:r>
            <a:r>
              <a:rPr sz="2400" spc="16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alfabet.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lnSpc>
                <a:spcPts val="2590"/>
              </a:lnSpc>
              <a:spcBef>
                <a:spcPts val="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Rangkaian simbol-simbol yang</a:t>
            </a:r>
            <a:r>
              <a:rPr sz="2400" spc="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mempunyai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>
              <a:lnSpc>
                <a:spcPts val="2590"/>
              </a:lnSpc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makna.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5080" indent="-344805">
              <a:lnSpc>
                <a:spcPct val="80000"/>
              </a:lnSpc>
              <a:spcBef>
                <a:spcPts val="57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dirty="0">
                <a:latin typeface="Verdana" panose="020B0604030504040204"/>
                <a:cs typeface="Verdana" panose="020B0604030504040204"/>
              </a:rPr>
              <a:t>Refresentasi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suatu bahasa yang berupa suatu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kalimat dibangun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dari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unit-unit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kebahasaan,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dimulai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dari yang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paling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sederhana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yaitu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huruf  kemudian kata dan akhirnya terbentuklah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kalimat.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31750" indent="-344805">
              <a:lnSpc>
                <a:spcPct val="80000"/>
              </a:lnSpc>
              <a:spcBef>
                <a:spcPts val="57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Adapun </a:t>
            </a:r>
            <a:r>
              <a:rPr sz="2400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bahasa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itu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sendiri membicarakan  tentang bahasa formal, terutama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untuk 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kepentingan perancangan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kompilator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dan  </a:t>
            </a:r>
            <a:r>
              <a:rPr sz="2400" dirty="0">
                <a:latin typeface="Verdana" panose="020B0604030504040204"/>
                <a:cs typeface="Verdana" panose="020B0604030504040204"/>
              </a:rPr>
              <a:t>pemroses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naskah.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68057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7" y="325813"/>
            <a:ext cx="5178425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105" dirty="0"/>
              <a:t> </a:t>
            </a:r>
            <a:r>
              <a:rPr dirty="0"/>
              <a:t>Komputasi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1217" y="1376552"/>
            <a:ext cx="7901940" cy="472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spcBef>
                <a:spcPts val="105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200" spc="-10" dirty="0">
                <a:latin typeface="Verdana" panose="020B0604030504040204"/>
                <a:cs typeface="Verdana" panose="020B0604030504040204"/>
              </a:rPr>
              <a:t>Finite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automata </a:t>
            </a:r>
            <a:r>
              <a:rPr sz="2200" dirty="0">
                <a:latin typeface="Verdana" panose="020B0604030504040204"/>
                <a:cs typeface="Verdana" panose="020B0604030504040204"/>
              </a:rPr>
              <a:t>(FA)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56285" marR="86995" lvl="1" indent="-287020">
              <a:lnSpc>
                <a:spcPts val="2110"/>
              </a:lnSpc>
              <a:spcBef>
                <a:spcPts val="515"/>
              </a:spcBef>
              <a:buClr>
                <a:srgbClr val="FFCC00"/>
              </a:buClr>
              <a:buSzPct val="68000"/>
              <a:buFont typeface="Wingdings" panose="05000000000000000000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Sering </a:t>
            </a:r>
            <a:r>
              <a:rPr sz="2200" dirty="0">
                <a:latin typeface="Verdana" panose="020B0604030504040204"/>
                <a:cs typeface="Verdana" panose="020B0604030504040204"/>
              </a:rPr>
              <a:t>juga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disebut dengan </a:t>
            </a:r>
            <a:r>
              <a:rPr sz="2200" i="1" spc="-5" dirty="0">
                <a:latin typeface="Verdana" panose="020B0604030504040204"/>
                <a:cs typeface="Verdana" panose="020B0604030504040204"/>
              </a:rPr>
              <a:t>Finite </a:t>
            </a:r>
            <a:r>
              <a:rPr sz="2200" i="1" dirty="0">
                <a:latin typeface="Verdana" panose="020B0604030504040204"/>
                <a:cs typeface="Verdana" panose="020B0604030504040204"/>
              </a:rPr>
              <a:t>State Automata  </a:t>
            </a:r>
            <a:r>
              <a:rPr sz="2200" i="1" spc="5" dirty="0">
                <a:latin typeface="Verdana" panose="020B0604030504040204"/>
                <a:cs typeface="Verdana" panose="020B0604030504040204"/>
              </a:rPr>
              <a:t>(FSA).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86385" marR="396240" lvl="1" indent="-286385" algn="r">
              <a:lnSpc>
                <a:spcPts val="2375"/>
              </a:lnSpc>
              <a:spcBef>
                <a:spcPts val="20"/>
              </a:spcBef>
              <a:buClr>
                <a:srgbClr val="FFCC00"/>
              </a:buClr>
              <a:buSzPct val="68000"/>
              <a:buFont typeface="Wingdings" panose="05000000000000000000"/>
              <a:buChar char=""/>
              <a:tabLst>
                <a:tab pos="286385" algn="l"/>
                <a:tab pos="287020" algn="l"/>
              </a:tabLst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Terdiri dari Deterministic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Finite </a:t>
            </a:r>
            <a:r>
              <a:rPr sz="2200" dirty="0">
                <a:latin typeface="Verdana" panose="020B0604030504040204"/>
                <a:cs typeface="Verdana" panose="020B0604030504040204"/>
              </a:rPr>
              <a:t>Automata (DFA)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R="430530" algn="r">
              <a:lnSpc>
                <a:spcPts val="2375"/>
              </a:lnSpc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dan </a:t>
            </a:r>
            <a:r>
              <a:rPr sz="2200" dirty="0">
                <a:latin typeface="Verdana" panose="020B0604030504040204"/>
                <a:cs typeface="Verdana" panose="020B0604030504040204"/>
              </a:rPr>
              <a:t>Non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Deterministik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Finite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Automata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(NDFA).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56285" marR="100965" lvl="1" indent="-287020">
              <a:lnSpc>
                <a:spcPct val="80000"/>
              </a:lnSpc>
              <a:spcBef>
                <a:spcPts val="530"/>
              </a:spcBef>
              <a:buClr>
                <a:srgbClr val="FFCC00"/>
              </a:buClr>
              <a:buSzPct val="68000"/>
              <a:buFont typeface="Wingdings" panose="05000000000000000000"/>
              <a:buChar char=""/>
              <a:tabLst>
                <a:tab pos="756285" algn="l"/>
                <a:tab pos="756920" algn="l"/>
              </a:tabLst>
            </a:pPr>
            <a:r>
              <a:rPr sz="2200" dirty="0">
                <a:latin typeface="Verdana" panose="020B0604030504040204"/>
                <a:cs typeface="Verdana" panose="020B0604030504040204"/>
              </a:rPr>
              <a:t>Teori dasar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dari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FA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sangat </a:t>
            </a:r>
            <a:r>
              <a:rPr sz="2200" dirty="0">
                <a:latin typeface="Verdana" panose="020B0604030504040204"/>
                <a:cs typeface="Verdana" panose="020B0604030504040204"/>
              </a:rPr>
              <a:t>umum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yaitu </a:t>
            </a:r>
            <a:r>
              <a:rPr sz="2200" dirty="0">
                <a:latin typeface="Verdana" panose="020B0604030504040204"/>
                <a:cs typeface="Verdana" panose="020B0604030504040204"/>
              </a:rPr>
              <a:t>system 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pada </a:t>
            </a:r>
            <a:r>
              <a:rPr sz="2200" dirty="0">
                <a:latin typeface="Verdana" panose="020B0604030504040204"/>
                <a:cs typeface="Verdana" panose="020B0604030504040204"/>
              </a:rPr>
              <a:t>saat berada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di salahsatu state dari sejumlah  </a:t>
            </a:r>
            <a:r>
              <a:rPr sz="2200" dirty="0">
                <a:latin typeface="Verdana" panose="020B0604030504040204"/>
                <a:cs typeface="Verdana" panose="020B0604030504040204"/>
              </a:rPr>
              <a:t>state bergerak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diantara </a:t>
            </a:r>
            <a:r>
              <a:rPr sz="2200" dirty="0">
                <a:latin typeface="Verdana" panose="020B0604030504040204"/>
                <a:cs typeface="Verdana" panose="020B0604030504040204"/>
              </a:rPr>
              <a:t>state-state secara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dapat  diproduksi yang bergantung pada masukan ke  </a:t>
            </a:r>
            <a:r>
              <a:rPr sz="2200" dirty="0">
                <a:latin typeface="Verdana" panose="020B0604030504040204"/>
                <a:cs typeface="Verdana" panose="020B0604030504040204"/>
              </a:rPr>
              <a:t>system.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56285" marR="370205" lvl="1" indent="-287020">
              <a:lnSpc>
                <a:spcPct val="80000"/>
              </a:lnSpc>
              <a:spcBef>
                <a:spcPts val="530"/>
              </a:spcBef>
              <a:buClr>
                <a:srgbClr val="FFCC00"/>
              </a:buClr>
              <a:buSzPct val="68000"/>
              <a:buFont typeface="Wingdings" panose="05000000000000000000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Salah </a:t>
            </a:r>
            <a:r>
              <a:rPr sz="2200" dirty="0">
                <a:latin typeface="Verdana" panose="020B0604030504040204"/>
                <a:cs typeface="Verdana" panose="020B0604030504040204"/>
              </a:rPr>
              <a:t>satu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penerapannya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adalah  kompilasi/translasi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bahasa pemograman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tingkat  tinggi </a:t>
            </a:r>
            <a:r>
              <a:rPr sz="2200" dirty="0">
                <a:latin typeface="Verdana" panose="020B0604030504040204"/>
                <a:cs typeface="Verdana" panose="020B0604030504040204"/>
              </a:rPr>
              <a:t>menjadi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bahasa mesin yang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ekivalen.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30"/>
              </a:spcBef>
              <a:buClr>
                <a:srgbClr val="FFCC00"/>
              </a:buClr>
              <a:buSzPct val="68000"/>
              <a:buFont typeface="Wingdings" panose="05000000000000000000"/>
              <a:buChar char=""/>
              <a:tabLst>
                <a:tab pos="756285" algn="l"/>
                <a:tab pos="756920" algn="l"/>
              </a:tabLst>
            </a:pPr>
            <a:r>
              <a:rPr sz="2200" spc="-10" dirty="0">
                <a:latin typeface="Verdana" panose="020B0604030504040204"/>
                <a:cs typeface="Verdana" panose="020B0604030504040204"/>
              </a:rPr>
              <a:t>Finite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automata merupakan jenis </a:t>
            </a:r>
            <a:r>
              <a:rPr sz="2200" dirty="0">
                <a:latin typeface="Verdana" panose="020B0604030504040204"/>
                <a:cs typeface="Verdana" panose="020B0604030504040204"/>
              </a:rPr>
              <a:t>otomata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yang 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tidak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memiliki </a:t>
            </a:r>
            <a:r>
              <a:rPr sz="2200" dirty="0">
                <a:latin typeface="Verdana" panose="020B0604030504040204"/>
                <a:cs typeface="Verdana" panose="020B0604030504040204"/>
              </a:rPr>
              <a:t>memori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sementara,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FA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adalah kelas 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mesin </a:t>
            </a:r>
            <a:r>
              <a:rPr sz="2200" dirty="0">
                <a:latin typeface="Verdana" panose="020B0604030504040204"/>
                <a:cs typeface="Verdana" panose="020B0604030504040204"/>
              </a:rPr>
              <a:t>dengan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kemampuan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paling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terbatas.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52672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728345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 </a:t>
            </a:r>
            <a:r>
              <a:rPr dirty="0"/>
              <a:t>Komputasi</a:t>
            </a:r>
            <a:r>
              <a:rPr spc="-90" dirty="0"/>
              <a:t> </a:t>
            </a:r>
            <a:r>
              <a:rPr dirty="0"/>
              <a:t>Lanjt..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5" y="1564615"/>
            <a:ext cx="7668259" cy="44773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6870" indent="-344805">
              <a:spcBef>
                <a:spcPts val="360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300" dirty="0">
                <a:latin typeface="Verdana" panose="020B0604030504040204"/>
                <a:cs typeface="Verdana" panose="020B0604030504040204"/>
              </a:rPr>
              <a:t>Pushdown Automata</a:t>
            </a:r>
            <a:r>
              <a:rPr sz="23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(PA)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756285" marR="132715" lvl="1" indent="-287020">
              <a:lnSpc>
                <a:spcPct val="90000"/>
              </a:lnSpc>
              <a:spcBef>
                <a:spcPts val="540"/>
              </a:spcBef>
              <a:buClr>
                <a:srgbClr val="FFCC00"/>
              </a:buClr>
              <a:buSzPct val="70000"/>
              <a:buFont typeface="Wingdings" panose="05000000000000000000"/>
              <a:buChar char=""/>
              <a:tabLst>
                <a:tab pos="756285" algn="l"/>
                <a:tab pos="756920" algn="l"/>
              </a:tabLst>
            </a:pPr>
            <a:r>
              <a:rPr sz="2300" dirty="0">
                <a:latin typeface="Verdana" panose="020B0604030504040204"/>
                <a:cs typeface="Verdana" panose="020B0604030504040204"/>
              </a:rPr>
              <a:t>Terdiri dari Deterministic Pushdown</a:t>
            </a:r>
            <a:r>
              <a:rPr sz="23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Automata  (DFA) dan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Non </a:t>
            </a:r>
            <a:r>
              <a:rPr sz="2300" dirty="0">
                <a:latin typeface="Verdana" panose="020B0604030504040204"/>
                <a:cs typeface="Verdana" panose="020B0604030504040204"/>
              </a:rPr>
              <a:t>Deterministik Pushdown  Automata (NDFA). PA memiliki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memori  </a:t>
            </a:r>
            <a:r>
              <a:rPr sz="2300" dirty="0">
                <a:latin typeface="Verdana" panose="020B0604030504040204"/>
                <a:cs typeface="Verdana" panose="020B0604030504040204"/>
              </a:rPr>
              <a:t>sementara dengan mekanisme stack </a:t>
            </a:r>
            <a:r>
              <a:rPr sz="2300" i="1" spc="-5" dirty="0">
                <a:latin typeface="Verdana" panose="020B0604030504040204"/>
                <a:cs typeface="Verdana" panose="020B0604030504040204"/>
              </a:rPr>
              <a:t>LIFO  </a:t>
            </a:r>
            <a:r>
              <a:rPr sz="2300" i="1" dirty="0">
                <a:latin typeface="Verdana" panose="020B0604030504040204"/>
                <a:cs typeface="Verdana" panose="020B0604030504040204"/>
              </a:rPr>
              <a:t>(Last </a:t>
            </a:r>
            <a:r>
              <a:rPr sz="2300" i="1" spc="-5" dirty="0">
                <a:latin typeface="Verdana" panose="020B0604030504040204"/>
                <a:cs typeface="Verdana" panose="020B0604030504040204"/>
              </a:rPr>
              <a:t>In First</a:t>
            </a:r>
            <a:r>
              <a:rPr sz="2300" i="1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i="1" spc="5" dirty="0">
                <a:latin typeface="Verdana" panose="020B0604030504040204"/>
                <a:cs typeface="Verdana" panose="020B0604030504040204"/>
              </a:rPr>
              <a:t>Out).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356870" indent="-344805">
              <a:spcBef>
                <a:spcPts val="290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300" dirty="0">
                <a:latin typeface="Verdana" panose="020B0604030504040204"/>
                <a:cs typeface="Verdana" panose="020B0604030504040204"/>
              </a:rPr>
              <a:t>Turing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Machine</a:t>
            </a:r>
            <a:r>
              <a:rPr sz="23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(TM).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356870" marR="139700" lvl="1" indent="112395">
              <a:lnSpc>
                <a:spcPts val="3050"/>
              </a:lnSpc>
              <a:spcBef>
                <a:spcPts val="125"/>
              </a:spcBef>
              <a:buClr>
                <a:srgbClr val="FFCC00"/>
              </a:buClr>
              <a:buSzPct val="70000"/>
              <a:buFont typeface="Wingdings" panose="05000000000000000000"/>
              <a:buChar char=""/>
              <a:tabLst>
                <a:tab pos="756285" algn="l"/>
                <a:tab pos="756920" algn="l"/>
              </a:tabLst>
            </a:pPr>
            <a:r>
              <a:rPr sz="2300" dirty="0">
                <a:latin typeface="Verdana" panose="020B0604030504040204"/>
                <a:cs typeface="Verdana" panose="020B0604030504040204"/>
              </a:rPr>
              <a:t>Memiliki mekanisme Random Access</a:t>
            </a:r>
            <a:r>
              <a:rPr sz="23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Memory. 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Dalam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300" dirty="0">
                <a:latin typeface="Verdana" panose="020B0604030504040204"/>
                <a:cs typeface="Verdana" panose="020B0604030504040204"/>
              </a:rPr>
              <a:t>bahasa dan Automata</a:t>
            </a:r>
            <a:r>
              <a:rPr sz="23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digunakan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356870">
              <a:lnSpc>
                <a:spcPts val="2195"/>
              </a:lnSpc>
            </a:pPr>
            <a:r>
              <a:rPr sz="2300" spc="-5" dirty="0">
                <a:latin typeface="Verdana" panose="020B0604030504040204"/>
                <a:cs typeface="Verdana" panose="020B0604030504040204"/>
              </a:rPr>
              <a:t>model </a:t>
            </a:r>
            <a:r>
              <a:rPr sz="2300" dirty="0">
                <a:latin typeface="Verdana" panose="020B0604030504040204"/>
                <a:cs typeface="Verdana" panose="020B0604030504040204"/>
              </a:rPr>
              <a:t>state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(State Machine </a:t>
            </a:r>
            <a:r>
              <a:rPr sz="2300" dirty="0">
                <a:latin typeface="Verdana" panose="020B0604030504040204"/>
                <a:cs typeface="Verdana" panose="020B0604030504040204"/>
              </a:rPr>
              <a:t>Model). atau</a:t>
            </a:r>
            <a:r>
              <a:rPr sz="23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biasa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356870" marR="5080">
              <a:lnSpc>
                <a:spcPct val="90000"/>
              </a:lnSpc>
              <a:spcBef>
                <a:spcPts val="145"/>
              </a:spcBef>
            </a:pPr>
            <a:r>
              <a:rPr sz="2300" dirty="0">
                <a:latin typeface="Verdana" panose="020B0604030504040204"/>
                <a:cs typeface="Verdana" panose="020B0604030504040204"/>
              </a:rPr>
              <a:t>disebut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model </a:t>
            </a:r>
            <a:r>
              <a:rPr sz="2300" dirty="0">
                <a:latin typeface="Verdana" panose="020B0604030504040204"/>
                <a:cs typeface="Verdana" panose="020B0604030504040204"/>
              </a:rPr>
              <a:t>transisi (State Transition Model),  pengembangan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300" dirty="0">
                <a:latin typeface="Verdana" panose="020B0604030504040204"/>
                <a:cs typeface="Verdana" panose="020B0604030504040204"/>
              </a:rPr>
              <a:t>automata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difasilitasi</a:t>
            </a:r>
            <a:r>
              <a:rPr sz="23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dengan  perkembangan bidang </a:t>
            </a:r>
            <a:r>
              <a:rPr sz="2300" spc="-5" dirty="0">
                <a:latin typeface="Verdana" panose="020B0604030504040204"/>
                <a:cs typeface="Verdana" panose="020B0604030504040204"/>
              </a:rPr>
              <a:t>Psycho</a:t>
            </a:r>
            <a:r>
              <a:rPr sz="23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" dirty="0">
                <a:latin typeface="Verdana" panose="020B0604030504040204"/>
                <a:cs typeface="Verdana" panose="020B0604030504040204"/>
              </a:rPr>
              <a:t>Linguistik.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40857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Automata  Model Switch On/Off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switch </a:t>
            </a:r>
            <a:r>
              <a:rPr lang="en-US" dirty="0" err="1"/>
              <a:t>berada</a:t>
            </a:r>
            <a:r>
              <a:rPr lang="en-US" dirty="0"/>
              <a:t> dalam state ‘on’ atau state ‘off’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Switch </a:t>
            </a:r>
            <a:r>
              <a:rPr lang="en-US" dirty="0" err="1"/>
              <a:t>berada</a:t>
            </a:r>
            <a:r>
              <a:rPr lang="en-US" dirty="0"/>
              <a:t> dalam state “off”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ditekan</a:t>
            </a:r>
            <a:r>
              <a:rPr lang="en-US" dirty="0"/>
              <a:t> state </a:t>
            </a:r>
            <a:r>
              <a:rPr lang="en-US" dirty="0" err="1"/>
              <a:t>berubah</a:t>
            </a:r>
            <a:r>
              <a:rPr lang="en-US" dirty="0"/>
              <a:t> menjadi “on”.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switch </a:t>
            </a:r>
            <a:r>
              <a:rPr lang="en-US" dirty="0" err="1"/>
              <a:t>berada</a:t>
            </a:r>
            <a:r>
              <a:rPr lang="en-US" dirty="0"/>
              <a:t> dalam state “on”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ditekan</a:t>
            </a:r>
            <a:r>
              <a:rPr lang="en-US" dirty="0"/>
              <a:t> state </a:t>
            </a:r>
            <a:r>
              <a:rPr lang="en-US" dirty="0" err="1"/>
              <a:t>berubah</a:t>
            </a:r>
            <a:r>
              <a:rPr lang="en-US" dirty="0"/>
              <a:t> menjadi “off”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State &gt;&gt; </a:t>
            </a:r>
            <a:r>
              <a:rPr lang="en-US" dirty="0" err="1"/>
              <a:t>lingkaran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Arc </a:t>
            </a:r>
            <a:r>
              <a:rPr lang="en-US" dirty="0" err="1"/>
              <a:t>diantara</a:t>
            </a:r>
            <a:r>
              <a:rPr lang="en-US" dirty="0"/>
              <a:t> state &gt;&gt; input &gt;&gt; push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Start state &gt;&gt; off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Final state &gt;&gt; on &gt;&gt;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ganda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101502"/>
              </p:ext>
            </p:extLst>
          </p:nvPr>
        </p:nvGraphicFramePr>
        <p:xfrm>
          <a:off x="4346067" y="1828800"/>
          <a:ext cx="35242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itmap Image" r:id="rId3" imgW="3524400" imgH="1676520" progId="PBrush">
                  <p:embed/>
                </p:oleObj>
              </mc:Choice>
              <mc:Fallback>
                <p:oleObj name="Bitmap Image" r:id="rId3" imgW="3524400" imgH="167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6067" y="1828800"/>
                        <a:ext cx="352425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69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 – 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65628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Bitmap Image" r:id="rId3" imgW="6019920" imgH="3857760" progId="PBrush">
                  <p:embed/>
                </p:oleObj>
              </mc:Choice>
              <mc:Fallback>
                <p:oleObj name="Bitmap Image" r:id="rId3" imgW="6019920" imgH="3857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800"/>
                        <a:ext cx="859536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97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Automata - Mesin Pembuat Minuman Kopi Otomatis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38025"/>
              </p:ext>
            </p:extLst>
          </p:nvPr>
        </p:nvGraphicFramePr>
        <p:xfrm>
          <a:off x="1261871" y="1828800"/>
          <a:ext cx="8595361" cy="4359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Bitmap Image" r:id="rId3" imgW="5410080" imgH="3562200" progId="PBrush">
                  <p:embed/>
                </p:oleObj>
              </mc:Choice>
              <mc:Fallback>
                <p:oleObj name="Bitmap Image" r:id="rId3" imgW="5410080" imgH="3562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1" y="1828800"/>
                        <a:ext cx="8595361" cy="4359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74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6" y="325813"/>
            <a:ext cx="3437890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PENI</a:t>
            </a:r>
            <a:r>
              <a:rPr spc="15" dirty="0"/>
              <a:t>L</a:t>
            </a:r>
            <a:r>
              <a:rPr spc="-5" dirty="0"/>
              <a:t>A</a:t>
            </a:r>
            <a:r>
              <a:rPr spc="10" dirty="0"/>
              <a:t>I</a:t>
            </a:r>
            <a:r>
              <a:rPr spc="-5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5" y="1631061"/>
            <a:ext cx="7629525" cy="2691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spcBef>
                <a:spcPts val="90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3200" b="1" spc="-15" dirty="0">
                <a:latin typeface="Verdana" panose="020B0604030504040204"/>
                <a:cs typeface="Verdana" panose="020B0604030504040204"/>
              </a:rPr>
              <a:t>ABSEN </a:t>
            </a:r>
            <a:r>
              <a:rPr sz="3200" b="1" spc="-10" dirty="0">
                <a:latin typeface="Verdana" panose="020B0604030504040204"/>
                <a:cs typeface="Verdana" panose="020B0604030504040204"/>
              </a:rPr>
              <a:t>– </a:t>
            </a:r>
            <a:r>
              <a:rPr sz="3200" b="1" spc="-5" dirty="0">
                <a:latin typeface="Verdana" panose="020B0604030504040204"/>
                <a:cs typeface="Verdana" panose="020B0604030504040204"/>
              </a:rPr>
              <a:t>10%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(Minimal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kehadiran 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80%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dari jumlah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 err="1">
                <a:latin typeface="Verdana" panose="020B0604030504040204"/>
                <a:cs typeface="Verdana" panose="020B0604030504040204"/>
              </a:rPr>
              <a:t>perkuliahan</a:t>
            </a:r>
            <a:r>
              <a:rPr sz="3200" spc="-10" dirty="0" smtClean="0">
                <a:latin typeface="Verdana" panose="020B0604030504040204"/>
                <a:cs typeface="Verdana" panose="020B0604030504040204"/>
              </a:rPr>
              <a:t>)</a:t>
            </a:r>
            <a:endParaRPr lang="en-US" sz="3200" spc="-10" dirty="0" smtClean="0">
              <a:latin typeface="Verdana" panose="020B0604030504040204"/>
              <a:cs typeface="Verdana" panose="020B0604030504040204"/>
            </a:endParaRPr>
          </a:p>
          <a:p>
            <a:pPr marL="356870" marR="5080" indent="-344805">
              <a:spcBef>
                <a:spcPts val="90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lang="en-US" sz="3200" spc="-10" dirty="0" smtClean="0">
                <a:latin typeface="Verdana" panose="020B0604030504040204"/>
                <a:cs typeface="Verdana" panose="020B0604030504040204"/>
              </a:rPr>
              <a:t>TUGAS – 20%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356870" marR="1026795" indent="-344805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3200" b="1" spc="-10" dirty="0">
                <a:latin typeface="Verdana" panose="020B0604030504040204"/>
                <a:cs typeface="Verdana" panose="020B0604030504040204"/>
              </a:rPr>
              <a:t>UTS </a:t>
            </a:r>
            <a:r>
              <a:rPr sz="3200" b="1" spc="-5" dirty="0">
                <a:latin typeface="Verdana" panose="020B0604030504040204"/>
                <a:cs typeface="Verdana" panose="020B0604030504040204"/>
              </a:rPr>
              <a:t>– </a:t>
            </a:r>
            <a:r>
              <a:rPr lang="en-US" sz="3200" b="1" spc="-5" dirty="0" smtClean="0">
                <a:latin typeface="Verdana" panose="020B0604030504040204"/>
                <a:cs typeface="Verdana" panose="020B0604030504040204"/>
              </a:rPr>
              <a:t>3</a:t>
            </a:r>
            <a:r>
              <a:rPr sz="3200" b="1" spc="-5" dirty="0" smtClean="0">
                <a:latin typeface="Verdana" panose="020B0604030504040204"/>
                <a:cs typeface="Verdana" panose="020B0604030504040204"/>
              </a:rPr>
              <a:t>0</a:t>
            </a:r>
            <a:r>
              <a:rPr sz="3200" b="1" spc="-5" dirty="0">
                <a:latin typeface="Verdana" panose="020B0604030504040204"/>
                <a:cs typeface="Verdana" panose="020B0604030504040204"/>
              </a:rPr>
              <a:t>% 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356870" marR="991870" indent="-344805">
              <a:spcBef>
                <a:spcPts val="770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3200" b="1" spc="-10" dirty="0">
                <a:latin typeface="Verdana" panose="020B0604030504040204"/>
                <a:cs typeface="Verdana" panose="020B0604030504040204"/>
              </a:rPr>
              <a:t>UAS – </a:t>
            </a:r>
            <a:r>
              <a:rPr lang="en-US" sz="3200" b="1" spc="-5" dirty="0">
                <a:latin typeface="Verdana" panose="020B0604030504040204"/>
                <a:cs typeface="Verdana" panose="020B0604030504040204"/>
              </a:rPr>
              <a:t>4</a:t>
            </a:r>
            <a:r>
              <a:rPr sz="3200" b="1" spc="-5" dirty="0" smtClean="0">
                <a:latin typeface="Verdana" panose="020B0604030504040204"/>
                <a:cs typeface="Verdana" panose="020B0604030504040204"/>
              </a:rPr>
              <a:t>0</a:t>
            </a:r>
            <a:r>
              <a:rPr sz="3200" b="1" spc="-5" dirty="0">
                <a:latin typeface="Verdana" panose="020B0604030504040204"/>
                <a:cs typeface="Verdana" panose="020B0604030504040204"/>
              </a:rPr>
              <a:t>% 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30232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259288"/>
              </p:ext>
            </p:extLst>
          </p:nvPr>
        </p:nvGraphicFramePr>
        <p:xfrm>
          <a:off x="1482852" y="1828800"/>
          <a:ext cx="5159214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Bitmap Image" r:id="rId3" imgW="4076640" imgH="3371760" progId="PBrush">
                  <p:embed/>
                </p:oleObj>
              </mc:Choice>
              <mc:Fallback>
                <p:oleObj name="Bitmap Image" r:id="rId3" imgW="4076640" imgH="3371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852" y="1828800"/>
                        <a:ext cx="5159214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23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Penelitian </a:t>
            </a:r>
            <a:r>
              <a:rPr lang="en-US" dirty="0" err="1"/>
              <a:t>Terkait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22720"/>
              </p:ext>
            </p:extLst>
          </p:nvPr>
        </p:nvGraphicFramePr>
        <p:xfrm>
          <a:off x="1352058" y="1828800"/>
          <a:ext cx="8505174" cy="411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Bitmap Image" r:id="rId3" imgW="6124680" imgH="2962440" progId="PBrush">
                  <p:embed/>
                </p:oleObj>
              </mc:Choice>
              <mc:Fallback>
                <p:oleObj name="Bitmap Image" r:id="rId3" imgW="6124680" imgH="2962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058" y="1828800"/>
                        <a:ext cx="8505174" cy="411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9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17540"/>
              </p:ext>
            </p:extLst>
          </p:nvPr>
        </p:nvGraphicFramePr>
        <p:xfrm>
          <a:off x="1261872" y="1828800"/>
          <a:ext cx="856501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Bitmap Image" r:id="rId3" imgW="5572080" imgH="2181240" progId="PBrush">
                  <p:embed/>
                </p:oleObj>
              </mc:Choice>
              <mc:Fallback>
                <p:oleObj name="Bitmap Image" r:id="rId3" imgW="5572080" imgH="2181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800"/>
                        <a:ext cx="8565013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151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– </a:t>
            </a:r>
            <a:r>
              <a:rPr lang="en-US" dirty="0" err="1"/>
              <a:t>Mesin</a:t>
            </a:r>
            <a:r>
              <a:rPr lang="en-US" dirty="0"/>
              <a:t> Karaoke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51165"/>
              </p:ext>
            </p:extLst>
          </p:nvPr>
        </p:nvGraphicFramePr>
        <p:xfrm>
          <a:off x="1261872" y="1828799"/>
          <a:ext cx="8595359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Bitmap Image" r:id="rId3" imgW="3743280" imgH="3867120" progId="PBrush">
                  <p:embed/>
                </p:oleObj>
              </mc:Choice>
              <mc:Fallback>
                <p:oleObj name="Bitmap Image" r:id="rId3" imgW="3743280" imgH="3867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799"/>
                        <a:ext cx="8595359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4085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Diagram </a:t>
            </a:r>
            <a:r>
              <a:rPr lang="en-US" dirty="0" err="1"/>
              <a:t>Mesin</a:t>
            </a:r>
            <a:r>
              <a:rPr lang="en-US" dirty="0"/>
              <a:t> Karaoke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918396"/>
              </p:ext>
            </p:extLst>
          </p:nvPr>
        </p:nvGraphicFramePr>
        <p:xfrm>
          <a:off x="1261872" y="1915237"/>
          <a:ext cx="8595360" cy="354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Bitmap Image" r:id="rId3" imgW="3514680" imgH="1447920" progId="PBrush">
                  <p:embed/>
                </p:oleObj>
              </mc:Choice>
              <mc:Fallback>
                <p:oleObj name="Bitmap Image" r:id="rId3" imgW="3514680" imgH="1447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915237"/>
                        <a:ext cx="8595360" cy="3540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006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TEORI PENDUKUNG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83008"/>
              </p:ext>
            </p:extLst>
          </p:nvPr>
        </p:nvGraphicFramePr>
        <p:xfrm>
          <a:off x="1261872" y="1699418"/>
          <a:ext cx="859536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Bitmap Image" r:id="rId3" imgW="4343400" imgH="4610160" progId="PBrush">
                  <p:embed/>
                </p:oleObj>
              </mc:Choice>
              <mc:Fallback>
                <p:oleObj name="Bitmap Image" r:id="rId3" imgW="4343400" imgH="461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699418"/>
                        <a:ext cx="859536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50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64019"/>
              </p:ext>
            </p:extLst>
          </p:nvPr>
        </p:nvGraphicFramePr>
        <p:xfrm>
          <a:off x="1353534" y="1828800"/>
          <a:ext cx="8503697" cy="4310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Bitmap Image" r:id="rId3" imgW="4629240" imgH="3200400" progId="PBrush">
                  <p:embed/>
                </p:oleObj>
              </mc:Choice>
              <mc:Fallback>
                <p:oleObj name="Bitmap Image" r:id="rId3" imgW="4629240" imgH="3200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3534" y="1828800"/>
                        <a:ext cx="8503697" cy="4310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660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50656"/>
              </p:ext>
            </p:extLst>
          </p:nvPr>
        </p:nvGraphicFramePr>
        <p:xfrm>
          <a:off x="1360104" y="1828799"/>
          <a:ext cx="8497127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Bitmap Image" r:id="rId3" imgW="4552920" imgH="4133880" progId="PBrush">
                  <p:embed/>
                </p:oleObj>
              </mc:Choice>
              <mc:Fallback>
                <p:oleObj name="Bitmap Image" r:id="rId3" imgW="4552920" imgH="4133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104" y="1828799"/>
                        <a:ext cx="8497127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588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3876"/>
              </p:ext>
            </p:extLst>
          </p:nvPr>
        </p:nvGraphicFramePr>
        <p:xfrm>
          <a:off x="1261872" y="1828799"/>
          <a:ext cx="859536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Bitmap Image" r:id="rId3" imgW="3905280" imgH="4000680" progId="PBrush">
                  <p:embed/>
                </p:oleObj>
              </mc:Choice>
              <mc:Fallback>
                <p:oleObj name="Bitmap Image" r:id="rId3" imgW="3905280" imgH="4000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799"/>
                        <a:ext cx="859536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934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282663"/>
              </p:ext>
            </p:extLst>
          </p:nvPr>
        </p:nvGraphicFramePr>
        <p:xfrm>
          <a:off x="1261872" y="1828800"/>
          <a:ext cx="969264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Bitmap Image" r:id="rId3" imgW="4086360" imgH="4705200" progId="PBrush">
                  <p:embed/>
                </p:oleObj>
              </mc:Choice>
              <mc:Fallback>
                <p:oleObj name="Bitmap Image" r:id="rId3" imgW="4086360" imgH="4705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800"/>
                        <a:ext cx="9692640" cy="470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7" y="325813"/>
            <a:ext cx="4939665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PERTANYAAN</a:t>
            </a:r>
            <a:r>
              <a:rPr spc="-114" dirty="0"/>
              <a:t> </a:t>
            </a:r>
            <a:r>
              <a:rPr dirty="0"/>
              <a:t>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5" y="1631061"/>
            <a:ext cx="7579995" cy="3634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98145" indent="-344805">
              <a:spcBef>
                <a:spcPts val="90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Motivasi mengambil mata kuliah  Teori Bahasa dan Otomata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(TBO)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6870" marR="5080" indent="-344805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Harapan dalam belajar mata kuliah  Teori Bahasa dan Otomata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(TBO)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6870" marR="232410" indent="-344805">
              <a:spcBef>
                <a:spcPts val="770"/>
              </a:spcBef>
              <a:buClr>
                <a:srgbClr val="996666"/>
              </a:buClr>
              <a:buSzPct val="80000"/>
              <a:buFont typeface="Wingdings" panose="05000000000000000000"/>
              <a:buChar char=""/>
              <a:tabLst>
                <a:tab pos="357505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Hasil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yang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didapat dengan belajar  mata kuliah Teori Bahasa dan  Otomata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(TBO)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856359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Disjoint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Cardinalitas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360867"/>
              </p:ext>
            </p:extLst>
          </p:nvPr>
        </p:nvGraphicFramePr>
        <p:xfrm>
          <a:off x="1261872" y="1828800"/>
          <a:ext cx="6722638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Bitmap Image" r:id="rId3" imgW="5400720" imgH="3495600" progId="PBrush">
                  <p:embed/>
                </p:oleObj>
              </mc:Choice>
              <mc:Fallback>
                <p:oleObj name="Bitmap Image" r:id="rId3" imgW="5400720" imgH="3495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800"/>
                        <a:ext cx="6722638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43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POWERSETS DAN PRODUK CATRTESIUS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652768"/>
              </p:ext>
            </p:extLst>
          </p:nvPr>
        </p:nvGraphicFramePr>
        <p:xfrm>
          <a:off x="1377090" y="1691322"/>
          <a:ext cx="8480141" cy="464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Bitmap Image" r:id="rId3" imgW="4476600" imgH="3333600" progId="PBrush">
                  <p:embed/>
                </p:oleObj>
              </mc:Choice>
              <mc:Fallback>
                <p:oleObj name="Bitmap Image" r:id="rId3" imgW="4476600" imgH="3333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090" y="1691322"/>
                        <a:ext cx="8480141" cy="4641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498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44388"/>
              </p:ext>
            </p:extLst>
          </p:nvPr>
        </p:nvGraphicFramePr>
        <p:xfrm>
          <a:off x="1261872" y="1828799"/>
          <a:ext cx="859536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Bitmap Image" r:id="rId3" imgW="3809880" imgH="3695760" progId="PBrush">
                  <p:embed/>
                </p:oleObj>
              </mc:Choice>
              <mc:Fallback>
                <p:oleObj name="Bitmap Image" r:id="rId3" imgW="3809880" imgH="3695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799"/>
                        <a:ext cx="859536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048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35108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Bitmap Image" r:id="rId3" imgW="3467160" imgH="3514680" progId="PBrush">
                  <p:embed/>
                </p:oleObj>
              </mc:Choice>
              <mc:Fallback>
                <p:oleObj name="Bitmap Image" r:id="rId3" imgW="3467160" imgH="3514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800"/>
                        <a:ext cx="859536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26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65571"/>
              </p:ext>
            </p:extLst>
          </p:nvPr>
        </p:nvGraphicFramePr>
        <p:xfrm>
          <a:off x="1261872" y="365760"/>
          <a:ext cx="8595360" cy="571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Bitmap Image" r:id="rId3" imgW="3895560" imgH="4248000" progId="PBrush">
                  <p:embed/>
                </p:oleObj>
              </mc:Choice>
              <mc:Fallback>
                <p:oleObj name="Bitmap Image" r:id="rId3" imgW="3895560" imgH="4248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365760"/>
                        <a:ext cx="8595360" cy="571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370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478106"/>
              </p:ext>
            </p:extLst>
          </p:nvPr>
        </p:nvGraphicFramePr>
        <p:xfrm>
          <a:off x="1341548" y="1828800"/>
          <a:ext cx="8515684" cy="443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Bitmap Image" r:id="rId3" imgW="4295880" imgH="2238480" progId="PBrush">
                  <p:embed/>
                </p:oleObj>
              </mc:Choice>
              <mc:Fallback>
                <p:oleObj name="Bitmap Image" r:id="rId3" imgW="4295880" imgH="2238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1548" y="1828800"/>
                        <a:ext cx="8515684" cy="4437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442842" y="4404575"/>
            <a:ext cx="1593575" cy="640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14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LINTASAN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75874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Bitmap Image" r:id="rId3" imgW="3533760" imgH="2695680" progId="PBrush">
                  <p:embed/>
                </p:oleObj>
              </mc:Choice>
              <mc:Fallback>
                <p:oleObj name="Bitmap Image" r:id="rId3" imgW="3533760" imgH="2695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800"/>
                        <a:ext cx="859536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465194" y="4597758"/>
            <a:ext cx="1712892" cy="50227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91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01951"/>
              </p:ext>
            </p:extLst>
          </p:nvPr>
        </p:nvGraphicFramePr>
        <p:xfrm>
          <a:off x="1347302" y="1828800"/>
          <a:ext cx="850993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Bitmap Image" r:id="rId3" imgW="4029120" imgH="4552920" progId="PBrush">
                  <p:embed/>
                </p:oleObj>
              </mc:Choice>
              <mc:Fallback>
                <p:oleObj name="Bitmap Image" r:id="rId3" imgW="4029120" imgH="4552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7302" y="1828800"/>
                        <a:ext cx="850993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207617" y="5640946"/>
            <a:ext cx="1468191" cy="37348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25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507903"/>
              </p:ext>
            </p:extLst>
          </p:nvPr>
        </p:nvGraphicFramePr>
        <p:xfrm>
          <a:off x="1261872" y="1828800"/>
          <a:ext cx="8595360" cy="449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Bitmap Image" r:id="rId3" imgW="4676760" imgH="2448000" progId="PBrush">
                  <p:embed/>
                </p:oleObj>
              </mc:Choice>
              <mc:Fallback>
                <p:oleObj name="Bitmap Image" r:id="rId3" imgW="4676760" imgH="2448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1828800"/>
                        <a:ext cx="8595360" cy="4498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277710" y="4078298"/>
            <a:ext cx="693683" cy="98768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96248" y="4572000"/>
            <a:ext cx="1326525" cy="6697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87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LINTASAN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172952"/>
              </p:ext>
            </p:extLst>
          </p:nvPr>
        </p:nvGraphicFramePr>
        <p:xfrm>
          <a:off x="1261871" y="1828800"/>
          <a:ext cx="8595361" cy="431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Bitmap Image" r:id="rId3" imgW="3695760" imgH="2905200" progId="PBrush">
                  <p:embed/>
                </p:oleObj>
              </mc:Choice>
              <mc:Fallback>
                <p:oleObj name="Bitmap Image" r:id="rId3" imgW="3695760" imgH="2905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1" y="1828800"/>
                        <a:ext cx="8595361" cy="4312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505903" y="4508938"/>
            <a:ext cx="1755228" cy="50449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9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117" y="325813"/>
            <a:ext cx="5659755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</a:t>
            </a:r>
            <a:r>
              <a:rPr dirty="0"/>
              <a:t>study</a:t>
            </a:r>
            <a:r>
              <a:rPr spc="-120" dirty="0"/>
              <a:t> </a:t>
            </a:r>
            <a:r>
              <a:rPr spc="-5" dirty="0"/>
              <a:t>theory?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645" y="1557909"/>
            <a:ext cx="7530465" cy="39776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70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i="1" dirty="0">
                <a:latin typeface="Verdana" panose="020B0604030504040204"/>
                <a:cs typeface="Verdana" panose="020B0604030504040204"/>
              </a:rPr>
              <a:t>Teori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memberikan </a:t>
            </a:r>
            <a:r>
              <a:rPr sz="2400" i="1" dirty="0">
                <a:latin typeface="Verdana" panose="020B0604030504040204"/>
                <a:cs typeface="Verdana" panose="020B0604030504040204"/>
              </a:rPr>
              <a:t>konsep-konsep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dan prinsip-  prinsip yang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membantu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kita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memahami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sifat 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umum </a:t>
            </a:r>
            <a:r>
              <a:rPr sz="2400" i="1" spc="-5" dirty="0">
                <a:latin typeface="Verdana" panose="020B0604030504040204"/>
                <a:cs typeface="Verdana" panose="020B0604030504040204"/>
              </a:rPr>
              <a:t>dari suatu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disiplin</a:t>
            </a:r>
            <a:r>
              <a:rPr sz="2400" i="1" spc="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i="1" spc="-10" dirty="0">
                <a:latin typeface="Verdana" panose="020B0604030504040204"/>
                <a:cs typeface="Verdana" panose="020B0604030504040204"/>
              </a:rPr>
              <a:t>ilmu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marR="221615" indent="-344805">
              <a:lnSpc>
                <a:spcPts val="2310"/>
              </a:lnSpc>
              <a:spcBef>
                <a:spcPts val="55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Disiplin ilmu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komputer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memiliki lingkup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yang  luas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marR="1287145" lvl="1" indent="-287020">
              <a:lnSpc>
                <a:spcPts val="2310"/>
              </a:lnSpc>
              <a:spcBef>
                <a:spcPts val="565"/>
              </a:spcBef>
              <a:buClr>
                <a:srgbClr val="FFCC00"/>
              </a:buClr>
              <a:buSzPct val="69000"/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Verdana" panose="020B0604030504040204"/>
                <a:cs typeface="Verdana" panose="020B0604030504040204"/>
              </a:rPr>
              <a:t>Terdapat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prinsip-prinsip dasar yang 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melandasinya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marR="540385" lvl="1" indent="-287020">
              <a:lnSpc>
                <a:spcPts val="2310"/>
              </a:lnSpc>
              <a:spcBef>
                <a:spcPts val="565"/>
              </a:spcBef>
              <a:buClr>
                <a:srgbClr val="FFCC00"/>
              </a:buClr>
              <a:buSzPct val="69000"/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Untuk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mempelajari prinsip-prinsip dasar  tersebut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dibuat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model abstrak</a:t>
            </a:r>
            <a:r>
              <a:rPr sz="2400" spc="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komputer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6870" indent="-344805">
              <a:spcBef>
                <a:spcPts val="15"/>
              </a:spcBef>
              <a:buClr>
                <a:srgbClr val="996666"/>
              </a:buClr>
              <a:buSzPct val="79000"/>
              <a:buFont typeface="Wingdings" panose="05000000000000000000"/>
              <a:buChar char=""/>
              <a:tabLst>
                <a:tab pos="356870" algn="l"/>
                <a:tab pos="357505" algn="l"/>
              </a:tabLst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Model abstrak komputer </a:t>
            </a:r>
            <a:r>
              <a:rPr sz="2400" dirty="0">
                <a:latin typeface="Verdana" panose="020B0604030504040204"/>
                <a:cs typeface="Verdana" panose="020B0604030504040204"/>
              </a:rPr>
              <a:t>&amp;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komputasi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 lvl="1" indent="-287020">
              <a:lnSpc>
                <a:spcPts val="2590"/>
              </a:lnSpc>
              <a:spcBef>
                <a:spcPts val="5"/>
              </a:spcBef>
              <a:buClr>
                <a:srgbClr val="FFCC00"/>
              </a:buClr>
              <a:buSzPct val="69000"/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Memiliki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sifat fitur-fitur dasar yang</a:t>
            </a:r>
            <a:r>
              <a:rPr sz="2400" spc="18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terdapat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ts val="2590"/>
              </a:lnSpc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pada software </a:t>
            </a:r>
            <a:r>
              <a:rPr sz="2400" dirty="0">
                <a:latin typeface="Verdana" panose="020B0604030504040204"/>
                <a:cs typeface="Verdana" panose="020B0604030504040204"/>
              </a:rPr>
              <a:t>&amp;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hardware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24232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711492"/>
              </p:ext>
            </p:extLst>
          </p:nvPr>
        </p:nvGraphicFramePr>
        <p:xfrm>
          <a:off x="1261871" y="1828799"/>
          <a:ext cx="8595361" cy="421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Bitmap Image" r:id="rId3" imgW="3619440" imgH="2666880" progId="PBrush">
                  <p:embed/>
                </p:oleObj>
              </mc:Choice>
              <mc:Fallback>
                <p:oleObj name="Bitmap Image" r:id="rId3" imgW="3619440" imgH="2666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1" y="1828799"/>
                        <a:ext cx="8595361" cy="421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439437" y="4224270"/>
            <a:ext cx="1738649" cy="55379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51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11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1676400" y="1143000"/>
            <a:ext cx="85344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endParaRPr lang="en-US" b="1" dirty="0"/>
          </a:p>
          <a:p>
            <a:pPr algn="l" eaLnBrk="1" hangingPunct="1"/>
            <a:endParaRPr lang="en-US" b="1" dirty="0"/>
          </a:p>
          <a:p>
            <a:pPr algn="just" eaLnBrk="1" hangingPunct="1"/>
            <a:r>
              <a:rPr lang="en-US" dirty="0"/>
              <a:t>•  </a:t>
            </a:r>
            <a:r>
              <a:rPr lang="en-US" dirty="0" err="1"/>
              <a:t>Simbol</a:t>
            </a:r>
            <a:r>
              <a:rPr lang="en-US" dirty="0"/>
              <a:t> adalah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dalam</a:t>
            </a:r>
          </a:p>
          <a:p>
            <a:pPr algn="just" eaLnBrk="1" hangingPunct="1"/>
            <a:r>
              <a:rPr lang="en-US" dirty="0"/>
              <a:t>   </a:t>
            </a:r>
            <a:r>
              <a:rPr lang="en-US" dirty="0" err="1"/>
              <a:t>geometri</a:t>
            </a:r>
            <a:r>
              <a:rPr lang="en-US" dirty="0"/>
              <a:t>).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atau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adalah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.</a:t>
            </a:r>
          </a:p>
          <a:p>
            <a:pPr algn="just" eaLnBrk="1" hangingPunct="1"/>
            <a:endParaRPr lang="en-US" dirty="0"/>
          </a:p>
          <a:p>
            <a:pPr algn="just" eaLnBrk="1" hangingPunct="1"/>
            <a:r>
              <a:rPr lang="en-US" dirty="0"/>
              <a:t>•  String adalah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(finite) </a:t>
            </a:r>
            <a:r>
              <a:rPr lang="en-US" dirty="0" err="1"/>
              <a:t>simbol-simbol</a:t>
            </a:r>
            <a:r>
              <a:rPr lang="en-US" dirty="0"/>
              <a:t>. Sebagai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a, b,</a:t>
            </a:r>
          </a:p>
          <a:p>
            <a:pPr algn="just" eaLnBrk="1" hangingPunct="1"/>
            <a:r>
              <a:rPr lang="en-US" dirty="0"/>
              <a:t>   </a:t>
            </a:r>
            <a:r>
              <a:rPr lang="en-US" dirty="0" err="1"/>
              <a:t>dan</a:t>
            </a:r>
            <a:r>
              <a:rPr lang="en-US" dirty="0"/>
              <a:t> c adalah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abcb</a:t>
            </a:r>
            <a:r>
              <a:rPr lang="en-US" dirty="0"/>
              <a:t> adalah </a:t>
            </a:r>
            <a:r>
              <a:rPr lang="en-US" dirty="0" err="1"/>
              <a:t>sebuah</a:t>
            </a:r>
            <a:r>
              <a:rPr lang="en-US" dirty="0"/>
              <a:t> string yang </a:t>
            </a:r>
            <a:r>
              <a:rPr lang="en-US" dirty="0" err="1"/>
              <a:t>dibangun</a:t>
            </a:r>
            <a:r>
              <a:rPr lang="en-US" dirty="0"/>
              <a:t> </a:t>
            </a:r>
          </a:p>
          <a:p>
            <a:pPr algn="just" eaLnBrk="1" hangingPunct="1"/>
            <a:r>
              <a:rPr lang="en-US" dirty="0"/>
              <a:t> 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 eaLnBrk="1" hangingPunct="1"/>
            <a:endParaRPr lang="en-US" dirty="0"/>
          </a:p>
          <a:p>
            <a:pPr algn="just" eaLnBrk="1" hangingPunct="1"/>
            <a:r>
              <a:rPr lang="en-US" dirty="0"/>
              <a:t>• </a:t>
            </a:r>
            <a:r>
              <a:rPr lang="en-US" dirty="0" err="1"/>
              <a:t>Jika</a:t>
            </a:r>
            <a:r>
              <a:rPr lang="en-US" dirty="0"/>
              <a:t> w adalah </a:t>
            </a:r>
            <a:r>
              <a:rPr lang="en-US" dirty="0" err="1"/>
              <a:t>sebuah</a:t>
            </a:r>
            <a:r>
              <a:rPr lang="en-US" dirty="0"/>
              <a:t> string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string </a:t>
            </a:r>
            <a:r>
              <a:rPr lang="en-US" dirty="0" err="1"/>
              <a:t>dinyatakan</a:t>
            </a:r>
            <a:r>
              <a:rPr lang="en-US" dirty="0"/>
              <a:t> sebagai | w | </a:t>
            </a:r>
            <a:r>
              <a:rPr lang="en-US" dirty="0" err="1"/>
              <a:t>dan</a:t>
            </a:r>
            <a:endParaRPr lang="en-US" dirty="0"/>
          </a:p>
          <a:p>
            <a:pPr algn="just" eaLnBrk="1" hangingPunct="1"/>
            <a:r>
              <a:rPr lang="en-US" dirty="0"/>
              <a:t>   </a:t>
            </a:r>
            <a:r>
              <a:rPr lang="en-US" dirty="0" err="1"/>
              <a:t>didefinisikan</a:t>
            </a:r>
            <a:r>
              <a:rPr lang="en-US" dirty="0"/>
              <a:t> sebagai </a:t>
            </a:r>
            <a:r>
              <a:rPr lang="en-US" dirty="0" err="1"/>
              <a:t>cacahan</a:t>
            </a:r>
            <a:r>
              <a:rPr lang="en-US" dirty="0"/>
              <a:t> (</a:t>
            </a:r>
            <a:r>
              <a:rPr lang="en-US" dirty="0" err="1"/>
              <a:t>banyaknya</a:t>
            </a:r>
            <a:r>
              <a:rPr lang="en-US" dirty="0"/>
              <a:t>) </a:t>
            </a:r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menyusun</a:t>
            </a:r>
            <a:r>
              <a:rPr lang="en-US" dirty="0"/>
              <a:t> string   </a:t>
            </a:r>
          </a:p>
          <a:p>
            <a:pPr algn="just" eaLnBrk="1" hangingPunct="1"/>
            <a:r>
              <a:rPr lang="en-US" dirty="0"/>
              <a:t>   </a:t>
            </a:r>
            <a:r>
              <a:rPr lang="en-US" dirty="0" err="1"/>
              <a:t>tersebut</a:t>
            </a:r>
            <a:r>
              <a:rPr lang="en-US" dirty="0"/>
              <a:t>. Sebagai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w = </a:t>
            </a:r>
            <a:r>
              <a:rPr lang="en-US" dirty="0" err="1"/>
              <a:t>abcb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 | w | = 4.</a:t>
            </a:r>
          </a:p>
          <a:p>
            <a:pPr algn="just" eaLnBrk="1" hangingPunct="1"/>
            <a:endParaRPr lang="en-US" dirty="0"/>
          </a:p>
          <a:p>
            <a:pPr algn="just" eaLnBrk="1" hangingPunct="1"/>
            <a:r>
              <a:rPr lang="en-US" dirty="0"/>
              <a:t>• String </a:t>
            </a:r>
            <a:r>
              <a:rPr lang="en-US" dirty="0" err="1"/>
              <a:t>hampa</a:t>
            </a:r>
            <a:r>
              <a:rPr lang="en-US" dirty="0"/>
              <a:t> adalah </a:t>
            </a:r>
            <a:r>
              <a:rPr lang="en-US" dirty="0" err="1"/>
              <a:t>sebuah</a:t>
            </a:r>
            <a:r>
              <a:rPr lang="en-US" dirty="0"/>
              <a:t> string dengan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. String </a:t>
            </a:r>
            <a:r>
              <a:rPr lang="en-US" dirty="0" err="1"/>
              <a:t>hampa</a:t>
            </a:r>
            <a:endParaRPr lang="en-US" dirty="0"/>
          </a:p>
          <a:p>
            <a:pPr algn="just" eaLnBrk="1" hangingPunct="1"/>
            <a:r>
              <a:rPr lang="en-US" dirty="0"/>
              <a:t>  </a:t>
            </a:r>
            <a:r>
              <a:rPr lang="en-US" dirty="0" err="1"/>
              <a:t>dinyatakan</a:t>
            </a:r>
            <a:r>
              <a:rPr lang="en-US" dirty="0"/>
              <a:t> dengan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l-GR" dirty="0"/>
              <a:t>ε (</a:t>
            </a:r>
            <a:r>
              <a:rPr lang="en-US" dirty="0"/>
              <a:t>atau ^) </a:t>
            </a:r>
            <a:r>
              <a:rPr lang="en-US" dirty="0" err="1"/>
              <a:t>sehingga</a:t>
            </a:r>
            <a:r>
              <a:rPr lang="en-US" dirty="0"/>
              <a:t> |</a:t>
            </a:r>
            <a:r>
              <a:rPr lang="el-GR" dirty="0"/>
              <a:t>ε</a:t>
            </a:r>
            <a:r>
              <a:rPr lang="en-US" dirty="0"/>
              <a:t> </a:t>
            </a:r>
            <a:r>
              <a:rPr lang="el-GR" dirty="0"/>
              <a:t>|= 0. </a:t>
            </a:r>
            <a:r>
              <a:rPr lang="en-US" dirty="0"/>
              <a:t>String </a:t>
            </a:r>
            <a:r>
              <a:rPr lang="en-US" dirty="0" err="1"/>
              <a:t>hampa</a:t>
            </a:r>
            <a:r>
              <a:rPr lang="en-US" dirty="0"/>
              <a:t> dapat</a:t>
            </a:r>
          </a:p>
          <a:p>
            <a:pPr algn="just" eaLnBrk="1" hangingPunct="1"/>
            <a:r>
              <a:rPr lang="en-US" dirty="0"/>
              <a:t>  </a:t>
            </a:r>
            <a:r>
              <a:rPr lang="en-US" dirty="0" err="1"/>
              <a:t>dipandang</a:t>
            </a:r>
            <a:r>
              <a:rPr lang="en-US" dirty="0"/>
              <a:t> sebagai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hampa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   </a:t>
            </a:r>
          </a:p>
          <a:p>
            <a:pPr algn="just" eaLnBrk="1" hangingPunct="1"/>
            <a:r>
              <a:rPr lang="en-US" dirty="0"/>
              <a:t>  </a:t>
            </a:r>
            <a:r>
              <a:rPr lang="en-US" dirty="0" err="1"/>
              <a:t>simbol</a:t>
            </a:r>
            <a:r>
              <a:rPr lang="en-US" dirty="0"/>
              <a:t>.</a:t>
            </a:r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/>
              <a:t>•   </a:t>
            </a:r>
            <a:r>
              <a:rPr lang="en-US" dirty="0" err="1"/>
              <a:t>Alfabet</a:t>
            </a:r>
            <a:r>
              <a:rPr lang="en-US" dirty="0"/>
              <a:t> adalah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/>
              <a:t>hingga</a:t>
            </a:r>
            <a:r>
              <a:rPr lang="en-US" dirty="0"/>
              <a:t> (finite set) </a:t>
            </a:r>
            <a:r>
              <a:rPr lang="en-US" dirty="0" err="1"/>
              <a:t>simbol-simbol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1752600" y="1066801"/>
            <a:ext cx="8534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b="1"/>
              <a:t>Operasi Dasar String</a:t>
            </a:r>
          </a:p>
          <a:p>
            <a:pPr algn="just" eaLnBrk="1" hangingPunct="1"/>
            <a:endParaRPr lang="en-US" b="1"/>
          </a:p>
          <a:p>
            <a:pPr algn="just" eaLnBrk="1" hangingPunct="1"/>
            <a:r>
              <a:rPr lang="nl-NL"/>
              <a:t>Diberikan dua string : x = abc, dan y = 123</a:t>
            </a:r>
          </a:p>
          <a:p>
            <a:pPr algn="just" eaLnBrk="1" hangingPunct="1"/>
            <a:endParaRPr lang="nl-NL"/>
          </a:p>
          <a:p>
            <a:pPr algn="just" eaLnBrk="1" hangingPunct="1"/>
            <a:r>
              <a:rPr lang="en-US"/>
              <a:t>• Prefik string w adalah string yang dihasilkan dari string w dengan menghilangkan</a:t>
            </a:r>
          </a:p>
          <a:p>
            <a:pPr algn="just" eaLnBrk="1" hangingPunct="1"/>
            <a:r>
              <a:rPr lang="en-US"/>
              <a:t>  nol atau lebih simbol-simbol paling belakang dari string w tersebut.</a:t>
            </a:r>
          </a:p>
          <a:p>
            <a:pPr algn="just" eaLnBrk="1" hangingPunct="1"/>
            <a:r>
              <a:rPr lang="en-US"/>
              <a:t>  Contoh : abc, ab, a, dan </a:t>
            </a:r>
            <a:r>
              <a:rPr lang="el-GR"/>
              <a:t>ε </a:t>
            </a:r>
            <a:r>
              <a:rPr lang="en-US"/>
              <a:t>adalah semua Prefix(x)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• ProperPrefix string w adalah string yang dihasilkan dari string w dengan</a:t>
            </a:r>
          </a:p>
          <a:p>
            <a:pPr algn="just" eaLnBrk="1" hangingPunct="1"/>
            <a:r>
              <a:rPr lang="en-US"/>
              <a:t>  menghilangkan satu atau lebih simbol-simbol paling belakang dari string w</a:t>
            </a:r>
          </a:p>
          <a:p>
            <a:pPr algn="just" eaLnBrk="1" hangingPunct="1"/>
            <a:r>
              <a:rPr lang="en-US"/>
              <a:t>  tersebut.</a:t>
            </a:r>
          </a:p>
          <a:p>
            <a:pPr algn="just" eaLnBrk="1" hangingPunct="1"/>
            <a:r>
              <a:rPr lang="en-US"/>
              <a:t>  Contoh : ab, a, dan </a:t>
            </a:r>
            <a:r>
              <a:rPr lang="el-GR"/>
              <a:t>ε </a:t>
            </a:r>
            <a:r>
              <a:rPr lang="en-US"/>
              <a:t>adalah semua ProperPrefix(x)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• Postfix (atau Sufix) string w adalah string yang dihasilkan dari string w dengan</a:t>
            </a:r>
          </a:p>
          <a:p>
            <a:pPr algn="just" eaLnBrk="1" hangingPunct="1"/>
            <a:r>
              <a:rPr lang="en-US"/>
              <a:t>  menghilangkan nol atau lebih simbol-simbol paling depan dari string w tersebut.</a:t>
            </a:r>
          </a:p>
          <a:p>
            <a:pPr algn="just" eaLnBrk="1" hangingPunct="1"/>
            <a:r>
              <a:rPr lang="en-US"/>
              <a:t>  Contoh : abc, bc, c, dan </a:t>
            </a:r>
            <a:r>
              <a:rPr lang="el-GR"/>
              <a:t>ε </a:t>
            </a:r>
            <a:r>
              <a:rPr lang="en-US"/>
              <a:t>adalah semua Postfix(x)</a:t>
            </a:r>
          </a:p>
          <a:p>
            <a:pPr algn="l" eaLnBrk="1" hangingPunct="1"/>
            <a:endParaRPr lang="en-US"/>
          </a:p>
          <a:p>
            <a:pPr algn="l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1828800" y="914400"/>
            <a:ext cx="868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/>
              <a:t>• ProperPostfix (atau PoperSufix) string w adalah string yang dihasilkan dari   </a:t>
            </a:r>
          </a:p>
          <a:p>
            <a:pPr algn="just" eaLnBrk="1" hangingPunct="1"/>
            <a:r>
              <a:rPr lang="en-US"/>
              <a:t>  string w dengan menghilangkan satu atau lebih simbol-simbol paling depan dari   </a:t>
            </a:r>
          </a:p>
          <a:p>
            <a:pPr algn="just" eaLnBrk="1" hangingPunct="1"/>
            <a:r>
              <a:rPr lang="en-US"/>
              <a:t>  string w tersebut.</a:t>
            </a:r>
          </a:p>
          <a:p>
            <a:pPr algn="just" eaLnBrk="1" hangingPunct="1"/>
            <a:r>
              <a:rPr lang="es-ES"/>
              <a:t>  Contoh : bc, c, dan ε adalah semua ProperPostfix(x)</a:t>
            </a:r>
          </a:p>
          <a:p>
            <a:pPr algn="just" eaLnBrk="1" hangingPunct="1"/>
            <a:endParaRPr lang="es-ES"/>
          </a:p>
          <a:p>
            <a:pPr algn="just" eaLnBrk="1" hangingPunct="1"/>
            <a:r>
              <a:rPr lang="en-US"/>
              <a:t>• Head string w adalah simbol paling depan dari string w.</a:t>
            </a:r>
          </a:p>
          <a:p>
            <a:pPr algn="just" eaLnBrk="1" hangingPunct="1"/>
            <a:r>
              <a:rPr lang="en-US"/>
              <a:t>  Contoh : a adalah Head(x)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• Tail string w adalah string yang dihasilkan dari string w dengan menghilangkan</a:t>
            </a:r>
          </a:p>
          <a:p>
            <a:pPr algn="just" eaLnBrk="1" hangingPunct="1"/>
            <a:r>
              <a:rPr lang="en-US"/>
              <a:t>   simbol paling depan dari string w tersebut. Contoh : bc adalah Tail(x)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• Substring string w adalah string yang dihasilkan dari string w dengan</a:t>
            </a:r>
          </a:p>
          <a:p>
            <a:pPr algn="just" eaLnBrk="1" hangingPunct="1"/>
            <a:r>
              <a:rPr lang="es-ES"/>
              <a:t>  menghilangkan nol atau lebih simbol-simbol paling depan dan/atau simbol-  </a:t>
            </a:r>
          </a:p>
          <a:p>
            <a:pPr algn="just" eaLnBrk="1" hangingPunct="1"/>
            <a:r>
              <a:rPr lang="es-ES"/>
              <a:t>  simbol </a:t>
            </a:r>
            <a:r>
              <a:rPr lang="en-US"/>
              <a:t>paling belakang dari string w tersebut.</a:t>
            </a:r>
          </a:p>
          <a:p>
            <a:pPr algn="just" eaLnBrk="1" hangingPunct="1"/>
            <a:r>
              <a:rPr lang="en-US"/>
              <a:t>  Contoh : abc, ab, bc, a, b, c, dan </a:t>
            </a:r>
            <a:r>
              <a:rPr lang="el-GR"/>
              <a:t>ε </a:t>
            </a:r>
            <a:r>
              <a:rPr lang="en-US"/>
              <a:t>adalah semua Substring(x)</a:t>
            </a:r>
          </a:p>
          <a:p>
            <a:pPr algn="just" eaLnBrk="1" hangingPunct="1"/>
            <a:endParaRPr lang="en-US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/>
              <a:t>  ProperSubstring string w adalah string yang dihasilkan dari string w dengan   </a:t>
            </a:r>
          </a:p>
          <a:p>
            <a:pPr algn="just" eaLnBrk="1" hangingPunct="1"/>
            <a:r>
              <a:rPr lang="en-US"/>
              <a:t>   </a:t>
            </a:r>
            <a:r>
              <a:rPr lang="es-ES"/>
              <a:t>menghilangkan satu atau lebih simbol-simbol paling depan dan/atau  simbol- </a:t>
            </a:r>
          </a:p>
          <a:p>
            <a:pPr algn="just" eaLnBrk="1" hangingPunct="1"/>
            <a:r>
              <a:rPr lang="es-ES"/>
              <a:t>   simbol </a:t>
            </a:r>
            <a:r>
              <a:rPr lang="en-US"/>
              <a:t>paling belakang dari string w tersebut.</a:t>
            </a:r>
          </a:p>
          <a:p>
            <a:pPr algn="l" eaLnBrk="1" hangingPunct="1"/>
            <a:r>
              <a:rPr lang="en-US"/>
              <a:t>   Contoh : ab, bc, a, b, c, dan </a:t>
            </a:r>
            <a:r>
              <a:rPr lang="el-GR"/>
              <a:t>ε </a:t>
            </a:r>
            <a:r>
              <a:rPr lang="en-US"/>
              <a:t>adalah semua Substring(x)</a:t>
            </a:r>
          </a:p>
        </p:txBody>
      </p:sp>
    </p:spTree>
    <p:extLst>
      <p:ext uri="{BB962C8B-B14F-4D97-AF65-F5344CB8AC3E}">
        <p14:creationId xmlns:p14="http://schemas.microsoft.com/office/powerpoint/2010/main" val="38331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1524000" y="1066800"/>
            <a:ext cx="89154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/>
              <a:t>•  Subsequence string w adalah string yang dihasilkan dari string w dengan</a:t>
            </a:r>
          </a:p>
          <a:p>
            <a:pPr algn="just" eaLnBrk="1" hangingPunct="1"/>
            <a:r>
              <a:rPr lang="en-US"/>
              <a:t>   menghilangkan nol atau lebih simbol-simbol dari string w tersebut.</a:t>
            </a:r>
          </a:p>
          <a:p>
            <a:pPr algn="just" eaLnBrk="1" hangingPunct="1"/>
            <a:r>
              <a:rPr lang="en-US"/>
              <a:t>   Contoh : abc, ab, bc, ac, a, b, c, dan </a:t>
            </a:r>
            <a:r>
              <a:rPr lang="el-GR"/>
              <a:t>ε </a:t>
            </a:r>
            <a:r>
              <a:rPr lang="en-US"/>
              <a:t>adalah semua Subsequence(x)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•  ProperSubsequence string w adalah string yang dihasilkan dari string w dengan</a:t>
            </a:r>
          </a:p>
          <a:p>
            <a:pPr algn="just" eaLnBrk="1" hangingPunct="1"/>
            <a:r>
              <a:rPr lang="en-US"/>
              <a:t>   menghilangkan satu atau lebih simbol-simbol dari string w tersebut.</a:t>
            </a:r>
          </a:p>
          <a:p>
            <a:pPr algn="just" eaLnBrk="1" hangingPunct="1"/>
            <a:r>
              <a:rPr lang="en-US"/>
              <a:t>   Contoh : ab, bc, ac, a, b, c, dan </a:t>
            </a:r>
            <a:r>
              <a:rPr lang="el-GR"/>
              <a:t>ε </a:t>
            </a:r>
            <a:r>
              <a:rPr lang="en-US"/>
              <a:t>adalah semua Subsequence(x)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•  Concatenation adalah penyambungan dua buah string. Operator concatenation</a:t>
            </a:r>
          </a:p>
          <a:p>
            <a:pPr algn="just" eaLnBrk="1" hangingPunct="1"/>
            <a:r>
              <a:rPr lang="en-US"/>
              <a:t>   adalah concate atau tanpa lambang apapun.</a:t>
            </a:r>
          </a:p>
          <a:p>
            <a:pPr algn="just" eaLnBrk="1" hangingPunct="1"/>
            <a:r>
              <a:rPr lang="en-US"/>
              <a:t>   Contoh : concate(xy) = xy = abc123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•  Alternation adalah pilihan satu di antara dua buah string. Operator alternation</a:t>
            </a:r>
          </a:p>
          <a:p>
            <a:pPr algn="just" eaLnBrk="1" hangingPunct="1"/>
            <a:r>
              <a:rPr lang="en-US"/>
              <a:t>   adalah alternate atau </a:t>
            </a:r>
            <a:r>
              <a:rPr lang="en-US" b="1"/>
              <a:t>|</a:t>
            </a:r>
            <a:r>
              <a:rPr lang="en-US"/>
              <a:t>.</a:t>
            </a:r>
          </a:p>
          <a:p>
            <a:pPr algn="just" eaLnBrk="1" hangingPunct="1"/>
            <a:r>
              <a:rPr lang="en-US"/>
              <a:t>   Contoh : alternate(x</a:t>
            </a:r>
            <a:r>
              <a:rPr lang="id-ID"/>
              <a:t>|</a:t>
            </a:r>
            <a:r>
              <a:rPr lang="en-US"/>
              <a:t>y) = x </a:t>
            </a:r>
            <a:r>
              <a:rPr lang="en-US" b="1"/>
              <a:t>| </a:t>
            </a:r>
            <a:r>
              <a:rPr lang="en-US"/>
              <a:t>y = abc atau 123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•  Kleene Closure : x* = </a:t>
            </a:r>
            <a:r>
              <a:rPr lang="el-GR"/>
              <a:t>ε</a:t>
            </a:r>
            <a:r>
              <a:rPr lang="en-US"/>
              <a:t> </a:t>
            </a:r>
            <a:r>
              <a:rPr lang="en-US" b="1"/>
              <a:t>| </a:t>
            </a:r>
            <a:r>
              <a:rPr lang="en-US"/>
              <a:t>x </a:t>
            </a:r>
            <a:r>
              <a:rPr lang="en-US" b="1"/>
              <a:t>|</a:t>
            </a:r>
            <a:r>
              <a:rPr lang="en-US"/>
              <a:t> xx </a:t>
            </a:r>
            <a:r>
              <a:rPr lang="id-ID"/>
              <a:t> | </a:t>
            </a:r>
            <a:r>
              <a:rPr lang="en-US"/>
              <a:t>xxx </a:t>
            </a:r>
            <a:r>
              <a:rPr lang="en-US" b="1"/>
              <a:t>|</a:t>
            </a:r>
            <a:r>
              <a:rPr lang="en-US"/>
              <a:t>… = </a:t>
            </a:r>
            <a:r>
              <a:rPr lang="el-GR"/>
              <a:t>ε</a:t>
            </a:r>
            <a:r>
              <a:rPr lang="en-US"/>
              <a:t> </a:t>
            </a:r>
            <a:r>
              <a:rPr lang="en-US" b="1"/>
              <a:t>|</a:t>
            </a:r>
            <a:r>
              <a:rPr lang="en-US"/>
              <a:t> x </a:t>
            </a:r>
            <a:r>
              <a:rPr lang="en-US" b="1"/>
              <a:t>|</a:t>
            </a:r>
            <a:r>
              <a:rPr lang="en-US"/>
              <a:t> x 2 </a:t>
            </a:r>
            <a:r>
              <a:rPr lang="en-US" b="1"/>
              <a:t>|</a:t>
            </a:r>
            <a:r>
              <a:rPr lang="en-US"/>
              <a:t> x 3 </a:t>
            </a:r>
            <a:r>
              <a:rPr lang="en-US" b="1"/>
              <a:t>|</a:t>
            </a:r>
            <a:r>
              <a:rPr lang="en-US"/>
              <a:t>…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•  Positive Closure : x + = x </a:t>
            </a:r>
            <a:r>
              <a:rPr lang="en-US" b="1"/>
              <a:t>|</a:t>
            </a:r>
            <a:r>
              <a:rPr lang="en-US"/>
              <a:t> xx </a:t>
            </a:r>
            <a:r>
              <a:rPr lang="en-US" b="1"/>
              <a:t>|</a:t>
            </a:r>
            <a:r>
              <a:rPr lang="en-US"/>
              <a:t> xxx </a:t>
            </a:r>
            <a:r>
              <a:rPr lang="en-US" b="1"/>
              <a:t>|</a:t>
            </a:r>
            <a:r>
              <a:rPr lang="en-US"/>
              <a:t>… = x </a:t>
            </a:r>
            <a:r>
              <a:rPr lang="en-US" b="1"/>
              <a:t>|</a:t>
            </a:r>
            <a:r>
              <a:rPr lang="en-US"/>
              <a:t>x 2 </a:t>
            </a:r>
            <a:r>
              <a:rPr lang="en-US" b="1"/>
              <a:t>|</a:t>
            </a:r>
            <a:r>
              <a:rPr lang="en-US"/>
              <a:t> x 3 </a:t>
            </a:r>
            <a:r>
              <a:rPr lang="en-US" b="1"/>
              <a:t>|</a:t>
            </a: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4130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96850"/>
            <a:ext cx="8686800" cy="6064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800" b="1" dirty="0" err="1">
                <a:latin typeface="Arial" charset="0"/>
              </a:rPr>
              <a:t>Konsep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Dasar</a:t>
            </a:r>
            <a:endParaRPr lang="en-US" sz="2800" b="1" dirty="0">
              <a:latin typeface="Arial" charset="0"/>
            </a:endParaRPr>
          </a:p>
          <a:p>
            <a:pPr algn="l">
              <a:defRPr/>
            </a:pPr>
            <a:endParaRPr lang="en-US" b="1" dirty="0">
              <a:latin typeface="Arial" charset="0"/>
            </a:endParaRPr>
          </a:p>
          <a:p>
            <a:pPr algn="l">
              <a:defRPr/>
            </a:pPr>
            <a:endParaRPr lang="en-US" b="1" dirty="0">
              <a:latin typeface="Arial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dirty="0" err="1">
                <a:latin typeface="Arial" charset="0"/>
              </a:rPr>
              <a:t>Dalam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pembicaraan</a:t>
            </a:r>
            <a:r>
              <a:rPr lang="en-US" dirty="0">
                <a:latin typeface="Arial" charset="0"/>
              </a:rPr>
              <a:t> grammar, </a:t>
            </a:r>
            <a:r>
              <a:rPr lang="en-US" dirty="0" err="1">
                <a:latin typeface="Arial" charset="0"/>
              </a:rPr>
              <a:t>anggota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alfabet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dinamakan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terminal  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 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token.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2.   </a:t>
            </a:r>
            <a:r>
              <a:rPr lang="en-US" dirty="0" err="1">
                <a:latin typeface="Arial" charset="0"/>
              </a:rPr>
              <a:t>Kalimat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adalah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deretan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hingga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simbol-simbol</a:t>
            </a:r>
            <a:r>
              <a:rPr lang="en-US" dirty="0">
                <a:latin typeface="Arial" charset="0"/>
              </a:rPr>
              <a:t> terminal.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3.   </a:t>
            </a:r>
            <a:r>
              <a:rPr lang="en-US" dirty="0" err="1">
                <a:latin typeface="Arial" charset="0"/>
              </a:rPr>
              <a:t>Bahasa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adalah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himpunan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kalimat-kalimat</a:t>
            </a:r>
            <a:r>
              <a:rPr lang="en-US" dirty="0">
                <a:latin typeface="Arial" charset="0"/>
              </a:rPr>
              <a:t>. </a:t>
            </a:r>
            <a:r>
              <a:rPr lang="en-US" dirty="0" err="1">
                <a:latin typeface="Arial" charset="0"/>
              </a:rPr>
              <a:t>Anggota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bahasa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bisa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tak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hingga</a:t>
            </a:r>
            <a:endParaRPr lang="en-US" dirty="0">
              <a:latin typeface="Arial" charset="0"/>
            </a:endParaRPr>
          </a:p>
          <a:p>
            <a:pPr algn="l">
              <a:defRPr/>
            </a:pPr>
            <a:r>
              <a:rPr lang="en-US" dirty="0">
                <a:latin typeface="Arial" charset="0"/>
              </a:rPr>
              <a:t>      </a:t>
            </a:r>
            <a:r>
              <a:rPr lang="en-US" dirty="0" err="1">
                <a:latin typeface="Arial" charset="0"/>
              </a:rPr>
              <a:t>kalimat</a:t>
            </a:r>
            <a:r>
              <a:rPr lang="en-US" dirty="0">
                <a:latin typeface="Arial" charset="0"/>
              </a:rPr>
              <a:t>.</a:t>
            </a:r>
          </a:p>
          <a:p>
            <a:pPr algn="l">
              <a:defRPr/>
            </a:pPr>
            <a:r>
              <a:rPr lang="it-IT" dirty="0">
                <a:latin typeface="Arial" charset="0"/>
              </a:rPr>
              <a:t>4.   Simbol-simbol berikut adalah simbol terminal :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• </a:t>
            </a:r>
            <a:r>
              <a:rPr lang="en-US" dirty="0" err="1">
                <a:latin typeface="Arial" charset="0"/>
              </a:rPr>
              <a:t>huruf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kecil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alfabet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a, b, c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•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operator,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+, −, </a:t>
            </a:r>
            <a:r>
              <a:rPr lang="en-US" dirty="0" err="1">
                <a:latin typeface="Arial" charset="0"/>
              </a:rPr>
              <a:t>dan</a:t>
            </a:r>
            <a:r>
              <a:rPr lang="en-US" dirty="0">
                <a:latin typeface="Arial" charset="0"/>
              </a:rPr>
              <a:t> ×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•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tanda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baca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(, ), </a:t>
            </a:r>
            <a:r>
              <a:rPr lang="en-US" dirty="0" err="1">
                <a:latin typeface="Arial" charset="0"/>
              </a:rPr>
              <a:t>dan</a:t>
            </a:r>
            <a:r>
              <a:rPr lang="en-US" dirty="0">
                <a:latin typeface="Arial" charset="0"/>
              </a:rPr>
              <a:t> ;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• string yang </a:t>
            </a:r>
            <a:r>
              <a:rPr lang="en-US" dirty="0" err="1">
                <a:latin typeface="Arial" charset="0"/>
              </a:rPr>
              <a:t>tercetak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tebal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</a:t>
            </a:r>
            <a:r>
              <a:rPr lang="en-US" b="1" dirty="0">
                <a:latin typeface="Arial" charset="0"/>
              </a:rPr>
              <a:t>if, then, </a:t>
            </a:r>
            <a:r>
              <a:rPr lang="en-US" b="1" dirty="0" err="1">
                <a:latin typeface="Arial" charset="0"/>
              </a:rPr>
              <a:t>dan</a:t>
            </a:r>
            <a:r>
              <a:rPr lang="en-US" b="1" dirty="0">
                <a:latin typeface="Arial" charset="0"/>
              </a:rPr>
              <a:t> else.</a:t>
            </a:r>
          </a:p>
          <a:p>
            <a:pPr algn="l">
              <a:defRPr/>
            </a:pPr>
            <a:r>
              <a:rPr lang="it-IT" dirty="0">
                <a:latin typeface="Arial" charset="0"/>
              </a:rPr>
              <a:t>5.   Simbol-simbol berikut adalah simbol non terminal :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• </a:t>
            </a:r>
            <a:r>
              <a:rPr lang="en-US" dirty="0" err="1">
                <a:latin typeface="Arial" charset="0"/>
              </a:rPr>
              <a:t>huruf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besar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alfabet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A, B, C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• </a:t>
            </a:r>
            <a:r>
              <a:rPr lang="en-US" dirty="0" err="1">
                <a:latin typeface="Arial" charset="0"/>
              </a:rPr>
              <a:t>huruf</a:t>
            </a:r>
            <a:r>
              <a:rPr lang="en-US" dirty="0">
                <a:latin typeface="Arial" charset="0"/>
              </a:rPr>
              <a:t> S </a:t>
            </a:r>
            <a:r>
              <a:rPr lang="en-US" dirty="0" err="1">
                <a:latin typeface="Arial" charset="0"/>
              </a:rPr>
              <a:t>sebagai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awal</a:t>
            </a:r>
            <a:endParaRPr lang="en-US" dirty="0">
              <a:latin typeface="Arial" charset="0"/>
            </a:endParaRPr>
          </a:p>
          <a:p>
            <a:pPr algn="l">
              <a:defRPr/>
            </a:pPr>
            <a:r>
              <a:rPr lang="en-US" dirty="0">
                <a:latin typeface="Arial" charset="0"/>
              </a:rPr>
              <a:t>      • string yang </a:t>
            </a:r>
            <a:r>
              <a:rPr lang="en-US" dirty="0" err="1">
                <a:latin typeface="Arial" charset="0"/>
              </a:rPr>
              <a:t>tercetak</a:t>
            </a:r>
            <a:r>
              <a:rPr lang="en-US" dirty="0">
                <a:latin typeface="Arial" charset="0"/>
              </a:rPr>
              <a:t> miring,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</a:t>
            </a:r>
            <a:r>
              <a:rPr lang="en-US" i="1" dirty="0" err="1">
                <a:latin typeface="Arial" charset="0"/>
              </a:rPr>
              <a:t>expr</a:t>
            </a:r>
            <a:r>
              <a:rPr lang="en-US" i="1" dirty="0">
                <a:latin typeface="Arial" charset="0"/>
              </a:rPr>
              <a:t> </a:t>
            </a:r>
            <a:r>
              <a:rPr lang="en-US" i="1" dirty="0" err="1">
                <a:latin typeface="Arial" charset="0"/>
              </a:rPr>
              <a:t>dan</a:t>
            </a:r>
            <a:r>
              <a:rPr lang="en-US" i="1" dirty="0">
                <a:latin typeface="Arial" charset="0"/>
              </a:rPr>
              <a:t> stmt.</a:t>
            </a:r>
          </a:p>
          <a:p>
            <a:pPr marL="342900" indent="-342900">
              <a:buFontTx/>
              <a:buAutoNum type="arabicPeriod" startAt="6"/>
              <a:defRPr/>
            </a:pPr>
            <a:r>
              <a:rPr lang="en-US" dirty="0" err="1">
                <a:latin typeface="Arial" charset="0"/>
              </a:rPr>
              <a:t>Huruf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besar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akhir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alfabet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melambangkan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terminal 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non 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 terminal,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X, Y, Z.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7.  </a:t>
            </a:r>
            <a:r>
              <a:rPr lang="en-US" dirty="0" err="1">
                <a:latin typeface="Arial" charset="0"/>
              </a:rPr>
              <a:t>Huruf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kecil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akhir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alfabet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melambangkan</a:t>
            </a:r>
            <a:r>
              <a:rPr lang="en-US" dirty="0">
                <a:latin typeface="Arial" charset="0"/>
              </a:rPr>
              <a:t> string yang </a:t>
            </a:r>
            <a:r>
              <a:rPr lang="en-US" dirty="0" err="1">
                <a:latin typeface="Arial" charset="0"/>
              </a:rPr>
              <a:t>tersusun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atas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simbol-simbol</a:t>
            </a:r>
            <a:endParaRPr lang="en-US" dirty="0">
              <a:latin typeface="Arial" charset="0"/>
            </a:endParaRPr>
          </a:p>
          <a:p>
            <a:pPr algn="l">
              <a:defRPr/>
            </a:pPr>
            <a:r>
              <a:rPr lang="es-ES" dirty="0">
                <a:latin typeface="Arial" charset="0"/>
              </a:rPr>
              <a:t>     terminal, </a:t>
            </a:r>
            <a:r>
              <a:rPr lang="es-ES" dirty="0" err="1">
                <a:latin typeface="Arial" charset="0"/>
              </a:rPr>
              <a:t>misalnya</a:t>
            </a:r>
            <a:r>
              <a:rPr lang="es-ES" dirty="0">
                <a:latin typeface="Arial" charset="0"/>
              </a:rPr>
              <a:t> : x, y, z.</a:t>
            </a:r>
          </a:p>
        </p:txBody>
      </p:sp>
    </p:spTree>
    <p:extLst>
      <p:ext uri="{BB962C8B-B14F-4D97-AF65-F5344CB8AC3E}">
        <p14:creationId xmlns:p14="http://schemas.microsoft.com/office/powerpoint/2010/main" val="7023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524000" y="990601"/>
            <a:ext cx="8915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/>
              <a:t>8.   Huruf yunani melambangkan string yang tersusun atas simbol-simbol terminal</a:t>
            </a:r>
          </a:p>
          <a:p>
            <a:pPr algn="l" eaLnBrk="1" hangingPunct="1"/>
            <a:r>
              <a:rPr lang="en-US"/>
              <a:t>      atau simbol-simbol non terminal atau campuran keduanya, misalnya : </a:t>
            </a:r>
            <a:r>
              <a:rPr lang="el-GR"/>
              <a:t>α, β, </a:t>
            </a:r>
            <a:r>
              <a:rPr lang="en-US"/>
              <a:t>dan </a:t>
            </a:r>
            <a:r>
              <a:rPr lang="el-GR"/>
              <a:t>γ.</a:t>
            </a:r>
          </a:p>
          <a:p>
            <a:pPr algn="l" eaLnBrk="1" hangingPunct="1"/>
            <a:r>
              <a:rPr lang="en-US"/>
              <a:t>9.   Sebuah produksi dilambangkan sebagai </a:t>
            </a:r>
            <a:r>
              <a:rPr lang="el-GR"/>
              <a:t>α → β, </a:t>
            </a:r>
            <a:r>
              <a:rPr lang="en-US"/>
              <a:t>artinya : dalam sebuah derivasi</a:t>
            </a:r>
          </a:p>
          <a:p>
            <a:pPr algn="l" eaLnBrk="1" hangingPunct="1"/>
            <a:r>
              <a:rPr lang="en-US"/>
              <a:t>      dapat dilakukan penggantian simbol </a:t>
            </a:r>
            <a:r>
              <a:rPr lang="el-GR"/>
              <a:t>α </a:t>
            </a:r>
            <a:r>
              <a:rPr lang="en-US"/>
              <a:t>dengan simbol </a:t>
            </a:r>
            <a:r>
              <a:rPr lang="el-GR"/>
              <a:t>β.</a:t>
            </a:r>
          </a:p>
          <a:p>
            <a:pPr algn="l" eaLnBrk="1" hangingPunct="1"/>
            <a:r>
              <a:rPr lang="en-US"/>
              <a:t>10. Simbol </a:t>
            </a:r>
            <a:r>
              <a:rPr lang="el-GR"/>
              <a:t>α </a:t>
            </a:r>
            <a:r>
              <a:rPr lang="en-US"/>
              <a:t>dalam produksi berbentuk </a:t>
            </a:r>
            <a:r>
              <a:rPr lang="el-GR"/>
              <a:t>α → β </a:t>
            </a:r>
            <a:r>
              <a:rPr lang="en-US"/>
              <a:t>disebut ruas kiri produksi sedangkan</a:t>
            </a:r>
          </a:p>
          <a:p>
            <a:pPr algn="l" eaLnBrk="1" hangingPunct="1"/>
            <a:r>
              <a:rPr lang="en-US"/>
              <a:t>      simbol </a:t>
            </a:r>
            <a:r>
              <a:rPr lang="el-GR"/>
              <a:t>β </a:t>
            </a:r>
            <a:r>
              <a:rPr lang="en-US"/>
              <a:t>disebut ruas kanan produksi.</a:t>
            </a:r>
          </a:p>
          <a:p>
            <a:pPr algn="l" eaLnBrk="1" hangingPunct="1"/>
            <a:r>
              <a:rPr lang="nb-NO"/>
              <a:t>11. Derivasi adalah proses pembentukan sebuah kalimat atau sentensial. Sebuah</a:t>
            </a:r>
          </a:p>
          <a:p>
            <a:pPr algn="l" eaLnBrk="1" hangingPunct="1"/>
            <a:r>
              <a:rPr lang="nn-NO"/>
              <a:t>      derivasi dilambangkan sebagai : α ⇒ β.</a:t>
            </a:r>
          </a:p>
          <a:p>
            <a:pPr algn="l" eaLnBrk="1" hangingPunct="1"/>
            <a:r>
              <a:rPr lang="en-US"/>
              <a:t>12. Sentensial adalah string yang tersusun atas simbol-simbol terminal atau    </a:t>
            </a:r>
          </a:p>
          <a:p>
            <a:pPr algn="l" eaLnBrk="1" hangingPunct="1"/>
            <a:r>
              <a:rPr lang="en-US"/>
              <a:t>      simbol-simbol </a:t>
            </a:r>
            <a:r>
              <a:rPr lang="es-ES"/>
              <a:t>non terminal atau campuran keduanya.</a:t>
            </a:r>
          </a:p>
          <a:p>
            <a:pPr algn="l" eaLnBrk="1" hangingPunct="1"/>
            <a:r>
              <a:rPr lang="en-US"/>
              <a:t>13. Kalimat adalah string yang tersusun atas simbol-simbol terminal. Jelaslah bahwa</a:t>
            </a:r>
          </a:p>
          <a:p>
            <a:pPr algn="l" eaLnBrk="1" hangingPunct="1"/>
            <a:r>
              <a:rPr lang="en-US"/>
              <a:t>      kalimat adalah kasus khusus dari sentensial.</a:t>
            </a:r>
          </a:p>
          <a:p>
            <a:pPr algn="l" eaLnBrk="1" hangingPunct="1"/>
            <a:r>
              <a:rPr lang="en-US"/>
              <a:t>14. Pengertian terminal berasal dari kata terminate (berakhir), maksudnya derivasi</a:t>
            </a:r>
          </a:p>
          <a:p>
            <a:pPr algn="l" eaLnBrk="1" hangingPunct="1"/>
            <a:r>
              <a:rPr lang="en-US"/>
              <a:t>      berakhir jika sentensial yang dihasilkan adalah sebuah kalimat (yang tersusun     </a:t>
            </a:r>
          </a:p>
          <a:p>
            <a:pPr algn="l" eaLnBrk="1" hangingPunct="1"/>
            <a:r>
              <a:rPr lang="en-US"/>
              <a:t>      atas simbol-simbol terminal itu).</a:t>
            </a:r>
          </a:p>
          <a:p>
            <a:pPr algn="l" eaLnBrk="1" hangingPunct="1"/>
            <a:r>
              <a:rPr lang="en-US"/>
              <a:t>15. Pengertian non terminal berasal dari kata not terminate (belum/tidak berakhir),</a:t>
            </a:r>
          </a:p>
          <a:p>
            <a:pPr algn="l" eaLnBrk="1" hangingPunct="1"/>
            <a:r>
              <a:rPr lang="en-US"/>
              <a:t>      maksudnya derivasi belum/tidak berakhir jika sentensial yang dihasilkan</a:t>
            </a:r>
          </a:p>
          <a:p>
            <a:pPr algn="l" eaLnBrk="1" hangingPunct="1"/>
            <a:r>
              <a:rPr lang="en-US"/>
              <a:t>      mengandung simbol non terminal.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7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1524000" y="228601"/>
            <a:ext cx="89916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2400" b="1"/>
              <a:t>Grammar dan Klasifikasi Chomsky</a:t>
            </a:r>
          </a:p>
          <a:p>
            <a:pPr algn="l" eaLnBrk="1" hangingPunct="1"/>
            <a:endParaRPr lang="en-US" sz="2400" b="1"/>
          </a:p>
          <a:p>
            <a:pPr algn="l" eaLnBrk="1" hangingPunct="1"/>
            <a:r>
              <a:rPr lang="en-US"/>
              <a:t>Grammar G didefinisikan sebagai pasangan 4 tuple : V T , V N , S, dan Q, dan</a:t>
            </a:r>
          </a:p>
          <a:p>
            <a:pPr algn="l" eaLnBrk="1" hangingPunct="1"/>
            <a:r>
              <a:rPr lang="en-US"/>
              <a:t>dituliskan sebagai G(V T , V N , S, Q), dimana :</a:t>
            </a:r>
          </a:p>
          <a:p>
            <a:pPr algn="l" eaLnBrk="1" hangingPunct="1"/>
            <a:r>
              <a:rPr lang="en-US"/>
              <a:t>V</a:t>
            </a:r>
            <a:r>
              <a:rPr lang="en-US" sz="2400" baseline="-25000"/>
              <a:t>T</a:t>
            </a:r>
            <a:r>
              <a:rPr lang="en-US"/>
              <a:t>            : himpunan simbol-simbol terminal (atau himpunan token -token, atau</a:t>
            </a:r>
          </a:p>
          <a:p>
            <a:pPr algn="l" eaLnBrk="1" hangingPunct="1"/>
            <a:r>
              <a:rPr lang="en-US"/>
              <a:t>                  alfabet)</a:t>
            </a:r>
          </a:p>
          <a:p>
            <a:pPr algn="l" eaLnBrk="1" hangingPunct="1"/>
            <a:r>
              <a:rPr lang="it-IT"/>
              <a:t>V</a:t>
            </a:r>
            <a:r>
              <a:rPr lang="it-IT" sz="2400" baseline="-25000"/>
              <a:t>N</a:t>
            </a:r>
            <a:r>
              <a:rPr lang="it-IT"/>
              <a:t>           : himpunan simbol-simbol non terminal</a:t>
            </a:r>
          </a:p>
          <a:p>
            <a:pPr algn="l" eaLnBrk="1" hangingPunct="1"/>
            <a:r>
              <a:rPr lang="pt-BR"/>
              <a:t>S  ∈  V </a:t>
            </a:r>
            <a:r>
              <a:rPr lang="pt-BR" sz="2400" baseline="-25000"/>
              <a:t>N </a:t>
            </a:r>
            <a:r>
              <a:rPr lang="pt-BR"/>
              <a:t> : simbol awal (atau simbol start)</a:t>
            </a:r>
          </a:p>
          <a:p>
            <a:pPr algn="l" eaLnBrk="1" hangingPunct="1"/>
            <a:r>
              <a:rPr lang="en-US"/>
              <a:t>Q             : himpunan produksi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Berdasarkan komposisi bentuk ruas kiri dan ruas kanan produksinya (</a:t>
            </a:r>
            <a:r>
              <a:rPr lang="el-GR"/>
              <a:t>α → β), </a:t>
            </a:r>
            <a:r>
              <a:rPr lang="en-US"/>
              <a:t>Noam</a:t>
            </a:r>
          </a:p>
          <a:p>
            <a:pPr algn="l" eaLnBrk="1" hangingPunct="1"/>
            <a:r>
              <a:rPr lang="nn-NO"/>
              <a:t>Chomsky mengklasifikasikan 4 tipe grammar :</a:t>
            </a:r>
          </a:p>
          <a:p>
            <a:pPr algn="l" eaLnBrk="1" hangingPunct="1"/>
            <a:r>
              <a:rPr lang="en-US"/>
              <a:t>1.  Grammar tipe ke-0 : Unrestricted Grammar (UG)</a:t>
            </a:r>
          </a:p>
          <a:p>
            <a:pPr algn="l" eaLnBrk="1" hangingPunct="1"/>
            <a:r>
              <a:rPr lang="en-US"/>
              <a:t>     Ciri : </a:t>
            </a:r>
            <a:r>
              <a:rPr lang="el-GR"/>
              <a:t>α, β ∈ (</a:t>
            </a:r>
            <a:r>
              <a:rPr lang="en-US"/>
              <a:t>V </a:t>
            </a:r>
            <a:r>
              <a:rPr lang="en-US" sz="2400" baseline="-25000"/>
              <a:t>T</a:t>
            </a:r>
            <a:r>
              <a:rPr lang="en-US"/>
              <a:t>  </a:t>
            </a:r>
            <a:r>
              <a:rPr lang="en-US" b="1"/>
              <a:t>|  </a:t>
            </a:r>
            <a:r>
              <a:rPr lang="en-US"/>
              <a:t>V</a:t>
            </a:r>
            <a:r>
              <a:rPr lang="en-US" sz="2400" baseline="-25000"/>
              <a:t>N</a:t>
            </a:r>
            <a:r>
              <a:rPr lang="en-US"/>
              <a:t> )*, </a:t>
            </a:r>
            <a:r>
              <a:rPr lang="en-US" b="1"/>
              <a:t>| </a:t>
            </a:r>
            <a:r>
              <a:rPr lang="el-GR"/>
              <a:t>α</a:t>
            </a:r>
            <a:r>
              <a:rPr lang="en-US"/>
              <a:t> </a:t>
            </a:r>
            <a:r>
              <a:rPr lang="en-US" b="1"/>
              <a:t>|</a:t>
            </a:r>
            <a:r>
              <a:rPr lang="en-US"/>
              <a:t> </a:t>
            </a:r>
            <a:r>
              <a:rPr lang="el-GR"/>
              <a:t>&gt; 0</a:t>
            </a:r>
          </a:p>
          <a:p>
            <a:pPr algn="l" eaLnBrk="1" hangingPunct="1"/>
            <a:r>
              <a:rPr lang="en-US"/>
              <a:t>2.  Grammar tipe ke-1 : Context Sensitive Grammar (CSG)</a:t>
            </a:r>
          </a:p>
          <a:p>
            <a:pPr algn="l" eaLnBrk="1" hangingPunct="1"/>
            <a:r>
              <a:rPr lang="en-US"/>
              <a:t>     Ciri : </a:t>
            </a:r>
            <a:r>
              <a:rPr lang="el-GR"/>
              <a:t>α, β ∈ (</a:t>
            </a:r>
            <a:r>
              <a:rPr lang="en-US"/>
              <a:t>V </a:t>
            </a:r>
            <a:r>
              <a:rPr lang="en-US" sz="2400" baseline="-25000"/>
              <a:t>T</a:t>
            </a:r>
            <a:r>
              <a:rPr lang="en-US"/>
              <a:t>  </a:t>
            </a:r>
            <a:r>
              <a:rPr lang="en-US" b="1"/>
              <a:t>|  </a:t>
            </a:r>
            <a:r>
              <a:rPr lang="en-US"/>
              <a:t>V</a:t>
            </a:r>
            <a:r>
              <a:rPr lang="en-US" sz="2400" baseline="-25000"/>
              <a:t>N</a:t>
            </a:r>
            <a:r>
              <a:rPr lang="en-US"/>
              <a:t> )*, 0 &lt; </a:t>
            </a:r>
            <a:r>
              <a:rPr lang="en-US" b="1"/>
              <a:t>|</a:t>
            </a:r>
            <a:r>
              <a:rPr lang="en-US"/>
              <a:t> </a:t>
            </a:r>
            <a:r>
              <a:rPr lang="el-GR"/>
              <a:t>α</a:t>
            </a:r>
            <a:r>
              <a:rPr lang="en-US"/>
              <a:t> </a:t>
            </a:r>
            <a:r>
              <a:rPr lang="en-US" b="1"/>
              <a:t>|</a:t>
            </a:r>
            <a:r>
              <a:rPr lang="en-US"/>
              <a:t> </a:t>
            </a:r>
            <a:r>
              <a:rPr lang="el-GR"/>
              <a:t> ≤ </a:t>
            </a:r>
            <a:r>
              <a:rPr lang="en-US" b="1"/>
              <a:t>|</a:t>
            </a:r>
            <a:r>
              <a:rPr lang="en-US"/>
              <a:t> </a:t>
            </a:r>
            <a:r>
              <a:rPr lang="el-GR"/>
              <a:t>β</a:t>
            </a:r>
            <a:r>
              <a:rPr lang="en-US"/>
              <a:t> </a:t>
            </a:r>
            <a:r>
              <a:rPr lang="en-US" b="1"/>
              <a:t>| </a:t>
            </a:r>
            <a:endParaRPr lang="el-GR"/>
          </a:p>
          <a:p>
            <a:pPr algn="l" eaLnBrk="1" hangingPunct="1"/>
            <a:r>
              <a:rPr lang="en-US"/>
              <a:t>3.  Grammar tipe ke-2 : Context Free Grammar (CFG)</a:t>
            </a:r>
          </a:p>
          <a:p>
            <a:pPr algn="l" eaLnBrk="1" hangingPunct="1"/>
            <a:r>
              <a:rPr lang="en-US"/>
              <a:t>     Ciri : </a:t>
            </a:r>
            <a:r>
              <a:rPr lang="el-GR"/>
              <a:t>α ∈ </a:t>
            </a:r>
            <a:r>
              <a:rPr lang="en-US"/>
              <a:t>V </a:t>
            </a:r>
            <a:r>
              <a:rPr lang="en-US" sz="2400" baseline="-25000"/>
              <a:t>N</a:t>
            </a:r>
            <a:r>
              <a:rPr lang="en-US"/>
              <a:t> , </a:t>
            </a:r>
            <a:r>
              <a:rPr lang="el-GR"/>
              <a:t>β ∈ (</a:t>
            </a:r>
            <a:r>
              <a:rPr lang="en-US"/>
              <a:t>V </a:t>
            </a:r>
            <a:r>
              <a:rPr lang="en-US" sz="2400" baseline="-25000"/>
              <a:t>T</a:t>
            </a:r>
            <a:r>
              <a:rPr lang="en-US"/>
              <a:t>  </a:t>
            </a:r>
            <a:r>
              <a:rPr lang="en-US" b="1"/>
              <a:t>|</a:t>
            </a:r>
            <a:r>
              <a:rPr lang="en-US"/>
              <a:t>  V</a:t>
            </a:r>
            <a:r>
              <a:rPr lang="en-US" sz="2400" baseline="-25000"/>
              <a:t>N </a:t>
            </a:r>
            <a:r>
              <a:rPr lang="en-US"/>
              <a:t>)*</a:t>
            </a:r>
          </a:p>
          <a:p>
            <a:pPr algn="l" eaLnBrk="1" hangingPunct="1"/>
            <a:r>
              <a:rPr lang="nn-NO"/>
              <a:t>4.  Grammar tipe ke-3 : Regular Grammar (RG)</a:t>
            </a:r>
          </a:p>
          <a:p>
            <a:pPr algn="l" eaLnBrk="1" hangingPunct="1"/>
            <a:r>
              <a:rPr lang="en-US"/>
              <a:t>     Ciri : </a:t>
            </a:r>
            <a:r>
              <a:rPr lang="el-GR"/>
              <a:t>α ∈ </a:t>
            </a:r>
            <a:r>
              <a:rPr lang="en-US"/>
              <a:t>V </a:t>
            </a:r>
            <a:r>
              <a:rPr lang="en-US" sz="2400" baseline="-25000"/>
              <a:t>N</a:t>
            </a:r>
            <a:r>
              <a:rPr lang="en-US"/>
              <a:t> , </a:t>
            </a:r>
            <a:r>
              <a:rPr lang="el-GR"/>
              <a:t>β ∈ {</a:t>
            </a:r>
            <a:r>
              <a:rPr lang="en-US"/>
              <a:t>V </a:t>
            </a:r>
            <a:r>
              <a:rPr lang="en-US" sz="2400" baseline="-25000"/>
              <a:t>T</a:t>
            </a:r>
            <a:r>
              <a:rPr lang="en-US"/>
              <a:t> , V </a:t>
            </a:r>
            <a:r>
              <a:rPr lang="en-US" sz="2400" baseline="-25000"/>
              <a:t>T</a:t>
            </a:r>
            <a:r>
              <a:rPr lang="en-US"/>
              <a:t> V</a:t>
            </a:r>
            <a:r>
              <a:rPr lang="en-US" sz="2400" baseline="-25000"/>
              <a:t>N</a:t>
            </a:r>
            <a:r>
              <a:rPr lang="en-US"/>
              <a:t> } atau </a:t>
            </a:r>
            <a:r>
              <a:rPr lang="el-GR"/>
              <a:t>α ∈ </a:t>
            </a:r>
            <a:r>
              <a:rPr lang="en-US"/>
              <a:t>V </a:t>
            </a:r>
            <a:r>
              <a:rPr lang="en-US" sz="2400" baseline="-25000"/>
              <a:t>N</a:t>
            </a:r>
            <a:r>
              <a:rPr lang="en-US"/>
              <a:t> , </a:t>
            </a:r>
            <a:r>
              <a:rPr lang="el-GR"/>
              <a:t>β ∈ {</a:t>
            </a:r>
            <a:r>
              <a:rPr lang="en-US"/>
              <a:t>V </a:t>
            </a:r>
            <a:r>
              <a:rPr lang="en-US" sz="2400" baseline="-25000"/>
              <a:t>T</a:t>
            </a:r>
            <a:r>
              <a:rPr lang="en-US"/>
              <a:t> , V </a:t>
            </a:r>
            <a:r>
              <a:rPr lang="en-US" sz="2400" baseline="-25000"/>
              <a:t>N</a:t>
            </a:r>
            <a:r>
              <a:rPr lang="en-US"/>
              <a:t> V</a:t>
            </a:r>
            <a:r>
              <a:rPr lang="en-US" sz="2400" baseline="-25000"/>
              <a:t>T</a:t>
            </a:r>
            <a:r>
              <a:rPr lang="en-US"/>
              <a:t> }</a:t>
            </a:r>
          </a:p>
          <a:p>
            <a:pPr algn="l" eaLnBrk="1" hangingPunct="1"/>
            <a:r>
              <a:rPr lang="en-US"/>
              <a:t>     Mengingat ketentuan simbol-simbol (hal. 3 no. 4 dan 5), ciri-ciri RG sering</a:t>
            </a:r>
          </a:p>
          <a:p>
            <a:pPr algn="l" eaLnBrk="1" hangingPunct="1"/>
            <a:r>
              <a:rPr lang="en-US"/>
              <a:t>     dituliskan sebagai : </a:t>
            </a:r>
            <a:r>
              <a:rPr lang="el-GR"/>
              <a:t>α ∈ </a:t>
            </a:r>
            <a:r>
              <a:rPr lang="en-US"/>
              <a:t>V </a:t>
            </a:r>
            <a:r>
              <a:rPr lang="en-US" sz="2400" baseline="-25000"/>
              <a:t>N</a:t>
            </a:r>
            <a:r>
              <a:rPr lang="en-US"/>
              <a:t> , </a:t>
            </a:r>
            <a:r>
              <a:rPr lang="el-GR"/>
              <a:t>β ∈ {</a:t>
            </a:r>
            <a:r>
              <a:rPr lang="en-US"/>
              <a:t>a, bC} atau </a:t>
            </a:r>
            <a:r>
              <a:rPr lang="el-GR"/>
              <a:t>α ∈ </a:t>
            </a:r>
            <a:r>
              <a:rPr lang="en-US"/>
              <a:t>V </a:t>
            </a:r>
            <a:r>
              <a:rPr lang="en-US" sz="2400" baseline="-25000"/>
              <a:t>N</a:t>
            </a:r>
            <a:r>
              <a:rPr lang="en-US"/>
              <a:t> , </a:t>
            </a:r>
            <a:r>
              <a:rPr lang="el-GR"/>
              <a:t>β ∈ {</a:t>
            </a:r>
            <a:r>
              <a:rPr lang="en-US"/>
              <a:t>a, Bc}</a:t>
            </a:r>
          </a:p>
        </p:txBody>
      </p:sp>
    </p:spTree>
    <p:extLst>
      <p:ext uri="{BB962C8B-B14F-4D97-AF65-F5344CB8AC3E}">
        <p14:creationId xmlns:p14="http://schemas.microsoft.com/office/powerpoint/2010/main" val="460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1676400" y="228601"/>
            <a:ext cx="8686800" cy="627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2400" b="1"/>
              <a:t>Contoh Analisa Penentuan Type Grammar</a:t>
            </a:r>
          </a:p>
          <a:p>
            <a:pPr algn="l" eaLnBrk="1" hangingPunct="1"/>
            <a:endParaRPr lang="en-US" b="1"/>
          </a:p>
          <a:p>
            <a:pPr algn="l" eaLnBrk="1" hangingPunct="1"/>
            <a:endParaRPr lang="en-US" b="1"/>
          </a:p>
          <a:p>
            <a:pPr algn="l" eaLnBrk="1" hangingPunct="1"/>
            <a:r>
              <a:rPr lang="en-US"/>
              <a:t>1.  Grammar G1 dengan Q1 = {S → aB, B → bB, B → b}. Ruas kiri semua</a:t>
            </a:r>
          </a:p>
          <a:p>
            <a:pPr algn="l" eaLnBrk="1" hangingPunct="1"/>
            <a:r>
              <a:rPr lang="en-US"/>
              <a:t>     produksinya terdiri dari sebuah V </a:t>
            </a:r>
            <a:r>
              <a:rPr lang="en-US" sz="2400" baseline="-25000"/>
              <a:t>N</a:t>
            </a:r>
            <a:r>
              <a:rPr lang="en-US"/>
              <a:t> maka G1 kemungkinan tipe CFG atau RG.</a:t>
            </a:r>
          </a:p>
          <a:p>
            <a:pPr algn="l" eaLnBrk="1" hangingPunct="1"/>
            <a:r>
              <a:rPr lang="en-US"/>
              <a:t>     Selanjutnya karena semua ruas kanannya terdiri dari sebuah V </a:t>
            </a:r>
            <a:r>
              <a:rPr lang="en-US" sz="2400" baseline="-25000"/>
              <a:t>T</a:t>
            </a:r>
            <a:r>
              <a:rPr lang="en-US"/>
              <a:t> atau string</a:t>
            </a:r>
          </a:p>
          <a:p>
            <a:pPr algn="l" eaLnBrk="1" hangingPunct="1"/>
            <a:r>
              <a:rPr lang="en-US"/>
              <a:t>     V </a:t>
            </a:r>
            <a:r>
              <a:rPr lang="en-US" sz="2400" baseline="-25000"/>
              <a:t>T</a:t>
            </a:r>
            <a:r>
              <a:rPr lang="en-US"/>
              <a:t> V</a:t>
            </a:r>
            <a:r>
              <a:rPr lang="en-US" sz="2400" baseline="-25000"/>
              <a:t>N</a:t>
            </a:r>
            <a:r>
              <a:rPr lang="en-US"/>
              <a:t> maka G1 adalah RG.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2.  Grammar G 2 dengan Q 2 = {S → Ba, B → Bb, B → b}. Ruas kiri semua</a:t>
            </a:r>
          </a:p>
          <a:p>
            <a:pPr algn="l" eaLnBrk="1" hangingPunct="1"/>
            <a:r>
              <a:rPr lang="en-US"/>
              <a:t>     produksinya terdiri dari sebuah V</a:t>
            </a:r>
            <a:r>
              <a:rPr lang="en-US" sz="2400" baseline="-25000"/>
              <a:t>N </a:t>
            </a:r>
            <a:r>
              <a:rPr lang="en-US" baseline="-25000"/>
              <a:t> </a:t>
            </a:r>
            <a:r>
              <a:rPr lang="en-US"/>
              <a:t>maka G 2 kemungkinan tipe CFG atau RG.</a:t>
            </a:r>
          </a:p>
          <a:p>
            <a:pPr algn="l" eaLnBrk="1" hangingPunct="1"/>
            <a:r>
              <a:rPr lang="en-US"/>
              <a:t>     Selanjutnya karena semua ruas kanannya terdiri dari sebuah V </a:t>
            </a:r>
            <a:r>
              <a:rPr lang="en-US" sz="2400" baseline="-25000"/>
              <a:t>T  </a:t>
            </a:r>
            <a:r>
              <a:rPr lang="en-US"/>
              <a:t>atau string</a:t>
            </a:r>
          </a:p>
          <a:p>
            <a:pPr algn="l" eaLnBrk="1" hangingPunct="1"/>
            <a:r>
              <a:rPr lang="en-US"/>
              <a:t>      V</a:t>
            </a:r>
            <a:r>
              <a:rPr lang="en-US" sz="2400" baseline="-25000"/>
              <a:t>N</a:t>
            </a:r>
            <a:r>
              <a:rPr lang="en-US"/>
              <a:t> V </a:t>
            </a:r>
            <a:r>
              <a:rPr lang="en-US" sz="2400" baseline="-25000"/>
              <a:t>T  </a:t>
            </a:r>
            <a:r>
              <a:rPr lang="en-US"/>
              <a:t>maka G 2 adalah RG.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3.  Grammar G3 dengan Q 3 = {S → Ba, B → bB, B → b}. Ruas kiri semua</a:t>
            </a:r>
          </a:p>
          <a:p>
            <a:pPr algn="l" eaLnBrk="1" hangingPunct="1"/>
            <a:r>
              <a:rPr lang="en-US"/>
              <a:t>     produksinya terdiri dari sebuah V</a:t>
            </a:r>
            <a:r>
              <a:rPr lang="en-US" sz="2400" baseline="-25000"/>
              <a:t>N</a:t>
            </a:r>
            <a:r>
              <a:rPr lang="en-US" baseline="-25000"/>
              <a:t>  </a:t>
            </a:r>
            <a:r>
              <a:rPr lang="en-US"/>
              <a:t>maka G 3 kemungkinan tipe CFG atau RG.</a:t>
            </a:r>
          </a:p>
          <a:p>
            <a:pPr algn="l" eaLnBrk="1" hangingPunct="1"/>
            <a:r>
              <a:rPr lang="en-US"/>
              <a:t>     Selanjutnya karena ruas kanannya mengandung string V </a:t>
            </a:r>
            <a:r>
              <a:rPr lang="en-US" sz="2400" baseline="-25000"/>
              <a:t>T </a:t>
            </a:r>
            <a:r>
              <a:rPr lang="en-US"/>
              <a:t>V</a:t>
            </a:r>
            <a:r>
              <a:rPr lang="en-US" sz="2400" baseline="-25000"/>
              <a:t>N </a:t>
            </a:r>
            <a:r>
              <a:rPr lang="en-US"/>
              <a:t>(yaitu bB) dan     </a:t>
            </a:r>
          </a:p>
          <a:p>
            <a:pPr algn="l" eaLnBrk="1" hangingPunct="1"/>
            <a:r>
              <a:rPr lang="en-US"/>
              <a:t>     juga string V</a:t>
            </a:r>
            <a:r>
              <a:rPr lang="en-US" sz="2400" baseline="-25000"/>
              <a:t>N</a:t>
            </a:r>
            <a:r>
              <a:rPr lang="en-US" baseline="-25000"/>
              <a:t> </a:t>
            </a:r>
            <a:r>
              <a:rPr lang="en-US"/>
              <a:t>V </a:t>
            </a:r>
            <a:r>
              <a:rPr lang="en-US" sz="2400" baseline="-25000"/>
              <a:t>T</a:t>
            </a:r>
            <a:r>
              <a:rPr lang="en-US"/>
              <a:t> (Ba) maka G 3 bukan RG, dengan kata lain G 3 adalah CFG.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4.  Grammar G 4 dengan Q 4 = {S → aAb, B → aB}. Ruas kiri semua produksinya</a:t>
            </a:r>
          </a:p>
          <a:p>
            <a:pPr algn="l" eaLnBrk="1" hangingPunct="1"/>
            <a:r>
              <a:rPr lang="en-US"/>
              <a:t>     terdiri dari sebuah V</a:t>
            </a:r>
            <a:r>
              <a:rPr lang="en-US" sz="2400" baseline="-25000"/>
              <a:t>N</a:t>
            </a:r>
            <a:r>
              <a:rPr lang="en-US" baseline="-25000"/>
              <a:t>  </a:t>
            </a:r>
            <a:r>
              <a:rPr lang="en-US"/>
              <a:t>maka G 4 kemungkinan tipe CFG atau RG. Selanjutnya</a:t>
            </a:r>
          </a:p>
          <a:p>
            <a:pPr algn="l" eaLnBrk="1" hangingPunct="1"/>
            <a:r>
              <a:rPr lang="en-US"/>
              <a:t>     karena ruas kanannya mengandung string yang panjangnya lebih dari 2 (yaitu</a:t>
            </a:r>
          </a:p>
          <a:p>
            <a:pPr algn="l" eaLnBrk="1" hangingPunct="1"/>
            <a:r>
              <a:rPr lang="sv-SE"/>
              <a:t>     aAb) maka G 4 bukan RG, dengan kata lain G 4 adalah CFG.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828800" y="296863"/>
            <a:ext cx="861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id-ID"/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286000" y="1066801"/>
            <a:ext cx="76962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2800" b="1"/>
              <a:t>PERTEMUAN I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/>
              <a:t>POKOK BAHASAN 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1"/>
              <a:t>PENDAHULUAN : KONSEP BAHASA AUTOMATA 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1"/>
              <a:t>FINITE STATE AUTOMATA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 b="1"/>
              <a:t>	a.	DFA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 b="1"/>
              <a:t>	b.	NFA 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 sz="2000" b="1"/>
              <a:t>EKIVA</a:t>
            </a:r>
            <a:r>
              <a:rPr lang="id-ID" sz="2000" b="1"/>
              <a:t>L</a:t>
            </a:r>
            <a:r>
              <a:rPr lang="en-US" sz="2000" b="1"/>
              <a:t>ENSI NFA &amp; DFA 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 sz="2000" b="1"/>
              <a:t>NFA &amp; </a:t>
            </a:r>
            <a:r>
              <a:rPr lang="en-US" sz="2000" b="1">
                <a:sym typeface="Symbol" panose="05050102010706020507" pitchFamily="18" charset="2"/>
              </a:rPr>
              <a:t> MOVE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 sz="2000" b="1">
                <a:sym typeface="Symbol" panose="05050102010706020507" pitchFamily="18" charset="2"/>
              </a:rPr>
              <a:t>EKSPESI REGULER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 sz="2000" b="1">
                <a:sym typeface="Symbol" panose="05050102010706020507" pitchFamily="18" charset="2"/>
              </a:rPr>
              <a:t>ATURAN PRODUKSI DFA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 sz="2000" b="1">
                <a:sym typeface="Symbol" panose="05050102010706020507" pitchFamily="18" charset="2"/>
              </a:rPr>
              <a:t>FSA &amp; OUTPUT</a:t>
            </a:r>
          </a:p>
        </p:txBody>
      </p:sp>
    </p:spTree>
    <p:extLst>
      <p:ext uri="{BB962C8B-B14F-4D97-AF65-F5344CB8AC3E}">
        <p14:creationId xmlns:p14="http://schemas.microsoft.com/office/powerpoint/2010/main" val="25618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1676400" y="990600"/>
            <a:ext cx="8763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/>
              <a:t>5. Grammar G5 dengan Q 5 = {S → aA, S → aB, aAb → aBCb}. Ruas kirinya</a:t>
            </a:r>
          </a:p>
          <a:p>
            <a:pPr algn="l" eaLnBrk="1" hangingPunct="1"/>
            <a:r>
              <a:rPr lang="en-US"/>
              <a:t>    mengandung string yang panjangnya lebih dari 1 (yaitu aAb) maka G5</a:t>
            </a:r>
          </a:p>
          <a:p>
            <a:pPr algn="l" eaLnBrk="1" hangingPunct="1"/>
            <a:r>
              <a:rPr lang="en-US"/>
              <a:t>    kemungkinan tipe CSG atau UG. Selanjutnya karena semua ruas kirinya lebih</a:t>
            </a:r>
          </a:p>
          <a:p>
            <a:pPr algn="l" eaLnBrk="1" hangingPunct="1"/>
            <a:r>
              <a:rPr lang="en-US"/>
              <a:t>    pendek atau sama dengan ruas kananya maka G 5 adalah CSG.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6. Grammar G 6 dengan Q 6 = {aS → ab, SAc → bc}. Ruas kirinya mengandung</a:t>
            </a:r>
          </a:p>
          <a:p>
            <a:pPr algn="l" eaLnBrk="1" hangingPunct="1"/>
            <a:r>
              <a:rPr lang="en-US"/>
              <a:t>    string yang panjangnya lebih dari 1 maka G 6 kemungkinan tipe CSG atau UG.</a:t>
            </a:r>
          </a:p>
          <a:p>
            <a:pPr algn="l" eaLnBrk="1" hangingPunct="1"/>
            <a:r>
              <a:rPr lang="en-US"/>
              <a:t>    Selanjutnya karena terdapat ruas kirinya yang lebih panjang daripada ruas</a:t>
            </a:r>
          </a:p>
          <a:p>
            <a:pPr algn="l" eaLnBrk="1" hangingPunct="1"/>
            <a:r>
              <a:rPr lang="en-US"/>
              <a:t>    kananya (yaitu SAc) maka G 6 adalah UG.    </a:t>
            </a:r>
          </a:p>
        </p:txBody>
      </p:sp>
    </p:spTree>
    <p:extLst>
      <p:ext uri="{BB962C8B-B14F-4D97-AF65-F5344CB8AC3E}">
        <p14:creationId xmlns:p14="http://schemas.microsoft.com/office/powerpoint/2010/main" val="384819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981200" y="228601"/>
            <a:ext cx="83058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/>
              <a:t>Tipe 0  </a:t>
            </a:r>
            <a:r>
              <a:rPr lang="en-US">
                <a:sym typeface="Symbol" panose="05050102010706020507" pitchFamily="18" charset="2"/>
              </a:rPr>
              <a:t> Mesin Automata  Mesin Turing</a:t>
            </a:r>
          </a:p>
          <a:p>
            <a:pPr algn="l" eaLnBrk="1" hangingPunct="1">
              <a:lnSpc>
                <a:spcPct val="150000"/>
              </a:lnSpc>
            </a:pPr>
            <a:r>
              <a:rPr lang="en-US"/>
              <a:t>Tipe 1  </a:t>
            </a:r>
            <a:r>
              <a:rPr lang="en-US">
                <a:sym typeface="Symbol" panose="05050102010706020507" pitchFamily="18" charset="2"/>
              </a:rPr>
              <a:t> Mesin Automata  Linier bounded</a:t>
            </a:r>
          </a:p>
          <a:p>
            <a:pPr algn="l" eaLnBrk="1" hangingPunct="1">
              <a:lnSpc>
                <a:spcPct val="150000"/>
              </a:lnSpc>
            </a:pPr>
            <a:r>
              <a:rPr lang="en-US"/>
              <a:t>Tipe 2  </a:t>
            </a:r>
            <a:r>
              <a:rPr lang="en-US">
                <a:sym typeface="Symbol" panose="05050102010706020507" pitchFamily="18" charset="2"/>
              </a:rPr>
              <a:t> Mesin Automata  Push Down ( NFA [Non Deterministic Finite Automata] }</a:t>
            </a:r>
          </a:p>
          <a:p>
            <a:pPr algn="l" eaLnBrk="1" hangingPunct="1">
              <a:lnSpc>
                <a:spcPct val="150000"/>
              </a:lnSpc>
            </a:pPr>
            <a:r>
              <a:rPr lang="en-US"/>
              <a:t>Tipe 3  </a:t>
            </a:r>
            <a:r>
              <a:rPr lang="en-US">
                <a:sym typeface="Symbol" panose="05050102010706020507" pitchFamily="18" charset="2"/>
              </a:rPr>
              <a:t> DFA, NFA ( DFA [Deterministic Finite Automata] )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ym typeface="Symbol" panose="05050102010706020507" pitchFamily="18" charset="2"/>
              </a:rPr>
              <a:t> Alternate → </a:t>
            </a:r>
          </a:p>
          <a:p>
            <a:pPr algn="l" eaLnBrk="1" hangingPunct="1">
              <a:lnSpc>
                <a:spcPct val="150000"/>
              </a:lnSpc>
            </a:pPr>
            <a:r>
              <a:rPr lang="en-US">
                <a:sym typeface="Symbol" panose="05050102010706020507" pitchFamily="18" charset="2"/>
              </a:rPr>
              <a:t>    x  y = y  x</a:t>
            </a:r>
          </a:p>
          <a:p>
            <a:pPr algn="l" eaLnBrk="1" hangingPunct="1">
              <a:lnSpc>
                <a:spcPct val="150000"/>
              </a:lnSpc>
            </a:pPr>
            <a:r>
              <a:rPr lang="en-US">
                <a:sym typeface="Symbol" panose="05050102010706020507" pitchFamily="18" charset="2"/>
              </a:rPr>
              <a:t>     → pilihan x atau y 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ym typeface="Symbol" panose="05050102010706020507" pitchFamily="18" charset="2"/>
              </a:rPr>
              <a:t> Cleen closure ( * )</a:t>
            </a:r>
          </a:p>
          <a:p>
            <a:pPr algn="l" eaLnBrk="1" hangingPunct="1">
              <a:lnSpc>
                <a:spcPct val="150000"/>
              </a:lnSpc>
            </a:pPr>
            <a:r>
              <a:rPr lang="en-US">
                <a:sym typeface="Symbol" panose="05050102010706020507" pitchFamily="18" charset="2"/>
              </a:rPr>
              <a:t>    x* =  x  xx  xxx …..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 Positive closure ( + ) → tanpa hampa</a:t>
            </a:r>
          </a:p>
          <a:p>
            <a:pPr algn="l" eaLnBrk="1" hangingPunct="1">
              <a:lnSpc>
                <a:spcPct val="150000"/>
              </a:lnSpc>
            </a:pPr>
            <a:r>
              <a:rPr lang="en-US"/>
              <a:t>    x +  = x </a:t>
            </a:r>
            <a:r>
              <a:rPr lang="en-US">
                <a:sym typeface="Symbol" panose="05050102010706020507" pitchFamily="18" charset="2"/>
              </a:rPr>
              <a:t> xx  xxx ……..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ym typeface="Symbol" panose="05050102010706020507" pitchFamily="18" charset="2"/>
              </a:rPr>
              <a:t> ( x * )* = x *</a:t>
            </a:r>
          </a:p>
          <a:p>
            <a:pPr algn="l" eaLnBrk="1" hangingPunct="1">
              <a:lnSpc>
                <a:spcPct val="150000"/>
              </a:lnSpc>
            </a:pPr>
            <a:r>
              <a:rPr lang="en-US">
                <a:sym typeface="Symbol" panose="05050102010706020507" pitchFamily="18" charset="2"/>
              </a:rPr>
              <a:t>    ( x  y )* =   xy  xx  yy  xy  yx  xxy  yyx …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ym typeface="Symbol" panose="05050102010706020507" pitchFamily="18" charset="2"/>
              </a:rPr>
              <a:t> ( xy )*  = xy  xyxy  xyxyxy …..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524000" y="838201"/>
            <a:ext cx="678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id-ID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828800" y="228601"/>
            <a:ext cx="853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id-ID"/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752600" y="990601"/>
            <a:ext cx="83820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Tipe 3 ?</a:t>
            </a:r>
          </a:p>
          <a:p>
            <a:pPr algn="l" eaLnBrk="1" hangingPunct="1">
              <a:spcBef>
                <a:spcPct val="50000"/>
              </a:spcBef>
              <a:buFontTx/>
              <a:buAutoNum type="alphaLcPeriod"/>
            </a:pPr>
            <a:r>
              <a:rPr lang="en-US"/>
              <a:t>B </a:t>
            </a:r>
            <a:r>
              <a:rPr lang="en-US">
                <a:cs typeface="Arial" panose="020B0604020202020204" pitchFamily="34" charset="0"/>
              </a:rPr>
              <a:t>→ bdB       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→ 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 ( Ya )</a:t>
            </a:r>
          </a:p>
          <a:p>
            <a:pPr algn="l" eaLnBrk="1" hangingPunct="1">
              <a:spcBef>
                <a:spcPct val="50000"/>
              </a:spcBef>
              <a:buFontTx/>
              <a:buAutoNum type="alphaLcPeriod"/>
            </a:pPr>
            <a:r>
              <a:rPr lang="en-US">
                <a:cs typeface="Arial" panose="020B0604020202020204" pitchFamily="34" charset="0"/>
              </a:rPr>
              <a:t>B → bcdef     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→ 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 ( Tidak )</a:t>
            </a:r>
          </a:p>
          <a:p>
            <a:pPr algn="l" eaLnBrk="1" hangingPunct="1">
              <a:spcBef>
                <a:spcPct val="50000"/>
              </a:spcBef>
              <a:buFontTx/>
              <a:buAutoNum type="alphaLcPeriod"/>
            </a:pPr>
            <a:r>
              <a:rPr lang="en-US">
                <a:cs typeface="Arial" panose="020B0604020202020204" pitchFamily="34" charset="0"/>
              </a:rPr>
              <a:t>A → ass        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→ 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( Tidak )</a:t>
            </a:r>
          </a:p>
          <a:p>
            <a:pPr algn="l" eaLnBrk="1" hangingPunct="1">
              <a:spcBef>
                <a:spcPct val="50000"/>
              </a:spcBef>
              <a:buFontTx/>
              <a:buAutoNum type="alphaLcPeriod"/>
            </a:pPr>
            <a:r>
              <a:rPr lang="en-US">
                <a:cs typeface="Arial" panose="020B0604020202020204" pitchFamily="34" charset="0"/>
              </a:rPr>
              <a:t>Ad → dB       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 → 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 ( Tidak 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cs typeface="Arial" panose="020B0604020202020204" pitchFamily="34" charset="0"/>
              </a:rPr>
              <a:t>Tipe 2 ?</a:t>
            </a:r>
          </a:p>
          <a:p>
            <a:pPr algn="l" eaLnBrk="1" hangingPunct="1">
              <a:spcBef>
                <a:spcPct val="50000"/>
              </a:spcBef>
              <a:buFontTx/>
              <a:buAutoNum type="alphaLcPeriod" startAt="5"/>
            </a:pPr>
            <a:r>
              <a:rPr lang="en-US">
                <a:cs typeface="Arial" panose="020B0604020202020204" pitchFamily="34" charset="0"/>
              </a:rPr>
              <a:t>B → bcdefG  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→ 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( Ya )</a:t>
            </a:r>
          </a:p>
          <a:p>
            <a:pPr algn="l" eaLnBrk="1" hangingPunct="1">
              <a:spcBef>
                <a:spcPct val="50000"/>
              </a:spcBef>
              <a:buFontTx/>
              <a:buAutoNum type="alphaLcPeriod" startAt="5"/>
            </a:pPr>
            <a:r>
              <a:rPr lang="en-US">
                <a:cs typeface="Arial" panose="020B0604020202020204" pitchFamily="34" charset="0"/>
              </a:rPr>
              <a:t>A → Ace        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→ 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 ( Ya ) </a:t>
            </a:r>
          </a:p>
          <a:p>
            <a:pPr algn="l" eaLnBrk="1" hangingPunct="1">
              <a:spcBef>
                <a:spcPct val="50000"/>
              </a:spcBef>
              <a:buFontTx/>
              <a:buAutoNum type="alphaLcPeriod" startAt="5"/>
            </a:pPr>
            <a:r>
              <a:rPr lang="en-US">
                <a:cs typeface="Arial" panose="020B0604020202020204" pitchFamily="34" charset="0"/>
              </a:rPr>
              <a:t>A → ab          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→ 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 ( Ya )</a:t>
            </a:r>
          </a:p>
          <a:p>
            <a:pPr algn="l" eaLnBrk="1" hangingPunct="1">
              <a:spcBef>
                <a:spcPct val="50000"/>
              </a:spcBef>
              <a:buFontTx/>
              <a:buAutoNum type="alphaLcPeriod" startAt="5"/>
            </a:pPr>
            <a:r>
              <a:rPr lang="en-US">
                <a:cs typeface="Arial" panose="020B0604020202020204" pitchFamily="34" charset="0"/>
              </a:rPr>
              <a:t>A → aSa        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 → 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N</a:t>
            </a:r>
            <a:r>
              <a:rPr lang="en-US">
                <a:cs typeface="Arial" panose="020B0604020202020204" pitchFamily="34" charset="0"/>
              </a:rPr>
              <a:t>V</a:t>
            </a:r>
            <a:r>
              <a:rPr lang="en-US" baseline="-25000">
                <a:cs typeface="Arial" panose="020B0604020202020204" pitchFamily="34" charset="0"/>
              </a:rPr>
              <a:t>T</a:t>
            </a:r>
            <a:r>
              <a:rPr lang="en-US">
                <a:cs typeface="Arial" panose="020B0604020202020204" pitchFamily="34" charset="0"/>
              </a:rPr>
              <a:t> ( Ya )</a:t>
            </a:r>
          </a:p>
        </p:txBody>
      </p:sp>
    </p:spTree>
    <p:extLst>
      <p:ext uri="{BB962C8B-B14F-4D97-AF65-F5344CB8AC3E}">
        <p14:creationId xmlns:p14="http://schemas.microsoft.com/office/powerpoint/2010/main" val="307938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057400" y="304801"/>
            <a:ext cx="952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/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/>
              <a:t>Tipe 1</a:t>
            </a:r>
          </a:p>
          <a:p>
            <a:pPr algn="l" eaLnBrk="1" hangingPunct="1">
              <a:lnSpc>
                <a:spcPct val="150000"/>
              </a:lnSpc>
              <a:buFontTx/>
              <a:buAutoNum type="alphaLcPeriod" startAt="9"/>
            </a:pPr>
            <a:r>
              <a:rPr lang="en-US"/>
              <a:t>   Ad → b      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 → V</a:t>
            </a:r>
            <a:r>
              <a:rPr lang="en-US" baseline="-25000"/>
              <a:t>T</a:t>
            </a:r>
            <a:r>
              <a:rPr lang="en-US"/>
              <a:t> ( Tidak )</a:t>
            </a:r>
          </a:p>
          <a:p>
            <a:pPr algn="l" eaLnBrk="1" hangingPunct="1">
              <a:lnSpc>
                <a:spcPct val="150000"/>
              </a:lnSpc>
              <a:buFontTx/>
              <a:buAutoNum type="alphaLcPeriod" startAt="9"/>
            </a:pPr>
            <a:r>
              <a:rPr lang="en-US"/>
              <a:t>   AB → cde  V</a:t>
            </a:r>
            <a:r>
              <a:rPr lang="en-US" baseline="-25000"/>
              <a:t>N</a:t>
            </a:r>
            <a:r>
              <a:rPr lang="en-US"/>
              <a:t>V</a:t>
            </a:r>
            <a:r>
              <a:rPr lang="en-US" baseline="-25000"/>
              <a:t>N</a:t>
            </a:r>
            <a:r>
              <a:rPr lang="en-US"/>
              <a:t>→ 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 ( Ya )</a:t>
            </a:r>
          </a:p>
          <a:p>
            <a:pPr algn="l" eaLnBrk="1" hangingPunct="1">
              <a:lnSpc>
                <a:spcPct val="150000"/>
              </a:lnSpc>
              <a:buFontTx/>
              <a:buAutoNum type="alphaLcPeriod" startAt="9"/>
            </a:pPr>
            <a:r>
              <a:rPr lang="en-US"/>
              <a:t>  Ad → dB     V</a:t>
            </a:r>
            <a:r>
              <a:rPr lang="en-US" baseline="-25000"/>
              <a:t>N</a:t>
            </a:r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→V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N</a:t>
            </a:r>
            <a:r>
              <a:rPr lang="en-US"/>
              <a:t> ( Ya )</a:t>
            </a:r>
          </a:p>
          <a:p>
            <a:pPr algn="l" eaLnBrk="1" hangingPunct="1">
              <a:lnSpc>
                <a:spcPct val="150000"/>
              </a:lnSpc>
              <a:buFontTx/>
              <a:buAutoNum type="alphaLcPeriod" startAt="9"/>
            </a:pPr>
            <a:r>
              <a:rPr lang="en-US"/>
              <a:t>   adC → DE 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N</a:t>
            </a:r>
            <a:r>
              <a:rPr lang="en-US"/>
              <a:t> → V</a:t>
            </a:r>
            <a:r>
              <a:rPr lang="en-US" baseline="-25000"/>
              <a:t>N</a:t>
            </a:r>
            <a:r>
              <a:rPr lang="en-US"/>
              <a:t>V</a:t>
            </a:r>
            <a:r>
              <a:rPr lang="en-US" baseline="-25000"/>
              <a:t>N</a:t>
            </a:r>
            <a:r>
              <a:rPr lang="en-US"/>
              <a:t> ( Tidak )</a:t>
            </a:r>
          </a:p>
          <a:p>
            <a:pPr algn="l" eaLnBrk="1" hangingPunct="1">
              <a:lnSpc>
                <a:spcPct val="150000"/>
              </a:lnSpc>
            </a:pPr>
            <a:r>
              <a:rPr lang="en-US"/>
              <a:t>Tipe 0</a:t>
            </a:r>
          </a:p>
          <a:p>
            <a:pPr algn="l" eaLnBrk="1" hangingPunct="1">
              <a:lnSpc>
                <a:spcPct val="150000"/>
              </a:lnSpc>
              <a:buFontTx/>
              <a:buAutoNum type="alphaLcPeriod" startAt="13"/>
            </a:pPr>
            <a:r>
              <a:rPr lang="en-US"/>
              <a:t>  AB → cde   V</a:t>
            </a:r>
            <a:r>
              <a:rPr lang="en-US" baseline="-25000"/>
              <a:t>N</a:t>
            </a:r>
            <a:r>
              <a:rPr lang="en-US"/>
              <a:t>V</a:t>
            </a:r>
            <a:r>
              <a:rPr lang="en-US" baseline="-25000"/>
              <a:t>N</a:t>
            </a:r>
            <a:r>
              <a:rPr lang="en-US"/>
              <a:t> → 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 ( Tidak )</a:t>
            </a:r>
          </a:p>
          <a:p>
            <a:pPr algn="l" eaLnBrk="1" hangingPunct="1">
              <a:lnSpc>
                <a:spcPct val="150000"/>
              </a:lnSpc>
              <a:buFontTx/>
              <a:buAutoNum type="alphaLcPeriod" startAt="13"/>
            </a:pPr>
            <a:r>
              <a:rPr lang="en-US"/>
              <a:t>  adC → DE  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N</a:t>
            </a:r>
            <a:r>
              <a:rPr lang="en-US"/>
              <a:t> → V</a:t>
            </a:r>
            <a:r>
              <a:rPr lang="en-US" baseline="-25000"/>
              <a:t>N</a:t>
            </a:r>
            <a:r>
              <a:rPr lang="en-US"/>
              <a:t>V</a:t>
            </a:r>
            <a:r>
              <a:rPr lang="en-US" baseline="-25000"/>
              <a:t>N</a:t>
            </a:r>
            <a:r>
              <a:rPr lang="en-US"/>
              <a:t> ( Ya )</a:t>
            </a:r>
          </a:p>
          <a:p>
            <a:pPr algn="l" eaLnBrk="1" hangingPunct="1">
              <a:lnSpc>
                <a:spcPct val="150000"/>
              </a:lnSpc>
              <a:buFontTx/>
              <a:buAutoNum type="alphaLcPeriod" startAt="13"/>
            </a:pPr>
            <a:r>
              <a:rPr lang="en-US"/>
              <a:t>  ad → b        V</a:t>
            </a:r>
            <a:r>
              <a:rPr lang="en-US" baseline="-25000"/>
              <a:t>T</a:t>
            </a:r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 → V</a:t>
            </a:r>
            <a:r>
              <a:rPr lang="en-US" baseline="-25000"/>
              <a:t>N</a:t>
            </a:r>
            <a:r>
              <a:rPr lang="en-US"/>
              <a:t> ( Ya )</a:t>
            </a:r>
          </a:p>
          <a:p>
            <a:pPr algn="l" eaLnBrk="1" hangingPunct="1">
              <a:lnSpc>
                <a:spcPct val="150000"/>
              </a:lnSpc>
            </a:pPr>
            <a:endParaRPr lang="en-US"/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990601"/>
            <a:ext cx="9144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dirty="0" err="1">
                <a:latin typeface="Arial" charset="0"/>
              </a:rPr>
              <a:t>Mesin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abstrak</a:t>
            </a:r>
            <a:r>
              <a:rPr lang="en-US" dirty="0">
                <a:latin typeface="Arial" charset="0"/>
              </a:rPr>
              <a:t> yang </a:t>
            </a:r>
            <a:r>
              <a:rPr lang="en-US" dirty="0" err="1">
                <a:latin typeface="Arial" charset="0"/>
              </a:rPr>
              <a:t>dapat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mengenali</a:t>
            </a:r>
            <a:r>
              <a:rPr lang="en-US" dirty="0">
                <a:latin typeface="Arial" charset="0"/>
              </a:rPr>
              <a:t> (recognize), </a:t>
            </a:r>
            <a:r>
              <a:rPr lang="en-US" dirty="0" err="1">
                <a:latin typeface="Arial" charset="0"/>
              </a:rPr>
              <a:t>menerima</a:t>
            </a:r>
            <a:r>
              <a:rPr lang="en-US" dirty="0">
                <a:latin typeface="Arial" charset="0"/>
              </a:rPr>
              <a:t> (accept), 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    </a:t>
            </a:r>
            <a:r>
              <a:rPr lang="en-US" dirty="0" err="1">
                <a:latin typeface="Arial" charset="0"/>
              </a:rPr>
              <a:t>membangkitkan</a:t>
            </a:r>
            <a:r>
              <a:rPr lang="en-US" dirty="0">
                <a:latin typeface="Arial" charset="0"/>
              </a:rPr>
              <a:t> (generate) </a:t>
            </a:r>
            <a:r>
              <a:rPr lang="en-US" dirty="0" err="1">
                <a:latin typeface="Arial" charset="0"/>
              </a:rPr>
              <a:t>sebuah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kalimat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dalam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bahasa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tertentu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merupakan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definisi</a:t>
            </a:r>
            <a:endParaRPr lang="en-US" dirty="0">
              <a:latin typeface="Arial" charset="0"/>
            </a:endParaRP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 a. Formal language                               d. Text Processor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 b. Compiler                                            e. Terminal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 c. Automata </a:t>
            </a:r>
          </a:p>
          <a:p>
            <a:pPr marL="342900" indent="-342900">
              <a:defRPr/>
            </a:pPr>
            <a:endParaRPr lang="en-US" dirty="0">
              <a:latin typeface="Arial" charset="0"/>
            </a:endParaRP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2.  </a:t>
            </a:r>
            <a:r>
              <a:rPr lang="en-US" dirty="0" err="1">
                <a:latin typeface="Arial" charset="0"/>
              </a:rPr>
              <a:t>Pengertian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ProperPostfix</a:t>
            </a:r>
            <a:r>
              <a:rPr lang="en-US" dirty="0">
                <a:latin typeface="Arial" charset="0"/>
              </a:rPr>
              <a:t> (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PoperSufix</a:t>
            </a:r>
            <a:r>
              <a:rPr lang="en-US" dirty="0">
                <a:latin typeface="Arial" charset="0"/>
              </a:rPr>
              <a:t>) string w </a:t>
            </a:r>
            <a:r>
              <a:rPr lang="en-US" dirty="0" err="1">
                <a:latin typeface="Arial" charset="0"/>
              </a:rPr>
              <a:t>adalah</a:t>
            </a:r>
            <a:r>
              <a:rPr lang="en-US" dirty="0">
                <a:latin typeface="Arial" charset="0"/>
              </a:rPr>
              <a:t> …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a.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menghilangkan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satu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lebih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-   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   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 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</a:t>
            </a:r>
          </a:p>
          <a:p>
            <a:pPr algn="l">
              <a:defRPr/>
            </a:pPr>
            <a:r>
              <a:rPr lang="es-ES" dirty="0">
                <a:latin typeface="Arial" charset="0"/>
              </a:rPr>
              <a:t>     b.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c. 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menghilangkan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  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 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d.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m</a:t>
            </a:r>
            <a:r>
              <a:rPr lang="es-ES" dirty="0" err="1">
                <a:latin typeface="Arial" charset="0"/>
              </a:rPr>
              <a:t>enghilangkan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nol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atau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lebih</a:t>
            </a:r>
            <a:r>
              <a:rPr lang="es-ES" dirty="0">
                <a:latin typeface="Arial" charset="0"/>
              </a:rPr>
              <a:t> simbol-</a:t>
            </a:r>
          </a:p>
          <a:p>
            <a:pPr algn="l">
              <a:defRPr/>
            </a:pPr>
            <a:r>
              <a:rPr lang="es-ES" dirty="0">
                <a:latin typeface="Arial" charset="0"/>
              </a:rPr>
              <a:t>         simbol </a:t>
            </a:r>
            <a:r>
              <a:rPr lang="es-ES" dirty="0" err="1">
                <a:latin typeface="Arial" charset="0"/>
              </a:rPr>
              <a:t>paling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depan</a:t>
            </a:r>
            <a:r>
              <a:rPr lang="es-ES" dirty="0">
                <a:latin typeface="Arial" charset="0"/>
              </a:rPr>
              <a:t> dan/</a:t>
            </a:r>
            <a:r>
              <a:rPr lang="es-ES" dirty="0" err="1">
                <a:latin typeface="Arial" charset="0"/>
              </a:rPr>
              <a:t>atau</a:t>
            </a:r>
            <a:r>
              <a:rPr lang="es-ES" dirty="0">
                <a:latin typeface="Arial" charset="0"/>
              </a:rPr>
              <a:t> simbol-simbol </a:t>
            </a:r>
            <a:r>
              <a:rPr lang="en-US" dirty="0">
                <a:latin typeface="Arial" charset="0"/>
              </a:rPr>
              <a:t>paling </a:t>
            </a:r>
            <a:r>
              <a:rPr lang="en-US" dirty="0" err="1">
                <a:latin typeface="Arial" charset="0"/>
              </a:rPr>
              <a:t>belakang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e. </a:t>
            </a:r>
            <a:r>
              <a:rPr lang="en-US" dirty="0" err="1">
                <a:latin typeface="Arial" charset="0"/>
              </a:rPr>
              <a:t>penyambungan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dua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buah</a:t>
            </a:r>
            <a:r>
              <a:rPr lang="en-US" dirty="0">
                <a:latin typeface="Arial" charset="0"/>
              </a:rPr>
              <a:t> string </a:t>
            </a:r>
          </a:p>
        </p:txBody>
      </p:sp>
    </p:spTree>
    <p:extLst>
      <p:ext uri="{BB962C8B-B14F-4D97-AF65-F5344CB8AC3E}">
        <p14:creationId xmlns:p14="http://schemas.microsoft.com/office/powerpoint/2010/main" val="3177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990600"/>
            <a:ext cx="9144000" cy="5354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dirty="0">
                <a:latin typeface="Arial" charset="0"/>
              </a:rPr>
              <a:t>2.  </a:t>
            </a:r>
            <a:r>
              <a:rPr lang="en-US" dirty="0" err="1">
                <a:latin typeface="Arial" charset="0"/>
              </a:rPr>
              <a:t>Pengertian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ProperPostfix</a:t>
            </a:r>
            <a:r>
              <a:rPr lang="en-US" dirty="0">
                <a:latin typeface="Arial" charset="0"/>
              </a:rPr>
              <a:t> (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PoperSufix</a:t>
            </a:r>
            <a:r>
              <a:rPr lang="en-US" dirty="0">
                <a:latin typeface="Arial" charset="0"/>
              </a:rPr>
              <a:t>) string w </a:t>
            </a:r>
            <a:r>
              <a:rPr lang="en-US" dirty="0" err="1">
                <a:latin typeface="Arial" charset="0"/>
              </a:rPr>
              <a:t>adalah</a:t>
            </a:r>
            <a:r>
              <a:rPr lang="en-US" dirty="0">
                <a:latin typeface="Arial" charset="0"/>
              </a:rPr>
              <a:t> …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a.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menghilangkan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satu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lebih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-   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   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 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</a:t>
            </a:r>
          </a:p>
          <a:p>
            <a:pPr algn="l">
              <a:defRPr/>
            </a:pPr>
            <a:r>
              <a:rPr lang="es-ES" dirty="0">
                <a:latin typeface="Arial" charset="0"/>
              </a:rPr>
              <a:t>     b.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c. 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menghilangkan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  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 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d.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m</a:t>
            </a:r>
            <a:r>
              <a:rPr lang="es-ES" dirty="0" err="1">
                <a:latin typeface="Arial" charset="0"/>
              </a:rPr>
              <a:t>enghilangkan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nol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atau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lebih</a:t>
            </a:r>
            <a:r>
              <a:rPr lang="es-ES" dirty="0">
                <a:latin typeface="Arial" charset="0"/>
              </a:rPr>
              <a:t> simbol-</a:t>
            </a:r>
          </a:p>
          <a:p>
            <a:pPr algn="l">
              <a:defRPr/>
            </a:pPr>
            <a:r>
              <a:rPr lang="es-ES" dirty="0">
                <a:latin typeface="Arial" charset="0"/>
              </a:rPr>
              <a:t>         simbol </a:t>
            </a:r>
            <a:r>
              <a:rPr lang="es-ES" dirty="0" err="1">
                <a:latin typeface="Arial" charset="0"/>
              </a:rPr>
              <a:t>paling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depan</a:t>
            </a:r>
            <a:r>
              <a:rPr lang="es-ES" dirty="0">
                <a:latin typeface="Arial" charset="0"/>
              </a:rPr>
              <a:t> dan/</a:t>
            </a:r>
            <a:r>
              <a:rPr lang="es-ES" dirty="0" err="1">
                <a:latin typeface="Arial" charset="0"/>
              </a:rPr>
              <a:t>atau</a:t>
            </a:r>
            <a:r>
              <a:rPr lang="es-ES" dirty="0">
                <a:latin typeface="Arial" charset="0"/>
              </a:rPr>
              <a:t> simbol-simbol </a:t>
            </a:r>
            <a:r>
              <a:rPr lang="en-US" dirty="0">
                <a:latin typeface="Arial" charset="0"/>
              </a:rPr>
              <a:t>paling </a:t>
            </a:r>
            <a:r>
              <a:rPr lang="en-US" dirty="0" err="1">
                <a:latin typeface="Arial" charset="0"/>
              </a:rPr>
              <a:t>belakang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e. </a:t>
            </a:r>
            <a:r>
              <a:rPr lang="en-US" dirty="0" err="1">
                <a:latin typeface="Arial" charset="0"/>
              </a:rPr>
              <a:t>penyambungan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dua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buah</a:t>
            </a:r>
            <a:r>
              <a:rPr lang="en-US" dirty="0">
                <a:latin typeface="Arial" charset="0"/>
              </a:rPr>
              <a:t> string</a:t>
            </a:r>
          </a:p>
          <a:p>
            <a:pPr algn="l">
              <a:defRPr/>
            </a:pPr>
            <a:endParaRPr lang="en-US" dirty="0">
              <a:latin typeface="Arial" charset="0"/>
            </a:endParaRP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3.  </a:t>
            </a:r>
            <a:r>
              <a:rPr lang="en-US" dirty="0" err="1">
                <a:latin typeface="Arial" charset="0"/>
              </a:rPr>
              <a:t>Pengertian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Substring string w </a:t>
            </a:r>
            <a:r>
              <a:rPr lang="en-US" dirty="0" err="1">
                <a:latin typeface="Arial" charset="0"/>
              </a:rPr>
              <a:t>adalah</a:t>
            </a:r>
            <a:endParaRPr lang="en-US" dirty="0">
              <a:latin typeface="Arial" charset="0"/>
            </a:endParaRP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a.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menghilangkan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satu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lebih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-   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   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 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</a:t>
            </a:r>
          </a:p>
          <a:p>
            <a:pPr algn="l">
              <a:defRPr/>
            </a:pPr>
            <a:r>
              <a:rPr lang="es-ES" dirty="0">
                <a:latin typeface="Arial" charset="0"/>
              </a:rPr>
              <a:t>     b.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c. 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menghilangkan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  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 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d.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m</a:t>
            </a:r>
            <a:r>
              <a:rPr lang="es-ES" dirty="0" err="1">
                <a:latin typeface="Arial" charset="0"/>
              </a:rPr>
              <a:t>enghilangkan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nol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atau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lebih</a:t>
            </a:r>
            <a:r>
              <a:rPr lang="es-ES" dirty="0">
                <a:latin typeface="Arial" charset="0"/>
              </a:rPr>
              <a:t> simbol-</a:t>
            </a:r>
          </a:p>
          <a:p>
            <a:pPr algn="l">
              <a:defRPr/>
            </a:pPr>
            <a:r>
              <a:rPr lang="es-ES" dirty="0">
                <a:latin typeface="Arial" charset="0"/>
              </a:rPr>
              <a:t>         simbol </a:t>
            </a:r>
            <a:r>
              <a:rPr lang="es-ES" dirty="0" err="1">
                <a:latin typeface="Arial" charset="0"/>
              </a:rPr>
              <a:t>paling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depan</a:t>
            </a:r>
            <a:r>
              <a:rPr lang="es-ES" dirty="0">
                <a:latin typeface="Arial" charset="0"/>
              </a:rPr>
              <a:t> dan/</a:t>
            </a:r>
            <a:r>
              <a:rPr lang="es-ES" dirty="0" err="1">
                <a:latin typeface="Arial" charset="0"/>
              </a:rPr>
              <a:t>atau</a:t>
            </a:r>
            <a:r>
              <a:rPr lang="es-ES" dirty="0">
                <a:latin typeface="Arial" charset="0"/>
              </a:rPr>
              <a:t> simbol-simbol </a:t>
            </a:r>
            <a:r>
              <a:rPr lang="en-US" dirty="0">
                <a:latin typeface="Arial" charset="0"/>
              </a:rPr>
              <a:t>paling </a:t>
            </a:r>
            <a:r>
              <a:rPr lang="en-US" dirty="0" err="1">
                <a:latin typeface="Arial" charset="0"/>
              </a:rPr>
              <a:t>belakang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e. </a:t>
            </a:r>
            <a:r>
              <a:rPr lang="en-US" dirty="0" err="1">
                <a:latin typeface="Arial" charset="0"/>
              </a:rPr>
              <a:t>penyambungan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dua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buah</a:t>
            </a:r>
            <a:r>
              <a:rPr lang="en-US" dirty="0">
                <a:latin typeface="Arial" charset="0"/>
              </a:rPr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26121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990601"/>
            <a:ext cx="9144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dirty="0">
                <a:latin typeface="Arial" charset="0"/>
              </a:rPr>
              <a:t>3.  </a:t>
            </a:r>
            <a:r>
              <a:rPr lang="en-US" dirty="0" err="1">
                <a:latin typeface="Arial" charset="0"/>
              </a:rPr>
              <a:t>Pengertian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Substring string w </a:t>
            </a:r>
            <a:r>
              <a:rPr lang="en-US" dirty="0" err="1">
                <a:latin typeface="Arial" charset="0"/>
              </a:rPr>
              <a:t>adalah</a:t>
            </a:r>
            <a:endParaRPr lang="en-US" dirty="0">
              <a:latin typeface="Arial" charset="0"/>
            </a:endParaRP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a.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menghilangkan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satu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atau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lebih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-   </a:t>
            </a:r>
          </a:p>
          <a:p>
            <a:pPr marL="342900" indent="-342900">
              <a:defRPr/>
            </a:pPr>
            <a:r>
              <a:rPr lang="en-US" dirty="0">
                <a:latin typeface="Arial" charset="0"/>
              </a:rPr>
              <a:t>        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 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</a:t>
            </a:r>
          </a:p>
          <a:p>
            <a:pPr algn="l">
              <a:defRPr/>
            </a:pPr>
            <a:r>
              <a:rPr lang="es-ES" dirty="0">
                <a:latin typeface="Arial" charset="0"/>
              </a:rPr>
              <a:t>     b.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c. 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menghilangkan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paling </a:t>
            </a:r>
            <a:r>
              <a:rPr lang="en-US" dirty="0" err="1">
                <a:latin typeface="Arial" charset="0"/>
              </a:rPr>
              <a:t>depan</a:t>
            </a:r>
            <a:r>
              <a:rPr lang="en-US" dirty="0">
                <a:latin typeface="Arial" charset="0"/>
              </a:rPr>
              <a:t> 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   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 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d. string yang </a:t>
            </a:r>
            <a:r>
              <a:rPr lang="en-US" dirty="0" err="1">
                <a:latin typeface="Arial" charset="0"/>
              </a:rPr>
              <a:t>dihasilkan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m</a:t>
            </a:r>
            <a:r>
              <a:rPr lang="es-ES" dirty="0" err="1">
                <a:latin typeface="Arial" charset="0"/>
              </a:rPr>
              <a:t>enghilangkan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nol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atau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lebih</a:t>
            </a:r>
            <a:r>
              <a:rPr lang="es-ES" dirty="0">
                <a:latin typeface="Arial" charset="0"/>
              </a:rPr>
              <a:t> simbol-</a:t>
            </a:r>
          </a:p>
          <a:p>
            <a:pPr algn="l">
              <a:defRPr/>
            </a:pPr>
            <a:r>
              <a:rPr lang="es-ES" dirty="0">
                <a:latin typeface="Arial" charset="0"/>
              </a:rPr>
              <a:t>         simbol </a:t>
            </a:r>
            <a:r>
              <a:rPr lang="es-ES" dirty="0" err="1">
                <a:latin typeface="Arial" charset="0"/>
              </a:rPr>
              <a:t>paling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depan</a:t>
            </a:r>
            <a:r>
              <a:rPr lang="es-ES" dirty="0">
                <a:latin typeface="Arial" charset="0"/>
              </a:rPr>
              <a:t> dan/</a:t>
            </a:r>
            <a:r>
              <a:rPr lang="es-ES" dirty="0" err="1">
                <a:latin typeface="Arial" charset="0"/>
              </a:rPr>
              <a:t>atau</a:t>
            </a:r>
            <a:r>
              <a:rPr lang="es-ES" dirty="0">
                <a:latin typeface="Arial" charset="0"/>
              </a:rPr>
              <a:t> simbol-simbol </a:t>
            </a:r>
            <a:r>
              <a:rPr lang="en-US" dirty="0">
                <a:latin typeface="Arial" charset="0"/>
              </a:rPr>
              <a:t>paling </a:t>
            </a:r>
            <a:r>
              <a:rPr lang="en-US" dirty="0" err="1">
                <a:latin typeface="Arial" charset="0"/>
              </a:rPr>
              <a:t>belakang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string w </a:t>
            </a:r>
            <a:r>
              <a:rPr lang="en-US" dirty="0" err="1">
                <a:latin typeface="Arial" charset="0"/>
              </a:rPr>
              <a:t>tersebut</a:t>
            </a:r>
            <a:r>
              <a:rPr lang="en-US" dirty="0">
                <a:latin typeface="Arial" charset="0"/>
              </a:rPr>
              <a:t>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e. </a:t>
            </a:r>
            <a:r>
              <a:rPr lang="en-US" dirty="0" err="1">
                <a:latin typeface="Arial" charset="0"/>
              </a:rPr>
              <a:t>penyambungan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dua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buah</a:t>
            </a:r>
            <a:r>
              <a:rPr lang="en-US" dirty="0">
                <a:latin typeface="Arial" charset="0"/>
              </a:rPr>
              <a:t> string</a:t>
            </a:r>
          </a:p>
          <a:p>
            <a:pPr algn="l">
              <a:defRPr/>
            </a:pPr>
            <a:endParaRPr lang="en-US" dirty="0">
              <a:latin typeface="Arial" charset="0"/>
            </a:endParaRPr>
          </a:p>
          <a:p>
            <a:pPr algn="l">
              <a:defRPr/>
            </a:pPr>
            <a:r>
              <a:rPr lang="it-IT" dirty="0">
                <a:latin typeface="Arial" charset="0"/>
              </a:rPr>
              <a:t>4.  Di bawah ini yang bukan merupakan simbol terminal adalah ...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a. </a:t>
            </a:r>
            <a:r>
              <a:rPr lang="en-US" dirty="0" err="1">
                <a:latin typeface="Arial" charset="0"/>
              </a:rPr>
              <a:t>huruf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kecil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awal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alfabet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a, b, c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b.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operator,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+, −, </a:t>
            </a:r>
            <a:r>
              <a:rPr lang="en-US" dirty="0" err="1">
                <a:latin typeface="Arial" charset="0"/>
              </a:rPr>
              <a:t>dan</a:t>
            </a:r>
            <a:r>
              <a:rPr lang="en-US" dirty="0">
                <a:latin typeface="Arial" charset="0"/>
              </a:rPr>
              <a:t> ×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c.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tanda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baca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(, ), </a:t>
            </a:r>
            <a:r>
              <a:rPr lang="en-US" dirty="0" err="1">
                <a:latin typeface="Arial" charset="0"/>
              </a:rPr>
              <a:t>dan</a:t>
            </a:r>
            <a:r>
              <a:rPr lang="en-US" dirty="0">
                <a:latin typeface="Arial" charset="0"/>
              </a:rPr>
              <a:t> ;</a:t>
            </a:r>
          </a:p>
          <a:p>
            <a:pPr algn="l">
              <a:defRPr/>
            </a:pPr>
            <a:r>
              <a:rPr lang="en-US" dirty="0">
                <a:latin typeface="Arial" charset="0"/>
              </a:rPr>
              <a:t>     d. string yang </a:t>
            </a:r>
            <a:r>
              <a:rPr lang="en-US" dirty="0" err="1">
                <a:latin typeface="Arial" charset="0"/>
              </a:rPr>
              <a:t>tercetak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tebal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misalnya</a:t>
            </a:r>
            <a:r>
              <a:rPr lang="en-US" dirty="0">
                <a:latin typeface="Arial" charset="0"/>
              </a:rPr>
              <a:t> : if, then, </a:t>
            </a:r>
            <a:r>
              <a:rPr lang="en-US" dirty="0" err="1">
                <a:latin typeface="Arial" charset="0"/>
              </a:rPr>
              <a:t>dan</a:t>
            </a:r>
            <a:r>
              <a:rPr lang="en-US" dirty="0">
                <a:latin typeface="Arial" charset="0"/>
              </a:rPr>
              <a:t> else.</a:t>
            </a:r>
          </a:p>
          <a:p>
            <a:pPr algn="l">
              <a:defRPr/>
            </a:pPr>
            <a:r>
              <a:rPr lang="it-IT" dirty="0">
                <a:latin typeface="Arial" charset="0"/>
              </a:rPr>
              <a:t>     e. </a:t>
            </a:r>
            <a:r>
              <a:rPr lang="en-US" dirty="0" err="1">
                <a:latin typeface="Arial" charset="0"/>
              </a:rPr>
              <a:t>huruf</a:t>
            </a:r>
            <a:r>
              <a:rPr lang="en-US" dirty="0">
                <a:latin typeface="Arial" charset="0"/>
              </a:rPr>
              <a:t> S </a:t>
            </a:r>
            <a:r>
              <a:rPr lang="en-US" dirty="0" err="1">
                <a:latin typeface="Arial" charset="0"/>
              </a:rPr>
              <a:t>sebagai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simbol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awal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0" y="990600"/>
            <a:ext cx="9144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it-IT"/>
              <a:t>4.  Di bawah ini yang bukan merupakan simbol terminal adalah ...</a:t>
            </a:r>
          </a:p>
          <a:p>
            <a:pPr algn="l" eaLnBrk="1" hangingPunct="1"/>
            <a:r>
              <a:rPr lang="en-US"/>
              <a:t>     a. huruf kecil awal alfabet, misalnya : a, b, c</a:t>
            </a:r>
          </a:p>
          <a:p>
            <a:pPr algn="l" eaLnBrk="1" hangingPunct="1"/>
            <a:r>
              <a:rPr lang="en-US"/>
              <a:t>     b. simbol operator, misalnya : +, −, dan ×</a:t>
            </a:r>
          </a:p>
          <a:p>
            <a:pPr algn="l" eaLnBrk="1" hangingPunct="1"/>
            <a:r>
              <a:rPr lang="en-US"/>
              <a:t>     c. simbol tanda baca, misalnya : (, ), dan ;</a:t>
            </a:r>
          </a:p>
          <a:p>
            <a:pPr algn="l" eaLnBrk="1" hangingPunct="1"/>
            <a:r>
              <a:rPr lang="en-US"/>
              <a:t>     d. string yang tercetak tebal, misalnya : if, then, dan else.</a:t>
            </a:r>
          </a:p>
          <a:p>
            <a:pPr algn="l" eaLnBrk="1" hangingPunct="1"/>
            <a:r>
              <a:rPr lang="it-IT"/>
              <a:t>     e. </a:t>
            </a:r>
            <a:r>
              <a:rPr lang="en-US"/>
              <a:t>huruf S sebagai simbol awal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5. Grammar G didefinisikan sebagai pasangan 4 tuple : V T , V N , S, dan Q, dan</a:t>
            </a:r>
          </a:p>
          <a:p>
            <a:pPr algn="l" eaLnBrk="1" hangingPunct="1"/>
            <a:r>
              <a:rPr lang="en-US"/>
              <a:t>    dituliskan sebagai G(V T , V N , S, Q), dimana simbol Q melambangkan…</a:t>
            </a:r>
          </a:p>
          <a:p>
            <a:pPr algn="l" eaLnBrk="1" hangingPunct="1"/>
            <a:r>
              <a:rPr lang="en-US"/>
              <a:t>    a. himpunan simbol-simbol terminal </a:t>
            </a:r>
          </a:p>
          <a:p>
            <a:pPr algn="l" eaLnBrk="1" hangingPunct="1"/>
            <a:r>
              <a:rPr lang="en-US"/>
              <a:t>    b. </a:t>
            </a:r>
            <a:r>
              <a:rPr lang="it-IT"/>
              <a:t>himpunan simbol-simbol non terminal</a:t>
            </a:r>
          </a:p>
          <a:p>
            <a:pPr algn="l" eaLnBrk="1" hangingPunct="1"/>
            <a:r>
              <a:rPr lang="pt-BR"/>
              <a:t>    c. simbol awal</a:t>
            </a:r>
          </a:p>
          <a:p>
            <a:pPr algn="l" eaLnBrk="1" hangingPunct="1"/>
            <a:r>
              <a:rPr lang="en-US"/>
              <a:t>    d. himpunan produksi</a:t>
            </a:r>
          </a:p>
          <a:p>
            <a:pPr algn="l" eaLnBrk="1" hangingPunct="1"/>
            <a:r>
              <a:rPr lang="en-US"/>
              <a:t>    e. simbol akhir</a:t>
            </a:r>
          </a:p>
        </p:txBody>
      </p:sp>
    </p:spTree>
    <p:extLst>
      <p:ext uri="{BB962C8B-B14F-4D97-AF65-F5344CB8AC3E}">
        <p14:creationId xmlns:p14="http://schemas.microsoft.com/office/powerpoint/2010/main" val="33997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2286000" y="990601"/>
            <a:ext cx="7010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 startAt="8"/>
            </a:pPr>
            <a:r>
              <a:rPr lang="en-US" sz="2000" b="1">
                <a:sym typeface="Symbol" panose="05050102010706020507" pitchFamily="18" charset="2"/>
              </a:rPr>
              <a:t>   UTS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8"/>
            </a:pPr>
            <a:r>
              <a:rPr lang="en-US" sz="2000" b="1">
                <a:sym typeface="Symbol" panose="05050102010706020507" pitchFamily="18" charset="2"/>
              </a:rPr>
              <a:t>   POHON PENURUNAN 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8"/>
            </a:pPr>
            <a:r>
              <a:rPr lang="en-US" sz="2000" b="1">
                <a:sym typeface="Symbol" panose="05050102010706020507" pitchFamily="18" charset="2"/>
              </a:rPr>
              <a:t>  TATA BAHASA BEBAS KONTEKS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8"/>
            </a:pPr>
            <a:r>
              <a:rPr lang="en-US" sz="2000" b="1">
                <a:sym typeface="Symbol" panose="05050102010706020507" pitchFamily="18" charset="2"/>
              </a:rPr>
              <a:t>   BENTUK NORMAL CHOMSKY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8"/>
            </a:pPr>
            <a:r>
              <a:rPr lang="en-US" sz="2000" b="1">
                <a:sym typeface="Symbol" panose="05050102010706020507" pitchFamily="18" charset="2"/>
              </a:rPr>
              <a:t>   PENGHILANGAN REKURSIF KIRI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8"/>
            </a:pPr>
            <a:r>
              <a:rPr lang="en-US" sz="2000" b="1">
                <a:sym typeface="Symbol" panose="05050102010706020507" pitchFamily="18" charset="2"/>
              </a:rPr>
              <a:t>   MESIN TURING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 startAt="8"/>
            </a:pPr>
            <a:r>
              <a:rPr lang="en-US" sz="2000" b="1">
                <a:sym typeface="Symbol" panose="05050102010706020507" pitchFamily="18" charset="2"/>
              </a:rPr>
              <a:t>   UAS </a:t>
            </a:r>
          </a:p>
          <a:p>
            <a:pPr eaLnBrk="1" hangingPunct="1">
              <a:spcBef>
                <a:spcPct val="50000"/>
              </a:spcBef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20046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Pengekspresian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, </a:t>
            </a:r>
            <a:r>
              <a:rPr lang="en-US" dirty="0" err="1"/>
              <a:t>fakta</a:t>
            </a:r>
            <a:r>
              <a:rPr lang="en-US" dirty="0"/>
              <a:t>, </a:t>
            </a:r>
            <a:r>
              <a:rPr lang="en-US" dirty="0" err="1"/>
              <a:t>konsep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simbol-simbol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manipulasinya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Formal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Kumpulan </a:t>
            </a:r>
            <a:r>
              <a:rPr lang="en-US" dirty="0" err="1"/>
              <a:t>kalimat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dalam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(grammar) yang </a:t>
            </a:r>
            <a:r>
              <a:rPr lang="en-US" dirty="0" err="1"/>
              <a:t>sama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formal </a:t>
            </a:r>
            <a:r>
              <a:rPr lang="en-US" dirty="0" err="1"/>
              <a:t>karena</a:t>
            </a:r>
            <a:r>
              <a:rPr lang="en-US" dirty="0"/>
              <a:t> grammar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mendahului</a:t>
            </a:r>
            <a:r>
              <a:rPr lang="en-US" dirty="0"/>
              <a:t> </a:t>
            </a:r>
            <a:r>
              <a:rPr lang="en-US" dirty="0" err="1"/>
              <a:t>pembangkitan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kalimatnya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manusia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; grammar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meresmikan</a:t>
            </a:r>
            <a:r>
              <a:rPr lang="en-US" dirty="0"/>
              <a:t> kata-kata yang </a:t>
            </a:r>
            <a:r>
              <a:rPr lang="en-US" dirty="0" err="1"/>
              <a:t>hidup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17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Teori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="1" dirty="0"/>
          </a:p>
          <a:p>
            <a:pPr algn="just"/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membicarakan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formal (formal language),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kompilator</a:t>
            </a:r>
            <a:r>
              <a:rPr lang="en-US" dirty="0"/>
              <a:t> (compiler)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pemroses</a:t>
            </a:r>
            <a:r>
              <a:rPr lang="en-US" dirty="0"/>
              <a:t> </a:t>
            </a:r>
            <a:r>
              <a:rPr lang="en-US" dirty="0" err="1"/>
              <a:t>naskah</a:t>
            </a:r>
            <a:r>
              <a:rPr lang="en-US" dirty="0"/>
              <a:t> (</a:t>
            </a:r>
            <a:r>
              <a:rPr lang="en-US" dirty="0" err="1" smtClean="0"/>
              <a:t>textprocessor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/>
              <a:t>formal adalah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dalam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(grammar)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formal bisa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atau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formal </a:t>
            </a:r>
            <a:r>
              <a:rPr lang="en-US" dirty="0" err="1"/>
              <a:t>karena</a:t>
            </a:r>
            <a:r>
              <a:rPr lang="en-US" dirty="0"/>
              <a:t> grammar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mendahului</a:t>
            </a:r>
            <a:r>
              <a:rPr lang="en-US" dirty="0"/>
              <a:t> </a:t>
            </a:r>
            <a:r>
              <a:rPr lang="en-US" dirty="0" err="1"/>
              <a:t>pembangkitan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kalimatnya</a:t>
            </a:r>
            <a:r>
              <a:rPr lang="en-US" dirty="0"/>
              <a:t>. </a:t>
            </a:r>
            <a:r>
              <a:rPr lang="sv-SE" dirty="0"/>
              <a:t>Bahasa manusia bersifat sebaliknya; grammar diciptakan untuk meresmikan kata-kata </a:t>
            </a:r>
            <a:r>
              <a:rPr lang="en-US" dirty="0"/>
              <a:t>yang </a:t>
            </a:r>
            <a:r>
              <a:rPr lang="en-US" dirty="0" err="1"/>
              <a:t>hidup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. Dalam </a:t>
            </a:r>
            <a:r>
              <a:rPr lang="en-US" dirty="0" err="1"/>
              <a:t>pembicaraan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‘</a:t>
            </a:r>
            <a:r>
              <a:rPr lang="en-US" dirty="0" err="1"/>
              <a:t>bahasa</a:t>
            </a:r>
            <a:r>
              <a:rPr lang="en-US" dirty="0"/>
              <a:t> formal’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‘</a:t>
            </a:r>
            <a:r>
              <a:rPr lang="en-US" dirty="0" err="1"/>
              <a:t>bahasa</a:t>
            </a:r>
            <a:r>
              <a:rPr lang="en-US" dirty="0"/>
              <a:t>’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1009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139</TotalTime>
  <Words>4094</Words>
  <Application>Microsoft Office PowerPoint</Application>
  <PresentationFormat>Widescreen</PresentationFormat>
  <Paragraphs>476</Paragraphs>
  <Slides>67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Century Schoolbook</vt:lpstr>
      <vt:lpstr>Symbol</vt:lpstr>
      <vt:lpstr>Verdana</vt:lpstr>
      <vt:lpstr>Wingdings</vt:lpstr>
      <vt:lpstr>Wingdings 2</vt:lpstr>
      <vt:lpstr>View</vt:lpstr>
      <vt:lpstr>Bitmap Image</vt:lpstr>
      <vt:lpstr>PENDAHULUAN</vt:lpstr>
      <vt:lpstr>PERKULIAHAN</vt:lpstr>
      <vt:lpstr>PENILAIAN</vt:lpstr>
      <vt:lpstr>PERTANYAAN ??</vt:lpstr>
      <vt:lpstr>Why study theory?</vt:lpstr>
      <vt:lpstr>PowerPoint Presentation</vt:lpstr>
      <vt:lpstr>PowerPoint Presentation</vt:lpstr>
      <vt:lpstr>Bahasa </vt:lpstr>
      <vt:lpstr>Teori Bahasa</vt:lpstr>
      <vt:lpstr>TERMINOLOGI DASAR</vt:lpstr>
      <vt:lpstr>TERMINOLOGI DASAR Lanjt..</vt:lpstr>
      <vt:lpstr>TERMINOLOGI DASAR Lanjt..</vt:lpstr>
      <vt:lpstr>Automata</vt:lpstr>
      <vt:lpstr>OTOMATA</vt:lpstr>
      <vt:lpstr>OTOMATA LANJ..</vt:lpstr>
      <vt:lpstr>OTOMATA LANJ..</vt:lpstr>
      <vt:lpstr>SIFAT-SIFAT OTOMATA</vt:lpstr>
      <vt:lpstr>Teori Bahasa dan Automata</vt:lpstr>
      <vt:lpstr>Objektif</vt:lpstr>
      <vt:lpstr>Kecerdasan Buatan</vt:lpstr>
      <vt:lpstr>APLIKASI</vt:lpstr>
      <vt:lpstr>Mengenal TBO</vt:lpstr>
      <vt:lpstr>Mengenal TBO Lanjt..</vt:lpstr>
      <vt:lpstr>Definisi TBO</vt:lpstr>
      <vt:lpstr>Model Komputasi</vt:lpstr>
      <vt:lpstr>Model Komputasi Lanjt..</vt:lpstr>
      <vt:lpstr>Contoh Terapan Teori Automata  Model Switch On/Off</vt:lpstr>
      <vt:lpstr>Finite Automata – Lexical Analyzer</vt:lpstr>
      <vt:lpstr>Automata - Mesin Pembuat Minuman Kopi Otomatis</vt:lpstr>
      <vt:lpstr>Penerapan Automata</vt:lpstr>
      <vt:lpstr>Penelitian Terkait</vt:lpstr>
      <vt:lpstr>PowerPoint Presentation</vt:lpstr>
      <vt:lpstr>Automata – Mesin Karaoke</vt:lpstr>
      <vt:lpstr>Finite State Diagram Mesin Karaoke</vt:lpstr>
      <vt:lpstr>TEORI PENDUKUNG</vt:lpstr>
      <vt:lpstr>Gambar Himpunan</vt:lpstr>
      <vt:lpstr>OPERASI HIMPUNAN</vt:lpstr>
      <vt:lpstr>PowerPoint Presentation</vt:lpstr>
      <vt:lpstr>Himpunan Kosong dan Himpunan Bagian</vt:lpstr>
      <vt:lpstr>Himpunan Disjoint dan Cardinalitas Himpunan</vt:lpstr>
      <vt:lpstr>POWERSETS DAN PRODUK CATRTESIUS</vt:lpstr>
      <vt:lpstr>FUNGSI</vt:lpstr>
      <vt:lpstr>RELASI</vt:lpstr>
      <vt:lpstr>PowerPoint Presentation</vt:lpstr>
      <vt:lpstr>GRAF</vt:lpstr>
      <vt:lpstr>LINTASAN</vt:lpstr>
      <vt:lpstr>PATH</vt:lpstr>
      <vt:lpstr>PowerPoint Presentation</vt:lpstr>
      <vt:lpstr>LINTASAN EULER</vt:lpstr>
      <vt:lpstr>HAMILTONIAN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2022-10-09T09:18:44Z</dcterms:created>
  <dcterms:modified xsi:type="dcterms:W3CDTF">2022-10-10T03:06:56Z</dcterms:modified>
</cp:coreProperties>
</file>