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3089" autoAdjust="0"/>
  </p:normalViewPr>
  <p:slideViewPr>
    <p:cSldViewPr snapToGrid="0">
      <p:cViewPr>
        <p:scale>
          <a:sx n="86" d="100"/>
          <a:sy n="86" d="100"/>
        </p:scale>
        <p:origin x="96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784BE-207E-4BD5-8BD9-79BFA38864F0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9741-7DA4-475A-AB67-47643EC5D7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97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Arsitektur</a:t>
            </a:r>
            <a:r>
              <a:rPr lang="en-ID" dirty="0"/>
              <a:t> Layered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</a:p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mode, </a:t>
            </a:r>
          </a:p>
          <a:p>
            <a:r>
              <a:rPr lang="en-ID" dirty="0" err="1"/>
              <a:t>baik</a:t>
            </a:r>
            <a:r>
              <a:rPr lang="en-ID" dirty="0"/>
              <a:t> Batch Processing System </a:t>
            </a:r>
            <a:r>
              <a:rPr lang="en-ID" dirty="0" err="1"/>
              <a:t>atau</a:t>
            </a:r>
            <a:r>
              <a:rPr lang="en-ID" dirty="0"/>
              <a:t> Stream Processing System. </a:t>
            </a:r>
          </a:p>
          <a:p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6 </a:t>
            </a:r>
            <a:r>
              <a:rPr lang="en-ID" dirty="0" err="1"/>
              <a:t>lapisan</a:t>
            </a:r>
            <a:r>
              <a:rPr lang="en-ID" dirty="0"/>
              <a:t> yang 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data yang optimal dan </a:t>
            </a:r>
            <a:r>
              <a:rPr lang="en-ID" dirty="0" err="1"/>
              <a:t>aman</a:t>
            </a:r>
            <a:r>
              <a:rPr lang="en-ID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9741-7DA4-475A-AB67-47643EC5D73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51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89741-7DA4-475A-AB67-47643EC5D735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39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85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91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17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94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49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599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556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12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90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5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758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295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5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6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13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70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92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2DBE59-EBA8-48A7-947B-E0814555B079}" type="datetimeFigureOut">
              <a:rPr lang="en-ID" smtClean="0"/>
              <a:t>27/10/2023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8A6CE0-EC6E-4C7D-8263-84B9DB20F9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70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046-6535-284F-31F6-1FBF67232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Big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6C3DA-64A5-90E7-6F3E-14A16F249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2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7265-61C8-9D3C-D9C5-13A4E79B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Visualization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886-B724-2E25-B68E-7FD98C6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Proses </a:t>
            </a:r>
            <a:r>
              <a:rPr lang="en-ID" dirty="0" err="1"/>
              <a:t>Visualisasi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visual,</a:t>
            </a:r>
          </a:p>
          <a:p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yang paling </a:t>
            </a:r>
            <a:r>
              <a:rPr lang="en-ID" dirty="0" err="1"/>
              <a:t>bergengsi</a:t>
            </a:r>
            <a:r>
              <a:rPr lang="en-ID" dirty="0"/>
              <a:t>, di mana </a:t>
            </a:r>
            <a:r>
              <a:rPr lang="en-ID" dirty="0" err="1"/>
              <a:t>pengguna</a:t>
            </a:r>
            <a:r>
              <a:rPr lang="en-ID" dirty="0"/>
              <a:t> data pipeline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merasakan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</a:t>
            </a:r>
            <a:r>
              <a:rPr lang="en-ID" dirty="0" err="1"/>
              <a:t>mendetail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value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divisualisasikan</a:t>
            </a:r>
            <a:r>
              <a:rPr lang="en-ID" dirty="0"/>
              <a:t>. Kita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orang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data, </a:t>
            </a:r>
            <a:r>
              <a:rPr lang="en-ID" dirty="0" err="1"/>
              <a:t>sehigga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temuan</a:t>
            </a:r>
            <a:r>
              <a:rPr lang="en-ID" dirty="0"/>
              <a:t> Anda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oleh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Real-Time Dashboards,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r>
              <a:rPr lang="en-ID" dirty="0"/>
              <a:t>Tableau, </a:t>
            </a:r>
          </a:p>
          <a:p>
            <a:r>
              <a:rPr lang="en-ID" dirty="0"/>
              <a:t>Kibana,</a:t>
            </a:r>
          </a:p>
        </p:txBody>
      </p:sp>
    </p:spTree>
    <p:extLst>
      <p:ext uri="{BB962C8B-B14F-4D97-AF65-F5344CB8AC3E}">
        <p14:creationId xmlns:p14="http://schemas.microsoft.com/office/powerpoint/2010/main" val="28317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23B8-F510-7768-4836-4DD316B2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B017-F1F9-8D8C-E1E7-5EAF9BC1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E9278-6F62-D5CF-2EAA-1E9BED3F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6" y="0"/>
            <a:ext cx="1003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706-FEBF-7955-7B7F-081D838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Big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ACA-D06A-C4DB-6F54-E57D79C4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Cara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Big Data (Big Data Solution)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"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Masalahnya</a:t>
            </a:r>
            <a:r>
              <a:rPr lang="en-ID" dirty="0"/>
              <a:t>". Big Data Solution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Layered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79482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FFF0-A58C-D943-2005-F7A3FC1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dirty="0"/>
              <a:t>Layered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5FE04-CE89-8A2A-17E6-E46E399E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80" y="1078122"/>
            <a:ext cx="7668971" cy="5779878"/>
          </a:xfrm>
        </p:spPr>
      </p:pic>
    </p:spTree>
    <p:extLst>
      <p:ext uri="{BB962C8B-B14F-4D97-AF65-F5344CB8AC3E}">
        <p14:creationId xmlns:p14="http://schemas.microsoft.com/office/powerpoint/2010/main" val="134290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6A37-2305-0197-0005-59A09B30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Ingestion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36A6-717F-F0E3-3857-33C97906E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7"/>
            <a:ext cx="10515600" cy="4908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perjalanannya</a:t>
            </a:r>
            <a:r>
              <a:rPr lang="en-ID" dirty="0"/>
              <a:t>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proses </a:t>
            </a:r>
            <a:r>
              <a:rPr lang="en-ID" dirty="0" err="1"/>
              <a:t>pemindahan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.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dan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</a:p>
          <a:p>
            <a:r>
              <a:rPr lang="en-ID" dirty="0"/>
              <a:t>Apache Flume</a:t>
            </a:r>
          </a:p>
          <a:p>
            <a:r>
              <a:rPr lang="en-ID" dirty="0"/>
              <a:t>Apache </a:t>
            </a:r>
            <a:r>
              <a:rPr lang="en-ID" dirty="0" err="1"/>
              <a:t>Nifi</a:t>
            </a:r>
            <a:r>
              <a:rPr lang="en-ID" dirty="0"/>
              <a:t> (</a:t>
            </a:r>
            <a:r>
              <a:rPr lang="en-ID" dirty="0" err="1"/>
              <a:t>Pengumpulan</a:t>
            </a:r>
            <a:r>
              <a:rPr lang="en-ID" dirty="0"/>
              <a:t> dan </a:t>
            </a:r>
            <a:r>
              <a:rPr lang="en-ID" dirty="0" err="1"/>
              <a:t>Penggalian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Twitter </a:t>
            </a:r>
            <a:r>
              <a:rPr lang="en-ID" dirty="0" err="1"/>
              <a:t>menggunakan</a:t>
            </a:r>
            <a:r>
              <a:rPr lang="en-ID" dirty="0"/>
              <a:t> Apache </a:t>
            </a:r>
            <a:r>
              <a:rPr lang="en-ID" dirty="0" err="1"/>
              <a:t>NiFi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Data Lake),</a:t>
            </a:r>
          </a:p>
          <a:p>
            <a:r>
              <a:rPr lang="en-ID" dirty="0"/>
              <a:t>Elastic Logstash</a:t>
            </a:r>
          </a:p>
          <a:p>
            <a:pPr marL="0" indent="0">
              <a:buNone/>
            </a:pPr>
            <a:r>
              <a:rPr lang="en-ID" dirty="0"/>
              <a:t>Data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Lake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mentah</a:t>
            </a:r>
            <a:r>
              <a:rPr lang="en-ID" dirty="0"/>
              <a:t>, dan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juga data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 Di Data Lake </a:t>
            </a:r>
            <a:r>
              <a:rPr lang="en-ID" dirty="0" err="1"/>
              <a:t>semua</a:t>
            </a:r>
            <a:r>
              <a:rPr lang="en-ID" dirty="0"/>
              <a:t> data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aslinya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401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D944-E6DB-D69D-AF99-84D013D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Collector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BC0F-C50C-2C7B-D53E-FFA6EF10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Di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penyaluran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penyerapan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awal</a:t>
            </a:r>
            <a:r>
              <a:rPr lang="en-ID" dirty="0"/>
              <a:t> (ingestion)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data yang </a:t>
            </a:r>
            <a:r>
              <a:rPr lang="en-ID" dirty="0" err="1"/>
              <a:t>lainnya</a:t>
            </a:r>
            <a:r>
              <a:rPr lang="en-ID" dirty="0"/>
              <a:t>. </a:t>
            </a:r>
          </a:p>
          <a:p>
            <a:r>
              <a:rPr lang="en-ID" dirty="0"/>
              <a:t>Pada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data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kelompoknya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komponen-komponennya</a:t>
            </a:r>
            <a:r>
              <a:rPr lang="en-ID" dirty="0"/>
              <a:t> (</a:t>
            </a:r>
            <a:r>
              <a:rPr lang="en-ID" dirty="0" err="1"/>
              <a:t>Topik</a:t>
            </a:r>
            <a:r>
              <a:rPr lang="en-ID" dirty="0"/>
              <a:t>: </a:t>
            </a:r>
            <a:r>
              <a:rPr lang="en-ID" dirty="0" err="1"/>
              <a:t>kategori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yang </a:t>
            </a:r>
            <a:r>
              <a:rPr lang="en-ID" dirty="0" err="1"/>
              <a:t>pesannya</a:t>
            </a:r>
            <a:r>
              <a:rPr lang="en-ID" dirty="0"/>
              <a:t> </a:t>
            </a:r>
            <a:r>
              <a:rPr lang="en-ID" dirty="0" err="1"/>
              <a:t>dipublikasikan</a:t>
            </a:r>
            <a:r>
              <a:rPr lang="en-ID" dirty="0"/>
              <a:t>, </a:t>
            </a:r>
            <a:r>
              <a:rPr lang="en-ID" dirty="0" err="1"/>
              <a:t>Produser</a:t>
            </a:r>
            <a:r>
              <a:rPr lang="en-ID" dirty="0"/>
              <a:t> - </a:t>
            </a:r>
            <a:r>
              <a:rPr lang="en-ID" dirty="0" err="1"/>
              <a:t>Produsen</a:t>
            </a:r>
            <a:r>
              <a:rPr lang="en-ID" dirty="0"/>
              <a:t> yang </a:t>
            </a:r>
            <a:r>
              <a:rPr lang="en-ID" dirty="0" err="1"/>
              <a:t>memposting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, </a:t>
            </a:r>
            <a:r>
              <a:rPr lang="en-ID" dirty="0" err="1"/>
              <a:t>Konsumen</a:t>
            </a:r>
            <a:r>
              <a:rPr lang="en-ID" dirty="0"/>
              <a:t> - </a:t>
            </a:r>
            <a:r>
              <a:rPr lang="en-ID" dirty="0" err="1"/>
              <a:t>berlangganan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dan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yang </a:t>
            </a:r>
            <a:r>
              <a:rPr lang="en-ID" dirty="0" err="1"/>
              <a:t>diposkan</a:t>
            </a:r>
            <a:r>
              <a:rPr lang="en-ID" dirty="0"/>
              <a:t>, Brokers - </a:t>
            </a:r>
            <a:r>
              <a:rPr lang="en-ID" dirty="0" err="1"/>
              <a:t>Pialang</a:t>
            </a:r>
            <a:r>
              <a:rPr lang="en-ID" dirty="0"/>
              <a:t> yang </a:t>
            </a:r>
            <a:r>
              <a:rPr lang="en-ID" dirty="0" err="1"/>
              <a:t>tekun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replikasi</a:t>
            </a:r>
            <a:r>
              <a:rPr lang="en-ID" dirty="0"/>
              <a:t> data </a:t>
            </a:r>
            <a:r>
              <a:rPr lang="en-ID" dirty="0" err="1"/>
              <a:t>pesan</a:t>
            </a:r>
            <a:r>
              <a:rPr lang="en-ID" dirty="0"/>
              <a:t>) </a:t>
            </a:r>
            <a:r>
              <a:rPr lang="en-ID" dirty="0" err="1"/>
              <a:t>sehingga</a:t>
            </a:r>
            <a:r>
              <a:rPr lang="en-ID" dirty="0"/>
              <a:t> proses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dimulai</a:t>
            </a:r>
            <a:endParaRPr lang="en-ID" dirty="0"/>
          </a:p>
          <a:p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Apache Kafka.</a:t>
            </a:r>
          </a:p>
        </p:txBody>
      </p:sp>
    </p:spTree>
    <p:extLst>
      <p:ext uri="{BB962C8B-B14F-4D97-AF65-F5344CB8AC3E}">
        <p14:creationId xmlns:p14="http://schemas.microsoft.com/office/powerpoint/2010/main" val="409178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1D39-2A10-3DBE-447D-E4F6AF9B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Storage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1698-6046-9B93-DCE7-AFA7D6F7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(Data Storage Layer) - Media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"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". </a:t>
            </a:r>
          </a:p>
          <a:p>
            <a:pPr marL="0" indent="0">
              <a:buNone/>
            </a:pPr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</a:p>
          <a:p>
            <a:r>
              <a:rPr lang="en-ID" dirty="0"/>
              <a:t>Apache Hadoop (HDFS),</a:t>
            </a:r>
          </a:p>
          <a:p>
            <a:r>
              <a:rPr lang="en-ID" dirty="0" err="1"/>
              <a:t>Gluster</a:t>
            </a:r>
            <a:r>
              <a:rPr lang="en-ID" dirty="0"/>
              <a:t> file systems (GFS)</a:t>
            </a:r>
          </a:p>
          <a:p>
            <a:r>
              <a:rPr lang="en-ID" dirty="0"/>
              <a:t> Amazon S3.</a:t>
            </a:r>
          </a:p>
        </p:txBody>
      </p:sp>
    </p:spTree>
    <p:extLst>
      <p:ext uri="{BB962C8B-B14F-4D97-AF65-F5344CB8AC3E}">
        <p14:creationId xmlns:p14="http://schemas.microsoft.com/office/powerpoint/2010/main" val="16138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121C-689B-D9A1-C18C-494B19A5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Processing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0FF2-37D7-2894-A747-2FD2875E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 pipeline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kumpulkan</a:t>
            </a:r>
            <a:r>
              <a:rPr lang="en-ID" dirty="0"/>
              <a:t> di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di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r>
              <a:rPr lang="en-ID" dirty="0"/>
              <a:t>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dan juga learning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bermacam-macam</a:t>
            </a:r>
            <a:r>
              <a:rPr lang="en-ID" dirty="0"/>
              <a:t>, </a:t>
            </a:r>
            <a:r>
              <a:rPr lang="en-ID" dirty="0" err="1"/>
              <a:t>mengklasifikasikan</a:t>
            </a:r>
            <a:r>
              <a:rPr lang="en-ID" dirty="0"/>
              <a:t> </a:t>
            </a:r>
            <a:r>
              <a:rPr lang="en-ID" dirty="0" err="1"/>
              <a:t>arus</a:t>
            </a:r>
            <a:r>
              <a:rPr lang="en-ID" dirty="0"/>
              <a:t> data yang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diarahkan</a:t>
            </a:r>
            <a:r>
              <a:rPr lang="en-ID" dirty="0"/>
              <a:t> dan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di mana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010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A9F2-F2FE-79F2-BC3C-348A43A5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Query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85EF-4654-60CF-3F20-4E2D453D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berlangsungnya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keadaaan</a:t>
            </a:r>
            <a:r>
              <a:rPr lang="en-ID" dirty="0"/>
              <a:t> </a:t>
            </a:r>
            <a:r>
              <a:rPr lang="en-ID" dirty="0" err="1"/>
              <a:t>aktif</a:t>
            </a:r>
            <a:r>
              <a:rPr lang="en-ID" dirty="0"/>
              <a:t>. Di </a:t>
            </a:r>
            <a:r>
              <a:rPr lang="en-ID" dirty="0" err="1"/>
              <a:t>sini</a:t>
            </a:r>
            <a:r>
              <a:rPr lang="en-ID" dirty="0"/>
              <a:t>,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value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lapisan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 </a:t>
            </a:r>
          </a:p>
          <a:p>
            <a:r>
              <a:rPr lang="en-ID" dirty="0"/>
              <a:t>Tool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Apache Hive</a:t>
            </a:r>
          </a:p>
          <a:p>
            <a:pPr marL="0" indent="0">
              <a:buNone/>
            </a:pPr>
            <a:r>
              <a:rPr lang="en-ID" dirty="0"/>
              <a:t>Apache (Spark SQL)</a:t>
            </a:r>
          </a:p>
          <a:p>
            <a:pPr marL="0" indent="0">
              <a:buNone/>
            </a:pPr>
            <a:r>
              <a:rPr lang="en-ID" dirty="0"/>
              <a:t>Amazon Redshift</a:t>
            </a:r>
          </a:p>
          <a:p>
            <a:pPr marL="0" indent="0">
              <a:buNone/>
            </a:pPr>
            <a:r>
              <a:rPr lang="en-ID" dirty="0"/>
              <a:t>Presto</a:t>
            </a:r>
          </a:p>
        </p:txBody>
      </p:sp>
    </p:spTree>
    <p:extLst>
      <p:ext uri="{BB962C8B-B14F-4D97-AF65-F5344CB8AC3E}">
        <p14:creationId xmlns:p14="http://schemas.microsoft.com/office/powerpoint/2010/main" val="364151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567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Arsitektur Big Data</vt:lpstr>
      <vt:lpstr>PowerPoint Presentation</vt:lpstr>
      <vt:lpstr>Arsitektur Big Data</vt:lpstr>
      <vt:lpstr>Layered Architecture</vt:lpstr>
      <vt:lpstr>Data Ingestion Layer</vt:lpstr>
      <vt:lpstr>Data Collector Layer</vt:lpstr>
      <vt:lpstr>Data Storage Layer</vt:lpstr>
      <vt:lpstr>Data Processing Layer</vt:lpstr>
      <vt:lpstr>Data Query Layer</vt:lpstr>
      <vt:lpstr>Data Visualization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Big Data</dc:title>
  <dc:creator>Fard</dc:creator>
  <cp:lastModifiedBy>Fard</cp:lastModifiedBy>
  <cp:revision>22</cp:revision>
  <dcterms:created xsi:type="dcterms:W3CDTF">2023-03-14T13:45:52Z</dcterms:created>
  <dcterms:modified xsi:type="dcterms:W3CDTF">2023-10-27T06:55:30Z</dcterms:modified>
</cp:coreProperties>
</file>