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Bebas Neue" panose="020B0604020202020204" charset="0"/>
      <p:regular r:id="rId15"/>
    </p:embeddedFont>
    <p:embeddedFont>
      <p:font typeface="Lexend Dec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E3341-D44C-4A19-A7FB-A4B38DA68407}">
  <a:tblStyle styleId="{5B0E3341-D44C-4A19-A7FB-A4B38DA684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be8491744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be8491744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b83d9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b83d9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be84917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be84917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be849174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be849174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be84917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be84917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be849174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be849174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354375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354375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2"/>
          </p:nvPr>
        </p:nvSpPr>
        <p:spPr>
          <a:xfrm>
            <a:off x="5057233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5057233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4"/>
          </p:nvPr>
        </p:nvSpPr>
        <p:spPr>
          <a:xfrm>
            <a:off x="1354375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5"/>
          </p:nvPr>
        </p:nvSpPr>
        <p:spPr>
          <a:xfrm>
            <a:off x="1354375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6"/>
          </p:nvPr>
        </p:nvSpPr>
        <p:spPr>
          <a:xfrm>
            <a:off x="5057233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7"/>
          </p:nvPr>
        </p:nvSpPr>
        <p:spPr>
          <a:xfrm>
            <a:off x="5057233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-7384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9790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98513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1098513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 idx="2"/>
          </p:nvPr>
        </p:nvSpPr>
        <p:spPr>
          <a:xfrm>
            <a:off x="3532501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3"/>
          </p:nvPr>
        </p:nvSpPr>
        <p:spPr>
          <a:xfrm>
            <a:off x="3532505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 idx="4"/>
          </p:nvPr>
        </p:nvSpPr>
        <p:spPr>
          <a:xfrm>
            <a:off x="1098513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5"/>
          </p:nvPr>
        </p:nvSpPr>
        <p:spPr>
          <a:xfrm>
            <a:off x="1098513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6"/>
          </p:nvPr>
        </p:nvSpPr>
        <p:spPr>
          <a:xfrm>
            <a:off x="3532501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7"/>
          </p:nvPr>
        </p:nvSpPr>
        <p:spPr>
          <a:xfrm>
            <a:off x="3532501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 idx="8"/>
          </p:nvPr>
        </p:nvSpPr>
        <p:spPr>
          <a:xfrm>
            <a:off x="5966497" y="1951013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9"/>
          </p:nvPr>
        </p:nvSpPr>
        <p:spPr>
          <a:xfrm>
            <a:off x="5966497" y="2308938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13"/>
          </p:nvPr>
        </p:nvSpPr>
        <p:spPr>
          <a:xfrm>
            <a:off x="5966497" y="3689650"/>
            <a:ext cx="2079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4"/>
          </p:nvPr>
        </p:nvSpPr>
        <p:spPr>
          <a:xfrm>
            <a:off x="5966497" y="4047575"/>
            <a:ext cx="207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/>
          <p:nvPr/>
        </p:nvSpPr>
        <p:spPr>
          <a:xfrm rot="5400000">
            <a:off x="-1172500" y="121825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7957000" y="29278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62688" y="2732925"/>
            <a:ext cx="25437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37604" y="2732925"/>
            <a:ext cx="25437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62688" y="3069550"/>
            <a:ext cx="25437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37611" y="3069550"/>
            <a:ext cx="2543700" cy="1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391900" y="15628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391925" y="2362975"/>
            <a:ext cx="43602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5176050" y="420588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812550" y="3918613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13225" y="1469700"/>
            <a:ext cx="2997900" cy="15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1155875" y="3001175"/>
            <a:ext cx="25551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13225" y="-212037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488625" y="4353538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5432875" y="1451863"/>
            <a:ext cx="2997900" cy="15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5432875" y="3019063"/>
            <a:ext cx="25551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527375" y="-212037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13225" y="4353538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290025" y="2855113"/>
            <a:ext cx="45639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458125" y="1599438"/>
            <a:ext cx="6227700" cy="14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053250" y="-570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053225" y="456042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7" r:id="rId10"/>
    <p:sldLayoutId id="2147483668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yspac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50" y="824088"/>
            <a:ext cx="7717500" cy="985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TECHNOPRENEUR</a:t>
            </a:r>
            <a:endParaRPr b="1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336428" y="2562578"/>
            <a:ext cx="4267944" cy="189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Kemal Erlanda Keibar		(55201120017)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David Alfarezky		(55201120035)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Putri Avrilya		(55201120041)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Robi Nugraha		(55201120049)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Rahmat Sunjani		(55201120030)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Rizki Wahyudi		(55201120039)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Muhammad Alif Hidayat 	(55201120011)</a:t>
            </a:r>
            <a:endParaRPr/>
          </a:p>
        </p:txBody>
      </p:sp>
      <p:cxnSp>
        <p:nvCxnSpPr>
          <p:cNvPr id="183" name="Google Shape;183;p30"/>
          <p:cNvCxnSpPr/>
          <p:nvPr/>
        </p:nvCxnSpPr>
        <p:spPr>
          <a:xfrm>
            <a:off x="2915800" y="1793463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82;p30"/>
          <p:cNvSpPr txBox="1">
            <a:spLocks/>
          </p:cNvSpPr>
          <p:nvPr/>
        </p:nvSpPr>
        <p:spPr>
          <a:xfrm>
            <a:off x="2438028" y="1777236"/>
            <a:ext cx="4267944" cy="43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b="1" smtClean="0"/>
              <a:t>Studi Kasus : MySpace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29;p34"/>
          <p:cNvSpPr txBox="1">
            <a:spLocks noGrp="1"/>
          </p:cNvSpPr>
          <p:nvPr>
            <p:ph type="title"/>
          </p:nvPr>
        </p:nvSpPr>
        <p:spPr>
          <a:xfrm>
            <a:off x="2417324" y="2185125"/>
            <a:ext cx="4360200" cy="638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Terima Kasih</a:t>
            </a:r>
            <a:endParaRPr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1639962" y="2135506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720000" y="2702331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Studi Kasus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3090667" y="2702331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Bisnis Plan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5664534" y="2702331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Prototipe Produk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Daftar Isi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4010625" y="2135506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6584496" y="2127556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3535905" y="1244467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1787261" y="2109156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4157921" y="2109156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6731795" y="2109156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1426725" y="470625"/>
            <a:ext cx="4360200" cy="638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Studi Kasus</a:t>
            </a:r>
            <a:endParaRPr sz="3200" b="1"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986273" y="3018366"/>
            <a:ext cx="7428088" cy="100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/>
              <a:t>MySpace adalah salah satu situs jaringan sosial pertama yang populer sebelum kemunculan Facebook. Mereka kehilangan pangsa pasar yang signifikan karena kebijakan yang tidak efektif, dan akhirnya digantikan oleh Facebook.</a:t>
            </a:r>
            <a:endParaRPr/>
          </a:p>
        </p:txBody>
      </p:sp>
      <p:cxnSp>
        <p:nvCxnSpPr>
          <p:cNvPr id="231" name="Google Shape;231;p34"/>
          <p:cNvCxnSpPr/>
          <p:nvPr/>
        </p:nvCxnSpPr>
        <p:spPr>
          <a:xfrm flipV="1">
            <a:off x="2199662" y="1109133"/>
            <a:ext cx="2814325" cy="1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4" b="23226"/>
          <a:stretch/>
        </p:blipFill>
        <p:spPr>
          <a:xfrm>
            <a:off x="1941409" y="1536700"/>
            <a:ext cx="5492416" cy="1054100"/>
          </a:xfrm>
          <a:prstGeom prst="rect">
            <a:avLst/>
          </a:prstGeom>
        </p:spPr>
      </p:pic>
      <p:sp>
        <p:nvSpPr>
          <p:cNvPr id="8" name="Google Shape;230;p34">
            <a:hlinkClick r:id="rId4"/>
          </p:cNvPr>
          <p:cNvSpPr txBox="1">
            <a:spLocks/>
          </p:cNvSpPr>
          <p:nvPr/>
        </p:nvSpPr>
        <p:spPr>
          <a:xfrm>
            <a:off x="3695968" y="2641600"/>
            <a:ext cx="2090957" cy="32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>
                <a:solidFill>
                  <a:srgbClr val="0070C0"/>
                </a:solidFill>
              </a:rPr>
              <a:t>https://myspace.com/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9;p34"/>
          <p:cNvSpPr txBox="1">
            <a:spLocks noGrp="1"/>
          </p:cNvSpPr>
          <p:nvPr>
            <p:ph type="title"/>
          </p:nvPr>
        </p:nvSpPr>
        <p:spPr>
          <a:xfrm>
            <a:off x="800851" y="1000963"/>
            <a:ext cx="2901906" cy="385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/>
              <a:t>Penyebab Kegagalan</a:t>
            </a:r>
            <a:endParaRPr sz="2000" b="1"/>
          </a:p>
        </p:txBody>
      </p:sp>
      <p:sp>
        <p:nvSpPr>
          <p:cNvPr id="8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597980" y="1794935"/>
            <a:ext cx="3307646" cy="1825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z="1600" smtClean="0"/>
              <a:t>1. Kualitas Pengalaman Pengguna</a:t>
            </a:r>
          </a:p>
          <a:p>
            <a:pPr marL="0" lvl="0" indent="0" algn="l">
              <a:spcAft>
                <a:spcPts val="1600"/>
              </a:spcAft>
            </a:pPr>
            <a:r>
              <a:rPr lang="en-US" sz="1600" smtClean="0"/>
              <a:t>2. Keamanan Data</a:t>
            </a:r>
          </a:p>
          <a:p>
            <a:pPr marL="0" lvl="0" indent="0" algn="l">
              <a:spcAft>
                <a:spcPts val="1600"/>
              </a:spcAft>
            </a:pPr>
            <a:r>
              <a:rPr lang="en-US" sz="1600" smtClean="0"/>
              <a:t>3. Perubahan Fokus Bisnis</a:t>
            </a:r>
          </a:p>
          <a:p>
            <a:pPr marL="0" lvl="0" indent="0" algn="l">
              <a:spcAft>
                <a:spcPts val="1600"/>
              </a:spcAft>
            </a:pPr>
            <a:r>
              <a:rPr lang="en-US" sz="1600" smtClean="0"/>
              <a:t>4. Komitmen Pada Inovasi Teknologi</a:t>
            </a:r>
            <a:endParaRPr sz="1600"/>
          </a:p>
        </p:txBody>
      </p:sp>
      <p:cxnSp>
        <p:nvCxnSpPr>
          <p:cNvPr id="9" name="Google Shape;231;p34"/>
          <p:cNvCxnSpPr/>
          <p:nvPr/>
        </p:nvCxnSpPr>
        <p:spPr>
          <a:xfrm flipV="1">
            <a:off x="831390" y="1386660"/>
            <a:ext cx="2840827" cy="22578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29;p34"/>
          <p:cNvSpPr txBox="1">
            <a:spLocks/>
          </p:cNvSpPr>
          <p:nvPr/>
        </p:nvSpPr>
        <p:spPr>
          <a:xfrm>
            <a:off x="5412362" y="1000963"/>
            <a:ext cx="2901906" cy="3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smtClean="0"/>
              <a:t>Solusi</a:t>
            </a:r>
            <a:endParaRPr lang="en-US" sz="2000" b="1"/>
          </a:p>
        </p:txBody>
      </p:sp>
      <p:sp>
        <p:nvSpPr>
          <p:cNvPr id="12" name="Google Shape;230;p34"/>
          <p:cNvSpPr txBox="1">
            <a:spLocks/>
          </p:cNvSpPr>
          <p:nvPr/>
        </p:nvSpPr>
        <p:spPr>
          <a:xfrm>
            <a:off x="4680160" y="1779414"/>
            <a:ext cx="4366309" cy="182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Catamaran"/>
              <a:buNone/>
              <a:defRPr sz="25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1600" smtClean="0"/>
              <a:t>1. Perbaiki Pengalaman Pengguna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smtClean="0"/>
              <a:t>2. Keamanan Data yang Kuat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smtClean="0"/>
              <a:t>3. Konsistensi Dalam Fokus Bisnis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smtClean="0"/>
              <a:t>4. Inovasi Teknologi dan Responsif Terhadap Tren</a:t>
            </a:r>
            <a:endParaRPr lang="en-US" sz="1600"/>
          </a:p>
        </p:txBody>
      </p:sp>
      <p:cxnSp>
        <p:nvCxnSpPr>
          <p:cNvPr id="13" name="Google Shape;231;p34"/>
          <p:cNvCxnSpPr/>
          <p:nvPr/>
        </p:nvCxnSpPr>
        <p:spPr>
          <a:xfrm>
            <a:off x="6339209" y="1386660"/>
            <a:ext cx="1066302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29;p34"/>
          <p:cNvSpPr txBox="1">
            <a:spLocks noGrp="1"/>
          </p:cNvSpPr>
          <p:nvPr>
            <p:ph type="title"/>
          </p:nvPr>
        </p:nvSpPr>
        <p:spPr>
          <a:xfrm>
            <a:off x="2391924" y="711925"/>
            <a:ext cx="4360200" cy="638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Bisnis Plan</a:t>
            </a:r>
            <a:endParaRPr sz="3200" b="1"/>
          </a:p>
        </p:txBody>
      </p:sp>
      <p:sp>
        <p:nvSpPr>
          <p:cNvPr id="22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393700" y="1612900"/>
            <a:ext cx="83185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1. Rangkuman Eksekutif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Deskripsi perusahaan dan visi, rangkuman model bisnis dan posisi di pasar, dan rincian tentang produk atau layanan yang ditawarkan.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2. Analisis Pasar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Identifikasi target pasar dan segmentasinya, tinjauan pasar tren dan peluang, serta analisis pesaing.</a:t>
            </a:r>
            <a:endParaRPr lang="en-US" sz="1600" smtClean="0"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3. Produk atau Layanan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Deskripsi lengkap produk atau layanan, manfaat yang diberikan kepada pelanggan, dan status pengembangan produk.</a:t>
            </a:r>
            <a:endParaRPr lang="en-US" sz="1600" b="1" smtClean="0"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23" name="Google Shape;231;p34"/>
          <p:cNvCxnSpPr/>
          <p:nvPr/>
        </p:nvCxnSpPr>
        <p:spPr>
          <a:xfrm flipV="1">
            <a:off x="3164861" y="1350433"/>
            <a:ext cx="2814325" cy="1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29;p34"/>
          <p:cNvSpPr txBox="1">
            <a:spLocks noGrp="1"/>
          </p:cNvSpPr>
          <p:nvPr>
            <p:ph type="title"/>
          </p:nvPr>
        </p:nvSpPr>
        <p:spPr>
          <a:xfrm>
            <a:off x="2417324" y="254725"/>
            <a:ext cx="4360200" cy="638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Bisnis Plan</a:t>
            </a:r>
            <a:endParaRPr sz="3200" b="1"/>
          </a:p>
        </p:txBody>
      </p:sp>
      <p:sp>
        <p:nvSpPr>
          <p:cNvPr id="40" name="Google Shape;230;p34"/>
          <p:cNvSpPr txBox="1">
            <a:spLocks/>
          </p:cNvSpPr>
          <p:nvPr/>
        </p:nvSpPr>
        <p:spPr>
          <a:xfrm>
            <a:off x="419100" y="1066800"/>
            <a:ext cx="83185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n-US" sz="1600" b="1">
                <a:latin typeface="Catamaran" panose="020B0604020202020204" charset="0"/>
                <a:cs typeface="Catamaran" panose="020B0604020202020204" charset="0"/>
              </a:rPr>
              <a:t>4</a:t>
            </a: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. Strategi Pemasaran</a:t>
            </a:r>
          </a:p>
          <a:p>
            <a:pPr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Identifikasi target audiens dan pembeli ideal, strategi pemasaran seperti media sosial, SEO, kampanye, iklan, dan lainnya serta perencanaan untuk membangun merk yang kuat dan memperoleh pengikut setia. </a:t>
            </a:r>
          </a:p>
          <a:p>
            <a:pPr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5. Rencana Pengembangan Produk</a:t>
            </a:r>
          </a:p>
          <a:p>
            <a:pPr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Pengembangan produk termasuk waktu dan anggaran yang diperlukan, rencana untuk pengujian dan iterasi produk, serta cara mengakomodasi umpan balik pengguna.</a:t>
            </a:r>
          </a:p>
          <a:p>
            <a:pPr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6. Model Bisnis</a:t>
            </a:r>
          </a:p>
          <a:p>
            <a:pPr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Deskripsi rinci model bisnis, sumber pendapatan, serta proyeksi pendapatan dan biaya dalam beberapa tahun ke depan.</a:t>
            </a:r>
            <a:endParaRPr lang="en-US" sz="1600" b="1"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41" name="Google Shape;231;p34"/>
          <p:cNvCxnSpPr/>
          <p:nvPr/>
        </p:nvCxnSpPr>
        <p:spPr>
          <a:xfrm flipV="1">
            <a:off x="3190261" y="893233"/>
            <a:ext cx="2814325" cy="1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34"/>
          <p:cNvSpPr txBox="1">
            <a:spLocks noGrp="1"/>
          </p:cNvSpPr>
          <p:nvPr>
            <p:ph type="title"/>
          </p:nvPr>
        </p:nvSpPr>
        <p:spPr>
          <a:xfrm>
            <a:off x="2417324" y="254725"/>
            <a:ext cx="4360200" cy="638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Bisnis Plan</a:t>
            </a:r>
            <a:endParaRPr sz="3200" b="1"/>
          </a:p>
        </p:txBody>
      </p:sp>
      <p:sp>
        <p:nvSpPr>
          <p:cNvPr id="9" name="Google Shape;230;p34"/>
          <p:cNvSpPr txBox="1">
            <a:spLocks/>
          </p:cNvSpPr>
          <p:nvPr/>
        </p:nvSpPr>
        <p:spPr>
          <a:xfrm>
            <a:off x="292123" y="1003300"/>
            <a:ext cx="8610600" cy="4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7. Tim Manajemen</a:t>
            </a:r>
          </a:p>
          <a:p>
            <a:pPr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Profil tim manajemen (pengalaman dan pencapaian), serta peran dan tanggung jawab anggota tim.</a:t>
            </a:r>
          </a:p>
          <a:p>
            <a:pPr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8. Rencana Keuangan</a:t>
            </a:r>
          </a:p>
          <a:p>
            <a:pPr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Proyeksi keuangan (laba rugi, neraca, dan aliran kas), rencana pendanaan awal, dan strategi keluar (penjualan atau IPO).</a:t>
            </a:r>
          </a:p>
          <a:p>
            <a:pPr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9. Strategi Pengembangan dan Pertumbuhan</a:t>
            </a:r>
          </a:p>
          <a:p>
            <a:pPr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Rencana pertumbuhan jangka panjang, perjanjian kemitraan, dan rencana menghadapi persaingan.</a:t>
            </a:r>
          </a:p>
          <a:p>
            <a:pPr algn="just">
              <a:spcAft>
                <a:spcPts val="1600"/>
              </a:spcAft>
            </a:pPr>
            <a:r>
              <a:rPr lang="en-US" sz="1600" b="1" smtClean="0">
                <a:latin typeface="Catamaran" panose="020B0604020202020204" charset="0"/>
                <a:cs typeface="Catamaran" panose="020B0604020202020204" charset="0"/>
              </a:rPr>
              <a:t>10. Risiko dan Kontrol Risiko</a:t>
            </a:r>
          </a:p>
          <a:p>
            <a:pPr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Identifikasi potensi risiko bisnis, strategi mengurangi risiko dan rencana darurat, serta proses pemantauan dan pengendalian untuk mengelola risiko.</a:t>
            </a:r>
            <a:endParaRPr lang="en-US" sz="1600"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10" name="Google Shape;231;p34"/>
          <p:cNvCxnSpPr/>
          <p:nvPr/>
        </p:nvCxnSpPr>
        <p:spPr>
          <a:xfrm flipV="1">
            <a:off x="3190261" y="893233"/>
            <a:ext cx="2814325" cy="1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9;p34"/>
          <p:cNvSpPr txBox="1">
            <a:spLocks noGrp="1"/>
          </p:cNvSpPr>
          <p:nvPr>
            <p:ph type="title"/>
          </p:nvPr>
        </p:nvSpPr>
        <p:spPr>
          <a:xfrm>
            <a:off x="2455424" y="546825"/>
            <a:ext cx="4360200" cy="638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/>
              <a:t>Prototipe Produk</a:t>
            </a:r>
            <a:endParaRPr sz="3200" b="1"/>
          </a:p>
        </p:txBody>
      </p:sp>
      <p:sp>
        <p:nvSpPr>
          <p:cNvPr id="23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450873" y="2078565"/>
            <a:ext cx="8318500" cy="2849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GuardConnect adalah platform jaringan social inovatif yang memadukan fitur-fitur sebagai berikut :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1. Privasi yang Tinggi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2. Verifikasi Identitas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3. Kontrol Konten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4. Pertemanan Aman</a:t>
            </a:r>
          </a:p>
          <a:p>
            <a:pPr marL="0" lvl="0" indent="0" algn="just">
              <a:spcAft>
                <a:spcPts val="1600"/>
              </a:spcAft>
            </a:pPr>
            <a:r>
              <a:rPr lang="en-US" sz="1600" smtClean="0">
                <a:latin typeface="Catamaran" panose="020B0604020202020204" charset="0"/>
                <a:cs typeface="Catamaran" panose="020B0604020202020204" charset="0"/>
              </a:rPr>
              <a:t>5. Fitur Khusus</a:t>
            </a:r>
          </a:p>
        </p:txBody>
      </p:sp>
      <p:cxnSp>
        <p:nvCxnSpPr>
          <p:cNvPr id="24" name="Google Shape;231;p34"/>
          <p:cNvCxnSpPr/>
          <p:nvPr/>
        </p:nvCxnSpPr>
        <p:spPr>
          <a:xfrm flipV="1">
            <a:off x="3228361" y="1185333"/>
            <a:ext cx="2814325" cy="1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60" y="1435065"/>
            <a:ext cx="3972479" cy="495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34"/>
          <p:cNvSpPr txBox="1">
            <a:spLocks noGrp="1"/>
          </p:cNvSpPr>
          <p:nvPr>
            <p:ph type="title"/>
          </p:nvPr>
        </p:nvSpPr>
        <p:spPr>
          <a:xfrm>
            <a:off x="702824" y="1037164"/>
            <a:ext cx="1976876" cy="457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/>
              <a:t>Model Bisnis</a:t>
            </a:r>
            <a:endParaRPr sz="2000" b="1"/>
          </a:p>
        </p:txBody>
      </p:sp>
      <p:cxnSp>
        <p:nvCxnSpPr>
          <p:cNvPr id="9" name="Google Shape;231;p34"/>
          <p:cNvCxnSpPr/>
          <p:nvPr/>
        </p:nvCxnSpPr>
        <p:spPr>
          <a:xfrm>
            <a:off x="840761" y="1494365"/>
            <a:ext cx="1661139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300515" y="1718730"/>
            <a:ext cx="2709385" cy="1659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/>
              <a:t>GuardConnect menggunakan model bisnis berlangganan bulanan dengan fitur privasi dan keamanan lengkap serta pilihan iklan yang tidak mengganggu.</a:t>
            </a:r>
            <a:endParaRPr lang="en-US" sz="1600" smtClean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3" name="Google Shape;229;p34"/>
          <p:cNvSpPr txBox="1">
            <a:spLocks/>
          </p:cNvSpPr>
          <p:nvPr/>
        </p:nvSpPr>
        <p:spPr>
          <a:xfrm>
            <a:off x="3585724" y="1037164"/>
            <a:ext cx="197687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smtClean="0"/>
              <a:t>Tujuan</a:t>
            </a:r>
            <a:endParaRPr lang="en-US" sz="2000" b="1"/>
          </a:p>
        </p:txBody>
      </p:sp>
      <p:cxnSp>
        <p:nvCxnSpPr>
          <p:cNvPr id="14" name="Google Shape;231;p34"/>
          <p:cNvCxnSpPr/>
          <p:nvPr/>
        </p:nvCxnSpPr>
        <p:spPr>
          <a:xfrm>
            <a:off x="3723661" y="1494365"/>
            <a:ext cx="1661139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30;p34"/>
          <p:cNvSpPr txBox="1">
            <a:spLocks/>
          </p:cNvSpPr>
          <p:nvPr/>
        </p:nvSpPr>
        <p:spPr>
          <a:xfrm>
            <a:off x="3554998" y="1718730"/>
            <a:ext cx="2038327" cy="16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/>
              <a:t>Menciptakan produk jaringan sosial aman, pribadi, dan terkontrol dengan pendapatan berkelanjutan melalui langganan dan iklan.</a:t>
            </a:r>
            <a:endParaRPr lang="en-US" smtClean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6" name="Google Shape;229;p34"/>
          <p:cNvSpPr txBox="1">
            <a:spLocks/>
          </p:cNvSpPr>
          <p:nvPr/>
        </p:nvSpPr>
        <p:spPr>
          <a:xfrm>
            <a:off x="6468624" y="1045629"/>
            <a:ext cx="197687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48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Deca"/>
              <a:buNone/>
              <a:defRPr sz="36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smtClean="0"/>
              <a:t>Pesan Produk</a:t>
            </a:r>
            <a:endParaRPr lang="en-US" sz="2000" b="1"/>
          </a:p>
        </p:txBody>
      </p:sp>
      <p:cxnSp>
        <p:nvCxnSpPr>
          <p:cNvPr id="17" name="Google Shape;231;p34"/>
          <p:cNvCxnSpPr/>
          <p:nvPr/>
        </p:nvCxnSpPr>
        <p:spPr>
          <a:xfrm>
            <a:off x="6606561" y="1502830"/>
            <a:ext cx="1661139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30;p34"/>
          <p:cNvSpPr txBox="1">
            <a:spLocks/>
          </p:cNvSpPr>
          <p:nvPr/>
        </p:nvSpPr>
        <p:spPr>
          <a:xfrm>
            <a:off x="6138423" y="1765294"/>
            <a:ext cx="2662677" cy="161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id-ID"/>
              <a:t>GuardConnect berencana untuk mendapatkan 100.000 pengguna dalam 12 bulan pertama dan mencapai keberlanjutan keuangan dengan langganan dan iklan.</a:t>
            </a:r>
            <a:endParaRPr lang="en-US" smtClean="0"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506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Catamaran</vt:lpstr>
      <vt:lpstr>Bebas Neue</vt:lpstr>
      <vt:lpstr>Arial</vt:lpstr>
      <vt:lpstr>Lexend Deca</vt:lpstr>
      <vt:lpstr>Pastel Minimalist Elegant Lines Portfolio by Slidesgo</vt:lpstr>
      <vt:lpstr>TECHNOPRENEUR</vt:lpstr>
      <vt:lpstr>Studi Kasus</vt:lpstr>
      <vt:lpstr>Studi Kasus</vt:lpstr>
      <vt:lpstr>Penyebab Kegagalan</vt:lpstr>
      <vt:lpstr>Bisnis Plan</vt:lpstr>
      <vt:lpstr>Bisnis Plan</vt:lpstr>
      <vt:lpstr>Bisnis Plan</vt:lpstr>
      <vt:lpstr>Prototipe Produk</vt:lpstr>
      <vt:lpstr>Model Bisnis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TECHNOPRENEUR</dc:title>
  <cp:lastModifiedBy>User</cp:lastModifiedBy>
  <cp:revision>11</cp:revision>
  <dcterms:modified xsi:type="dcterms:W3CDTF">2023-11-06T10:25:01Z</dcterms:modified>
</cp:coreProperties>
</file>