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11" r:id="rId5"/>
    <p:sldId id="262" r:id="rId6"/>
    <p:sldId id="258" r:id="rId7"/>
    <p:sldId id="260" r:id="rId8"/>
    <p:sldId id="259" r:id="rId9"/>
    <p:sldId id="261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9" r:id="rId42"/>
    <p:sldId id="295" r:id="rId43"/>
    <p:sldId id="296" r:id="rId44"/>
    <p:sldId id="297" r:id="rId45"/>
    <p:sldId id="298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60" d="100"/>
          <a:sy n="60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C007E-B11A-4CED-99CC-54D231998AB3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EC007E-B11A-4CED-99CC-54D231998AB3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50599B3-0CB3-45B6-8AED-B5B37346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DEC007E-B11A-4CED-99CC-54D231998AB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oleObject" Target="../embeddings/Document1.doc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Document2.doc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1" Type="http://schemas.openxmlformats.org/officeDocument/2006/relationships/oleObject" Target="../embeddings/Document3.doc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oleObject" Target="../embeddings/Document4.doc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Document5.doc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1" Type="http://schemas.openxmlformats.org/officeDocument/2006/relationships/oleObject" Target="../embeddings/Document6.doc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Document7.doc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Document8.doc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1" Type="http://schemas.openxmlformats.org/officeDocument/2006/relationships/oleObject" Target="../embeddings/Document9.doc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wmf"/><Relationship Id="rId1" Type="http://schemas.openxmlformats.org/officeDocument/2006/relationships/oleObject" Target="../embeddings/Document10.doc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wmf"/><Relationship Id="rId1" Type="http://schemas.openxmlformats.org/officeDocument/2006/relationships/oleObject" Target="../embeddings/Document11.doc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oleObject" Target="../embeddings/Document12.doc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oleObject" Target="../embeddings/Document13.doc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oleObject" Target="../embeddings/Document14.doc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Document15.doc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ALJABAR BOOLEAN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DOSEN: SRI SUTjiningtyas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Boolean(2)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Contoh-contoh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Boolean yang lain: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/>
              <a:t>’+ </a:t>
            </a:r>
            <a:r>
              <a:rPr lang="en-US" i="1" dirty="0"/>
              <a:t>y</a:t>
            </a:r>
            <a:r>
              <a:rPr lang="en-US" dirty="0"/>
              <a:t>’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’</a:t>
            </a:r>
            <a:r>
              <a:rPr lang="en-US" i="1" dirty="0"/>
              <a:t> y</a:t>
            </a:r>
            <a:r>
              <a:rPr lang="en-US" dirty="0"/>
              <a:t>’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)’ 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xyz</a:t>
            </a:r>
            <a:r>
              <a:rPr lang="en-US" dirty="0"/>
              <a:t>’									           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/>
              <a:t>peubah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Boolean,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komplemennya</a:t>
            </a:r>
            <a:r>
              <a:rPr lang="en-US" dirty="0"/>
              <a:t>, </a:t>
            </a:r>
            <a:r>
              <a:rPr lang="en-US" dirty="0" err="1"/>
              <a:t>disebut</a:t>
            </a:r>
            <a:r>
              <a:rPr lang="en-US" dirty="0"/>
              <a:t> literal.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xyz</a:t>
            </a:r>
            <a:r>
              <a:rPr lang="en-US" dirty="0"/>
              <a:t>’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literal,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, y,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’. 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Boolean(3)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/>
              <a:t>.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Booelan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xy</a:t>
            </a:r>
            <a:r>
              <a:rPr lang="en-US" i="1" dirty="0"/>
              <a:t> z</a:t>
            </a:r>
            <a:r>
              <a:rPr lang="en-US" dirty="0"/>
              <a:t>’, </a:t>
            </a: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i="1" dirty="0"/>
              <a:t>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err="1"/>
              <a:t>Penyelesaian</a:t>
            </a:r>
            <a:r>
              <a:rPr lang="en-US" dirty="0"/>
              <a:t>: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2362200"/>
          <a:ext cx="4495801" cy="3429000"/>
        </p:xfrm>
        <a:graphic>
          <a:graphicData uri="http://schemas.openxmlformats.org/drawingml/2006/table">
            <a:tbl>
              <a:tblPr/>
              <a:tblGrid>
                <a:gridCol w="530420"/>
                <a:gridCol w="502917"/>
                <a:gridCol w="469520"/>
                <a:gridCol w="2992944"/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f</a:t>
                      </a: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 = </a:t>
                      </a:r>
                      <a:r>
                        <a:rPr lang="en-US" sz="2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xy z</a:t>
                      </a: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3048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4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718"/>
            <a:ext cx="8763000" cy="9902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Penjumlahan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perkalian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Misalkan </a:t>
                </a:r>
                <a:r>
                  <a:rPr lang="en-US" i="1" dirty="0" smtClean="0"/>
                  <a:t>f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g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Boolean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n </a:t>
                </a:r>
                <a:r>
                  <a:rPr lang="en-US" i="1" dirty="0" err="1" smtClean="0"/>
                  <a:t>peubah</a:t>
                </a:r>
                <a:r>
                  <a:rPr lang="en-US" i="1" dirty="0" smtClean="0"/>
                  <a:t>, </a:t>
                </a:r>
                <a:r>
                  <a:rPr lang="en-US" i="1" dirty="0" err="1" smtClean="0"/>
                  <a:t>maka</a:t>
                </a:r>
                <a:r>
                  <a:rPr lang="en-US" i="1" dirty="0" smtClean="0"/>
                  <a:t>:</a:t>
                </a:r>
                <a:endParaRPr lang="en-US" i="1" dirty="0" smtClean="0"/>
              </a:p>
              <a:p>
                <a:pPr marL="457200" indent="-457200">
                  <a:buAutoNum type="arabicPeriod"/>
                </a:pPr>
                <a:r>
                  <a:rPr lang="en-US" i="1" dirty="0" err="1" smtClean="0"/>
                  <a:t>Penjumlahan</a:t>
                </a:r>
                <a:r>
                  <a:rPr lang="en-US" i="1" dirty="0" smtClean="0"/>
                  <a:t> f + g</a:t>
                </a:r>
                <a:endParaRPr lang="en-US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𝒈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i="1" dirty="0" err="1" smtClean="0"/>
                  <a:t>Perkalian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f.g</a:t>
                </a:r>
                <a:endParaRPr lang="en-US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.</m:t>
                          </m:r>
                          <m:r>
                            <a:rPr lang="en-US" i="1" smtClean="0">
                              <a:latin typeface="Cambria Math" panose="02040503050406030204"/>
                            </a:rPr>
                            <m:t>𝒈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𝒇</m:t>
                          </m:r>
                          <m:r>
                            <a:rPr lang="en-US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𝒏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.</m:t>
                      </m:r>
                      <m:r>
                        <a:rPr lang="en-US" i="1">
                          <a:latin typeface="Cambria Math" panose="02040503050406030204"/>
                        </a:rPr>
                        <m:t>𝒈</m:t>
                      </m:r>
                      <m:r>
                        <a:rPr lang="en-US" i="1">
                          <a:latin typeface="Cambria Math" panose="02040503050406030204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panose="02040503050406030204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/>
                            </a:rPr>
                            <m:t>𝒏</m:t>
                          </m:r>
                          <m:r>
                            <a:rPr lang="en-US" i="1">
                              <a:latin typeface="Cambria Math" panose="02040503050406030204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Misal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/>
                      </a:rPr>
                      <m:t>=</m:t>
                    </m:r>
                    <m:r>
                      <a:rPr lang="en-US" b="1" i="1" smtClean="0">
                        <a:latin typeface="Cambria Math" panose="02040503050406030204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r>
                      <a:rPr lang="en-US" b="1" i="1" smtClean="0">
                        <a:latin typeface="Cambria Math" panose="02040503050406030204"/>
                      </a:rPr>
                      <m:t>𝒚</m:t>
                    </m:r>
                  </m:oMath>
                </a14:m>
                <a:r>
                  <a:rPr lang="en-US" dirty="0" smtClean="0"/>
                  <a:t> dan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/>
                      </a:rPr>
                      <m:t>(</m:t>
                    </m:r>
                    <m:r>
                      <a:rPr lang="en-US" b="1" i="1" smtClean="0">
                        <a:latin typeface="Cambria Math" panose="02040503050406030204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/>
                      </a:rPr>
                      <m:t>,</m:t>
                    </m:r>
                    <m:r>
                      <a:rPr lang="en-US" b="1" i="1" smtClean="0">
                        <a:latin typeface="Cambria Math" panose="02040503050406030204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/>
                      </a:rPr>
                      <m:t>)</m:t>
                    </m:r>
                    <m:r>
                      <a:rPr lang="en-US" i="1">
                        <a:latin typeface="Cambria Math" panose="02040503050406030204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maka</a:t>
                </a:r>
                <a:endParaRPr lang="en-US" dirty="0" smtClean="0"/>
              </a:p>
              <a:p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/>
                      </a:rPr>
                      <m:t>𝒉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/>
                      </a:rPr>
                      <m:t>=</m:t>
                    </m:r>
                    <m:r>
                      <a:rPr lang="en-US" b="1" i="1" smtClean="0">
                        <a:latin typeface="Cambria Math" panose="02040503050406030204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r>
                      <a:rPr lang="en-US" b="1" i="1" smtClean="0">
                        <a:latin typeface="Cambria Math" panose="02040503050406030204"/>
                      </a:rPr>
                      <m:t>𝒈</m:t>
                    </m:r>
                    <m:r>
                      <a:rPr lang="en-US" b="1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/>
                      </a:rPr>
                      <m:t>𝒙</m:t>
                    </m:r>
                    <m:sSup>
                      <m:sSup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/>
                      </a:rPr>
                      <m:t>+</m:t>
                    </m:r>
                    <m:r>
                      <a:rPr lang="en-US" i="1">
                        <a:latin typeface="Cambria Math" panose="02040503050406030204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/>
                      </a:rPr>
                      <m:t>+</m:t>
                    </m:r>
                    <m:r>
                      <a:rPr lang="en-US" i="1">
                        <a:latin typeface="Cambria Math" panose="02040503050406030204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Yang </a:t>
                </a:r>
                <a:r>
                  <a:rPr lang="en-US" dirty="0" err="1" smtClean="0"/>
                  <a:t>bila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disederhanakan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lebih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lanjut</a:t>
                </a:r>
                <a:r>
                  <a:rPr lang="en-US" dirty="0" smtClean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/>
                      </a:rPr>
                      <m:t>𝒉</m:t>
                    </m:r>
                    <m:d>
                      <m:d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𝒚</m:t>
                        </m:r>
                      </m:e>
                    </m:d>
                    <m:r>
                      <a:rPr lang="en-US" i="1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/>
                      </a:rPr>
                      <m:t>𝒙</m:t>
                    </m:r>
                    <m:sSup>
                      <m:sSup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/>
                      </a:rPr>
                      <m:t>+</m:t>
                    </m:r>
                    <m:r>
                      <a:rPr lang="en-US" i="1">
                        <a:latin typeface="Cambria Math" panose="02040503050406030204"/>
                      </a:rPr>
                      <m:t>𝒚</m:t>
                    </m:r>
                    <m:r>
                      <a:rPr lang="en-US" i="1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i="1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/>
                      </a:rPr>
                      <m:t>𝒙</m:t>
                    </m:r>
                    <m:sSup>
                      <m:sSupPr>
                        <m:ctrlPr>
                          <a:rPr lang="en-US" i="1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i="1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/>
                              </a:rPr>
                              <m:t>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/>
                      </a:rPr>
                      <m:t>=</m:t>
                    </m:r>
                    <m:r>
                      <a:rPr lang="en-US" b="1" i="1" smtClean="0">
                        <a:latin typeface="Cambria Math" panose="02040503050406030204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r>
                      <a:rPr lang="en-US" b="1" i="1" smtClean="0">
                        <a:latin typeface="Cambria Math" panose="02040503050406030204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/>
                      </a:rPr>
                      <m:t>=</m:t>
                    </m:r>
                    <m:r>
                      <a:rPr lang="en-US" b="1" i="1" smtClean="0">
                        <a:latin typeface="Cambria Math" panose="02040503050406030204"/>
                      </a:rPr>
                      <m:t>𝒙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</m:oMath>
                </a14:m>
                <a:endParaRPr lang="en-US" b="1" i="1" dirty="0" smtClean="0">
                  <a:latin typeface="Cambria Math" panose="02040503050406030204"/>
                </a:endParaRPr>
              </a:p>
              <a:p>
                <a:endParaRPr lang="en-US" b="1" i="1" dirty="0" smtClean="0">
                  <a:latin typeface="Cambria Math" panose="02040503050406030204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/>
                        </a:rPr>
                        <m:t>𝒊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/>
                            </a:rPr>
                            <m:t>𝒚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𝒈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/>
                        </a:rPr>
                        <m:t>)(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/>
                            </a:rPr>
                            <m:t>𝒚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86800" cy="53340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Komplemen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2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</a:t>
            </a:r>
            <a:r>
              <a:rPr lang="en-US" sz="26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pertama</a:t>
            </a:r>
            <a:r>
              <a:rPr lang="en-US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6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Hukum</a:t>
            </a:r>
            <a:r>
              <a:rPr lang="en-US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Morgan</a:t>
            </a:r>
            <a:endParaRPr lang="en-US" sz="26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Hukum</a:t>
            </a:r>
            <a:r>
              <a:rPr lang="en-US" dirty="0"/>
              <a:t> De Morgan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 smtClean="0"/>
              <a:t>adalah</a:t>
            </a:r>
            <a:r>
              <a:rPr lang="en-US" dirty="0" smtClean="0"/>
              <a:t>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 smtClean="0"/>
              <a:t>: 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)=</a:t>
            </a:r>
            <a:r>
              <a:rPr lang="en-US" i="1" dirty="0" err="1" smtClean="0"/>
              <a:t>xy</a:t>
            </a:r>
            <a:r>
              <a:rPr lang="en-US" i="1" dirty="0" smtClean="0"/>
              <a:t>’+</a:t>
            </a:r>
            <a:r>
              <a:rPr lang="en-US" i="1" dirty="0" err="1" smtClean="0"/>
              <a:t>xy</a:t>
            </a:r>
            <a:r>
              <a:rPr lang="en-US" i="1" dirty="0" smtClean="0"/>
              <a:t>, </a:t>
            </a:r>
            <a:r>
              <a:rPr lang="en-US" i="1" dirty="0" err="1" smtClean="0"/>
              <a:t>maka</a:t>
            </a:r>
            <a:r>
              <a:rPr lang="en-US" i="1" dirty="0" smtClean="0"/>
              <a:t>:</a:t>
            </a:r>
            <a:endParaRPr lang="en-US" i="1" dirty="0" smtClean="0"/>
          </a:p>
          <a:p>
            <a:r>
              <a:rPr lang="en-US" i="1" dirty="0" smtClean="0"/>
              <a:t>	f’(</a:t>
            </a:r>
            <a:r>
              <a:rPr lang="en-US" i="1" dirty="0" err="1" smtClean="0"/>
              <a:t>x,y</a:t>
            </a:r>
            <a:r>
              <a:rPr lang="en-US" i="1" dirty="0" smtClean="0"/>
              <a:t>)=(</a:t>
            </a:r>
            <a:r>
              <a:rPr lang="en-US" i="1" dirty="0" err="1" smtClean="0"/>
              <a:t>xy</a:t>
            </a:r>
            <a:r>
              <a:rPr lang="en-US" i="1" dirty="0" smtClean="0"/>
              <a:t>’+</a:t>
            </a:r>
            <a:r>
              <a:rPr lang="en-US" i="1" dirty="0" err="1" smtClean="0"/>
              <a:t>xy</a:t>
            </a:r>
            <a:r>
              <a:rPr lang="en-US" i="1" dirty="0" smtClean="0"/>
              <a:t>)’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         = (</a:t>
            </a:r>
            <a:r>
              <a:rPr lang="en-US" i="1" dirty="0" err="1" smtClean="0"/>
              <a:t>xy</a:t>
            </a:r>
            <a:r>
              <a:rPr lang="en-US" i="1" dirty="0" smtClean="0"/>
              <a:t>’)’(</a:t>
            </a:r>
            <a:r>
              <a:rPr lang="en-US" i="1" dirty="0" err="1" smtClean="0"/>
              <a:t>xy</a:t>
            </a:r>
            <a:r>
              <a:rPr lang="en-US" i="1" dirty="0" smtClean="0"/>
              <a:t>)’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i="1" dirty="0" smtClean="0"/>
              <a:t>         = (</a:t>
            </a:r>
            <a:r>
              <a:rPr lang="en-US" i="1" dirty="0" err="1" smtClean="0"/>
              <a:t>x’+y</a:t>
            </a:r>
            <a:r>
              <a:rPr lang="en-US" i="1" dirty="0" smtClean="0"/>
              <a:t>)(</a:t>
            </a:r>
            <a:r>
              <a:rPr lang="en-US" i="1" dirty="0" err="1" smtClean="0"/>
              <a:t>x’+y</a:t>
            </a:r>
            <a:r>
              <a:rPr lang="en-US" i="1" dirty="0" smtClean="0"/>
              <a:t>’)</a:t>
            </a:r>
            <a:endParaRPr lang="en-US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err="1"/>
              <a:t>yz</a:t>
            </a:r>
            <a:r>
              <a:rPr lang="en-US" dirty="0"/>
              <a:t>), </a:t>
            </a:r>
            <a:r>
              <a:rPr lang="en-US" dirty="0" err="1"/>
              <a:t>maka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/>
              <a:t>	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’(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 = (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err="1"/>
              <a:t>yz</a:t>
            </a:r>
            <a:r>
              <a:rPr lang="en-US" dirty="0"/>
              <a:t>))’</a:t>
            </a:r>
            <a:endParaRPr lang="en-US" dirty="0"/>
          </a:p>
          <a:p>
            <a:r>
              <a:rPr lang="en-US" dirty="0"/>
              <a:t>        		   =  </a:t>
            </a:r>
            <a:r>
              <a:rPr lang="en-US" i="1" dirty="0"/>
              <a:t>x</a:t>
            </a:r>
            <a:r>
              <a:rPr lang="en-US" dirty="0"/>
              <a:t>’ + (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err="1"/>
              <a:t>yz</a:t>
            </a:r>
            <a:r>
              <a:rPr lang="en-US" dirty="0"/>
              <a:t>)’</a:t>
            </a:r>
            <a:endParaRPr lang="en-US" dirty="0"/>
          </a:p>
          <a:p>
            <a:r>
              <a:rPr lang="en-US" dirty="0"/>
              <a:t>        	      	   =  </a:t>
            </a:r>
            <a:r>
              <a:rPr lang="en-US" i="1" dirty="0"/>
              <a:t>x</a:t>
            </a:r>
            <a:r>
              <a:rPr lang="en-US" dirty="0"/>
              <a:t>’ + (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’)’ (</a:t>
            </a:r>
            <a:r>
              <a:rPr lang="en-US" i="1" dirty="0" err="1"/>
              <a:t>yz</a:t>
            </a:r>
            <a:r>
              <a:rPr lang="en-US" dirty="0"/>
              <a:t>)’</a:t>
            </a:r>
            <a:endParaRPr lang="en-US" dirty="0"/>
          </a:p>
          <a:p>
            <a:r>
              <a:rPr lang="en-US" dirty="0"/>
              <a:t>        	      	   =  </a:t>
            </a:r>
            <a:r>
              <a:rPr lang="en-US" i="1" dirty="0"/>
              <a:t>x</a:t>
            </a:r>
            <a:r>
              <a:rPr lang="en-US" dirty="0"/>
              <a:t>’ + (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) (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’)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Komplemen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kedua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prinsip</a:t>
            </a: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dualitas</a:t>
            </a:r>
            <a:endParaRPr lang="en-US" sz="24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Tentukan</a:t>
            </a:r>
            <a:r>
              <a:rPr lang="en-US" dirty="0"/>
              <a:t> dual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Boolean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komplemenkan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literal di </a:t>
            </a:r>
            <a:r>
              <a:rPr lang="en-US" dirty="0" err="1"/>
              <a:t>dalam</a:t>
            </a:r>
            <a:r>
              <a:rPr lang="en-US" dirty="0"/>
              <a:t> dual </a:t>
            </a:r>
            <a:r>
              <a:rPr lang="en-US" dirty="0" err="1"/>
              <a:t>tersebut</a:t>
            </a:r>
            <a:r>
              <a:rPr lang="en-US" dirty="0"/>
              <a:t>. 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misal</a:t>
            </a:r>
            <a:r>
              <a:rPr lang="en-US" dirty="0"/>
              <a:t>, </a:t>
            </a:r>
            <a:r>
              <a:rPr lang="en-US" i="1" dirty="0"/>
              <a:t>f(</a:t>
            </a:r>
            <a:r>
              <a:rPr lang="en-US" i="1" dirty="0" err="1"/>
              <a:t>x,y</a:t>
            </a:r>
            <a:r>
              <a:rPr lang="en-US" i="1" dirty="0"/>
              <a:t>)=</a:t>
            </a:r>
            <a:r>
              <a:rPr lang="en-US" i="1" dirty="0" err="1"/>
              <a:t>xy</a:t>
            </a:r>
            <a:r>
              <a:rPr lang="en-US" i="1" dirty="0"/>
              <a:t>’+</a:t>
            </a:r>
            <a:r>
              <a:rPr lang="en-US" i="1" dirty="0" err="1"/>
              <a:t>xy</a:t>
            </a:r>
            <a:r>
              <a:rPr lang="en-US" i="1" dirty="0"/>
              <a:t>, </a:t>
            </a:r>
            <a:r>
              <a:rPr lang="en-US" i="1" dirty="0" err="1"/>
              <a:t>maka</a:t>
            </a:r>
            <a:r>
              <a:rPr lang="en-US" i="1" dirty="0"/>
              <a:t>: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dual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ekspresi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)=(</a:t>
            </a:r>
            <a:r>
              <a:rPr lang="en-US" i="1" dirty="0" err="1" smtClean="0"/>
              <a:t>x+y</a:t>
            </a:r>
            <a:r>
              <a:rPr lang="en-US" i="1" dirty="0" smtClean="0"/>
              <a:t>’)(</a:t>
            </a:r>
            <a:r>
              <a:rPr lang="en-US" i="1" dirty="0" err="1" smtClean="0"/>
              <a:t>x+y</a:t>
            </a:r>
            <a:r>
              <a:rPr lang="en-US" i="1" dirty="0" smtClean="0"/>
              <a:t>)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Komplemenkan</a:t>
            </a:r>
            <a:r>
              <a:rPr lang="en-US" i="1" dirty="0" smtClean="0"/>
              <a:t> </a:t>
            </a:r>
            <a:r>
              <a:rPr lang="en-US" i="1" dirty="0" err="1" smtClean="0"/>
              <a:t>setiap</a:t>
            </a:r>
            <a:r>
              <a:rPr lang="en-US" i="1" dirty="0" smtClean="0"/>
              <a:t> literal </a:t>
            </a:r>
            <a:r>
              <a:rPr lang="en-US" i="1" dirty="0" err="1" smtClean="0"/>
              <a:t>dari</a:t>
            </a:r>
            <a:r>
              <a:rPr lang="en-US" i="1" dirty="0" smtClean="0"/>
              <a:t> dual </a:t>
            </a:r>
            <a:r>
              <a:rPr lang="en-US" i="1" dirty="0" err="1" smtClean="0"/>
              <a:t>diatas</a:t>
            </a:r>
            <a:r>
              <a:rPr lang="en-US" i="1" dirty="0" smtClean="0"/>
              <a:t> </a:t>
            </a:r>
            <a:r>
              <a:rPr lang="en-US" i="1" dirty="0" err="1" smtClean="0"/>
              <a:t>menjadi</a:t>
            </a:r>
            <a:r>
              <a:rPr lang="en-US" i="1" dirty="0" smtClean="0"/>
              <a:t> :</a:t>
            </a:r>
            <a:endParaRPr lang="en-US" i="1" dirty="0" smtClean="0"/>
          </a:p>
          <a:p>
            <a:r>
              <a:rPr lang="en-US" i="1" dirty="0" smtClean="0"/>
              <a:t>	f’(</a:t>
            </a:r>
            <a:r>
              <a:rPr lang="en-US" i="1" dirty="0" err="1" smtClean="0"/>
              <a:t>x,y</a:t>
            </a:r>
            <a:r>
              <a:rPr lang="en-US" i="1" dirty="0" smtClean="0"/>
              <a:t>)=(</a:t>
            </a:r>
            <a:r>
              <a:rPr lang="en-US" i="1" dirty="0" err="1" smtClean="0"/>
              <a:t>x’+y</a:t>
            </a:r>
            <a:r>
              <a:rPr lang="en-US" i="1" dirty="0" smtClean="0"/>
              <a:t>)(</a:t>
            </a:r>
            <a:r>
              <a:rPr lang="en-US" i="1" dirty="0" err="1" smtClean="0"/>
              <a:t>x’+y</a:t>
            </a:r>
            <a:r>
              <a:rPr lang="en-US" i="1" dirty="0" smtClean="0"/>
              <a:t>’)</a:t>
            </a:r>
            <a:endParaRPr lang="en-US" i="1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err="1" smtClean="0"/>
              <a:t>y</a:t>
            </a:r>
            <a:r>
              <a:rPr lang="en-US" dirty="0" err="1" smtClean="0"/>
              <a:t>’</a:t>
            </a:r>
            <a:r>
              <a:rPr lang="en-US" i="1" dirty="0" err="1" smtClean="0"/>
              <a:t>z</a:t>
            </a:r>
            <a:r>
              <a:rPr lang="en-US" dirty="0" smtClean="0"/>
              <a:t>’ + </a:t>
            </a:r>
            <a:r>
              <a:rPr lang="en-US" i="1" dirty="0" err="1" smtClean="0"/>
              <a:t>yz</a:t>
            </a:r>
            <a:r>
              <a:rPr lang="en-US" dirty="0" smtClean="0"/>
              <a:t>), </a:t>
            </a:r>
            <a:r>
              <a:rPr lang="en-US" dirty="0" err="1" smtClean="0"/>
              <a:t>maka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Dualnya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f(</a:t>
            </a:r>
            <a:r>
              <a:rPr lang="en-US" i="1" dirty="0" err="1" smtClean="0"/>
              <a:t>x,y,z</a:t>
            </a:r>
            <a:r>
              <a:rPr lang="en-US" i="1" dirty="0" smtClean="0"/>
              <a:t>) = x +(</a:t>
            </a:r>
            <a:r>
              <a:rPr lang="en-US" i="1" dirty="0" err="1" smtClean="0"/>
              <a:t>y’+z</a:t>
            </a:r>
            <a:r>
              <a:rPr lang="en-US" i="1" dirty="0" smtClean="0"/>
              <a:t>’)(</a:t>
            </a:r>
            <a:r>
              <a:rPr lang="en-US" i="1" dirty="0" err="1" smtClean="0"/>
              <a:t>y+z</a:t>
            </a:r>
            <a:r>
              <a:rPr lang="en-US" i="1" dirty="0" smtClean="0"/>
              <a:t>)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 smtClean="0"/>
              <a:t>Komplemen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dual :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	 </a:t>
            </a:r>
            <a:r>
              <a:rPr lang="en-US" i="1" dirty="0"/>
              <a:t>f</a:t>
            </a:r>
            <a:r>
              <a:rPr lang="en-US" dirty="0"/>
              <a:t> ’(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 = </a:t>
            </a:r>
            <a:r>
              <a:rPr lang="en-US" i="1" dirty="0" smtClean="0"/>
              <a:t>x’+(</a:t>
            </a:r>
            <a:r>
              <a:rPr lang="en-US" i="1" dirty="0" err="1" smtClean="0"/>
              <a:t>y+z</a:t>
            </a:r>
            <a:r>
              <a:rPr lang="en-US" i="1" dirty="0" smtClean="0"/>
              <a:t>)(</a:t>
            </a:r>
            <a:r>
              <a:rPr lang="en-US" i="1" dirty="0" err="1" smtClean="0"/>
              <a:t>y’+z</a:t>
            </a:r>
            <a:r>
              <a:rPr lang="en-US" i="1" dirty="0" smtClean="0"/>
              <a:t>’)</a:t>
            </a:r>
            <a:endParaRPr lang="en-US" dirty="0"/>
          </a:p>
          <a:p>
            <a:r>
              <a:rPr lang="en-US" dirty="0"/>
              <a:t>        		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 smtClean="0"/>
              <a:t>Kanonik</a:t>
            </a:r>
            <a:r>
              <a:rPr lang="en-US" b="1" dirty="0" smtClean="0"/>
              <a:t>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486400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Ada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:</a:t>
            </a: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kali (</a:t>
            </a:r>
            <a:r>
              <a:rPr lang="en-US" i="1" dirty="0"/>
              <a:t>sum-of-product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SOP</a:t>
            </a:r>
            <a:r>
              <a:rPr lang="en-US" dirty="0" smtClean="0"/>
              <a:t>)</a:t>
            </a:r>
            <a:endParaRPr lang="en-US" dirty="0" smtClean="0"/>
          </a:p>
          <a:p>
            <a:pPr marL="577850" lvl="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 = </a:t>
            </a:r>
            <a:r>
              <a:rPr lang="en-US" i="1" dirty="0" err="1" smtClean="0"/>
              <a:t>xy</a:t>
            </a:r>
            <a:r>
              <a:rPr lang="en-US" i="1" dirty="0" smtClean="0"/>
              <a:t> + </a:t>
            </a:r>
            <a:r>
              <a:rPr lang="en-US" i="1" dirty="0" err="1" smtClean="0"/>
              <a:t>xy</a:t>
            </a:r>
            <a:r>
              <a:rPr lang="en-US" i="1" dirty="0" smtClean="0"/>
              <a:t>’ + </a:t>
            </a:r>
            <a:r>
              <a:rPr lang="en-US" i="1" dirty="0" err="1" smtClean="0"/>
              <a:t>x’y</a:t>
            </a:r>
            <a:endParaRPr lang="en-US" i="1" dirty="0" smtClean="0"/>
          </a:p>
          <a:p>
            <a:pPr marL="577850" lvl="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(</a:t>
            </a:r>
            <a:r>
              <a:rPr lang="en-US" i="1" dirty="0"/>
              <a:t>term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 smtClean="0"/>
              <a:t>minterm</a:t>
            </a:r>
            <a:endParaRPr lang="en-US" i="1" dirty="0" smtClean="0"/>
          </a:p>
          <a:p>
            <a:pPr marL="577850" lvl="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i="1" dirty="0"/>
              <a:t>x</a:t>
            </a:r>
            <a:r>
              <a:rPr lang="en-US" i="1" dirty="0" smtClean="0"/>
              <a:t> = 1 </a:t>
            </a:r>
            <a:r>
              <a:rPr lang="en-US" i="1" dirty="0" err="1" smtClean="0"/>
              <a:t>dan</a:t>
            </a:r>
            <a:r>
              <a:rPr lang="en-US" i="1" dirty="0" smtClean="0"/>
              <a:t> x’=0</a:t>
            </a:r>
            <a:endParaRPr lang="en-US" i="1" dirty="0" smtClean="0"/>
          </a:p>
          <a:p>
            <a:pPr marL="577850" lvl="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i="1" dirty="0" err="1" smtClean="0"/>
              <a:t>Simbol</a:t>
            </a:r>
            <a:r>
              <a:rPr lang="en-US" i="1" dirty="0" smtClean="0"/>
              <a:t> Term m</a:t>
            </a:r>
            <a:endParaRPr lang="en-US" dirty="0"/>
          </a:p>
          <a:p>
            <a:pPr marL="457200" lvl="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(</a:t>
            </a:r>
            <a:r>
              <a:rPr lang="en-US" i="1" dirty="0"/>
              <a:t>product-of-sum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POS)</a:t>
            </a:r>
            <a:endParaRPr lang="en-US" dirty="0"/>
          </a:p>
          <a:p>
            <a:pPr marL="57785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  <a:r>
              <a:rPr lang="en-US" i="1" dirty="0" smtClean="0"/>
              <a:t>g(</a:t>
            </a:r>
            <a:r>
              <a:rPr lang="en-US" i="1" dirty="0" err="1" smtClean="0"/>
              <a:t>x,y</a:t>
            </a:r>
            <a:r>
              <a:rPr lang="en-US" i="1" dirty="0" smtClean="0"/>
              <a:t>) = (</a:t>
            </a:r>
            <a:r>
              <a:rPr lang="en-US" i="1" dirty="0" err="1" smtClean="0"/>
              <a:t>x+y</a:t>
            </a:r>
            <a:r>
              <a:rPr lang="en-US" i="1" dirty="0" smtClean="0"/>
              <a:t>)(</a:t>
            </a:r>
            <a:r>
              <a:rPr lang="en-US" i="1" dirty="0" err="1" smtClean="0"/>
              <a:t>x+y</a:t>
            </a:r>
            <a:r>
              <a:rPr lang="en-US" i="1" dirty="0" smtClean="0"/>
              <a:t>’)(</a:t>
            </a:r>
            <a:r>
              <a:rPr lang="en-US" i="1" dirty="0" err="1" smtClean="0"/>
              <a:t>x’+y</a:t>
            </a:r>
            <a:r>
              <a:rPr lang="en-US" i="1" dirty="0" smtClean="0"/>
              <a:t>)</a:t>
            </a:r>
            <a:endParaRPr lang="en-US" i="1" dirty="0" smtClean="0"/>
          </a:p>
          <a:p>
            <a:pPr marL="57785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(</a:t>
            </a:r>
            <a:r>
              <a:rPr lang="en-US" i="1" dirty="0"/>
              <a:t>term</a:t>
            </a:r>
            <a:r>
              <a:rPr lang="en-US" dirty="0"/>
              <a:t>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 err="1" smtClean="0"/>
              <a:t>maxterm</a:t>
            </a:r>
            <a:endParaRPr lang="en-US" i="1" dirty="0" smtClean="0"/>
          </a:p>
          <a:p>
            <a:pPr marL="577850" lvl="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i="1" dirty="0"/>
              <a:t>x = </a:t>
            </a:r>
            <a:r>
              <a:rPr lang="en-US" i="1" dirty="0" smtClean="0"/>
              <a:t>0 </a:t>
            </a:r>
            <a:r>
              <a:rPr lang="en-US" i="1" dirty="0" err="1"/>
              <a:t>dan</a:t>
            </a:r>
            <a:r>
              <a:rPr lang="en-US" i="1" dirty="0"/>
              <a:t> x</a:t>
            </a:r>
            <a:r>
              <a:rPr lang="en-US" i="1" dirty="0" smtClean="0"/>
              <a:t>’=1</a:t>
            </a:r>
            <a:endParaRPr lang="en-US" i="1" dirty="0" smtClean="0"/>
          </a:p>
          <a:p>
            <a:pPr marL="577850" lvl="0" indent="-34290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i="1" dirty="0" err="1" smtClean="0"/>
              <a:t>Simbol</a:t>
            </a:r>
            <a:r>
              <a:rPr lang="en-US" i="1" dirty="0" smtClean="0"/>
              <a:t> term M</a:t>
            </a:r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 err="1"/>
              <a:t>minterm</a:t>
            </a:r>
            <a:r>
              <a:rPr lang="en-US" dirty="0"/>
              <a:t>/</a:t>
            </a:r>
            <a:r>
              <a:rPr lang="en-US" i="1" dirty="0" err="1"/>
              <a:t>maxterm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literal </a:t>
            </a:r>
            <a:r>
              <a:rPr lang="en-US" dirty="0" err="1"/>
              <a:t>lengkap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i="1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0928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Bentuk</a:t>
            </a:r>
            <a:r>
              <a:rPr lang="en-US" b="1" dirty="0"/>
              <a:t> </a:t>
            </a:r>
            <a:r>
              <a:rPr lang="en-US" b="1" dirty="0" err="1" smtClean="0"/>
              <a:t>Kanonik</a:t>
            </a:r>
            <a:r>
              <a:rPr lang="en-US" b="1" dirty="0" smtClean="0"/>
              <a:t> (2)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1143000"/>
          <a:ext cx="4729777" cy="1645920"/>
        </p:xfrm>
        <a:graphic>
          <a:graphicData uri="http://schemas.openxmlformats.org/drawingml/2006/table">
            <a:tbl>
              <a:tblPr/>
              <a:tblGrid>
                <a:gridCol w="278765"/>
                <a:gridCol w="153332"/>
                <a:gridCol w="361950"/>
                <a:gridCol w="708025"/>
                <a:gridCol w="1157605"/>
                <a:gridCol w="899795"/>
                <a:gridCol w="1170305"/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Minterm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Maxterm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Suku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Lambang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Suku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Lambang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 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3200400"/>
          <a:ext cx="4779645" cy="274320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681990"/>
                <a:gridCol w="1080135"/>
                <a:gridCol w="1080135"/>
                <a:gridCol w="108013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Minterm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Maxterm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Suku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Lambang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Suku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Lambang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‘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 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 y 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’+ </a:t>
                      </a:r>
                      <a:r>
                        <a:rPr lang="en-US" sz="18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8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M</a:t>
                      </a:r>
                      <a:r>
                        <a:rPr lang="en-US" sz="1800" baseline="-250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7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kanonik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486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 smtClean="0"/>
              <a:t>. </a:t>
            </a: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SOP </a:t>
            </a:r>
            <a:r>
              <a:rPr lang="en-US" dirty="0" err="1"/>
              <a:t>dan</a:t>
            </a:r>
            <a:r>
              <a:rPr lang="en-US" dirty="0"/>
              <a:t> POS.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814052"/>
          <a:ext cx="1760220" cy="2194560"/>
        </p:xfrm>
        <a:graphic>
          <a:graphicData uri="http://schemas.openxmlformats.org/drawingml/2006/table">
            <a:tbl>
              <a:tblPr/>
              <a:tblGrid>
                <a:gridCol w="285750"/>
                <a:gridCol w="285750"/>
                <a:gridCol w="285750"/>
                <a:gridCol w="90297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f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1814052"/>
            <a:ext cx="6629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 err="1"/>
              <a:t>Penyelesaian</a:t>
            </a:r>
            <a:r>
              <a:rPr lang="en-US" dirty="0"/>
              <a:t>:</a:t>
            </a:r>
            <a:endParaRPr lang="en-US" dirty="0"/>
          </a:p>
          <a:p>
            <a:pPr lvl="0" algn="just"/>
            <a:r>
              <a:rPr lang="en-US" b="1" dirty="0"/>
              <a:t> </a:t>
            </a:r>
            <a:r>
              <a:rPr lang="en-US" b="1" dirty="0" smtClean="0"/>
              <a:t>a) </a:t>
            </a:r>
            <a:r>
              <a:rPr lang="en-US" b="1" dirty="0"/>
              <a:t>SOP</a:t>
            </a:r>
            <a:endParaRPr lang="en-US" b="1" dirty="0"/>
          </a:p>
          <a:p>
            <a:pPr algn="just"/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</a:t>
            </a:r>
            <a:r>
              <a:rPr lang="en-US" dirty="0" err="1"/>
              <a:t>adalah</a:t>
            </a:r>
            <a:r>
              <a:rPr lang="en-US" dirty="0"/>
              <a:t> 001, 100, </a:t>
            </a:r>
            <a:r>
              <a:rPr lang="en-US" dirty="0" err="1"/>
              <a:t>dan</a:t>
            </a:r>
            <a:r>
              <a:rPr lang="en-US" dirty="0"/>
              <a:t> 111,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Booleannya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SOP </a:t>
            </a:r>
            <a:r>
              <a:rPr lang="en-US" dirty="0" err="1" smtClean="0"/>
              <a:t>adalah</a:t>
            </a:r>
            <a:endParaRPr lang="en-US" dirty="0"/>
          </a:p>
          <a:p>
            <a:pPr algn="just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smtClean="0"/>
              <a:t>xyz</a:t>
            </a:r>
            <a:endParaRPr lang="en-US" dirty="0"/>
          </a:p>
          <a:p>
            <a:pPr algn="just"/>
            <a:r>
              <a:rPr lang="en-US" dirty="0" err="1"/>
              <a:t>atau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lambang</a:t>
            </a:r>
            <a:r>
              <a:rPr lang="en-US" dirty="0"/>
              <a:t> </a:t>
            </a:r>
            <a:r>
              <a:rPr lang="en-US" i="1" dirty="0" err="1"/>
              <a:t>minterm</a:t>
            </a:r>
            <a:r>
              <a:rPr lang="en-US" dirty="0" smtClean="0"/>
              <a:t>),</a:t>
            </a:r>
            <a:r>
              <a:rPr lang="en-US" dirty="0"/>
              <a:t>	</a:t>
            </a:r>
            <a:endParaRPr lang="en-US" dirty="0"/>
          </a:p>
          <a:p>
            <a:pPr algn="just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baseline="-25000" dirty="0"/>
              <a:t>4 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7</a:t>
            </a:r>
            <a:r>
              <a:rPr lang="en-US" dirty="0"/>
              <a:t> = </a:t>
            </a:r>
            <a:r>
              <a:rPr lang="en-US" dirty="0">
                <a:sym typeface="Symbol" panose="05050102010706020507"/>
              </a:rPr>
              <a:t></a:t>
            </a:r>
            <a:r>
              <a:rPr lang="en-US" dirty="0"/>
              <a:t> (1, 4, 7</a:t>
            </a:r>
            <a:r>
              <a:rPr lang="en-US" dirty="0" smtClean="0"/>
              <a:t>)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/>
              <a:t>(b) POS	</a:t>
            </a:r>
            <a:endParaRPr lang="en-US" b="1" dirty="0"/>
          </a:p>
          <a:p>
            <a:pPr algn="just"/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adalah</a:t>
            </a:r>
            <a:r>
              <a:rPr lang="en-US" dirty="0"/>
              <a:t> 000, 010,  011, 101, </a:t>
            </a:r>
            <a:r>
              <a:rPr lang="en-US" dirty="0" err="1"/>
              <a:t>dan</a:t>
            </a:r>
            <a:r>
              <a:rPr lang="en-US" dirty="0"/>
              <a:t> 110,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Booleannya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POS </a:t>
            </a:r>
            <a:r>
              <a:rPr lang="en-US" dirty="0" err="1" smtClean="0"/>
              <a:t>adalah</a:t>
            </a:r>
            <a:endParaRPr lang="en-US" dirty="0" smtClean="0"/>
          </a:p>
          <a:p>
            <a:pPr algn="just"/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 = 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’+ </a:t>
            </a:r>
            <a:r>
              <a:rPr lang="en-US" i="1" dirty="0"/>
              <a:t>z</a:t>
            </a:r>
            <a:r>
              <a:rPr lang="en-US" dirty="0" smtClean="0"/>
              <a:t>’)(</a:t>
            </a:r>
            <a:r>
              <a:rPr lang="en-US" i="1" dirty="0"/>
              <a:t>x</a:t>
            </a:r>
            <a:r>
              <a:rPr lang="en-US" dirty="0"/>
              <a:t>’+ 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’)(</a:t>
            </a:r>
            <a:r>
              <a:rPr lang="en-US" i="1" dirty="0"/>
              <a:t>x</a:t>
            </a:r>
            <a:r>
              <a:rPr lang="en-US" dirty="0"/>
              <a:t>’+ </a:t>
            </a:r>
            <a:r>
              <a:rPr lang="en-US" i="1" dirty="0"/>
              <a:t>y</a:t>
            </a:r>
            <a:r>
              <a:rPr lang="en-US" dirty="0"/>
              <a:t>’+ </a:t>
            </a:r>
            <a:r>
              <a:rPr lang="en-US" i="1" dirty="0" smtClean="0"/>
              <a:t>z</a:t>
            </a:r>
            <a:r>
              <a:rPr lang="en-US" dirty="0" smtClean="0"/>
              <a:t>)                     </a:t>
            </a:r>
            <a:endParaRPr lang="en-US" dirty="0" smtClean="0"/>
          </a:p>
          <a:p>
            <a:pPr algn="just"/>
            <a:r>
              <a:rPr lang="en-US" dirty="0" smtClean="0"/>
              <a:t>     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lain,		</a:t>
            </a:r>
            <a:endParaRPr lang="en-US" dirty="0"/>
          </a:p>
          <a:p>
            <a:pPr algn="just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 = </a:t>
            </a:r>
            <a:r>
              <a:rPr lang="en-US" dirty="0">
                <a:sym typeface="Symbol" panose="05050102010706020507"/>
              </a:rPr>
              <a:t></a:t>
            </a:r>
            <a:r>
              <a:rPr lang="en-US" dirty="0"/>
              <a:t>(0, 2, 3, 5, 6)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382000" cy="6324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Boolean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SOP </a:t>
            </a:r>
            <a:r>
              <a:rPr lang="en-US" dirty="0" err="1"/>
              <a:t>dan</a:t>
            </a:r>
            <a:r>
              <a:rPr lang="en-US" dirty="0"/>
              <a:t> POS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u="sng" dirty="0" err="1"/>
              <a:t>Penyelesaian</a:t>
            </a:r>
            <a:r>
              <a:rPr lang="en-US" dirty="0" smtClean="0"/>
              <a:t>: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SOP </a:t>
            </a:r>
            <a:r>
              <a:rPr lang="en-US" dirty="0" err="1" smtClean="0"/>
              <a:t>dan</a:t>
            </a:r>
            <a:r>
              <a:rPr lang="en-US" dirty="0" smtClean="0"/>
              <a:t> POS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melengkapi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literal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masing-masing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(</a:t>
            </a:r>
            <a:r>
              <a:rPr lang="en-US" dirty="0"/>
              <a:t>a) SOP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x</a:t>
            </a:r>
            <a:r>
              <a:rPr lang="en-US" dirty="0"/>
              <a:t>  =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’)</a:t>
            </a:r>
            <a:endParaRPr lang="en-US" dirty="0"/>
          </a:p>
          <a:p>
            <a:r>
              <a:rPr lang="en-US" dirty="0"/>
              <a:t>	    = </a:t>
            </a:r>
            <a:r>
              <a:rPr lang="en-US" i="1" dirty="0" err="1"/>
              <a:t>xy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xy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	    = </a:t>
            </a:r>
            <a:r>
              <a:rPr lang="en-US" i="1" dirty="0" err="1"/>
              <a:t>xy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 + </a:t>
            </a:r>
            <a:r>
              <a:rPr lang="en-US" i="1" dirty="0" err="1"/>
              <a:t>xy</a:t>
            </a:r>
            <a:r>
              <a:rPr lang="en-US" dirty="0"/>
              <a:t>’(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</a:t>
            </a:r>
            <a:endParaRPr lang="en-US" dirty="0"/>
          </a:p>
          <a:p>
            <a:r>
              <a:rPr lang="en-US" dirty="0"/>
              <a:t>	    = </a:t>
            </a:r>
            <a:r>
              <a:rPr lang="en-US" i="1" dirty="0"/>
              <a:t>xyz </a:t>
            </a:r>
            <a:r>
              <a:rPr lang="en-US" dirty="0"/>
              <a:t>+ </a:t>
            </a:r>
            <a:r>
              <a:rPr lang="en-US" i="1" dirty="0"/>
              <a:t>xyz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 smtClean="0"/>
              <a:t>’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=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’)</a:t>
            </a:r>
            <a:endParaRPr lang="en-US" dirty="0"/>
          </a:p>
          <a:p>
            <a:r>
              <a:rPr lang="en-US" dirty="0"/>
              <a:t>	      = </a:t>
            </a:r>
            <a:r>
              <a:rPr lang="en-US" dirty="0" err="1"/>
              <a:t>xy’z</a:t>
            </a:r>
            <a:r>
              <a:rPr lang="en-US" dirty="0"/>
              <a:t> + </a:t>
            </a:r>
            <a:r>
              <a:rPr lang="en-US" dirty="0" err="1" smtClean="0"/>
              <a:t>x’y’z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Jadi</a:t>
            </a:r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 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endParaRPr lang="en-US" dirty="0"/>
          </a:p>
          <a:p>
            <a:r>
              <a:rPr lang="en-US" dirty="0"/>
              <a:t>	            	          </a:t>
            </a:r>
            <a:r>
              <a:rPr lang="en-US" dirty="0" smtClean="0"/>
              <a:t> = </a:t>
            </a:r>
            <a:r>
              <a:rPr lang="en-US" i="1" dirty="0"/>
              <a:t>xyz </a:t>
            </a:r>
            <a:r>
              <a:rPr lang="en-US" dirty="0"/>
              <a:t>+ </a:t>
            </a:r>
            <a:r>
              <a:rPr lang="en-US" i="1" dirty="0"/>
              <a:t>xyz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endParaRPr lang="en-US" dirty="0"/>
          </a:p>
          <a:p>
            <a:r>
              <a:rPr lang="en-US" dirty="0"/>
              <a:t>	            	         </a:t>
            </a:r>
            <a:r>
              <a:rPr lang="en-US" dirty="0" smtClean="0"/>
              <a:t>  </a:t>
            </a:r>
            <a:r>
              <a:rPr lang="en-US" dirty="0"/>
              <a:t>=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/>
              <a:t>xyz</a:t>
            </a:r>
            <a:r>
              <a:rPr lang="en-US" dirty="0"/>
              <a:t>’ + </a:t>
            </a:r>
            <a:r>
              <a:rPr lang="en-US" i="1" dirty="0" smtClean="0"/>
              <a:t>xyz</a:t>
            </a:r>
            <a:r>
              <a:rPr lang="en-US" dirty="0"/>
              <a:t>		          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  =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baseline="-25000" dirty="0"/>
              <a:t>4 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5 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6 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7</a:t>
            </a:r>
            <a:r>
              <a:rPr lang="en-US" dirty="0"/>
              <a:t> = </a:t>
            </a:r>
            <a:r>
              <a:rPr lang="en-US" dirty="0">
                <a:sym typeface="Symbol" panose="05050102010706020507"/>
              </a:rPr>
              <a:t></a:t>
            </a:r>
            <a:r>
              <a:rPr lang="en-US" dirty="0"/>
              <a:t> (1,4,5,6,7)		</a:t>
            </a:r>
            <a:endParaRPr lang="en-US" dirty="0"/>
          </a:p>
          <a:p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382000" cy="6324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. </a:t>
            </a: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Boolean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SOP </a:t>
            </a:r>
            <a:r>
              <a:rPr lang="en-US" dirty="0" err="1"/>
              <a:t>dan</a:t>
            </a:r>
            <a:r>
              <a:rPr lang="en-US" dirty="0"/>
              <a:t> POS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/>
              <a:t>(b) POS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              =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’ </a:t>
            </a:r>
            <a:r>
              <a:rPr lang="en-US" dirty="0" smtClean="0"/>
              <a:t>   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 err="1"/>
              <a:t>zz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	          </a:t>
            </a:r>
            <a:r>
              <a:rPr lang="en-US" dirty="0" smtClean="0"/>
              <a:t>    =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 smtClean="0"/>
              <a:t>    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 err="1"/>
              <a:t>yy</a:t>
            </a:r>
            <a:r>
              <a:rPr lang="en-US" dirty="0"/>
              <a:t>’	</a:t>
            </a:r>
            <a:endParaRPr lang="en-US" dirty="0"/>
          </a:p>
          <a:p>
            <a:r>
              <a:rPr lang="en-US" dirty="0"/>
              <a:t>	        </a:t>
            </a:r>
            <a:r>
              <a:rPr lang="en-US" dirty="0" smtClean="0"/>
              <a:t>      =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’)(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 </a:t>
            </a:r>
            <a:r>
              <a:rPr lang="en-US" dirty="0"/>
              <a:t>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		        =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  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ym typeface="Symbol" panose="05050102010706020507"/>
              </a:rPr>
              <a:t></a:t>
            </a:r>
            <a:r>
              <a:rPr lang="en-US" dirty="0"/>
              <a:t>(0, 2, 3)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761682"/>
          </a:xfrm>
        </p:spPr>
        <p:txBody>
          <a:bodyPr/>
          <a:lstStyle/>
          <a:p>
            <a:r>
              <a:rPr lang="en-US" dirty="0" smtClean="0"/>
              <a:t>DEFINISI ALJABAR BOOLEN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Aljabar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operator </a:t>
            </a:r>
            <a:r>
              <a:rPr lang="en-US" dirty="0" err="1"/>
              <a:t>biner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terdapat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Dua</a:t>
            </a:r>
            <a:r>
              <a:rPr lang="en-US" dirty="0"/>
              <a:t> operator </a:t>
            </a:r>
            <a:r>
              <a:rPr lang="en-US" dirty="0" err="1"/>
              <a:t>biner</a:t>
            </a:r>
            <a:r>
              <a:rPr lang="en-US" dirty="0"/>
              <a:t>: +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Sebuah</a:t>
            </a:r>
            <a:r>
              <a:rPr lang="en-US" dirty="0"/>
              <a:t> operator </a:t>
            </a:r>
            <a:r>
              <a:rPr lang="en-US" dirty="0" err="1"/>
              <a:t>uner</a:t>
            </a:r>
            <a:r>
              <a:rPr lang="en-US" dirty="0"/>
              <a:t>: ’.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B</a:t>
            </a:r>
            <a:r>
              <a:rPr lang="en-US" dirty="0"/>
              <a:t> : </a:t>
            </a:r>
            <a:r>
              <a:rPr lang="en-US" dirty="0" err="1"/>
              <a:t>himpunan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operator +,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’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0 </a:t>
            </a:r>
            <a:r>
              <a:rPr lang="en-US" dirty="0" err="1"/>
              <a:t>dan</a:t>
            </a:r>
            <a:r>
              <a:rPr lang="en-US" dirty="0"/>
              <a:t> 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/>
              <a:t>Boolean </a:t>
            </a:r>
            <a:r>
              <a:rPr lang="en-US" dirty="0" err="1" smtClean="0"/>
              <a:t>berlaku</a:t>
            </a:r>
            <a:r>
              <a:rPr lang="en-US" dirty="0" smtClean="0"/>
              <a:t> </a:t>
            </a:r>
            <a:r>
              <a:rPr lang="en-US" dirty="0" err="1"/>
              <a:t>aksioma-aksioma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postulat</a:t>
            </a:r>
            <a:r>
              <a:rPr lang="en-US" dirty="0"/>
              <a:t> Huntington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1. </a:t>
            </a:r>
            <a:r>
              <a:rPr lang="en-US" i="1" dirty="0"/>
              <a:t>Closure</a:t>
            </a:r>
            <a:r>
              <a:rPr lang="en-US" dirty="0"/>
              <a:t>:	</a:t>
            </a:r>
            <a:r>
              <a:rPr lang="en-US" dirty="0" smtClean="0"/>
              <a:t>(</a:t>
            </a:r>
            <a:r>
              <a:rPr lang="en-US" dirty="0"/>
              <a:t>i) 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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   		</a:t>
            </a:r>
            <a:r>
              <a:rPr lang="en-US" dirty="0" smtClean="0"/>
              <a:t>	(</a:t>
            </a:r>
            <a:r>
              <a:rPr lang="en-US" dirty="0"/>
              <a:t>ii)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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     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Identitas</a:t>
            </a:r>
            <a:r>
              <a:rPr lang="en-US" dirty="0"/>
              <a:t>:	(i)  </a:t>
            </a:r>
            <a:r>
              <a:rPr lang="en-US" i="1" dirty="0"/>
              <a:t>a</a:t>
            </a:r>
            <a:r>
              <a:rPr lang="en-US" dirty="0"/>
              <a:t> + 0 = </a:t>
            </a:r>
            <a:r>
              <a:rPr lang="en-US" i="1" dirty="0" smtClean="0"/>
              <a:t>a</a:t>
            </a:r>
            <a:r>
              <a:rPr lang="en-US" dirty="0"/>
              <a:t>		</a:t>
            </a:r>
            <a:r>
              <a:rPr lang="en-US" dirty="0" smtClean="0"/>
              <a:t>	(</a:t>
            </a:r>
            <a:r>
              <a:rPr lang="en-US" dirty="0"/>
              <a:t>ii)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1 = </a:t>
            </a:r>
            <a:r>
              <a:rPr lang="en-US" i="1" dirty="0" smtClean="0"/>
              <a:t>a</a:t>
            </a:r>
            <a:r>
              <a:rPr lang="en-US" dirty="0"/>
              <a:t>		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Komutatif</a:t>
            </a:r>
            <a:r>
              <a:rPr lang="en-US" dirty="0"/>
              <a:t>:	(i) 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 smtClean="0"/>
              <a:t>a</a:t>
            </a:r>
            <a:r>
              <a:rPr lang="en-US" dirty="0"/>
              <a:t>		</a:t>
            </a:r>
            <a:r>
              <a:rPr lang="en-US" dirty="0" smtClean="0"/>
              <a:t>	(</a:t>
            </a:r>
            <a:r>
              <a:rPr lang="en-US" dirty="0"/>
              <a:t>ii)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. </a:t>
            </a:r>
            <a:r>
              <a:rPr lang="en-US" i="1" dirty="0" smtClean="0"/>
              <a:t>a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Distributif</a:t>
            </a:r>
            <a:r>
              <a:rPr lang="en-US" dirty="0"/>
              <a:t>:	(i)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(</a:t>
            </a:r>
            <a:r>
              <a:rPr lang="en-US" i="1" dirty="0"/>
              <a:t>b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/>
              <a:t>) = 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 + (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 smtClean="0"/>
              <a:t>)</a:t>
            </a: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dirty="0"/>
              <a:t>ii)  </a:t>
            </a:r>
            <a:r>
              <a:rPr lang="en-US" i="1" dirty="0"/>
              <a:t>a</a:t>
            </a:r>
            <a:r>
              <a:rPr lang="en-US" dirty="0"/>
              <a:t> + (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) = 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Komplemen</a:t>
            </a:r>
            <a:r>
              <a:rPr lang="en-US" dirty="0"/>
              <a:t>:	(i) 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a</a:t>
            </a:r>
            <a:r>
              <a:rPr lang="en-US" dirty="0"/>
              <a:t>’ = 1 </a:t>
            </a:r>
            <a:r>
              <a:rPr lang="en-US" dirty="0" smtClean="0"/>
              <a:t> </a:t>
            </a:r>
            <a:r>
              <a:rPr lang="en-US" dirty="0"/>
              <a:t>		</a:t>
            </a:r>
            <a:r>
              <a:rPr lang="en-US" dirty="0" smtClean="0"/>
              <a:t>	(</a:t>
            </a:r>
            <a:r>
              <a:rPr lang="en-US" dirty="0"/>
              <a:t>ii)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’ = </a:t>
            </a:r>
            <a:r>
              <a:rPr lang="en-US" dirty="0" smtClean="0"/>
              <a:t>0</a:t>
            </a: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686800" cy="609282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Konversi</a:t>
            </a:r>
            <a:r>
              <a:rPr lang="en-US" sz="3200" b="1" dirty="0"/>
              <a:t> </a:t>
            </a:r>
            <a:r>
              <a:rPr lang="en-US" sz="3200" b="1" dirty="0" err="1"/>
              <a:t>Antar</a:t>
            </a:r>
            <a:r>
              <a:rPr lang="en-US" sz="3200" b="1" dirty="0"/>
              <a:t> </a:t>
            </a:r>
            <a:r>
              <a:rPr lang="en-US" sz="3200" b="1" dirty="0" err="1"/>
              <a:t>Bentuk</a:t>
            </a:r>
            <a:r>
              <a:rPr lang="en-US" sz="3200" b="1" dirty="0"/>
              <a:t> </a:t>
            </a:r>
            <a:r>
              <a:rPr lang="en-US" sz="3200" b="1" dirty="0" err="1" smtClean="0"/>
              <a:t>Kanonik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791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Misalkan</a:t>
            </a:r>
            <a:r>
              <a:rPr lang="en-US" dirty="0" smtClean="0"/>
              <a:t>: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z)	= </a:t>
            </a:r>
            <a:r>
              <a:rPr lang="en-US" dirty="0">
                <a:sym typeface="Symbol" panose="05050102010706020507"/>
              </a:rPr>
              <a:t></a:t>
            </a:r>
            <a:r>
              <a:rPr lang="en-US" dirty="0"/>
              <a:t> (1, 4, 5, 6, </a:t>
            </a:r>
            <a:r>
              <a:rPr lang="en-US" dirty="0" smtClean="0"/>
              <a:t>7)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 ’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komplemen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 smtClean="0"/>
              <a:t>, 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’(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dirty="0">
                <a:sym typeface="Symbol" panose="05050102010706020507"/>
              </a:rPr>
              <a:t></a:t>
            </a:r>
            <a:r>
              <a:rPr lang="en-US" dirty="0"/>
              <a:t> (0, 2, 3)  =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2 </a:t>
            </a:r>
            <a:r>
              <a:rPr lang="en-US" dirty="0"/>
              <a:t>+ </a:t>
            </a:r>
            <a:r>
              <a:rPr lang="en-US" i="1" dirty="0" smtClean="0"/>
              <a:t>m</a:t>
            </a:r>
            <a:r>
              <a:rPr lang="en-US" baseline="-25000" dirty="0" smtClean="0"/>
              <a:t>3</a:t>
            </a:r>
            <a:r>
              <a:rPr lang="en-US" dirty="0"/>
              <a:t> 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De Morgan,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POS</a:t>
            </a:r>
            <a:r>
              <a:rPr lang="en-US" dirty="0" smtClean="0"/>
              <a:t>:</a:t>
            </a:r>
            <a:r>
              <a:rPr lang="en-US" dirty="0"/>
              <a:t> </a:t>
            </a:r>
            <a:endParaRPr lang="en-US" dirty="0"/>
          </a:p>
          <a:p>
            <a:r>
              <a:rPr lang="en-US" i="1" dirty="0"/>
              <a:t>    f</a:t>
            </a:r>
            <a:r>
              <a:rPr lang="en-US" dirty="0"/>
              <a:t> ’(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 = (</a:t>
            </a:r>
            <a:r>
              <a:rPr lang="en-US" i="1" dirty="0"/>
              <a:t>f</a:t>
            </a:r>
            <a:r>
              <a:rPr lang="en-US" dirty="0"/>
              <a:t> ’(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))’ = (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baseline="-25000" dirty="0"/>
              <a:t>2 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)’</a:t>
            </a:r>
            <a:endParaRPr lang="en-US" dirty="0"/>
          </a:p>
          <a:p>
            <a:r>
              <a:rPr lang="en-US" dirty="0"/>
              <a:t>   	  </a:t>
            </a:r>
            <a:r>
              <a:rPr lang="en-US" dirty="0" smtClean="0"/>
              <a:t>      =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’ .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’ .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                     = (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’)’ (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i="1" dirty="0"/>
              <a:t> z’</a:t>
            </a:r>
            <a:r>
              <a:rPr lang="en-US" dirty="0"/>
              <a:t>)’ (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)’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         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)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)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z’)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smtClean="0"/>
              <a:t>         =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2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          </a:t>
            </a:r>
            <a:r>
              <a:rPr lang="en-US" dirty="0"/>
              <a:t>= </a:t>
            </a:r>
            <a:r>
              <a:rPr lang="en-US" dirty="0">
                <a:sym typeface="Symbol" panose="05050102010706020507"/>
              </a:rPr>
              <a:t></a:t>
            </a:r>
            <a:r>
              <a:rPr lang="en-US" dirty="0"/>
              <a:t> (0,2,3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,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z) = </a:t>
            </a:r>
            <a:r>
              <a:rPr lang="en-US" dirty="0">
                <a:sym typeface="Symbol" panose="05050102010706020507"/>
              </a:rPr>
              <a:t></a:t>
            </a:r>
            <a:r>
              <a:rPr lang="en-US" dirty="0"/>
              <a:t> (1, 4, 5, 6, 7) = </a:t>
            </a:r>
            <a:r>
              <a:rPr lang="en-US" dirty="0">
                <a:sym typeface="Symbol" panose="05050102010706020507"/>
              </a:rPr>
              <a:t></a:t>
            </a:r>
            <a:r>
              <a:rPr lang="en-US" dirty="0"/>
              <a:t> (0,2,3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/>
          </a:p>
          <a:p>
            <a:r>
              <a:rPr lang="en-US" u="sng" dirty="0" err="1"/>
              <a:t>Kesimpulan</a:t>
            </a:r>
            <a:r>
              <a:rPr lang="en-US" dirty="0"/>
              <a:t>: </a:t>
            </a:r>
            <a:r>
              <a:rPr lang="en-US" i="1" dirty="0" err="1"/>
              <a:t>m</a:t>
            </a:r>
            <a:r>
              <a:rPr lang="en-US" i="1" baseline="-25000" dirty="0" err="1"/>
              <a:t>j</a:t>
            </a:r>
            <a:r>
              <a:rPr lang="en-US" dirty="0"/>
              <a:t>’ = </a:t>
            </a:r>
            <a:r>
              <a:rPr lang="en-US" i="1" dirty="0" err="1"/>
              <a:t>M</a:t>
            </a:r>
            <a:r>
              <a:rPr lang="en-US" i="1" baseline="-25000" dirty="0" err="1"/>
              <a:t>j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686800" cy="609282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Konversi</a:t>
            </a:r>
            <a:r>
              <a:rPr lang="en-US" sz="3200" b="1" dirty="0"/>
              <a:t> </a:t>
            </a:r>
            <a:r>
              <a:rPr lang="en-US" sz="3200" b="1" dirty="0" err="1"/>
              <a:t>Antar</a:t>
            </a:r>
            <a:r>
              <a:rPr lang="en-US" sz="3200" b="1" dirty="0"/>
              <a:t> </a:t>
            </a:r>
            <a:r>
              <a:rPr lang="en-US" sz="3200" b="1" dirty="0" err="1"/>
              <a:t>Bentuk</a:t>
            </a:r>
            <a:r>
              <a:rPr lang="en-US" sz="3200" b="1" dirty="0"/>
              <a:t> </a:t>
            </a:r>
            <a:r>
              <a:rPr lang="en-US" sz="3200" b="1" dirty="0" err="1" smtClean="0"/>
              <a:t>Kanonik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Contoh</a:t>
            </a:r>
            <a:r>
              <a:rPr lang="en-US" dirty="0"/>
              <a:t>. 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Nyatakan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)= </a:t>
            </a:r>
            <a:r>
              <a:rPr lang="en-US" dirty="0">
                <a:sym typeface="Symbol" panose="05050102010706020507"/>
              </a:rPr>
              <a:t></a:t>
            </a:r>
            <a:r>
              <a:rPr lang="en-US" dirty="0"/>
              <a:t> (0, 2, 4, 5)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y, z) = </a:t>
            </a:r>
            <a:r>
              <a:rPr lang="en-US" dirty="0">
                <a:sym typeface="Symbol" panose="05050102010706020507"/>
              </a:rPr>
              <a:t></a:t>
            </a:r>
            <a:r>
              <a:rPr lang="en-US" dirty="0"/>
              <a:t>(1, 2, 5, 6, 10, </a:t>
            </a:r>
            <a:r>
              <a:rPr lang="en-US" dirty="0" smtClean="0"/>
              <a:t>15)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SOP </a:t>
            </a:r>
            <a:r>
              <a:rPr lang="en-US" dirty="0" err="1"/>
              <a:t>dan</a:t>
            </a:r>
            <a:r>
              <a:rPr lang="en-US" dirty="0"/>
              <a:t> POS.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 err="1"/>
              <a:t>Penyelesaian</a:t>
            </a:r>
            <a:r>
              <a:rPr lang="en-US" b="0" dirty="0"/>
              <a:t>: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z)	= </a:t>
            </a:r>
            <a:r>
              <a:rPr lang="en-US" dirty="0">
                <a:sym typeface="Symbol" panose="05050102010706020507"/>
              </a:rPr>
              <a:t></a:t>
            </a:r>
            <a:r>
              <a:rPr lang="en-US" dirty="0"/>
              <a:t> (1, 3, 6, 7)		</a:t>
            </a:r>
            <a:endParaRPr lang="en-US" dirty="0"/>
          </a:p>
          <a:p>
            <a:r>
              <a:rPr lang="en-US" i="1" dirty="0" smtClean="0"/>
              <a:t>	g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 smtClean="0"/>
              <a:t>)	= </a:t>
            </a:r>
            <a:r>
              <a:rPr lang="en-US" dirty="0">
                <a:sym typeface="Symbol" panose="05050102010706020507"/>
              </a:rPr>
              <a:t></a:t>
            </a:r>
            <a:r>
              <a:rPr lang="en-US" dirty="0"/>
              <a:t> (0, 3, 4, 7, 8, 9, 11, 12, 13, 14)				             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 err="1"/>
              <a:t>Contoh</a:t>
            </a:r>
            <a:r>
              <a:rPr lang="en-US" dirty="0"/>
              <a:t>.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kanonik</a:t>
            </a:r>
            <a:r>
              <a:rPr lang="en-US" dirty="0"/>
              <a:t> SOP </a:t>
            </a:r>
            <a:r>
              <a:rPr lang="en-US" dirty="0" err="1"/>
              <a:t>dan</a:t>
            </a:r>
            <a:r>
              <a:rPr lang="en-US" dirty="0"/>
              <a:t> POS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’yz</a:t>
            </a:r>
            <a:r>
              <a:rPr lang="en-US" dirty="0"/>
              <a:t>’</a:t>
            </a:r>
            <a:endParaRPr lang="en-US" dirty="0"/>
          </a:p>
          <a:p>
            <a:r>
              <a:rPr lang="en-US" u="sng" dirty="0" err="1"/>
              <a:t>Penyelesaian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(a) SOP</a:t>
            </a:r>
            <a:endParaRPr lang="en-US" dirty="0"/>
          </a:p>
          <a:p>
            <a:r>
              <a:rPr lang="en-US" i="1" dirty="0" smtClean="0"/>
              <a:t>	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z) =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yz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	             = </a:t>
            </a:r>
            <a:r>
              <a:rPr lang="en-US" i="1" dirty="0"/>
              <a:t>y</a:t>
            </a:r>
            <a:r>
              <a:rPr lang="en-US" dirty="0"/>
              <a:t>’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’) (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 + </a:t>
            </a:r>
            <a:r>
              <a:rPr lang="en-US" i="1" dirty="0" err="1"/>
              <a:t>xy</a:t>
            </a:r>
            <a:r>
              <a:rPr lang="en-US" dirty="0"/>
              <a:t> (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yz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smtClean="0"/>
              <a:t>	              </a:t>
            </a:r>
            <a:r>
              <a:rPr lang="en-US" dirty="0"/>
              <a:t>= (</a:t>
            </a:r>
            <a:r>
              <a:rPr lang="en-US" i="1" dirty="0" err="1"/>
              <a:t>xy</a:t>
            </a:r>
            <a:r>
              <a:rPr lang="en-US" dirty="0"/>
              <a:t>’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’) (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 + </a:t>
            </a:r>
            <a:r>
              <a:rPr lang="en-US" i="1" dirty="0"/>
              <a:t>xyz</a:t>
            </a:r>
            <a:r>
              <a:rPr lang="en-US" dirty="0"/>
              <a:t> + </a:t>
            </a:r>
            <a:r>
              <a:rPr lang="en-US" i="1" dirty="0"/>
              <a:t>xyz</a:t>
            </a:r>
            <a:r>
              <a:rPr lang="en-US" dirty="0"/>
              <a:t>’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yz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	             =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’ + </a:t>
            </a:r>
            <a:r>
              <a:rPr lang="en-US" i="1" dirty="0"/>
              <a:t>xyz</a:t>
            </a:r>
            <a:r>
              <a:rPr lang="en-US" dirty="0"/>
              <a:t> + </a:t>
            </a:r>
            <a:r>
              <a:rPr lang="en-US" i="1" dirty="0"/>
              <a:t>xyz</a:t>
            </a:r>
            <a:r>
              <a:rPr lang="en-US" dirty="0"/>
              <a:t>’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yz</a:t>
            </a:r>
            <a:r>
              <a:rPr lang="en-US" dirty="0" smtClean="0"/>
              <a:t>’</a:t>
            </a:r>
            <a:r>
              <a:rPr lang="en-US" dirty="0"/>
              <a:t> 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z) = </a:t>
            </a:r>
            <a:r>
              <a:rPr lang="en-US" i="1" dirty="0"/>
              <a:t>m</a:t>
            </a:r>
            <a:r>
              <a:rPr lang="en-US" baseline="-25000" dirty="0"/>
              <a:t>0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1 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4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5</a:t>
            </a:r>
            <a:r>
              <a:rPr lang="en-US" dirty="0"/>
              <a:t>+ </a:t>
            </a:r>
            <a:r>
              <a:rPr lang="en-US" i="1" dirty="0"/>
              <a:t>m</a:t>
            </a:r>
            <a:r>
              <a:rPr lang="en-US" baseline="-25000" dirty="0"/>
              <a:t>6</a:t>
            </a:r>
            <a:r>
              <a:rPr lang="en-US" dirty="0"/>
              <a:t>+ </a:t>
            </a:r>
            <a:r>
              <a:rPr lang="en-US" i="1" dirty="0" smtClean="0"/>
              <a:t>m</a:t>
            </a:r>
            <a:r>
              <a:rPr lang="en-US" baseline="-25000" dirty="0" smtClean="0"/>
              <a:t>7</a:t>
            </a:r>
            <a:endParaRPr lang="en-US" baseline="-25000" dirty="0" smtClean="0"/>
          </a:p>
          <a:p>
            <a:r>
              <a:rPr lang="en-US" dirty="0"/>
              <a:t> </a:t>
            </a:r>
            <a:endParaRPr lang="en-US" dirty="0"/>
          </a:p>
          <a:p>
            <a:r>
              <a:rPr lang="en-US" dirty="0"/>
              <a:t>(b) POS</a:t>
            </a:r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z)  =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z</a:t>
            </a:r>
            <a:r>
              <a:rPr lang="en-US" dirty="0"/>
              <a:t>’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685482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Jaringan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Pensaklaran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Switching Network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Saklar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: </a:t>
            </a:r>
            <a:r>
              <a:rPr lang="en-US" dirty="0" err="1"/>
              <a:t>buka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tutup</a:t>
            </a:r>
            <a:r>
              <a:rPr lang="en-US" dirty="0"/>
              <a:t>. 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gerbang</a:t>
            </a:r>
            <a:r>
              <a:rPr lang="en-US" dirty="0"/>
              <a:t> paling </a:t>
            </a:r>
            <a:r>
              <a:rPr lang="en-US" dirty="0" err="1"/>
              <a:t>sederhana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1. </a:t>
            </a:r>
            <a:endParaRPr lang="en-US" dirty="0"/>
          </a:p>
          <a:p>
            <a:pPr marL="800100" lvl="1" indent="-342900"/>
            <a:r>
              <a:rPr lang="en-US" b="1" i="1" dirty="0"/>
              <a:t>Output</a:t>
            </a:r>
            <a:r>
              <a:rPr lang="en-US" b="1" dirty="0"/>
              <a:t> </a:t>
            </a:r>
            <a:r>
              <a:rPr lang="en-US" b="1" i="1" dirty="0"/>
              <a:t>b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i="1" dirty="0"/>
              <a:t>x</a:t>
            </a:r>
            <a:r>
              <a:rPr lang="en-US" b="1" dirty="0"/>
              <a:t> </a:t>
            </a:r>
            <a:r>
              <a:rPr lang="en-US" b="1" dirty="0" err="1" smtClean="0"/>
              <a:t>ditutp</a:t>
            </a:r>
            <a:r>
              <a:rPr lang="en-US" b="1" dirty="0" smtClean="0"/>
              <a:t> </a:t>
            </a:r>
            <a:r>
              <a:rPr lang="en-US" b="1" dirty="0">
                <a:sym typeface="Symbol" panose="05050102010706020507"/>
              </a:rPr>
              <a:t></a:t>
            </a:r>
            <a:r>
              <a:rPr lang="en-US" b="1" dirty="0"/>
              <a:t> </a:t>
            </a:r>
            <a:r>
              <a:rPr lang="en-US" b="1" i="1" dirty="0" smtClean="0"/>
              <a:t>x</a:t>
            </a:r>
            <a:endParaRPr lang="en-US" b="1" i="1" dirty="0" smtClean="0"/>
          </a:p>
          <a:p>
            <a:r>
              <a:rPr lang="en-US" i="1" dirty="0" smtClean="0"/>
              <a:t>2.</a:t>
            </a:r>
            <a:endParaRPr lang="en-US" i="1" dirty="0" smtClean="0"/>
          </a:p>
          <a:p>
            <a:pPr marL="800100" lvl="1" indent="-342900"/>
            <a:r>
              <a:rPr lang="en-US" b="1" i="1" dirty="0"/>
              <a:t>Output</a:t>
            </a:r>
            <a:r>
              <a:rPr lang="en-US" b="1" dirty="0"/>
              <a:t> </a:t>
            </a:r>
            <a:r>
              <a:rPr lang="en-US" b="1" i="1" dirty="0"/>
              <a:t>b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i="1" dirty="0"/>
              <a:t>x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b="1" dirty="0" err="1" smtClean="0"/>
              <a:t>ditutup</a:t>
            </a:r>
            <a:r>
              <a:rPr lang="en-US" b="1" dirty="0" smtClean="0"/>
              <a:t> </a:t>
            </a:r>
            <a:r>
              <a:rPr lang="en-US" b="1" dirty="0">
                <a:sym typeface="Symbol" panose="05050102010706020507"/>
              </a:rPr>
              <a:t></a:t>
            </a:r>
            <a:r>
              <a:rPr lang="en-US" b="1" dirty="0"/>
              <a:t> </a:t>
            </a:r>
            <a:r>
              <a:rPr lang="en-US" b="1" i="1" dirty="0" err="1" smtClean="0"/>
              <a:t>xy</a:t>
            </a:r>
            <a:endParaRPr lang="en-US" b="1" i="1" dirty="0" smtClean="0"/>
          </a:p>
          <a:p>
            <a:r>
              <a:rPr lang="en-US" i="1" dirty="0" smtClean="0"/>
              <a:t>3. </a:t>
            </a:r>
            <a:endParaRPr lang="en-US" i="1" dirty="0"/>
          </a:p>
          <a:p>
            <a:endParaRPr lang="en-US" i="1" dirty="0" smtClean="0"/>
          </a:p>
          <a:p>
            <a:pPr marL="800100" lvl="1" indent="-342900"/>
            <a:r>
              <a:rPr lang="en-US" b="1" i="1" dirty="0" smtClean="0"/>
              <a:t>Output</a:t>
            </a:r>
            <a:r>
              <a:rPr lang="en-US" b="1" dirty="0" smtClean="0"/>
              <a:t> </a:t>
            </a:r>
            <a:r>
              <a:rPr lang="en-US" b="1" i="1" dirty="0"/>
              <a:t>c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jika</a:t>
            </a:r>
            <a:r>
              <a:rPr lang="en-US" b="1" dirty="0"/>
              <a:t> </a:t>
            </a:r>
            <a:r>
              <a:rPr lang="en-US" b="1" i="1" dirty="0"/>
              <a:t>x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i="1" dirty="0"/>
              <a:t>y</a:t>
            </a:r>
            <a:r>
              <a:rPr lang="en-US" b="1" dirty="0"/>
              <a:t> </a:t>
            </a:r>
            <a:r>
              <a:rPr lang="en-US" b="1" dirty="0" err="1" smtClean="0"/>
              <a:t>ditutup</a:t>
            </a:r>
            <a:r>
              <a:rPr lang="en-US" b="1" dirty="0" smtClean="0"/>
              <a:t> </a:t>
            </a:r>
            <a:r>
              <a:rPr lang="en-US" b="1" dirty="0">
                <a:sym typeface="Symbol" panose="05050102010706020507"/>
              </a:rPr>
              <a:t></a:t>
            </a:r>
            <a:r>
              <a:rPr lang="en-US" b="1" dirty="0"/>
              <a:t> </a:t>
            </a:r>
            <a:r>
              <a:rPr lang="en-US" b="1" i="1" dirty="0"/>
              <a:t>x</a:t>
            </a:r>
            <a:r>
              <a:rPr lang="en-US" b="1" dirty="0"/>
              <a:t> + </a:t>
            </a:r>
            <a:r>
              <a:rPr lang="en-US" b="1" i="1" dirty="0"/>
              <a:t>y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5994"/>
            <a:ext cx="2324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19807"/>
            <a:ext cx="3324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18669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685482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15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3730"/>
            <a:ext cx="8305800" cy="546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685482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15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Contoh</a:t>
            </a:r>
            <a:r>
              <a:rPr lang="en-US" dirty="0"/>
              <a:t>. </a:t>
            </a: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pensaklaran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Boolean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 err="1"/>
              <a:t>Jawab</a:t>
            </a:r>
            <a:r>
              <a:rPr lang="en-US" dirty="0"/>
              <a:t>: 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+ (</a:t>
            </a:r>
            <a:r>
              <a:rPr lang="en-US" i="1" dirty="0"/>
              <a:t>x</a:t>
            </a:r>
            <a:r>
              <a:rPr lang="en-US" dirty="0"/>
              <a:t>’ + </a:t>
            </a:r>
            <a:r>
              <a:rPr lang="en-US" i="1" dirty="0" err="1"/>
              <a:t>xy</a:t>
            </a:r>
            <a:r>
              <a:rPr lang="en-US" dirty="0"/>
              <a:t>)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(</a:t>
            </a:r>
            <a:r>
              <a:rPr lang="en-US" i="1" dirty="0"/>
              <a:t>y </a:t>
            </a:r>
            <a:r>
              <a:rPr lang="en-US" dirty="0"/>
              <a:t>+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/>
              <a:t>z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5791200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685482"/>
          </a:xfrm>
        </p:spPr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715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Digital 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Elektronik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Contoh</a:t>
            </a:r>
            <a:r>
              <a:rPr lang="en-US" dirty="0"/>
              <a:t>. </a:t>
            </a:r>
            <a:r>
              <a:rPr lang="en-US" dirty="0" err="1"/>
              <a:t>Nyatakan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</a:t>
            </a:r>
            <a:endParaRPr lang="en-US" dirty="0"/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15200" cy="1264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2400"/>
            <a:ext cx="3676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06952"/>
            <a:ext cx="42005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6172200"/>
          </a:xfrm>
        </p:spPr>
        <p:txBody>
          <a:bodyPr/>
          <a:lstStyle/>
          <a:p>
            <a:r>
              <a:rPr lang="en-US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Gerbang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Turunan</a:t>
            </a:r>
            <a:endParaRPr lang="en-US" sz="24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r>
              <a:rPr lang="en-US" dirty="0" err="1" smtClean="0"/>
              <a:t>Gerbang</a:t>
            </a:r>
            <a:r>
              <a:rPr lang="en-US" dirty="0" smtClean="0"/>
              <a:t> </a:t>
            </a:r>
            <a:r>
              <a:rPr lang="en-US" dirty="0"/>
              <a:t>NAND			</a:t>
            </a:r>
            <a:r>
              <a:rPr lang="en-US" dirty="0" err="1"/>
              <a:t>Gerbang</a:t>
            </a:r>
            <a:r>
              <a:rPr lang="en-US" dirty="0"/>
              <a:t> XOR	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 err="1"/>
              <a:t>Gerbang</a:t>
            </a:r>
            <a:r>
              <a:rPr lang="en-US" dirty="0"/>
              <a:t> NOR 				</a:t>
            </a:r>
            <a:r>
              <a:rPr lang="en-US" dirty="0" err="1"/>
              <a:t>Gerbang</a:t>
            </a:r>
            <a:r>
              <a:rPr lang="en-US" dirty="0"/>
              <a:t> XNOR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828800"/>
          <a:ext cx="206947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13649325" imgH="6562725" progId="Visio.Drawing.11">
                  <p:embed/>
                </p:oleObj>
              </mc:Choice>
              <mc:Fallback>
                <p:oleObj name="Visio" r:id="rId1" imgW="13649325" imgH="6562725" progId="Visio.Drawing.11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828800"/>
                        <a:ext cx="2069472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53000" y="1828800"/>
          <a:ext cx="2286000" cy="99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14935200" imgH="6562725" progId="Visio.Drawing.11">
                  <p:embed/>
                </p:oleObj>
              </mc:Choice>
              <mc:Fallback>
                <p:oleObj name="Visio" r:id="rId3" imgW="14935200" imgH="6562725" progId="Visio.Drawing.11">
                  <p:embed/>
                  <p:pic>
                    <p:nvPicPr>
                      <p:cNvPr id="0" name="Picture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1828800"/>
                        <a:ext cx="2286000" cy="9995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3429000"/>
          <a:ext cx="241017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14935200" imgH="6648450" progId="Visio.Drawing.11">
                  <p:embed/>
                </p:oleObj>
              </mc:Choice>
              <mc:Fallback>
                <p:oleObj name="Visio" r:id="rId5" imgW="14935200" imgH="6648450" progId="Visio.Drawing.11">
                  <p:embed/>
                  <p:pic>
                    <p:nvPicPr>
                      <p:cNvPr id="0" name="Picture 102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429000"/>
                        <a:ext cx="2410179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05400" y="3505200"/>
          <a:ext cx="20859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7" imgW="16230600" imgH="6562725" progId="Visio.Drawing.11">
                  <p:embed/>
                </p:oleObj>
              </mc:Choice>
              <mc:Fallback>
                <p:oleObj name="Visio" r:id="rId7" imgW="16230600" imgH="6562725" progId="Visio.Drawing.11">
                  <p:embed/>
                  <p:pic>
                    <p:nvPicPr>
                      <p:cNvPr id="0" name="Picture 102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3505200"/>
                        <a:ext cx="2085974" cy="990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37061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761682"/>
          </a:xfrm>
        </p:spPr>
        <p:txBody>
          <a:bodyPr/>
          <a:lstStyle/>
          <a:p>
            <a:r>
              <a:rPr lang="en-US" u="sng" dirty="0" err="1" smtClean="0"/>
              <a:t>Penyederhanaan</a:t>
            </a:r>
            <a:r>
              <a:rPr lang="en-US" u="sng" dirty="0" smtClean="0"/>
              <a:t> </a:t>
            </a:r>
            <a:r>
              <a:rPr lang="en-US" u="sng" dirty="0" err="1" smtClean="0"/>
              <a:t>fungsi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257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literal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Boolean.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/>
              <a:t>:</a:t>
            </a:r>
            <a:endParaRPr lang="en-US" dirty="0" smtClean="0"/>
          </a:p>
          <a:p>
            <a:r>
              <a:rPr lang="en-US" i="1" dirty="0"/>
              <a:t>	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/>
              <a:t>’ + </a:t>
            </a:r>
            <a:r>
              <a:rPr lang="en-US" i="1" dirty="0"/>
              <a:t>y</a:t>
            </a:r>
            <a:r>
              <a:rPr lang="en-US" dirty="0"/>
              <a:t>’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’ + </a:t>
            </a:r>
            <a:r>
              <a:rPr lang="en-US" i="1" dirty="0"/>
              <a:t>y</a:t>
            </a:r>
            <a:r>
              <a:rPr lang="en-US" dirty="0" smtClean="0"/>
              <a:t>’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 err="1"/>
              <a:t>fungsi</a:t>
            </a:r>
            <a:r>
              <a:rPr lang="en-US" dirty="0"/>
              <a:t> Boolean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/>
              <a:t>cara</a:t>
            </a:r>
            <a:r>
              <a:rPr lang="en-US" dirty="0"/>
              <a:t>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aljabar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718"/>
            <a:ext cx="8686800" cy="533082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Penyederhanaan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fungsi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aljabar</a:t>
            </a: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562600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</a:t>
            </a:r>
            <a:r>
              <a:rPr lang="en-US" i="1" dirty="0" smtClean="0"/>
              <a:t>cut-and-try </a:t>
            </a:r>
            <a:r>
              <a:rPr lang="en-US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memanfaat</a:t>
            </a:r>
            <a:r>
              <a:rPr lang="en-US" dirty="0" smtClean="0"/>
              <a:t> </a:t>
            </a:r>
            <a:r>
              <a:rPr lang="en-US" dirty="0" err="1" smtClean="0"/>
              <a:t>postulat</a:t>
            </a:r>
            <a:r>
              <a:rPr lang="en-US" dirty="0" smtClean="0"/>
              <a:t>, </a:t>
            </a:r>
            <a:r>
              <a:rPr lang="en-US" dirty="0" err="1" smtClean="0"/>
              <a:t>hukum-hukum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Contoh</a:t>
            </a:r>
            <a:r>
              <a:rPr lang="en-US" dirty="0"/>
              <a:t>:</a:t>
            </a:r>
            <a:endParaRPr lang="en-US" dirty="0"/>
          </a:p>
          <a:p>
            <a:pPr lvl="0" algn="just"/>
            <a:r>
              <a:rPr lang="en-US" i="1" dirty="0" smtClean="0"/>
              <a:t>1. 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</a:t>
            </a:r>
            <a:endParaRPr lang="en-US" dirty="0"/>
          </a:p>
          <a:p>
            <a:pPr algn="just"/>
            <a:r>
              <a:rPr lang="en-US" dirty="0"/>
              <a:t>    </a:t>
            </a:r>
            <a:r>
              <a:rPr lang="en-US" dirty="0" smtClean="0"/>
              <a:t>	=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’)(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dirty="0"/>
              <a:t>1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) 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endParaRPr lang="en-US" dirty="0"/>
          </a:p>
          <a:p>
            <a:pPr algn="just"/>
            <a:r>
              <a:rPr lang="en-US" dirty="0"/>
              <a:t> </a:t>
            </a:r>
            <a:endParaRPr lang="en-US" dirty="0"/>
          </a:p>
          <a:p>
            <a:pPr lvl="0" algn="just"/>
            <a:r>
              <a:rPr lang="en-US" i="1" dirty="0" smtClean="0"/>
              <a:t>2. 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/>
              <a:t>’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’ + </a:t>
            </a:r>
            <a:r>
              <a:rPr lang="en-US" i="1" dirty="0"/>
              <a:t>y</a:t>
            </a:r>
            <a:r>
              <a:rPr lang="en-US" dirty="0"/>
              <a:t>) + </a:t>
            </a:r>
            <a:r>
              <a:rPr lang="en-US" i="1" dirty="0" err="1"/>
              <a:t>xy</a:t>
            </a:r>
            <a:r>
              <a:rPr lang="en-US" dirty="0"/>
              <a:t>’ </a:t>
            </a:r>
            <a:endParaRPr lang="en-US" dirty="0"/>
          </a:p>
          <a:p>
            <a:pPr algn="just"/>
            <a:r>
              <a:rPr lang="en-US" dirty="0"/>
              <a:t> </a:t>
            </a:r>
            <a:r>
              <a:rPr lang="en-US" dirty="0" smtClean="0"/>
              <a:t>	=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xy</a:t>
            </a:r>
            <a:r>
              <a:rPr lang="en-US" dirty="0"/>
              <a:t>’</a:t>
            </a:r>
            <a:endParaRPr lang="en-US" dirty="0"/>
          </a:p>
          <a:p>
            <a:pPr algn="just"/>
            <a:r>
              <a:rPr lang="en-US" dirty="0"/>
              <a:t> </a:t>
            </a:r>
            <a:endParaRPr lang="en-US" dirty="0"/>
          </a:p>
          <a:p>
            <a:pPr lvl="0" algn="just"/>
            <a:r>
              <a:rPr lang="en-US" i="1" dirty="0" smtClean="0"/>
              <a:t>3. 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yz</a:t>
            </a:r>
            <a:r>
              <a:rPr lang="en-US" dirty="0"/>
              <a:t>  =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 err="1"/>
              <a:t>yz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dirty="0"/>
              <a:t>’)</a:t>
            </a:r>
            <a:endParaRPr lang="en-US" dirty="0"/>
          </a:p>
          <a:p>
            <a:pPr algn="just"/>
            <a:r>
              <a:rPr lang="en-US" dirty="0"/>
              <a:t>  </a:t>
            </a:r>
            <a:r>
              <a:rPr lang="en-US" dirty="0" smtClean="0"/>
              <a:t>	    </a:t>
            </a:r>
            <a:r>
              <a:rPr lang="en-US" dirty="0"/>
              <a:t>=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+ </a:t>
            </a:r>
            <a:r>
              <a:rPr lang="en-US" i="1" dirty="0"/>
              <a:t>xyz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yz</a:t>
            </a:r>
            <a:endParaRPr lang="en-US" dirty="0"/>
          </a:p>
          <a:p>
            <a:pPr algn="just"/>
            <a:r>
              <a:rPr lang="en-US" dirty="0"/>
              <a:t>   </a:t>
            </a:r>
            <a:r>
              <a:rPr lang="en-US" dirty="0" smtClean="0"/>
              <a:t>	   = </a:t>
            </a:r>
            <a:r>
              <a:rPr lang="en-US" i="1" dirty="0" err="1"/>
              <a:t>xy</a:t>
            </a:r>
            <a:r>
              <a:rPr lang="en-US" dirty="0"/>
              <a:t>(1 + </a:t>
            </a:r>
            <a:r>
              <a:rPr lang="en-US" i="1" dirty="0"/>
              <a:t>z</a:t>
            </a:r>
            <a:r>
              <a:rPr lang="en-US" dirty="0"/>
              <a:t>)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(1 + 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 err="1"/>
              <a:t>xy</a:t>
            </a:r>
            <a:r>
              <a:rPr lang="en-US" dirty="0"/>
              <a:t> 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58200" cy="4373563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Boolean,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diperlihatkan</a:t>
            </a:r>
            <a:r>
              <a:rPr lang="en-US" dirty="0"/>
              <a:t>:</a:t>
            </a:r>
            <a:endParaRPr lang="en-US" dirty="0"/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,</a:t>
            </a:r>
            <a:endParaRPr lang="en-US" dirty="0"/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operator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operator </a:t>
            </a:r>
            <a:r>
              <a:rPr lang="en-US" dirty="0" err="1"/>
              <a:t>uner</a:t>
            </a:r>
            <a:r>
              <a:rPr lang="en-US" dirty="0"/>
              <a:t>,</a:t>
            </a:r>
            <a:endParaRPr lang="en-US" dirty="0"/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postulat</a:t>
            </a:r>
            <a:r>
              <a:rPr lang="en-US" dirty="0"/>
              <a:t> Huntington.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837882"/>
          </a:xfrm>
        </p:spPr>
        <p:txBody>
          <a:bodyPr/>
          <a:lstStyle/>
          <a:p>
            <a:r>
              <a:rPr lang="en-US" dirty="0" smtClean="0"/>
              <a:t>2. PETA KARNAUGH(1)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GB" dirty="0" err="1" smtClean="0">
                <a:cs typeface="Arial" panose="020B0604020202020204" pitchFamily="34" charset="0"/>
              </a:rPr>
              <a:t>Peta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Karnauhg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adalah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sebuah</a:t>
            </a:r>
            <a:r>
              <a:rPr lang="en-GB" dirty="0" smtClean="0">
                <a:cs typeface="Arial" panose="020B0604020202020204" pitchFamily="34" charset="0"/>
              </a:rPr>
              <a:t> diagram/</a:t>
            </a:r>
            <a:r>
              <a:rPr lang="en-GB" dirty="0" err="1" smtClean="0">
                <a:cs typeface="Arial" panose="020B0604020202020204" pitchFamily="34" charset="0"/>
              </a:rPr>
              <a:t>peta</a:t>
            </a:r>
            <a:r>
              <a:rPr lang="en-GB" dirty="0" smtClean="0">
                <a:cs typeface="Arial" panose="020B0604020202020204" pitchFamily="34" charset="0"/>
              </a:rPr>
              <a:t> yang </a:t>
            </a:r>
            <a:r>
              <a:rPr lang="en-GB" dirty="0" err="1" smtClean="0">
                <a:cs typeface="Arial" panose="020B0604020202020204" pitchFamily="34" charset="0"/>
              </a:rPr>
              <a:t>terbentuk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dari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kotak-kotak</a:t>
            </a:r>
            <a:r>
              <a:rPr lang="en-GB" dirty="0" smtClean="0">
                <a:cs typeface="Arial" panose="020B0604020202020204" pitchFamily="34" charset="0"/>
              </a:rPr>
              <a:t> (</a:t>
            </a:r>
            <a:r>
              <a:rPr lang="en-GB" dirty="0" err="1" smtClean="0">
                <a:cs typeface="Arial" panose="020B0604020202020204" pitchFamily="34" charset="0"/>
              </a:rPr>
              <a:t>berbentuk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bujursangkar</a:t>
            </a:r>
            <a:r>
              <a:rPr lang="en-GB" dirty="0" smtClean="0">
                <a:cs typeface="Arial" panose="020B0604020202020204" pitchFamily="34" charset="0"/>
              </a:rPr>
              <a:t>) yang </a:t>
            </a:r>
            <a:r>
              <a:rPr lang="en-GB" dirty="0" err="1" smtClean="0">
                <a:cs typeface="Arial" panose="020B0604020202020204" pitchFamily="34" charset="0"/>
              </a:rPr>
              <a:t>bersisian</a:t>
            </a:r>
            <a:r>
              <a:rPr lang="en-GB" dirty="0" smtClean="0">
                <a:cs typeface="Arial" panose="020B0604020202020204" pitchFamily="34" charset="0"/>
              </a:rPr>
              <a:t>.</a:t>
            </a:r>
            <a:endParaRPr lang="en-GB" dirty="0" smtClean="0">
              <a:cs typeface="Arial" panose="020B0604020202020204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GB" dirty="0" err="1" smtClean="0">
                <a:cs typeface="Arial" panose="020B0604020202020204" pitchFamily="34" charset="0"/>
              </a:rPr>
              <a:t>Tiap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kotak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merepresentasikan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 smtClean="0">
                <a:cs typeface="Arial" panose="020B0604020202020204" pitchFamily="34" charset="0"/>
              </a:rPr>
              <a:t>sebuah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i="1" dirty="0" err="1" smtClean="0">
                <a:cs typeface="Arial" panose="020B0604020202020204" pitchFamily="34" charset="0"/>
              </a:rPr>
              <a:t>minterm</a:t>
            </a:r>
            <a:endParaRPr lang="en-GB" i="1" dirty="0" smtClean="0">
              <a:cs typeface="Arial" panose="020B0604020202020204" pitchFamily="34" charset="0"/>
            </a:endParaRPr>
          </a:p>
          <a:p>
            <a:pPr marL="342900" indent="-342900" algn="just" eaLnBrk="0" hangingPunct="0">
              <a:buFont typeface="Arial" panose="020B0604020202020204" pitchFamily="34" charset="0"/>
              <a:buChar char="•"/>
            </a:pPr>
            <a:r>
              <a:rPr lang="en-GB" dirty="0" err="1" smtClean="0">
                <a:cs typeface="Arial" panose="020B0604020202020204" pitchFamily="34" charset="0"/>
              </a:rPr>
              <a:t>Rumus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untuk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menentukan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banyaknya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kotak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pada</a:t>
            </a:r>
            <a:r>
              <a:rPr lang="en-GB" dirty="0">
                <a:cs typeface="Arial" panose="020B0604020202020204" pitchFamily="34" charset="0"/>
              </a:rPr>
              <a:t> K-map </a:t>
            </a:r>
            <a:r>
              <a:rPr lang="en-GB" dirty="0" err="1">
                <a:cs typeface="Arial" panose="020B0604020202020204" pitchFamily="34" charset="0"/>
              </a:rPr>
              <a:t>adalah</a:t>
            </a:r>
            <a:r>
              <a:rPr lang="en-GB" dirty="0">
                <a:cs typeface="Arial" panose="020B0604020202020204" pitchFamily="34" charset="0"/>
              </a:rPr>
              <a:t> :</a:t>
            </a:r>
            <a:endParaRPr lang="en-GB" dirty="0">
              <a:cs typeface="Arial" panose="020B0604020202020204" pitchFamily="34" charset="0"/>
            </a:endParaRPr>
          </a:p>
          <a:p>
            <a:pPr indent="457200" algn="ctr" eaLnBrk="0" hangingPunct="0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= 2</a:t>
            </a:r>
            <a:r>
              <a:rPr lang="en-US" sz="32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0" hangingPunct="0"/>
            <a:r>
              <a:rPr lang="en-GB" dirty="0" smtClean="0">
                <a:cs typeface="Arial" panose="020B0604020202020204" pitchFamily="34" charset="0"/>
              </a:rPr>
              <a:t>n </a:t>
            </a:r>
            <a:r>
              <a:rPr lang="en-GB" dirty="0">
                <a:cs typeface="Arial" panose="020B0604020202020204" pitchFamily="34" charset="0"/>
              </a:rPr>
              <a:t>= </a:t>
            </a:r>
            <a:r>
              <a:rPr lang="en-GB" dirty="0" err="1">
                <a:cs typeface="Arial" panose="020B0604020202020204" pitchFamily="34" charset="0"/>
              </a:rPr>
              <a:t>jumlah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variabel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masukan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eaLnBrk="0" hangingPunct="0"/>
            <a:r>
              <a:rPr lang="en-GB" dirty="0">
                <a:cs typeface="Arial" panose="020B0604020202020204" pitchFamily="34" charset="0"/>
              </a:rPr>
              <a:t>A = </a:t>
            </a:r>
            <a:r>
              <a:rPr lang="en-GB" dirty="0" err="1">
                <a:cs typeface="Arial" panose="020B0604020202020204" pitchFamily="34" charset="0"/>
              </a:rPr>
              <a:t>banyaknya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kotak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indent="457200" eaLnBrk="0" hangingPunct="0"/>
            <a:endParaRPr lang="en-US" dirty="0" smtClean="0">
              <a:latin typeface="Times New Roman" panose="020206030504050203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GB" dirty="0">
                <a:cs typeface="Arial" panose="020B0604020202020204" pitchFamily="34" charset="0"/>
              </a:rPr>
              <a:t>1.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GB" sz="2200" u="sng" dirty="0">
                <a:cs typeface="Arial" panose="020B0604020202020204" pitchFamily="34" charset="0"/>
              </a:rPr>
              <a:t>K-map </a:t>
            </a:r>
            <a:r>
              <a:rPr lang="en-GB" sz="2200" u="sng" dirty="0" err="1">
                <a:cs typeface="Arial" panose="020B0604020202020204" pitchFamily="34" charset="0"/>
              </a:rPr>
              <a:t>dengan</a:t>
            </a:r>
            <a:r>
              <a:rPr lang="en-GB" sz="2200" u="sng" dirty="0">
                <a:cs typeface="Arial" panose="020B0604020202020204" pitchFamily="34" charset="0"/>
              </a:rPr>
              <a:t> 1 </a:t>
            </a:r>
            <a:r>
              <a:rPr lang="en-GB" sz="2200" u="sng" dirty="0" err="1">
                <a:cs typeface="Arial" panose="020B0604020202020204" pitchFamily="34" charset="0"/>
              </a:rPr>
              <a:t>variabel</a:t>
            </a:r>
            <a:r>
              <a:rPr lang="en-GB" sz="2200" u="sng" dirty="0">
                <a:cs typeface="Arial" panose="020B0604020202020204" pitchFamily="34" charset="0"/>
              </a:rPr>
              <a:t> input </a:t>
            </a:r>
            <a:endParaRPr lang="en-GB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tabLst>
                <a:tab pos="457200" algn="l"/>
              </a:tabLst>
            </a:pPr>
            <a:r>
              <a:rPr lang="en-GB" dirty="0">
                <a:cs typeface="Arial" panose="020B0604020202020204" pitchFamily="34" charset="0"/>
              </a:rPr>
              <a:t>	</a:t>
            </a:r>
            <a:r>
              <a:rPr lang="en-GB" dirty="0" err="1">
                <a:cs typeface="Arial" panose="020B0604020202020204" pitchFamily="34" charset="0"/>
              </a:rPr>
              <a:t>Maka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untuk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membuat</a:t>
            </a:r>
            <a:r>
              <a:rPr lang="en-GB" dirty="0">
                <a:cs typeface="Arial" panose="020B0604020202020204" pitchFamily="34" charset="0"/>
              </a:rPr>
              <a:t> K-</a:t>
            </a:r>
            <a:r>
              <a:rPr lang="en-GB" dirty="0" err="1">
                <a:cs typeface="Arial" panose="020B0604020202020204" pitchFamily="34" charset="0"/>
              </a:rPr>
              <a:t>mapnya</a:t>
            </a:r>
            <a:r>
              <a:rPr lang="en-GB" dirty="0">
                <a:cs typeface="Arial" panose="020B0604020202020204" pitchFamily="34" charset="0"/>
              </a:rPr>
              <a:t> :A = 2</a:t>
            </a:r>
            <a:r>
              <a:rPr lang="en-GB" baseline="30000" dirty="0">
                <a:cs typeface="Arial" panose="020B0604020202020204" pitchFamily="34" charset="0"/>
              </a:rPr>
              <a:t>1</a:t>
            </a:r>
            <a:r>
              <a:rPr lang="en-GB" dirty="0">
                <a:cs typeface="Arial" panose="020B0604020202020204" pitchFamily="34" charset="0"/>
              </a:rPr>
              <a:t> = 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</a:rPr>
              <a:t>			</a:t>
            </a:r>
            <a:r>
              <a:rPr lang="en-GB" dirty="0"/>
              <a:t>	     </a:t>
            </a:r>
            <a:endParaRPr lang="en-GB" sz="1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0" hangingPunct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867955"/>
            <a:ext cx="1447800" cy="1228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 smtClean="0"/>
              <a:t>2. PETA KARNAUGH(2)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>
            <a:norm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u="sng" dirty="0" smtClean="0"/>
              <a:t>2. </a:t>
            </a:r>
            <a:r>
              <a:rPr lang="en-US" i="1" u="sng" dirty="0" err="1" smtClean="0"/>
              <a:t>Peta</a:t>
            </a:r>
            <a:r>
              <a:rPr lang="en-US" i="1" u="sng" dirty="0" smtClean="0"/>
              <a:t> </a:t>
            </a:r>
            <a:r>
              <a:rPr lang="en-US" i="1" u="sng" dirty="0" err="1"/>
              <a:t>Karnaugh</a:t>
            </a:r>
            <a:r>
              <a:rPr lang="en-US" i="1" u="sng" dirty="0"/>
              <a:t> </a:t>
            </a:r>
            <a:r>
              <a:rPr lang="en-US" i="1" u="sng" dirty="0" err="1"/>
              <a:t>dengan</a:t>
            </a:r>
            <a:r>
              <a:rPr lang="en-US" i="1" u="sng" dirty="0"/>
              <a:t> </a:t>
            </a:r>
            <a:r>
              <a:rPr lang="en-US" i="1" u="sng" dirty="0" err="1"/>
              <a:t>dua</a:t>
            </a:r>
            <a:r>
              <a:rPr lang="en-US" i="1" u="sng" dirty="0"/>
              <a:t> </a:t>
            </a:r>
            <a:r>
              <a:rPr lang="en-US" i="1" u="sng" dirty="0" err="1"/>
              <a:t>peubah</a:t>
            </a:r>
            <a:endParaRPr lang="en-US" u="sng" dirty="0"/>
          </a:p>
          <a:p>
            <a:pPr marL="342900" indent="-34290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 err="1">
                <a:cs typeface="Arial" panose="020B0604020202020204" pitchFamily="34" charset="0"/>
              </a:rPr>
              <a:t>Maka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untuk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membuat</a:t>
            </a:r>
            <a:r>
              <a:rPr lang="en-GB" dirty="0">
                <a:cs typeface="Arial" panose="020B0604020202020204" pitchFamily="34" charset="0"/>
              </a:rPr>
              <a:t> K-</a:t>
            </a:r>
            <a:r>
              <a:rPr lang="en-GB" dirty="0" err="1">
                <a:cs typeface="Arial" panose="020B0604020202020204" pitchFamily="34" charset="0"/>
              </a:rPr>
              <a:t>mapnya</a:t>
            </a:r>
            <a:r>
              <a:rPr lang="en-GB" dirty="0">
                <a:cs typeface="Arial" panose="020B0604020202020204" pitchFamily="34" charset="0"/>
              </a:rPr>
              <a:t> : A = 2</a:t>
            </a:r>
            <a:r>
              <a:rPr lang="en-GB" baseline="30000" dirty="0">
                <a:cs typeface="Arial" panose="020B0604020202020204" pitchFamily="34" charset="0"/>
              </a:rPr>
              <a:t>2</a:t>
            </a:r>
            <a:r>
              <a:rPr lang="en-GB" dirty="0">
                <a:cs typeface="Arial" panose="020B0604020202020204" pitchFamily="34" charset="0"/>
              </a:rPr>
              <a:t> = 4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</a:rPr>
              <a:t>			</a:t>
            </a:r>
            <a:r>
              <a:rPr lang="en-GB" dirty="0"/>
              <a:t>	     </a:t>
            </a:r>
            <a:endParaRPr lang="en-GB" sz="1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0" hangingPunct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6019800" cy="240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 smtClean="0"/>
              <a:t>2. PETA KARNAUGH(3)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983163"/>
          </a:xfrm>
        </p:spPr>
        <p:txBody>
          <a:bodyPr>
            <a:norm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u="sng" dirty="0"/>
              <a:t>3</a:t>
            </a:r>
            <a:r>
              <a:rPr lang="en-US" u="sng" dirty="0" smtClean="0"/>
              <a:t>. </a:t>
            </a:r>
            <a:r>
              <a:rPr lang="en-US" i="1" u="sng" dirty="0" err="1" smtClean="0"/>
              <a:t>Peta</a:t>
            </a:r>
            <a:r>
              <a:rPr lang="en-US" i="1" u="sng" dirty="0" smtClean="0"/>
              <a:t> </a:t>
            </a:r>
            <a:r>
              <a:rPr lang="en-US" i="1" u="sng" dirty="0" err="1"/>
              <a:t>Karnaugh</a:t>
            </a:r>
            <a:r>
              <a:rPr lang="en-US" i="1" u="sng" dirty="0"/>
              <a:t> </a:t>
            </a:r>
            <a:r>
              <a:rPr lang="en-US" i="1" u="sng" dirty="0" err="1"/>
              <a:t>dengan</a:t>
            </a:r>
            <a:r>
              <a:rPr lang="en-US" i="1" u="sng" dirty="0"/>
              <a:t> </a:t>
            </a:r>
            <a:r>
              <a:rPr lang="en-US" i="1" u="sng" dirty="0" err="1" smtClean="0"/>
              <a:t>tiga</a:t>
            </a:r>
            <a:r>
              <a:rPr lang="en-US" i="1" u="sng" dirty="0" smtClean="0"/>
              <a:t> </a:t>
            </a:r>
            <a:r>
              <a:rPr lang="en-US" i="1" u="sng" dirty="0" err="1"/>
              <a:t>peubah</a:t>
            </a:r>
            <a:endParaRPr lang="en-US" u="sng" dirty="0"/>
          </a:p>
          <a:p>
            <a:pPr marL="342900" indent="-342900" eaLnBrk="0" hangingPunct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 err="1">
                <a:cs typeface="Arial" panose="020B0604020202020204" pitchFamily="34" charset="0"/>
              </a:rPr>
              <a:t>Maka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untuk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GB" dirty="0" err="1">
                <a:cs typeface="Arial" panose="020B0604020202020204" pitchFamily="34" charset="0"/>
              </a:rPr>
              <a:t>membuat</a:t>
            </a:r>
            <a:r>
              <a:rPr lang="en-GB" dirty="0">
                <a:cs typeface="Arial" panose="020B0604020202020204" pitchFamily="34" charset="0"/>
              </a:rPr>
              <a:t> K-</a:t>
            </a:r>
            <a:r>
              <a:rPr lang="en-GB" dirty="0" err="1">
                <a:cs typeface="Arial" panose="020B0604020202020204" pitchFamily="34" charset="0"/>
              </a:rPr>
              <a:t>mapnya</a:t>
            </a:r>
            <a:r>
              <a:rPr lang="en-GB" dirty="0">
                <a:cs typeface="Arial" panose="020B0604020202020204" pitchFamily="34" charset="0"/>
              </a:rPr>
              <a:t> : A = </a:t>
            </a:r>
            <a:r>
              <a:rPr lang="en-GB" dirty="0" smtClean="0">
                <a:cs typeface="Arial" panose="020B0604020202020204" pitchFamily="34" charset="0"/>
              </a:rPr>
              <a:t>2</a:t>
            </a:r>
            <a:r>
              <a:rPr lang="en-GB" baseline="30000" dirty="0" smtClean="0">
                <a:cs typeface="Arial" panose="020B0604020202020204" pitchFamily="34" charset="0"/>
              </a:rPr>
              <a:t>3</a:t>
            </a:r>
            <a:r>
              <a:rPr lang="en-GB" dirty="0" smtClean="0">
                <a:cs typeface="Arial" panose="020B0604020202020204" pitchFamily="34" charset="0"/>
              </a:rPr>
              <a:t> </a:t>
            </a:r>
            <a:r>
              <a:rPr lang="en-GB" dirty="0">
                <a:cs typeface="Arial" panose="020B0604020202020204" pitchFamily="34" charset="0"/>
              </a:rPr>
              <a:t>= </a:t>
            </a:r>
            <a:r>
              <a:rPr lang="en-GB" dirty="0" smtClean="0">
                <a:cs typeface="Arial" panose="020B0604020202020204" pitchFamily="34" charset="0"/>
              </a:rPr>
              <a:t>8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</a:rPr>
              <a:t>			</a:t>
            </a:r>
            <a:r>
              <a:rPr lang="en-GB" dirty="0"/>
              <a:t>	     </a:t>
            </a:r>
            <a:endParaRPr lang="en-GB" sz="1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0" hangingPunct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683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 smtClean="0"/>
              <a:t>2. PETA KARNAUGH(4)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GB" dirty="0" err="1" smtClean="0">
                <a:latin typeface="Times New Roman" panose="02020603050405020304" pitchFamily="18" charset="0"/>
              </a:rPr>
              <a:t>Contoh</a:t>
            </a:r>
            <a:r>
              <a:rPr lang="en-GB" dirty="0" smtClean="0">
                <a:latin typeface="Times New Roman" panose="02020603050405020304" pitchFamily="18" charset="0"/>
              </a:rPr>
              <a:t>: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,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.</a:t>
            </a: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endParaRPr lang="en-GB" dirty="0">
              <a:latin typeface="Times New Roman" panose="02020603050405020304" pitchFamily="18" charset="0"/>
            </a:endParaRPr>
          </a:p>
          <a:p>
            <a:pPr eaLnBrk="0" hangingPunct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</a:rPr>
              <a:t>			</a:t>
            </a:r>
            <a:r>
              <a:rPr lang="en-GB" dirty="0"/>
              <a:t>	     </a:t>
            </a:r>
            <a:endParaRPr lang="en-GB" sz="18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0" hangingPunct="0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karnaugh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752600"/>
          <a:ext cx="2732437" cy="1920240"/>
        </p:xfrm>
        <a:graphic>
          <a:graphicData uri="http://schemas.openxmlformats.org/drawingml/2006/table">
            <a:tbl>
              <a:tblPr/>
              <a:tblGrid>
                <a:gridCol w="394335"/>
                <a:gridCol w="394335"/>
                <a:gridCol w="394335"/>
                <a:gridCol w="847725"/>
                <a:gridCol w="179705"/>
                <a:gridCol w="522002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f</a:t>
                      </a: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4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306030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 smtClean="0"/>
              <a:t>2. PETA KARNAUGH(5)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u="sng" dirty="0" smtClean="0"/>
              <a:t>4. </a:t>
            </a:r>
            <a:r>
              <a:rPr lang="en-US" u="sng" dirty="0" err="1" smtClean="0"/>
              <a:t>Peta</a:t>
            </a:r>
            <a:r>
              <a:rPr lang="en-US" u="sng" dirty="0" smtClean="0"/>
              <a:t> </a:t>
            </a:r>
            <a:r>
              <a:rPr lang="en-US" u="sng" dirty="0" err="1" smtClean="0"/>
              <a:t>Karnaugh</a:t>
            </a:r>
            <a:r>
              <a:rPr lang="en-US" u="sng" dirty="0" smtClean="0"/>
              <a:t> </a:t>
            </a:r>
            <a:r>
              <a:rPr lang="en-US" u="sng" dirty="0" err="1" smtClean="0"/>
              <a:t>dengan</a:t>
            </a:r>
            <a:r>
              <a:rPr lang="en-US" u="sng" dirty="0" smtClean="0"/>
              <a:t> </a:t>
            </a:r>
            <a:r>
              <a:rPr lang="en-US" u="sng" dirty="0" err="1" smtClean="0"/>
              <a:t>empat</a:t>
            </a:r>
            <a:r>
              <a:rPr lang="en-US" u="sng" dirty="0" smtClean="0"/>
              <a:t> </a:t>
            </a:r>
            <a:r>
              <a:rPr lang="en-US" u="sng" dirty="0" err="1" smtClean="0"/>
              <a:t>peubah</a:t>
            </a:r>
            <a:endParaRPr lang="en-US" u="sng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794721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 smtClean="0"/>
              <a:t>2. PETA KARNAUGH(6)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dirty="0" err="1" smtClean="0"/>
              <a:t>contoh</a:t>
            </a:r>
            <a:r>
              <a:rPr lang="en-US" dirty="0" smtClean="0"/>
              <a:t>.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,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676400"/>
          <a:ext cx="3886200" cy="4267204"/>
        </p:xfrm>
        <a:graphic>
          <a:graphicData uri="http://schemas.openxmlformats.org/drawingml/2006/table">
            <a:tbl>
              <a:tblPr/>
              <a:tblGrid>
                <a:gridCol w="575974"/>
                <a:gridCol w="575974"/>
                <a:gridCol w="575974"/>
                <a:gridCol w="575974"/>
                <a:gridCol w="924712"/>
                <a:gridCol w="394184"/>
                <a:gridCol w="263408"/>
              </a:tblGrid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w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f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w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x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y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, </a:t>
                      </a:r>
                      <a:r>
                        <a:rPr lang="en-US" sz="1600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CCCCCC"/>
                      </a:bgClr>
                    </a:pattFill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1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426732"/>
            <a:ext cx="4267200" cy="2935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24400" y="20574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Gambar</a:t>
            </a:r>
            <a:r>
              <a:rPr lang="en-US" b="1" dirty="0" smtClean="0"/>
              <a:t> </a:t>
            </a:r>
            <a:r>
              <a:rPr lang="en-US" b="1" dirty="0" err="1" smtClean="0"/>
              <a:t>peta</a:t>
            </a:r>
            <a:r>
              <a:rPr lang="en-US" b="1" dirty="0" smtClean="0"/>
              <a:t> </a:t>
            </a:r>
            <a:r>
              <a:rPr lang="en-US" b="1" dirty="0" err="1" smtClean="0"/>
              <a:t>Karnaugh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Minimisasi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Boolean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lnSpcReduction="10000"/>
          </a:bodyPr>
          <a:lstStyle/>
          <a:p>
            <a:pPr marL="457200" indent="-457200" eaLnBrk="0" hangingPunct="0">
              <a:buAutoNum type="arabicPeriod"/>
              <a:tabLst>
                <a:tab pos="457200" algn="l"/>
              </a:tabLst>
            </a:pPr>
            <a:r>
              <a:rPr lang="en-US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Pasangan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yang </a:t>
            </a:r>
            <a:r>
              <a:rPr lang="en-US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bertetangga</a:t>
            </a:r>
            <a:endParaRPr lang="en-US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i="1" dirty="0" err="1" smtClean="0"/>
              <a:t>Sebelum</a:t>
            </a:r>
            <a:r>
              <a:rPr lang="en-US" i="1" dirty="0" smtClean="0"/>
              <a:t> </a:t>
            </a:r>
            <a:r>
              <a:rPr lang="en-US" i="1" dirty="0" err="1"/>
              <a:t>disederhanakan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wxyz</a:t>
            </a:r>
            <a:r>
              <a:rPr lang="en-US" i="1" dirty="0"/>
              <a:t> </a:t>
            </a:r>
            <a:r>
              <a:rPr lang="en-US" dirty="0"/>
              <a:t>+ </a:t>
            </a:r>
            <a:r>
              <a:rPr lang="en-US" i="1" dirty="0" err="1"/>
              <a:t>wxyz</a:t>
            </a:r>
            <a:r>
              <a:rPr lang="en-US" dirty="0"/>
              <a:t>’</a:t>
            </a:r>
            <a:endParaRPr lang="en-US" dirty="0"/>
          </a:p>
          <a:p>
            <a:r>
              <a:rPr lang="en-US" i="1" dirty="0" err="1"/>
              <a:t>Hasil</a:t>
            </a:r>
            <a:r>
              <a:rPr lang="en-US" i="1" dirty="0"/>
              <a:t> </a:t>
            </a:r>
            <a:r>
              <a:rPr lang="en-US" i="1" dirty="0" err="1"/>
              <a:t>Penyederhanaan</a:t>
            </a:r>
            <a:r>
              <a:rPr lang="en-US" dirty="0"/>
              <a:t>: 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 smtClean="0"/>
              <a:t>wxy</a:t>
            </a:r>
            <a:endParaRPr lang="en-US" i="1" dirty="0" smtClean="0"/>
          </a:p>
          <a:p>
            <a:endParaRPr lang="en-US" dirty="0"/>
          </a:p>
          <a:p>
            <a:r>
              <a:rPr lang="en-US" dirty="0" err="1" smtClean="0"/>
              <a:t>Bukti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 	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wxyz</a:t>
            </a:r>
            <a:r>
              <a:rPr lang="en-US" dirty="0"/>
              <a:t> + </a:t>
            </a:r>
            <a:r>
              <a:rPr lang="en-US" i="1" dirty="0" err="1"/>
              <a:t>wxyz</a:t>
            </a:r>
            <a:r>
              <a:rPr lang="en-US" dirty="0"/>
              <a:t>’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smtClean="0"/>
              <a:t>       </a:t>
            </a:r>
            <a:r>
              <a:rPr lang="en-US" dirty="0"/>
              <a:t>= </a:t>
            </a:r>
            <a:r>
              <a:rPr lang="en-US" i="1" dirty="0" err="1"/>
              <a:t>wxy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’)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smtClean="0"/>
              <a:t>                   </a:t>
            </a:r>
            <a:r>
              <a:rPr lang="en-US" dirty="0"/>
              <a:t>= </a:t>
            </a:r>
            <a:r>
              <a:rPr lang="en-US" i="1" dirty="0" err="1"/>
              <a:t>wxy</a:t>
            </a:r>
            <a:r>
              <a:rPr lang="en-US" dirty="0"/>
              <a:t>(1)</a:t>
            </a:r>
            <a:endParaRPr lang="en-US" dirty="0"/>
          </a:p>
          <a:p>
            <a:r>
              <a:rPr lang="en-US" dirty="0"/>
              <a:t>	 </a:t>
            </a:r>
            <a:r>
              <a:rPr lang="en-US" dirty="0" smtClean="0"/>
              <a:t>                    </a:t>
            </a:r>
            <a:r>
              <a:rPr lang="en-US" dirty="0"/>
              <a:t>= </a:t>
            </a:r>
            <a:r>
              <a:rPr lang="en-US" i="1" dirty="0" err="1"/>
              <a:t>wxy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199"/>
            <a:ext cx="4038600" cy="2452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Minimisasi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Boolean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(2)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Kuad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yang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bertetangga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 </a:t>
            </a: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48" y="1699379"/>
            <a:ext cx="3581400" cy="2174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752600"/>
            <a:ext cx="4967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Sebelum</a:t>
            </a:r>
            <a:r>
              <a:rPr lang="en-US" b="1" i="1" dirty="0"/>
              <a:t> </a:t>
            </a:r>
            <a:r>
              <a:rPr lang="en-US" b="1" i="1" dirty="0" err="1"/>
              <a:t>disederhanakan</a:t>
            </a:r>
            <a:r>
              <a:rPr lang="en-US" b="1" dirty="0"/>
              <a:t>: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</a:t>
            </a:r>
            <a:r>
              <a:rPr lang="en-US" b="1" i="1" dirty="0"/>
              <a:t>z</a:t>
            </a:r>
            <a:r>
              <a:rPr lang="en-US" b="1" dirty="0"/>
              <a:t>) = </a:t>
            </a:r>
            <a:r>
              <a:rPr lang="en-US" b="1" i="1" dirty="0" err="1"/>
              <a:t>wxy</a:t>
            </a:r>
            <a:r>
              <a:rPr lang="en-US" b="1" dirty="0" err="1"/>
              <a:t>’</a:t>
            </a:r>
            <a:r>
              <a:rPr lang="en-US" b="1" i="1" dirty="0" err="1"/>
              <a:t>z</a:t>
            </a:r>
            <a:r>
              <a:rPr lang="en-US" b="1" dirty="0"/>
              <a:t>’ + </a:t>
            </a:r>
            <a:r>
              <a:rPr lang="en-US" b="1" i="1" dirty="0" err="1"/>
              <a:t>wxy</a:t>
            </a:r>
            <a:r>
              <a:rPr lang="en-US" b="1" dirty="0" err="1"/>
              <a:t>’</a:t>
            </a:r>
            <a:r>
              <a:rPr lang="en-US" b="1" i="1" dirty="0" err="1"/>
              <a:t>z</a:t>
            </a:r>
            <a:r>
              <a:rPr lang="en-US" b="1" dirty="0"/>
              <a:t> + </a:t>
            </a:r>
            <a:r>
              <a:rPr lang="en-US" b="1" i="1" dirty="0" err="1"/>
              <a:t>wxyz</a:t>
            </a:r>
            <a:r>
              <a:rPr lang="en-US" b="1" dirty="0"/>
              <a:t> + </a:t>
            </a:r>
            <a:r>
              <a:rPr lang="en-US" b="1" i="1" dirty="0" err="1"/>
              <a:t>wxyz</a:t>
            </a:r>
            <a:r>
              <a:rPr lang="en-US" b="1" dirty="0" smtClean="0"/>
              <a:t>’</a:t>
            </a:r>
            <a:endParaRPr lang="en-US" b="1" dirty="0" smtClean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Hasil</a:t>
            </a:r>
            <a:r>
              <a:rPr lang="en-US" b="1" i="1" dirty="0"/>
              <a:t> </a:t>
            </a:r>
            <a:r>
              <a:rPr lang="en-US" b="1" i="1" dirty="0" err="1"/>
              <a:t>penyederhanaan</a:t>
            </a:r>
            <a:r>
              <a:rPr lang="en-US" b="1" dirty="0"/>
              <a:t>: 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</a:t>
            </a:r>
            <a:r>
              <a:rPr lang="en-US" b="1" i="1" dirty="0"/>
              <a:t>z</a:t>
            </a:r>
            <a:r>
              <a:rPr lang="en-US" b="1" dirty="0"/>
              <a:t>) = </a:t>
            </a:r>
            <a:r>
              <a:rPr lang="en-US" b="1" i="1" dirty="0" err="1"/>
              <a:t>wx</a:t>
            </a:r>
            <a:endParaRPr lang="en-US" b="1" dirty="0"/>
          </a:p>
          <a:p>
            <a:r>
              <a:rPr lang="en-US" b="1" dirty="0"/>
              <a:t> </a:t>
            </a:r>
            <a:endParaRPr lang="en-US" b="1" dirty="0"/>
          </a:p>
          <a:p>
            <a:r>
              <a:rPr lang="en-US" b="1" dirty="0" err="1"/>
              <a:t>Bukti</a:t>
            </a:r>
            <a:r>
              <a:rPr lang="en-US" b="1" dirty="0"/>
              <a:t> </a:t>
            </a:r>
            <a:r>
              <a:rPr lang="en-US" b="1" dirty="0" err="1"/>
              <a:t>secara</a:t>
            </a:r>
            <a:r>
              <a:rPr lang="en-US" b="1" dirty="0"/>
              <a:t> </a:t>
            </a:r>
            <a:r>
              <a:rPr lang="en-US" b="1" dirty="0" err="1"/>
              <a:t>aljabar</a:t>
            </a:r>
            <a:r>
              <a:rPr lang="en-US" b="1" dirty="0"/>
              <a:t>:</a:t>
            </a:r>
            <a:endParaRPr lang="en-US" b="1" dirty="0"/>
          </a:p>
          <a:p>
            <a:r>
              <a:rPr lang="en-US" b="1" dirty="0"/>
              <a:t> </a:t>
            </a:r>
            <a:endParaRPr lang="en-US" b="1" dirty="0"/>
          </a:p>
          <a:p>
            <a:r>
              <a:rPr lang="en-US" b="1" dirty="0"/>
              <a:t>		</a:t>
            </a:r>
            <a:r>
              <a:rPr lang="en-US" b="1" i="1" dirty="0"/>
              <a:t>f</a:t>
            </a:r>
            <a:r>
              <a:rPr lang="en-US" b="1" dirty="0"/>
              <a:t>(</a:t>
            </a:r>
            <a:r>
              <a:rPr lang="en-US" b="1" i="1" dirty="0"/>
              <a:t>w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</a:t>
            </a:r>
            <a:r>
              <a:rPr lang="en-US" b="1" i="1" dirty="0"/>
              <a:t>z</a:t>
            </a:r>
            <a:r>
              <a:rPr lang="en-US" b="1" dirty="0"/>
              <a:t>) = </a:t>
            </a:r>
            <a:r>
              <a:rPr lang="en-US" b="1" i="1" dirty="0" err="1"/>
              <a:t>wxy</a:t>
            </a:r>
            <a:r>
              <a:rPr lang="en-US" b="1" dirty="0"/>
              <a:t>’ + </a:t>
            </a:r>
            <a:r>
              <a:rPr lang="en-US" b="1" i="1" dirty="0" err="1"/>
              <a:t>wxy</a:t>
            </a:r>
            <a:endParaRPr lang="en-US" b="1" dirty="0"/>
          </a:p>
          <a:p>
            <a:r>
              <a:rPr lang="en-US" b="1" dirty="0"/>
              <a:t>			   </a:t>
            </a:r>
            <a:r>
              <a:rPr lang="en-US" b="1" dirty="0" smtClean="0"/>
              <a:t>  </a:t>
            </a:r>
            <a:r>
              <a:rPr lang="en-US" b="1" dirty="0"/>
              <a:t>= </a:t>
            </a:r>
            <a:r>
              <a:rPr lang="en-US" b="1" i="1" dirty="0" err="1" smtClean="0"/>
              <a:t>wx</a:t>
            </a:r>
            <a:r>
              <a:rPr lang="en-US" b="1" dirty="0" smtClean="0"/>
              <a:t>(</a:t>
            </a:r>
            <a:r>
              <a:rPr lang="en-US" b="1" i="1" dirty="0" smtClean="0"/>
              <a:t>y</a:t>
            </a:r>
            <a:r>
              <a:rPr lang="en-US" b="1" dirty="0" smtClean="0"/>
              <a:t>’ </a:t>
            </a:r>
            <a:r>
              <a:rPr lang="en-US" b="1" dirty="0"/>
              <a:t>+ </a:t>
            </a:r>
            <a:r>
              <a:rPr lang="en-US" b="1" i="1" dirty="0" smtClean="0"/>
              <a:t>y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			     </a:t>
            </a:r>
            <a:r>
              <a:rPr lang="en-US" b="1" dirty="0" smtClean="0"/>
              <a:t>= </a:t>
            </a:r>
            <a:r>
              <a:rPr lang="en-US" b="1" i="1" dirty="0" err="1"/>
              <a:t>wx</a:t>
            </a:r>
            <a:r>
              <a:rPr lang="en-US" b="1" dirty="0"/>
              <a:t>(1)</a:t>
            </a:r>
            <a:endParaRPr lang="en-US" b="1" dirty="0"/>
          </a:p>
          <a:p>
            <a:r>
              <a:rPr lang="en-US" b="1" dirty="0"/>
              <a:t>			     </a:t>
            </a:r>
            <a:r>
              <a:rPr lang="en-US" b="1" dirty="0" smtClean="0"/>
              <a:t>= </a:t>
            </a:r>
            <a:r>
              <a:rPr lang="en-US" b="1" i="1" dirty="0" err="1"/>
              <a:t>wx</a:t>
            </a:r>
            <a:endParaRPr lang="en-US" b="1" dirty="0"/>
          </a:p>
          <a:p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56842"/>
            <a:ext cx="3394587" cy="190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Minimisasi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Boolean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(3)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Kuad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yang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bertetangga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 </a:t>
            </a: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US" dirty="0"/>
          </a:p>
          <a:p>
            <a:pPr eaLnBrk="0" hangingPunct="0">
              <a:tabLst>
                <a:tab pos="457200" algn="l"/>
              </a:tabLst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052" y="1752600"/>
            <a:ext cx="8458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Contoh</a:t>
            </a:r>
            <a:r>
              <a:rPr lang="en-US" b="1" i="1" dirty="0" smtClean="0"/>
              <a:t> lain:</a:t>
            </a: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/>
              <a:t>, </a:t>
            </a:r>
            <a:r>
              <a:rPr lang="en-US" b="1" i="1" dirty="0"/>
              <a:t>x</a:t>
            </a:r>
            <a:r>
              <a:rPr lang="en-US" b="1" dirty="0"/>
              <a:t>, </a:t>
            </a:r>
            <a:r>
              <a:rPr lang="en-US" b="1" i="1" dirty="0"/>
              <a:t>y</a:t>
            </a:r>
            <a:r>
              <a:rPr lang="en-US" b="1" dirty="0"/>
              <a:t>, </a:t>
            </a:r>
            <a:r>
              <a:rPr lang="en-US" b="1" i="1" dirty="0"/>
              <a:t>z</a:t>
            </a:r>
            <a:r>
              <a:rPr lang="en-US" b="1" dirty="0"/>
              <a:t>) = </a:t>
            </a:r>
            <a:r>
              <a:rPr lang="en-US" b="1" i="1" dirty="0" err="1"/>
              <a:t>wxy</a:t>
            </a:r>
            <a:r>
              <a:rPr lang="en-US" b="1" dirty="0" err="1"/>
              <a:t>’</a:t>
            </a:r>
            <a:r>
              <a:rPr lang="en-US" b="1" i="1" dirty="0" err="1"/>
              <a:t>z</a:t>
            </a:r>
            <a:r>
              <a:rPr lang="en-US" b="1" dirty="0"/>
              <a:t>’ + </a:t>
            </a:r>
            <a:r>
              <a:rPr lang="en-US" b="1" i="1" dirty="0" err="1"/>
              <a:t>wxy</a:t>
            </a:r>
            <a:r>
              <a:rPr lang="en-US" b="1" dirty="0" err="1"/>
              <a:t>’</a:t>
            </a:r>
            <a:r>
              <a:rPr lang="en-US" b="1" i="1" dirty="0" err="1"/>
              <a:t>z</a:t>
            </a:r>
            <a:r>
              <a:rPr lang="en-US" b="1" dirty="0"/>
              <a:t> + </a:t>
            </a:r>
            <a:r>
              <a:rPr lang="en-US" b="1" i="1" dirty="0" err="1"/>
              <a:t>wx</a:t>
            </a:r>
            <a:r>
              <a:rPr lang="en-US" b="1" dirty="0" err="1"/>
              <a:t>’</a:t>
            </a:r>
            <a:r>
              <a:rPr lang="en-US" b="1" i="1" dirty="0" err="1"/>
              <a:t>y</a:t>
            </a:r>
            <a:r>
              <a:rPr lang="en-US" b="1" dirty="0" err="1"/>
              <a:t>’</a:t>
            </a:r>
            <a:r>
              <a:rPr lang="en-US" b="1" i="1" dirty="0" err="1"/>
              <a:t>z</a:t>
            </a:r>
            <a:r>
              <a:rPr lang="en-US" b="1" dirty="0"/>
              <a:t>’ + </a:t>
            </a:r>
            <a:r>
              <a:rPr lang="en-US" b="1" i="1" dirty="0" err="1" smtClean="0"/>
              <a:t>wx</a:t>
            </a:r>
            <a:r>
              <a:rPr lang="en-US" b="1" dirty="0" err="1" smtClean="0"/>
              <a:t>’</a:t>
            </a:r>
            <a:r>
              <a:rPr lang="en-US" b="1" i="1" dirty="0" err="1" smtClean="0"/>
              <a:t>y</a:t>
            </a:r>
            <a:r>
              <a:rPr lang="en-US" b="1" dirty="0" err="1" smtClean="0"/>
              <a:t>’z</a:t>
            </a:r>
            <a:endParaRPr lang="en-US" b="1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Hasil</a:t>
            </a:r>
            <a:r>
              <a:rPr lang="en-US" i="1" dirty="0"/>
              <a:t> </a:t>
            </a:r>
            <a:r>
              <a:rPr lang="en-US" i="1" dirty="0" err="1"/>
              <a:t>penyederhanaan</a:t>
            </a:r>
            <a:r>
              <a:rPr lang="en-US" dirty="0"/>
              <a:t>:   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w</a:t>
            </a:r>
            <a:r>
              <a:rPr lang="en-US" b="1" dirty="0" smtClean="0"/>
              <a:t>, </a:t>
            </a:r>
            <a:r>
              <a:rPr lang="en-US" b="1" i="1" dirty="0" smtClean="0"/>
              <a:t>x</a:t>
            </a:r>
            <a:r>
              <a:rPr lang="en-US" b="1" dirty="0" smtClean="0"/>
              <a:t>, </a:t>
            </a:r>
            <a:r>
              <a:rPr lang="en-US" b="1" i="1" dirty="0" smtClean="0"/>
              <a:t>y</a:t>
            </a:r>
            <a:r>
              <a:rPr lang="en-US" b="1" dirty="0" smtClean="0"/>
              <a:t>, </a:t>
            </a:r>
            <a:r>
              <a:rPr lang="en-US" b="1" i="1" dirty="0" smtClean="0"/>
              <a:t>z</a:t>
            </a:r>
            <a:r>
              <a:rPr lang="en-US" b="1" dirty="0" smtClean="0"/>
              <a:t>) = </a:t>
            </a:r>
            <a:r>
              <a:rPr lang="en-US" b="1" i="1" dirty="0" err="1" smtClean="0"/>
              <a:t>wy</a:t>
            </a:r>
            <a:r>
              <a:rPr lang="en-US" b="1" dirty="0" smtClean="0"/>
              <a:t>’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3810000" cy="221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837882"/>
          </a:xfrm>
        </p:spPr>
        <p:txBody>
          <a:bodyPr>
            <a:normAutofit/>
          </a:bodyPr>
          <a:lstStyle/>
          <a:p>
            <a:r>
              <a:rPr lang="en-US" sz="2400" dirty="0" err="1"/>
              <a:t>Teknik</a:t>
            </a:r>
            <a:r>
              <a:rPr lang="en-US" sz="2400" dirty="0"/>
              <a:t> </a:t>
            </a:r>
            <a:r>
              <a:rPr lang="en-US" sz="2400" dirty="0" err="1"/>
              <a:t>Minimisasi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Boolean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(4)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/>
          </a:bodyPr>
          <a:lstStyle/>
          <a:p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 </a:t>
            </a:r>
            <a:r>
              <a:rPr lang="en-US" sz="2400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Oktet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delapan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buah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yang </a:t>
            </a:r>
            <a:r>
              <a:rPr lang="en-US" sz="2400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bertetangga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 err="1"/>
              <a:t>Sebelum</a:t>
            </a:r>
            <a:r>
              <a:rPr lang="en-US" i="1" dirty="0"/>
              <a:t> </a:t>
            </a:r>
            <a:r>
              <a:rPr lang="en-US" i="1" dirty="0" err="1"/>
              <a:t>disederhanakan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sz="1800" i="1" dirty="0" smtClean="0"/>
              <a:t>f</a:t>
            </a:r>
            <a:r>
              <a:rPr lang="en-US" sz="1800" dirty="0" smtClean="0"/>
              <a:t>(</a:t>
            </a:r>
            <a:r>
              <a:rPr lang="en-US" sz="1800" i="1" dirty="0" smtClean="0"/>
              <a:t>a</a:t>
            </a:r>
            <a:r>
              <a:rPr lang="en-US" sz="1800" dirty="0"/>
              <a:t>, </a:t>
            </a:r>
            <a:r>
              <a:rPr lang="en-US" sz="1800" i="1" dirty="0"/>
              <a:t>b</a:t>
            </a:r>
            <a:r>
              <a:rPr lang="en-US" sz="1800" dirty="0"/>
              <a:t>, </a:t>
            </a:r>
            <a:r>
              <a:rPr lang="en-US" sz="1800" i="1" dirty="0"/>
              <a:t>c</a:t>
            </a:r>
            <a:r>
              <a:rPr lang="en-US" sz="1800" dirty="0"/>
              <a:t>, </a:t>
            </a:r>
            <a:r>
              <a:rPr lang="en-US" sz="1800" i="1" dirty="0"/>
              <a:t>d</a:t>
            </a:r>
            <a:r>
              <a:rPr lang="en-US" sz="1800" dirty="0"/>
              <a:t>) = </a:t>
            </a:r>
            <a:r>
              <a:rPr lang="en-US" sz="1800" i="1" dirty="0" err="1"/>
              <a:t>wxy</a:t>
            </a:r>
            <a:r>
              <a:rPr lang="en-US" sz="1800" dirty="0" err="1"/>
              <a:t>’</a:t>
            </a:r>
            <a:r>
              <a:rPr lang="en-US" sz="1800" i="1" dirty="0" err="1"/>
              <a:t>z</a:t>
            </a:r>
            <a:r>
              <a:rPr lang="en-US" sz="1800" dirty="0"/>
              <a:t>’ + </a:t>
            </a:r>
            <a:r>
              <a:rPr lang="en-US" sz="1800" i="1" dirty="0" err="1"/>
              <a:t>wxy</a:t>
            </a:r>
            <a:r>
              <a:rPr lang="en-US" sz="1800" dirty="0" err="1"/>
              <a:t>’</a:t>
            </a:r>
            <a:r>
              <a:rPr lang="en-US" sz="1800" i="1" dirty="0" err="1"/>
              <a:t>z</a:t>
            </a:r>
            <a:r>
              <a:rPr lang="en-US" sz="1800" dirty="0"/>
              <a:t> + </a:t>
            </a:r>
            <a:r>
              <a:rPr lang="en-US" sz="1800" i="1" dirty="0" err="1"/>
              <a:t>wxyz</a:t>
            </a:r>
            <a:r>
              <a:rPr lang="en-US" sz="1800" dirty="0"/>
              <a:t> + </a:t>
            </a:r>
            <a:r>
              <a:rPr lang="en-US" sz="1800" i="1" dirty="0" err="1"/>
              <a:t>wxyz</a:t>
            </a:r>
            <a:r>
              <a:rPr lang="en-US" sz="1800" dirty="0"/>
              <a:t>’ + </a:t>
            </a:r>
            <a:r>
              <a:rPr lang="en-US" sz="1800" dirty="0" smtClean="0"/>
              <a:t> </a:t>
            </a:r>
            <a:r>
              <a:rPr lang="en-US" sz="1800" i="1" dirty="0" err="1"/>
              <a:t>wx</a:t>
            </a:r>
            <a:r>
              <a:rPr lang="en-US" sz="1800" dirty="0" err="1"/>
              <a:t>’</a:t>
            </a:r>
            <a:r>
              <a:rPr lang="en-US" sz="1800" i="1" dirty="0" err="1"/>
              <a:t>y</a:t>
            </a:r>
            <a:r>
              <a:rPr lang="en-US" sz="1800" dirty="0" err="1"/>
              <a:t>’</a:t>
            </a:r>
            <a:r>
              <a:rPr lang="en-US" sz="1800" i="1" dirty="0" err="1"/>
              <a:t>z</a:t>
            </a:r>
            <a:r>
              <a:rPr lang="en-US" sz="1800" dirty="0"/>
              <a:t>’ + </a:t>
            </a:r>
            <a:r>
              <a:rPr lang="en-US" sz="1800" i="1" dirty="0" err="1"/>
              <a:t>wx</a:t>
            </a:r>
            <a:r>
              <a:rPr lang="en-US" sz="1800" dirty="0" err="1"/>
              <a:t>’</a:t>
            </a:r>
            <a:r>
              <a:rPr lang="en-US" sz="1800" i="1" dirty="0" err="1"/>
              <a:t>y</a:t>
            </a:r>
            <a:r>
              <a:rPr lang="en-US" sz="1800" dirty="0" err="1"/>
              <a:t>’</a:t>
            </a:r>
            <a:r>
              <a:rPr lang="en-US" sz="1800" i="1" dirty="0" err="1"/>
              <a:t>z</a:t>
            </a:r>
            <a:r>
              <a:rPr lang="en-US" sz="1800" dirty="0"/>
              <a:t> + </a:t>
            </a:r>
            <a:r>
              <a:rPr lang="en-US" sz="1800" i="1" dirty="0" err="1"/>
              <a:t>wx</a:t>
            </a:r>
            <a:r>
              <a:rPr lang="en-US" sz="1800" dirty="0" err="1"/>
              <a:t>’</a:t>
            </a:r>
            <a:r>
              <a:rPr lang="en-US" sz="1800" i="1" dirty="0" err="1"/>
              <a:t>yz</a:t>
            </a:r>
            <a:r>
              <a:rPr lang="en-US" sz="1800" dirty="0"/>
              <a:t> + </a:t>
            </a:r>
            <a:r>
              <a:rPr lang="en-US" sz="1800" i="1" dirty="0" err="1"/>
              <a:t>wx</a:t>
            </a:r>
            <a:r>
              <a:rPr lang="en-US" sz="1800" dirty="0" err="1"/>
              <a:t>’</a:t>
            </a:r>
            <a:r>
              <a:rPr lang="en-US" sz="1800" i="1" dirty="0" err="1"/>
              <a:t>yz</a:t>
            </a:r>
            <a:r>
              <a:rPr lang="en-US" sz="1800" dirty="0"/>
              <a:t>’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/>
              <a:t>penyederhanaan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i="1" dirty="0" smtClean="0"/>
              <a:t>	f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w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: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 err="1"/>
              <a:t>wy</a:t>
            </a:r>
            <a:r>
              <a:rPr lang="en-US" dirty="0" smtClean="0"/>
              <a:t>’ + </a:t>
            </a:r>
            <a:r>
              <a:rPr lang="en-US" i="1" dirty="0" err="1" smtClean="0"/>
              <a:t>wy</a:t>
            </a:r>
            <a:endParaRPr lang="en-US" dirty="0" smtClean="0"/>
          </a:p>
          <a:p>
            <a:r>
              <a:rPr lang="en-US" dirty="0" smtClean="0"/>
              <a:t>	         = </a:t>
            </a:r>
            <a:r>
              <a:rPr lang="en-US" i="1" dirty="0" smtClean="0"/>
              <a:t>w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’ +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    </a:t>
            </a:r>
            <a:r>
              <a:rPr lang="en-US" dirty="0"/>
              <a:t>= </a:t>
            </a:r>
            <a:r>
              <a:rPr lang="en-US" i="1" dirty="0"/>
              <a:t>w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514600"/>
            <a:ext cx="3505200" cy="214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360" y="4661535"/>
            <a:ext cx="3303639" cy="188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124200" y="4800600"/>
            <a:ext cx="1192161" cy="741997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848600" cy="685482"/>
          </a:xfrm>
        </p:spPr>
        <p:txBody>
          <a:bodyPr/>
          <a:lstStyle/>
          <a:p>
            <a:r>
              <a:rPr lang="en-US" dirty="0" err="1" smtClean="0"/>
              <a:t>Aksioma</a:t>
            </a:r>
            <a:r>
              <a:rPr lang="en-US" dirty="0" smtClean="0"/>
              <a:t> 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/>
          <a:lstStyle/>
          <a:p>
            <a:r>
              <a:rPr lang="en-US" dirty="0"/>
              <a:t>        </a:t>
            </a:r>
            <a:endParaRPr lang="en-US" dirty="0"/>
          </a:p>
        </p:txBody>
      </p:sp>
      <p:graphicFrame>
        <p:nvGraphicFramePr>
          <p:cNvPr id="6" name="Group 33"/>
          <p:cNvGraphicFramePr/>
          <p:nvPr/>
        </p:nvGraphicFramePr>
        <p:xfrm>
          <a:off x="609600" y="1295400"/>
          <a:ext cx="7912100" cy="4707255"/>
        </p:xfrm>
        <a:graphic>
          <a:graphicData uri="http://schemas.openxmlformats.org/drawingml/2006/table">
            <a:tbl>
              <a:tblPr/>
              <a:tblGrid>
                <a:gridCol w="2578100"/>
                <a:gridCol w="2667000"/>
                <a:gridCol w="2667000"/>
              </a:tblGrid>
              <a:tr h="1055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Identitas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x+0=x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x.1=x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 idempoten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x+x=x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x.x=x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 Komutatif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x+y=y+x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x.y=y.x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057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 komplemen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x+x’=1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x.x’=0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 dominasi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x.0=0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x+1=1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 Distributif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x+(y.z)=(x+y).(x+z)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x.(y+z)= (x.y)+(x.z)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055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Involusi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(x’) ’=x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penyerapan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0/1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0’=1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1’=0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323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asosiatif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)+y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).y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De Morgan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)’=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x’.y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)’=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x’+y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8163" y="1747838"/>
          <a:ext cx="8115300" cy="396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Document" r:id="rId1" imgW="5643880" imgH="2598420" progId="Word.Document.8">
                  <p:embed/>
                </p:oleObj>
              </mc:Choice>
              <mc:Fallback>
                <p:oleObj name="Document" r:id="rId1" imgW="5643880" imgH="2598420" progId="Word.Document.8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8163" y="1747838"/>
                        <a:ext cx="8115300" cy="3967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0039" y="313373"/>
          <a:ext cx="8017510" cy="577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1" imgW="5643245" imgH="4081145" progId="Word.Document.8">
                  <p:embed/>
                </p:oleObj>
              </mc:Choice>
              <mc:Fallback>
                <p:oleObj name="Document" r:id="rId1" imgW="5643245" imgH="4081145" progId="Word.Document.8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0039" y="313373"/>
                        <a:ext cx="8017510" cy="57740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6238" y="538163"/>
          <a:ext cx="850582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Document" r:id="rId1" imgW="5643880" imgH="2715260" progId="Word.Document.8">
                  <p:embed/>
                </p:oleObj>
              </mc:Choice>
              <mc:Fallback>
                <p:oleObj name="Document" r:id="rId1" imgW="5643880" imgH="2715260" progId="Word.Document.8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8" y="538163"/>
                        <a:ext cx="8505825" cy="40671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6238" y="309563"/>
          <a:ext cx="8212137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Document" r:id="rId1" imgW="5643880" imgH="2760980" progId="Word.Document.8">
                  <p:embed/>
                </p:oleObj>
              </mc:Choice>
              <mc:Fallback>
                <p:oleObj name="Document" r:id="rId1" imgW="5643880" imgH="2760980" progId="Word.Document.8">
                  <p:embed/>
                  <p:pic>
                    <p:nvPicPr>
                      <p:cNvPr id="0" name="Picture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8" y="309563"/>
                        <a:ext cx="8212137" cy="4000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57199" y="1828800"/>
          <a:ext cx="8192653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Document" r:id="rId1" imgW="70408800" imgH="33404175" progId="Word.Document.8">
                  <p:embed/>
                </p:oleObj>
              </mc:Choice>
              <mc:Fallback>
                <p:oleObj name="Document" r:id="rId1" imgW="70408800" imgH="33404175" progId="Word.Document.8">
                  <p:embed/>
                  <p:pic>
                    <p:nvPicPr>
                      <p:cNvPr id="0" name="Picture 614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199" y="1828800"/>
                        <a:ext cx="8192653" cy="3886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9563" y="833438"/>
          <a:ext cx="8605837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ocument" r:id="rId1" imgW="5643880" imgH="2895600" progId="Word.Document.8">
                  <p:embed/>
                </p:oleObj>
              </mc:Choice>
              <mc:Fallback>
                <p:oleObj name="Document" r:id="rId1" imgW="5643880" imgH="2895600" progId="Word.Document.8">
                  <p:embed/>
                  <p:pic>
                    <p:nvPicPr>
                      <p:cNvPr id="0" name="Picture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563" y="833438"/>
                        <a:ext cx="8605837" cy="439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599" y="685800"/>
          <a:ext cx="863730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ocument" r:id="rId1" imgW="70408800" imgH="32308800" progId="Word.Document.8">
                  <p:embed/>
                </p:oleObj>
              </mc:Choice>
              <mc:Fallback>
                <p:oleObj name="Document" r:id="rId1" imgW="70408800" imgH="32308800" progId="Word.Document.8">
                  <p:embed/>
                  <p:pic>
                    <p:nvPicPr>
                      <p:cNvPr id="0" name="Picture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599" y="685800"/>
                        <a:ext cx="8637305" cy="3962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1219200"/>
          <a:ext cx="8275638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ocument" r:id="rId1" imgW="5643880" imgH="3119120" progId="Word.Document.8">
                  <p:embed/>
                </p:oleObj>
              </mc:Choice>
              <mc:Fallback>
                <p:oleObj name="Document" r:id="rId1" imgW="5643880" imgH="3119120" progId="Word.Document.8">
                  <p:embed/>
                  <p:pic>
                    <p:nvPicPr>
                      <p:cNvPr id="0" name="Picture 921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219200"/>
                        <a:ext cx="8275638" cy="4570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66725" y="1600200"/>
          <a:ext cx="8291513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Document" r:id="rId1" imgW="5643880" imgH="2679700" progId="Word.Document.8">
                  <p:embed/>
                </p:oleObj>
              </mc:Choice>
              <mc:Fallback>
                <p:oleObj name="Document" r:id="rId1" imgW="5643880" imgH="2679700" progId="Word.Document.8">
                  <p:embed/>
                  <p:pic>
                    <p:nvPicPr>
                      <p:cNvPr id="0" name="Picture 1024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725" y="1600200"/>
                        <a:ext cx="8291513" cy="393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762000"/>
          <a:ext cx="8153400" cy="526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Document" r:id="rId1" imgW="70408800" imgH="45462825" progId="Word.Document.8">
                  <p:embed/>
                </p:oleObj>
              </mc:Choice>
              <mc:Fallback>
                <p:oleObj name="Document" r:id="rId1" imgW="70408800" imgH="45462825" progId="Word.Document.8">
                  <p:embed/>
                  <p:pic>
                    <p:nvPicPr>
                      <p:cNvPr id="0" name="Picture 1126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762000"/>
                        <a:ext cx="8153400" cy="52647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685482"/>
          </a:xfrm>
        </p:spPr>
        <p:txBody>
          <a:bodyPr>
            <a:normAutofit/>
          </a:bodyPr>
          <a:lstStyle/>
          <a:p>
            <a:r>
              <a:rPr lang="en-US" dirty="0" err="1"/>
              <a:t>Aljabar</a:t>
            </a:r>
            <a:r>
              <a:rPr lang="en-US" dirty="0"/>
              <a:t> Boolean </a:t>
            </a:r>
            <a:r>
              <a:rPr lang="en-US" dirty="0" err="1"/>
              <a:t>Dua-Nilai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0593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err="1" smtClean="0"/>
              <a:t>Aljabar</a:t>
            </a:r>
            <a:r>
              <a:rPr lang="en-US" dirty="0" smtClean="0"/>
              <a:t> </a:t>
            </a:r>
            <a:r>
              <a:rPr lang="en-US" dirty="0"/>
              <a:t>Boolean </a:t>
            </a:r>
            <a:r>
              <a:rPr lang="en-US" dirty="0" err="1"/>
              <a:t>dua-nilai</a:t>
            </a:r>
            <a:r>
              <a:rPr lang="en-US" dirty="0"/>
              <a:t>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B</a:t>
            </a:r>
            <a:r>
              <a:rPr lang="en-US" dirty="0"/>
              <a:t> = {0, 1}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operator </a:t>
            </a:r>
            <a:r>
              <a:rPr lang="en-US" dirty="0" err="1"/>
              <a:t>biner</a:t>
            </a:r>
            <a:r>
              <a:rPr lang="en-US" dirty="0"/>
              <a:t>, +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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operator </a:t>
            </a:r>
            <a:r>
              <a:rPr lang="en-US" dirty="0" err="1"/>
              <a:t>uner</a:t>
            </a:r>
            <a:r>
              <a:rPr lang="en-US" dirty="0"/>
              <a:t>, ’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operator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operator </a:t>
            </a:r>
            <a:r>
              <a:rPr lang="en-US" dirty="0" err="1"/>
              <a:t>uner</a:t>
            </a:r>
            <a:r>
              <a:rPr lang="en-US" dirty="0"/>
              <a:t>: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811534"/>
          <a:ext cx="6934199" cy="1903465"/>
        </p:xfrm>
        <a:graphic>
          <a:graphicData uri="http://schemas.openxmlformats.org/drawingml/2006/table">
            <a:tbl>
              <a:tblPr/>
              <a:tblGrid>
                <a:gridCol w="504322"/>
                <a:gridCol w="630624"/>
                <a:gridCol w="882340"/>
                <a:gridCol w="630624"/>
                <a:gridCol w="504322"/>
                <a:gridCol w="504322"/>
                <a:gridCol w="1134057"/>
                <a:gridCol w="630624"/>
                <a:gridCol w="756927"/>
                <a:gridCol w="756037"/>
              </a:tblGrid>
              <a:tr h="380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 </a:t>
                      </a: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  <a:sym typeface="Symbol" panose="05050102010706020507"/>
                        </a:rPr>
                        <a:t></a:t>
                      </a: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b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’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3328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990599"/>
          <a:ext cx="8305800" cy="3511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Document" r:id="rId1" imgW="70408800" imgH="29756100" progId="Word.Document.8">
                  <p:embed/>
                </p:oleObj>
              </mc:Choice>
              <mc:Fallback>
                <p:oleObj name="Document" r:id="rId1" imgW="70408800" imgH="29756100" progId="Word.Document.8">
                  <p:embed/>
                  <p:pic>
                    <p:nvPicPr>
                      <p:cNvPr id="0" name="Picture 12288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990599"/>
                        <a:ext cx="8305800" cy="35114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609600" y="457200"/>
          <a:ext cx="7769225" cy="560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Document" r:id="rId1" imgW="5643880" imgH="4071620" progId="Word.Document.8">
                  <p:embed/>
                </p:oleObj>
              </mc:Choice>
              <mc:Fallback>
                <p:oleObj name="Document" r:id="rId1" imgW="5643880" imgH="4071620" progId="Word.Document.8">
                  <p:embed/>
                  <p:pic>
                    <p:nvPicPr>
                      <p:cNvPr id="0" name="Picture 13312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457200"/>
                        <a:ext cx="7769225" cy="56036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14082"/>
          </a:xfrm>
        </p:spPr>
        <p:txBody>
          <a:bodyPr/>
          <a:lstStyle/>
          <a:p>
            <a:r>
              <a:rPr lang="en-US" u="sng" dirty="0" smtClean="0"/>
              <a:t>KONDISI DON’T’CARE</a:t>
            </a:r>
            <a:endParaRPr lang="en-US" u="sng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1143000"/>
          <a:ext cx="8001000" cy="480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Document" r:id="rId1" imgW="5633720" imgH="3383280" progId="Word.Document.8">
                  <p:embed/>
                </p:oleObj>
              </mc:Choice>
              <mc:Fallback>
                <p:oleObj name="Document" r:id="rId1" imgW="5633720" imgH="3383280" progId="Word.Document.8">
                  <p:embed/>
                  <p:pic>
                    <p:nvPicPr>
                      <p:cNvPr id="0" name="Picture 14336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143000"/>
                        <a:ext cx="8001000" cy="48033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387350" y="538163"/>
          <a:ext cx="8075613" cy="581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Document" r:id="rId1" imgW="5633720" imgH="4058920" progId="Word.Document.8">
                  <p:embed/>
                </p:oleObj>
              </mc:Choice>
              <mc:Fallback>
                <p:oleObj name="Document" r:id="rId1" imgW="5633720" imgH="4058920" progId="Word.Document.8">
                  <p:embed/>
                  <p:pic>
                    <p:nvPicPr>
                      <p:cNvPr id="0" name="Picture 15360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538163"/>
                        <a:ext cx="8075613" cy="5813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838200"/>
          <a:ext cx="826004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Document" r:id="rId1" imgW="70408800" imgH="33775650" progId="Word.Document.8">
                  <p:embed/>
                </p:oleObj>
              </mc:Choice>
              <mc:Fallback>
                <p:oleObj name="Document" r:id="rId1" imgW="70408800" imgH="33775650" progId="Word.Document.8">
                  <p:embed/>
                  <p:pic>
                    <p:nvPicPr>
                      <p:cNvPr id="0" name="Picture 1638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38200"/>
                        <a:ext cx="8260044" cy="3962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7772400" cy="24384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 BE CONTINUED…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SEE YOU NEXT WEEK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KEEP SPIRIT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685482"/>
          </a:xfrm>
        </p:spPr>
        <p:txBody>
          <a:bodyPr>
            <a:normAutofit/>
          </a:bodyPr>
          <a:lstStyle/>
          <a:p>
            <a:r>
              <a:rPr lang="en-US" dirty="0" err="1"/>
              <a:t>Aljabar</a:t>
            </a:r>
            <a:r>
              <a:rPr lang="en-US" dirty="0"/>
              <a:t> Boolean </a:t>
            </a:r>
            <a:r>
              <a:rPr lang="en-US" dirty="0" err="1" smtClean="0"/>
              <a:t>tiga-Nilai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1" y="1244058"/>
          <a:ext cx="8077199" cy="4242345"/>
        </p:xfrm>
        <a:graphic>
          <a:graphicData uri="http://schemas.openxmlformats.org/drawingml/2006/table">
            <a:tbl>
              <a:tblPr/>
              <a:tblGrid>
                <a:gridCol w="417566"/>
                <a:gridCol w="417566"/>
                <a:gridCol w="417566"/>
                <a:gridCol w="836114"/>
                <a:gridCol w="1531730"/>
                <a:gridCol w="1114164"/>
                <a:gridCol w="1114164"/>
                <a:gridCol w="2228329"/>
              </a:tblGrid>
              <a:tr h="8709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     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  <a:sym typeface="Symbol" panose="05050102010706020507"/>
                        </a:rPr>
                        <a:t>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(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+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  <a:sym typeface="Symbol" panose="05050102010706020507"/>
                        </a:rPr>
                        <a:t>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  <a:sym typeface="Symbol" panose="05050102010706020507"/>
                        </a:rPr>
                        <a:t>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  <a:sym typeface="Symbol" panose="05050102010706020507"/>
                        </a:rPr>
                        <a:t>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 + (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  <a:sym typeface="Symbol" panose="05050102010706020507"/>
                        </a:rPr>
                        <a:t>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r>
                        <a:rPr lang="en-US" sz="2000" b="1" i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c</a:t>
                      </a: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)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  <a:tr h="4214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lang="en-US" sz="2000" b="1" dirty="0">
                        <a:effectLst/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2288" y="3328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 smtClean="0"/>
              <a:t>Dualitas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(</a:t>
            </a:r>
            <a:r>
              <a:rPr lang="en-US" i="1" dirty="0"/>
              <a:t>identity</a:t>
            </a:r>
            <a:r>
              <a:rPr lang="en-US" dirty="0"/>
              <a:t>)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aljabar</a:t>
            </a:r>
            <a:r>
              <a:rPr lang="en-US" dirty="0"/>
              <a:t> Boolean yang </a:t>
            </a:r>
            <a:r>
              <a:rPr lang="en-US" dirty="0" err="1"/>
              <a:t>melibatkan</a:t>
            </a:r>
            <a:r>
              <a:rPr lang="en-US" dirty="0"/>
              <a:t> operator +, 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komplemen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*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mengganti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		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  </a:t>
            </a:r>
            <a:r>
              <a:rPr lang="en-US" dirty="0" err="1"/>
              <a:t>dengan</a:t>
            </a:r>
            <a:r>
              <a:rPr lang="en-US" dirty="0"/>
              <a:t>  +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	</a:t>
            </a:r>
            <a:r>
              <a:rPr lang="en-US" dirty="0" smtClean="0"/>
              <a:t>	+  </a:t>
            </a:r>
            <a:r>
              <a:rPr lang="en-US" dirty="0" err="1"/>
              <a:t>dengan</a:t>
            </a:r>
            <a:r>
              <a:rPr lang="en-US" dirty="0"/>
              <a:t>  </a:t>
            </a:r>
            <a:r>
              <a:rPr lang="en-US" dirty="0">
                <a:sym typeface="Symbol" panose="05050102010706020507"/>
              </a:rPr>
              <a:t>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		0  </a:t>
            </a:r>
            <a:r>
              <a:rPr lang="en-US" dirty="0" err="1"/>
              <a:t>dengan</a:t>
            </a:r>
            <a:r>
              <a:rPr lang="en-US" dirty="0"/>
              <a:t>  1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 	</a:t>
            </a:r>
            <a:r>
              <a:rPr lang="en-US" dirty="0" smtClean="0"/>
              <a:t>	1  </a:t>
            </a:r>
            <a:r>
              <a:rPr lang="en-US" dirty="0" err="1"/>
              <a:t>dengan</a:t>
            </a:r>
            <a:r>
              <a:rPr lang="en-US" dirty="0"/>
              <a:t>  0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membiarkan</a:t>
            </a:r>
            <a:r>
              <a:rPr lang="en-US" dirty="0"/>
              <a:t> operator </a:t>
            </a:r>
            <a:r>
              <a:rPr lang="en-US" dirty="0" err="1"/>
              <a:t>komplemen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*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i="1" dirty="0"/>
              <a:t>S</a:t>
            </a:r>
            <a:r>
              <a:rPr lang="en-US" dirty="0"/>
              <a:t>*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dual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/>
              <a:t>Contoh</a:t>
            </a:r>
            <a:r>
              <a:rPr lang="en-US" dirty="0"/>
              <a:t>.  </a:t>
            </a:r>
            <a:endParaRPr lang="en-US" dirty="0"/>
          </a:p>
          <a:p>
            <a:r>
              <a:rPr lang="en-US" dirty="0"/>
              <a:t>(i)   </a:t>
            </a:r>
            <a:r>
              <a:rPr lang="en-US" dirty="0" smtClean="0"/>
              <a:t>(x+0)= x  </a:t>
            </a:r>
            <a:r>
              <a:rPr lang="en-US" dirty="0" err="1"/>
              <a:t>dualnya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 smtClean="0"/>
              <a:t>x.1</a:t>
            </a:r>
            <a:r>
              <a:rPr lang="en-US" dirty="0" smtClean="0"/>
              <a:t>) </a:t>
            </a:r>
            <a:r>
              <a:rPr lang="en-US" dirty="0"/>
              <a:t>= x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(ii) 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‘ + </a:t>
            </a:r>
            <a:r>
              <a:rPr lang="en-US" i="1" dirty="0"/>
              <a:t>b</a:t>
            </a:r>
            <a:r>
              <a:rPr lang="en-US" dirty="0"/>
              <a:t>) = </a:t>
            </a:r>
            <a:r>
              <a:rPr lang="en-US" i="1" dirty="0" err="1"/>
              <a:t>ab</a:t>
            </a:r>
            <a:r>
              <a:rPr lang="en-US" dirty="0"/>
              <a:t>       </a:t>
            </a:r>
            <a:r>
              <a:rPr lang="en-US" dirty="0" err="1"/>
              <a:t>dualnya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 err="1"/>
              <a:t>a</a:t>
            </a:r>
            <a:r>
              <a:rPr lang="en-US" dirty="0" err="1"/>
              <a:t>‘</a:t>
            </a:r>
            <a:r>
              <a:rPr lang="en-US" i="1" dirty="0" err="1"/>
              <a:t>b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 smtClean="0"/>
              <a:t>Dualitas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graphicFrame>
        <p:nvGraphicFramePr>
          <p:cNvPr id="4" name="Group 33"/>
          <p:cNvGraphicFramePr/>
          <p:nvPr/>
        </p:nvGraphicFramePr>
        <p:xfrm>
          <a:off x="317500" y="990600"/>
          <a:ext cx="8369300" cy="5242560"/>
        </p:xfrm>
        <a:graphic>
          <a:graphicData uri="http://schemas.openxmlformats.org/drawingml/2006/table">
            <a:tbl>
              <a:tblPr/>
              <a:tblGrid>
                <a:gridCol w="2730500"/>
                <a:gridCol w="2667000"/>
                <a:gridCol w="2971800"/>
              </a:tblGrid>
              <a:tr h="1055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Identitas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x+0=x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x.1=x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idempoten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=x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Komutatif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y+x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y.x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/>
                    </a:solidFill>
                  </a:tcPr>
                </a:tc>
              </a:tr>
              <a:tr h="10572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komplemen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’=1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’=0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dominasi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x.0=0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x+1=1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Distributif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y.z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).(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y+z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 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)+(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x.z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055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Involusi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(x’) ’=x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penyerapan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)=x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)=x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0/1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0’=1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1’=0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3239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asosiatif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)+y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)=(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x.x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).y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Hukum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De Morgan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)’=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x’.y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dualnya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: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)’=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x’+y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’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>
            <a:norm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smtClean="0"/>
              <a:t>Boolean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Boolean (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Boolean,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menuliskannya</a:t>
            </a:r>
            <a:r>
              <a:rPr lang="en-US" dirty="0"/>
              <a:t> </a:t>
            </a:r>
            <a:r>
              <a:rPr lang="en-US" dirty="0" err="1"/>
              <a:t>sebagai</a:t>
            </a:r>
            <a:endParaRPr lang="en-US" dirty="0"/>
          </a:p>
          <a:p>
            <a:r>
              <a:rPr lang="en-US" dirty="0"/>
              <a:t>		</a:t>
            </a:r>
            <a:r>
              <a:rPr lang="en-US" i="1" dirty="0"/>
              <a:t>f</a:t>
            </a:r>
            <a:r>
              <a:rPr lang="en-US" dirty="0"/>
              <a:t> : </a:t>
            </a:r>
            <a:r>
              <a:rPr lang="en-US" i="1" dirty="0" err="1"/>
              <a:t>B</a:t>
            </a:r>
            <a:r>
              <a:rPr lang="en-US" i="1" baseline="30000" dirty="0" err="1"/>
              <a:t>n</a:t>
            </a:r>
            <a:r>
              <a:rPr lang="en-US" baseline="30000" dirty="0"/>
              <a:t> </a:t>
            </a:r>
            <a:r>
              <a:rPr lang="en-US" dirty="0">
                <a:sym typeface="Symbol" panose="05050102010706020507"/>
              </a:rPr>
              <a:t></a:t>
            </a:r>
            <a:r>
              <a:rPr lang="en-US" dirty="0"/>
              <a:t> </a:t>
            </a:r>
            <a:r>
              <a:rPr lang="en-US" i="1" dirty="0"/>
              <a:t>B</a:t>
            </a:r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Boolean </a:t>
            </a:r>
            <a:r>
              <a:rPr lang="en-US" dirty="0" err="1"/>
              <a:t>adalah</a:t>
            </a:r>
            <a:r>
              <a:rPr lang="en-US" dirty="0"/>
              <a:t> </a:t>
            </a:r>
            <a:endParaRPr lang="en-US" dirty="0"/>
          </a:p>
          <a:p>
            <a:r>
              <a:rPr lang="en-US" i="1" dirty="0"/>
              <a:t> </a:t>
            </a:r>
            <a:r>
              <a:rPr lang="en-US" i="1" dirty="0" smtClean="0"/>
              <a:t>	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= </a:t>
            </a:r>
            <a:r>
              <a:rPr lang="en-US" i="1" dirty="0"/>
              <a:t>xyz </a:t>
            </a:r>
            <a:r>
              <a:rPr lang="en-US" dirty="0"/>
              <a:t>+ </a:t>
            </a:r>
            <a:r>
              <a:rPr lang="en-US" i="1" dirty="0" err="1"/>
              <a:t>x</a:t>
            </a:r>
            <a:r>
              <a:rPr lang="en-US" dirty="0" err="1"/>
              <a:t>’</a:t>
            </a:r>
            <a:r>
              <a:rPr lang="en-US" i="1" dirty="0" err="1"/>
              <a:t>y</a:t>
            </a:r>
            <a:r>
              <a:rPr lang="en-US" dirty="0"/>
              <a:t> + </a:t>
            </a:r>
            <a:r>
              <a:rPr lang="en-US" i="1" dirty="0" err="1"/>
              <a:t>y</a:t>
            </a:r>
            <a:r>
              <a:rPr lang="en-US" dirty="0" err="1"/>
              <a:t>’</a:t>
            </a:r>
            <a:r>
              <a:rPr lang="en-US" i="1" dirty="0" err="1"/>
              <a:t>z</a:t>
            </a:r>
            <a:r>
              <a:rPr lang="en-US" dirty="0"/>
              <a:t>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i="1" dirty="0"/>
              <a:t>f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ganda-3 </a:t>
            </a:r>
            <a:endParaRPr lang="en-US" dirty="0"/>
          </a:p>
          <a:p>
            <a:r>
              <a:rPr lang="en-US" dirty="0" smtClean="0"/>
              <a:t>	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{0, 1}.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Contohnya</a:t>
            </a:r>
            <a:r>
              <a:rPr lang="en-US" dirty="0"/>
              <a:t>, (1, 0, 1)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= 1, </a:t>
            </a:r>
            <a:r>
              <a:rPr lang="en-US" i="1" dirty="0"/>
              <a:t>y</a:t>
            </a:r>
            <a:r>
              <a:rPr lang="en-US" dirty="0"/>
              <a:t> = 0,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= 1 </a:t>
            </a:r>
            <a:endParaRPr lang="en-US" dirty="0"/>
          </a:p>
          <a:p>
            <a:r>
              <a:rPr lang="en-US" dirty="0" smtClean="0"/>
              <a:t>    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/>
              <a:t>f(1, 0, 1) = 1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0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1 + 1’ 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0 + 0’</a:t>
            </a:r>
            <a:r>
              <a:rPr lang="en-US" dirty="0">
                <a:sym typeface="Symbol" panose="05050102010706020507"/>
              </a:rPr>
              <a:t></a:t>
            </a:r>
            <a:r>
              <a:rPr lang="en-US" dirty="0"/>
              <a:t> 1 = 0 + 0 + 1 = 1 . </a:t>
            </a:r>
            <a:endParaRPr lang="en-US" dirty="0"/>
          </a:p>
          <a:p>
            <a:r>
              <a:rPr lang="en-US" dirty="0"/>
              <a:t> 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12581</Words>
  <Application>WPS Presentation</Application>
  <PresentationFormat>On-screen Show (4:3)</PresentationFormat>
  <Paragraphs>1371</Paragraphs>
  <Slides>55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55</vt:i4>
      </vt:variant>
    </vt:vector>
  </HeadingPairs>
  <TitlesOfParts>
    <vt:vector size="87" baseType="lpstr">
      <vt:lpstr>Arial</vt:lpstr>
      <vt:lpstr>SimSun</vt:lpstr>
      <vt:lpstr>Wingdings</vt:lpstr>
      <vt:lpstr>Symbol</vt:lpstr>
      <vt:lpstr>Arial</vt:lpstr>
      <vt:lpstr>Times New Roman</vt:lpstr>
      <vt:lpstr>Arial Black</vt:lpstr>
      <vt:lpstr>Microsoft YaHei</vt:lpstr>
      <vt:lpstr>Arial Unicode MS</vt:lpstr>
      <vt:lpstr>Calibri</vt:lpstr>
      <vt:lpstr>Cambria Math</vt:lpstr>
      <vt:lpstr>Times New Roman</vt:lpstr>
      <vt:lpstr>Essential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Visio.Drawing.11</vt:lpstr>
      <vt:lpstr>Visio.Drawing.11</vt:lpstr>
      <vt:lpstr>Visio.Drawing.11</vt:lpstr>
      <vt:lpstr>Visio.Drawing.11</vt:lpstr>
      <vt:lpstr>ALJABAR BOOLEAN</vt:lpstr>
      <vt:lpstr>DEFINISI ALJABAR BOOLEN</vt:lpstr>
      <vt:lpstr>PowerPoint 演示文稿</vt:lpstr>
      <vt:lpstr>Aksioma aljabar boolean</vt:lpstr>
      <vt:lpstr>Aljabar Boolean Dua-Nilai </vt:lpstr>
      <vt:lpstr>Aljabar Boolean tiga-Nilai </vt:lpstr>
      <vt:lpstr>Prinsip Dualitas (1)</vt:lpstr>
      <vt:lpstr>Prinsip Dualitas (2)</vt:lpstr>
      <vt:lpstr>Fungsi Boolean (1)</vt:lpstr>
      <vt:lpstr>Fungsi Boolean(2)</vt:lpstr>
      <vt:lpstr>Fungsi Boolean(3)</vt:lpstr>
      <vt:lpstr>Penjumlahan dan  perkalian dua fungsi</vt:lpstr>
      <vt:lpstr>Komplemen fungsi (1)</vt:lpstr>
      <vt:lpstr>Komplemen fungsi (2)</vt:lpstr>
      <vt:lpstr>Bentuk Kanonik (1) </vt:lpstr>
      <vt:lpstr>Bentuk Kanonik (2) </vt:lpstr>
      <vt:lpstr>Bentuk kanonik(3)</vt:lpstr>
      <vt:lpstr>PowerPoint 演示文稿</vt:lpstr>
      <vt:lpstr>PowerPoint 演示文稿</vt:lpstr>
      <vt:lpstr>Konversi Antar Bentuk Kanonik</vt:lpstr>
      <vt:lpstr>Konversi Antar Bentuk Kanonik</vt:lpstr>
      <vt:lpstr>Aplikasi aljabar boolean(1)</vt:lpstr>
      <vt:lpstr>Aplikasi aljabar boolean(2)</vt:lpstr>
      <vt:lpstr>Aplikasi aljabar boolean(3)</vt:lpstr>
      <vt:lpstr>Aplikasi aljabar boolean(3)</vt:lpstr>
      <vt:lpstr>PowerPoint 演示文稿</vt:lpstr>
      <vt:lpstr>PowerPoint 演示文稿</vt:lpstr>
      <vt:lpstr>Penyederhanaan fungsi</vt:lpstr>
      <vt:lpstr>1. Penyederhanaan fungsi secara aljabar</vt:lpstr>
      <vt:lpstr>2. PETA KARNAUGH(1)</vt:lpstr>
      <vt:lpstr>2. PETA KARNAUGH(2)</vt:lpstr>
      <vt:lpstr>2. PETA KARNAUGH(3)</vt:lpstr>
      <vt:lpstr>2. PETA KARNAUGH(4)</vt:lpstr>
      <vt:lpstr>2. PETA KARNAUGH(5)</vt:lpstr>
      <vt:lpstr>2. PETA KARNAUGH(6)</vt:lpstr>
      <vt:lpstr>Teknik Minimisasi Fungsi Boolean dengan Peta Karnaugh(1)</vt:lpstr>
      <vt:lpstr>Teknik Minimisasi Fungsi Boolean dengan Peta Karnaugh (2)</vt:lpstr>
      <vt:lpstr>Teknik Minimisasi Fungsi Boolean dengan Peta Karnaugh (3)</vt:lpstr>
      <vt:lpstr>Teknik Minimisasi Fungsi Boolean dengan Peta Karnaugh (4)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KONDISI DON’T’CARE</vt:lpstr>
      <vt:lpstr>PowerPoint 演示文稿</vt:lpstr>
      <vt:lpstr>PowerPoint 演示文稿</vt:lpstr>
      <vt:lpstr>TO BE CONTINUED… SEE YOU NEXT WEEK KEEP SPIRIT </vt:lpstr>
    </vt:vector>
  </TitlesOfParts>
  <Company>tekkom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BOOLEAN</dc:title>
  <dc:creator>pancie</dc:creator>
  <cp:lastModifiedBy>Sri Sutjiningtyas</cp:lastModifiedBy>
  <cp:revision>130</cp:revision>
  <dcterms:created xsi:type="dcterms:W3CDTF">2011-05-17T06:34:00Z</dcterms:created>
  <dcterms:modified xsi:type="dcterms:W3CDTF">2023-03-21T05:13:32Z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2ADCA6D2DD5C4E75BBAB42F42D3F0375</vt:lpwstr>
  </property>
  <property fmtid="{D5CDD505-2E9C-101B-9397-08002B2CF9AE}" pid="3" name="KSOProductBuildVer">
    <vt:lpwstr>1033-11.2.0.11486</vt:lpwstr>
  </property>
</Properties>
</file>