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1" r:id="rId2"/>
    <p:sldId id="265" r:id="rId3"/>
    <p:sldId id="313" r:id="rId4"/>
    <p:sldId id="316" r:id="rId5"/>
    <p:sldId id="314" r:id="rId6"/>
    <p:sldId id="317" r:id="rId7"/>
    <p:sldId id="318" r:id="rId8"/>
    <p:sldId id="319" r:id="rId9"/>
    <p:sldId id="320" r:id="rId10"/>
    <p:sldId id="321" r:id="rId11"/>
    <p:sldId id="322" r:id="rId12"/>
    <p:sldId id="323" r:id="rId13"/>
    <p:sldId id="324" r:id="rId14"/>
    <p:sldId id="325" r:id="rId15"/>
    <p:sldId id="326" r:id="rId16"/>
    <p:sldId id="327" r:id="rId17"/>
    <p:sldId id="328" r:id="rId18"/>
    <p:sldId id="329" r:id="rId19"/>
    <p:sldId id="330" r:id="rId20"/>
    <p:sldId id="279" r:id="rId21"/>
    <p:sldId id="331" r:id="rId22"/>
    <p:sldId id="332" r:id="rId23"/>
  </p:sldIdLst>
  <p:sldSz cx="9144000" cy="6858000" type="screen4x3"/>
  <p:notesSz cx="6858000" cy="9144000"/>
  <p:defaultTextStyle>
    <a:defPPr>
      <a:defRPr lang="id-ID"/>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5" d="100"/>
          <a:sy n="75" d="100"/>
        </p:scale>
        <p:origin x="1152"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lvl1pPr>
              <a:defRPr/>
            </a:lvl1pPr>
          </a:lstStyle>
          <a:p>
            <a:pPr>
              <a:defRPr/>
            </a:pPr>
            <a:fld id="{EC8626A8-6E18-4854-936A-B5A84CBA1B52}" type="datetimeFigureOut">
              <a:rPr lang="id-ID"/>
              <a:pPr>
                <a:defRPr/>
              </a:pPr>
              <a:t>12/12/2023</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pPr>
              <a:defRPr/>
            </a:pPr>
            <a:fld id="{9B17EF5E-4251-43D9-B413-76748554E7BD}" type="slidenum">
              <a:rPr lang="id-ID"/>
              <a:pPr>
                <a:defRPr/>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pPr>
              <a:defRPr/>
            </a:pPr>
            <a:fld id="{EDF6E528-5AAE-40EF-B6B7-E8BD9E62C8DA}" type="datetimeFigureOut">
              <a:rPr lang="id-ID"/>
              <a:pPr>
                <a:defRPr/>
              </a:pPr>
              <a:t>12/12/2023</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pPr>
              <a:defRPr/>
            </a:pPr>
            <a:fld id="{CE182B56-82F4-439C-9DEF-F49E46006CDB}" type="slidenum">
              <a:rPr lang="id-ID"/>
              <a:pPr>
                <a:defRPr/>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pPr>
              <a:defRPr/>
            </a:pPr>
            <a:fld id="{310AE87C-1820-48E9-A32C-ED52608B1DA5}" type="datetimeFigureOut">
              <a:rPr lang="id-ID"/>
              <a:pPr>
                <a:defRPr/>
              </a:pPr>
              <a:t>12/12/2023</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pPr>
              <a:defRPr/>
            </a:pPr>
            <a:fld id="{C28DA2BD-B163-4743-BF59-2DA9DB65C623}" type="slidenum">
              <a:rPr lang="id-ID"/>
              <a:pPr>
                <a:defRPr/>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pPr>
              <a:defRPr/>
            </a:pPr>
            <a:fld id="{8CFB67F8-1A17-4A61-A8CE-2C724DB50062}" type="datetimeFigureOut">
              <a:rPr lang="id-ID"/>
              <a:pPr>
                <a:defRPr/>
              </a:pPr>
              <a:t>12/12/2023</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pPr>
              <a:defRPr/>
            </a:pPr>
            <a:fld id="{E9DCBE93-C342-4967-B83C-2D6BCA4F9068}" type="slidenum">
              <a:rPr lang="id-ID"/>
              <a:pPr>
                <a:defRPr/>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3DD3FE2-3348-42C3-BE5C-544BAD6168D5}" type="datetimeFigureOut">
              <a:rPr lang="id-ID"/>
              <a:pPr>
                <a:defRPr/>
              </a:pPr>
              <a:t>12/12/2023</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pPr>
              <a:defRPr/>
            </a:pPr>
            <a:fld id="{E6ED6124-A70D-4D5F-8FFF-9F35D7A2A073}" type="slidenum">
              <a:rPr lang="id-ID"/>
              <a:pPr>
                <a:defRPr/>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3"/>
          <p:cNvSpPr>
            <a:spLocks noGrp="1"/>
          </p:cNvSpPr>
          <p:nvPr>
            <p:ph type="dt" sz="half" idx="10"/>
          </p:nvPr>
        </p:nvSpPr>
        <p:spPr/>
        <p:txBody>
          <a:bodyPr/>
          <a:lstStyle>
            <a:lvl1pPr>
              <a:defRPr/>
            </a:lvl1pPr>
          </a:lstStyle>
          <a:p>
            <a:pPr>
              <a:defRPr/>
            </a:pPr>
            <a:fld id="{F2EDC3F8-608C-4B13-A117-7DFE979C5979}" type="datetimeFigureOut">
              <a:rPr lang="id-ID"/>
              <a:pPr>
                <a:defRPr/>
              </a:pPr>
              <a:t>12/12/2023</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pPr>
              <a:defRPr/>
            </a:pPr>
            <a:fld id="{334EC368-C26C-4F76-B246-B5DABCD7E30A}" type="slidenum">
              <a:rPr lang="id-ID"/>
              <a:pPr>
                <a:defRPr/>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3"/>
          <p:cNvSpPr>
            <a:spLocks noGrp="1"/>
          </p:cNvSpPr>
          <p:nvPr>
            <p:ph type="dt" sz="half" idx="10"/>
          </p:nvPr>
        </p:nvSpPr>
        <p:spPr/>
        <p:txBody>
          <a:bodyPr/>
          <a:lstStyle>
            <a:lvl1pPr>
              <a:defRPr/>
            </a:lvl1pPr>
          </a:lstStyle>
          <a:p>
            <a:pPr>
              <a:defRPr/>
            </a:pPr>
            <a:fld id="{F8E7D962-4998-4686-B990-64AB9E88DF82}" type="datetimeFigureOut">
              <a:rPr lang="id-ID"/>
              <a:pPr>
                <a:defRPr/>
              </a:pPr>
              <a:t>12/12/2023</a:t>
            </a:fld>
            <a:endParaRPr lang="id-ID"/>
          </a:p>
        </p:txBody>
      </p:sp>
      <p:sp>
        <p:nvSpPr>
          <p:cNvPr id="8" name="Footer Placeholder 4"/>
          <p:cNvSpPr>
            <a:spLocks noGrp="1"/>
          </p:cNvSpPr>
          <p:nvPr>
            <p:ph type="ftr" sz="quarter" idx="11"/>
          </p:nvPr>
        </p:nvSpPr>
        <p:spPr/>
        <p:txBody>
          <a:bodyPr/>
          <a:lstStyle>
            <a:lvl1pPr>
              <a:defRPr/>
            </a:lvl1pPr>
          </a:lstStyle>
          <a:p>
            <a:pPr>
              <a:defRPr/>
            </a:pPr>
            <a:endParaRPr lang="id-ID"/>
          </a:p>
        </p:txBody>
      </p:sp>
      <p:sp>
        <p:nvSpPr>
          <p:cNvPr id="9" name="Slide Number Placeholder 5"/>
          <p:cNvSpPr>
            <a:spLocks noGrp="1"/>
          </p:cNvSpPr>
          <p:nvPr>
            <p:ph type="sldNum" sz="quarter" idx="12"/>
          </p:nvPr>
        </p:nvSpPr>
        <p:spPr/>
        <p:txBody>
          <a:bodyPr/>
          <a:lstStyle>
            <a:lvl1pPr>
              <a:defRPr/>
            </a:lvl1pPr>
          </a:lstStyle>
          <a:p>
            <a:pPr>
              <a:defRPr/>
            </a:pPr>
            <a:fld id="{812EAF8C-CC2F-4113-B624-71B428F23CCC}" type="slidenum">
              <a:rPr lang="id-ID"/>
              <a:pPr>
                <a:defRPr/>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3"/>
          <p:cNvSpPr>
            <a:spLocks noGrp="1"/>
          </p:cNvSpPr>
          <p:nvPr>
            <p:ph type="dt" sz="half" idx="10"/>
          </p:nvPr>
        </p:nvSpPr>
        <p:spPr/>
        <p:txBody>
          <a:bodyPr/>
          <a:lstStyle>
            <a:lvl1pPr>
              <a:defRPr/>
            </a:lvl1pPr>
          </a:lstStyle>
          <a:p>
            <a:pPr>
              <a:defRPr/>
            </a:pPr>
            <a:fld id="{83A8603B-61F3-4F34-A2A1-AE215F34B71F}" type="datetimeFigureOut">
              <a:rPr lang="id-ID"/>
              <a:pPr>
                <a:defRPr/>
              </a:pPr>
              <a:t>12/12/2023</a:t>
            </a:fld>
            <a:endParaRPr lang="id-ID"/>
          </a:p>
        </p:txBody>
      </p:sp>
      <p:sp>
        <p:nvSpPr>
          <p:cNvPr id="4" name="Footer Placeholder 4"/>
          <p:cNvSpPr>
            <a:spLocks noGrp="1"/>
          </p:cNvSpPr>
          <p:nvPr>
            <p:ph type="ftr" sz="quarter" idx="11"/>
          </p:nvPr>
        </p:nvSpPr>
        <p:spPr/>
        <p:txBody>
          <a:bodyPr/>
          <a:lstStyle>
            <a:lvl1pPr>
              <a:defRPr/>
            </a:lvl1pPr>
          </a:lstStyle>
          <a:p>
            <a:pPr>
              <a:defRPr/>
            </a:pPr>
            <a:endParaRPr lang="id-ID"/>
          </a:p>
        </p:txBody>
      </p:sp>
      <p:sp>
        <p:nvSpPr>
          <p:cNvPr id="5" name="Slide Number Placeholder 5"/>
          <p:cNvSpPr>
            <a:spLocks noGrp="1"/>
          </p:cNvSpPr>
          <p:nvPr>
            <p:ph type="sldNum" sz="quarter" idx="12"/>
          </p:nvPr>
        </p:nvSpPr>
        <p:spPr/>
        <p:txBody>
          <a:bodyPr/>
          <a:lstStyle>
            <a:lvl1pPr>
              <a:defRPr/>
            </a:lvl1pPr>
          </a:lstStyle>
          <a:p>
            <a:pPr>
              <a:defRPr/>
            </a:pPr>
            <a:fld id="{1DA5916A-30FD-420B-80AE-60AA54F5663D}" type="slidenum">
              <a:rPr lang="id-ID"/>
              <a:pPr>
                <a:defRPr/>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609457E-FD9D-4260-BCD3-C3A7FE0D4D90}" type="datetimeFigureOut">
              <a:rPr lang="id-ID"/>
              <a:pPr>
                <a:defRPr/>
              </a:pPr>
              <a:t>12/12/2023</a:t>
            </a:fld>
            <a:endParaRPr lang="id-ID"/>
          </a:p>
        </p:txBody>
      </p:sp>
      <p:sp>
        <p:nvSpPr>
          <p:cNvPr id="3" name="Footer Placeholder 4"/>
          <p:cNvSpPr>
            <a:spLocks noGrp="1"/>
          </p:cNvSpPr>
          <p:nvPr>
            <p:ph type="ftr" sz="quarter" idx="11"/>
          </p:nvPr>
        </p:nvSpPr>
        <p:spPr/>
        <p:txBody>
          <a:bodyPr/>
          <a:lstStyle>
            <a:lvl1pPr>
              <a:defRPr/>
            </a:lvl1pPr>
          </a:lstStyle>
          <a:p>
            <a:pPr>
              <a:defRPr/>
            </a:pPr>
            <a:endParaRPr lang="id-ID"/>
          </a:p>
        </p:txBody>
      </p:sp>
      <p:sp>
        <p:nvSpPr>
          <p:cNvPr id="4" name="Slide Number Placeholder 5"/>
          <p:cNvSpPr>
            <a:spLocks noGrp="1"/>
          </p:cNvSpPr>
          <p:nvPr>
            <p:ph type="sldNum" sz="quarter" idx="12"/>
          </p:nvPr>
        </p:nvSpPr>
        <p:spPr/>
        <p:txBody>
          <a:bodyPr/>
          <a:lstStyle>
            <a:lvl1pPr>
              <a:defRPr/>
            </a:lvl1pPr>
          </a:lstStyle>
          <a:p>
            <a:pPr>
              <a:defRPr/>
            </a:pPr>
            <a:fld id="{2F8F62A0-41F3-4056-917F-7EC0F850E910}" type="slidenum">
              <a:rPr lang="id-ID"/>
              <a:pPr>
                <a:defRPr/>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FC1EFD4-5C6E-4CAA-BFCC-071C5ED956CC}" type="datetimeFigureOut">
              <a:rPr lang="id-ID"/>
              <a:pPr>
                <a:defRPr/>
              </a:pPr>
              <a:t>12/12/2023</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pPr>
              <a:defRPr/>
            </a:pPr>
            <a:fld id="{0EFD172E-1169-4E16-8374-600A7A795D00}" type="slidenum">
              <a:rPr lang="id-ID"/>
              <a:pPr>
                <a:defRPr/>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d-ID"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E6995CF-7E2E-435A-866B-9BF5312392B0}" type="datetimeFigureOut">
              <a:rPr lang="id-ID"/>
              <a:pPr>
                <a:defRPr/>
              </a:pPr>
              <a:t>12/12/2023</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pPr>
              <a:defRPr/>
            </a:pPr>
            <a:fld id="{49264A05-73F1-4B00-A775-2B7A7474C5F4}" type="slidenum">
              <a:rPr lang="id-ID"/>
              <a:pPr>
                <a:defRPr/>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id-ID"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E2F3F38C-F88F-4741-962D-198AEC7A642A}" type="datetimeFigureOut">
              <a:rPr lang="id-ID"/>
              <a:pPr>
                <a:defRPr/>
              </a:pPr>
              <a:t>12/12/2023</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92AD19CE-52C8-4090-8038-7D1F0951D61C}" type="slidenum">
              <a:rPr lang="id-ID"/>
              <a:pPr>
                <a:defRPr/>
              </a:pPr>
              <a:t>‹#›</a:t>
            </a:fld>
            <a:endParaRPr lang="id-ID"/>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16.bin"/><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8.emf"/><Relationship Id="rId17" Type="http://schemas.openxmlformats.org/officeDocument/2006/relationships/oleObject" Target="../embeddings/oleObject12.bin"/><Relationship Id="rId2" Type="http://schemas.openxmlformats.org/officeDocument/2006/relationships/slideLayout" Target="../slideLayouts/slideLayout2.xml"/><Relationship Id="rId16" Type="http://schemas.openxmlformats.org/officeDocument/2006/relationships/oleObject" Target="../embeddings/oleObject11.bin"/><Relationship Id="rId1" Type="http://schemas.openxmlformats.org/officeDocument/2006/relationships/vmlDrawing" Target="../drawings/vmlDrawing2.vml"/><Relationship Id="rId6" Type="http://schemas.openxmlformats.org/officeDocument/2006/relationships/image" Target="../media/image5.e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7.emf"/><Relationship Id="rId4" Type="http://schemas.openxmlformats.org/officeDocument/2006/relationships/image" Target="../media/image4.emf"/><Relationship Id="rId9" Type="http://schemas.openxmlformats.org/officeDocument/2006/relationships/oleObject" Target="../embeddings/oleObject7.bin"/><Relationship Id="rId14" Type="http://schemas.openxmlformats.org/officeDocument/2006/relationships/image" Target="../media/image9.emf"/></Relationships>
</file>

<file path=ppt/slides/_rels/slide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14.bin"/><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p:txBody>
          <a:bodyPr/>
          <a:lstStyle/>
          <a:p>
            <a:pPr algn="ctr" eaLnBrk="1" hangingPunct="1">
              <a:buFont typeface="Wingdings" pitchFamily="2" charset="2"/>
              <a:buNone/>
            </a:pPr>
            <a:r>
              <a:rPr lang="en-US" smtClean="0"/>
              <a:t>PEMODELAN ANALYSIS</a:t>
            </a:r>
          </a:p>
          <a:p>
            <a:pPr algn="ctr" eaLnBrk="1" hangingPunct="1">
              <a:buFont typeface="Wingdings" pitchFamily="2" charset="2"/>
              <a:buNone/>
            </a:pPr>
            <a:r>
              <a:rPr lang="en-US" sz="3600" smtClean="0">
                <a:solidFill>
                  <a:srgbClr val="FF0000"/>
                </a:solidFill>
              </a:rPr>
              <a:t>USE CASE DIAGRAM</a:t>
            </a:r>
            <a:endParaRPr lang="id-ID" sz="3600" smtClean="0">
              <a:solidFill>
                <a:srgbClr val="FF0000"/>
              </a:solidFill>
            </a:endParaRPr>
          </a:p>
          <a:p>
            <a:pPr eaLnBrk="1" hangingPunct="1">
              <a:buFont typeface="Wingdings" pitchFamily="2" charset="2"/>
              <a:buNone/>
            </a:pPr>
            <a:endParaRPr lang="en-US" sz="3600" smtClean="0">
              <a:solidFill>
                <a:srgbClr val="FF0000"/>
              </a:solidFill>
            </a:endParaRPr>
          </a:p>
          <a:p>
            <a:pPr eaLnBrk="1" hangingPunct="1">
              <a:buFont typeface="Wingdings" pitchFamily="2" charset="2"/>
              <a:buNone/>
            </a:pPr>
            <a:endParaRPr lang="en-US" sz="3600" smtClean="0">
              <a:solidFill>
                <a:srgbClr val="FF0000"/>
              </a:solidFill>
            </a:endParaRPr>
          </a:p>
        </p:txBody>
      </p:sp>
    </p:spTree>
    <p:extLst>
      <p:ext uri="{BB962C8B-B14F-4D97-AF65-F5344CB8AC3E}">
        <p14:creationId xmlns:p14="http://schemas.microsoft.com/office/powerpoint/2010/main" val="10839560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3192184" y="1039583"/>
            <a:ext cx="2954655" cy="437043"/>
          </a:xfrm>
          <a:prstGeom prst="rect">
            <a:avLst/>
          </a:prstGeom>
        </p:spPr>
        <p:txBody>
          <a:bodyPr wrap="none">
            <a:spAutoFit/>
          </a:bodyPr>
          <a:lstStyle/>
          <a:p>
            <a:pPr>
              <a:lnSpc>
                <a:spcPct val="80000"/>
              </a:lnSpc>
            </a:pPr>
            <a:r>
              <a:rPr lang="en-US" sz="2800" smtClean="0"/>
              <a:t>&lt;&lt;extend&gt;&gt;</a:t>
            </a:r>
            <a:r>
              <a:rPr lang="en-US" sz="2800" dirty="0"/>
              <a:t>	</a:t>
            </a:r>
          </a:p>
        </p:txBody>
      </p:sp>
      <p:sp>
        <p:nvSpPr>
          <p:cNvPr id="56" name="Rectangle 55"/>
          <p:cNvSpPr/>
          <p:nvPr/>
        </p:nvSpPr>
        <p:spPr>
          <a:xfrm rot="19594689">
            <a:off x="7945363" y="6464441"/>
            <a:ext cx="597094" cy="1711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417833" y="5287724"/>
            <a:ext cx="697627" cy="1015663"/>
          </a:xfrm>
          <a:prstGeom prst="rect">
            <a:avLst/>
          </a:prstGeom>
          <a:noFill/>
        </p:spPr>
        <p:txBody>
          <a:bodyPr wrap="none" rtlCol="0">
            <a:spAutoFit/>
          </a:bodyPr>
          <a:lstStyle/>
          <a:p>
            <a:r>
              <a:rPr lang="en-US" sz="6000" smtClean="0">
                <a:solidFill>
                  <a:srgbClr val="FF0000"/>
                </a:solidFill>
              </a:rPr>
              <a:t>X</a:t>
            </a:r>
            <a:endParaRPr lang="en-US" sz="6000">
              <a:solidFill>
                <a:srgbClr val="FF0000"/>
              </a:solidFill>
            </a:endParaRPr>
          </a:p>
        </p:txBody>
      </p:sp>
      <p:sp>
        <p:nvSpPr>
          <p:cNvPr id="28" name="Rectangle 2"/>
          <p:cNvSpPr txBox="1">
            <a:spLocks noChangeArrowheads="1"/>
          </p:cNvSpPr>
          <p:nvPr/>
        </p:nvSpPr>
        <p:spPr bwMode="auto">
          <a:xfrm>
            <a:off x="392290" y="1490587"/>
            <a:ext cx="8535987" cy="109401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lvl="1" indent="-234950">
              <a:lnSpc>
                <a:spcPts val="2400"/>
              </a:lnSpc>
              <a:spcBef>
                <a:spcPts val="0"/>
              </a:spcBef>
            </a:pPr>
            <a:r>
              <a:rPr lang="en-US" sz="1800" smtClean="0"/>
              <a:t>Perluasan dari use case lain jika kondisi atau syarat terpenuhi</a:t>
            </a:r>
            <a:endParaRPr lang="id-ID" sz="1800" smtClean="0"/>
          </a:p>
          <a:p>
            <a:pPr marL="234950" lvl="1" indent="-234950">
              <a:lnSpc>
                <a:spcPts val="2400"/>
              </a:lnSpc>
              <a:spcBef>
                <a:spcPts val="0"/>
              </a:spcBef>
            </a:pPr>
            <a:r>
              <a:rPr lang="en-US" sz="1800" smtClean="0"/>
              <a:t>Tanda panah terbuka harus terarah ke parent/base use case</a:t>
            </a:r>
            <a:endParaRPr lang="en-US" sz="1800" i="1" smtClean="0"/>
          </a:p>
          <a:p>
            <a:pPr marL="457200" lvl="1" indent="0">
              <a:lnSpc>
                <a:spcPts val="2400"/>
              </a:lnSpc>
              <a:spcBef>
                <a:spcPts val="0"/>
              </a:spcBef>
              <a:buNone/>
            </a:pPr>
            <a:endParaRPr lang="en-US" sz="2000" dirty="0" smtClean="0"/>
          </a:p>
        </p:txBody>
      </p:sp>
      <p:grpSp>
        <p:nvGrpSpPr>
          <p:cNvPr id="7" name="Group 6"/>
          <p:cNvGrpSpPr/>
          <p:nvPr/>
        </p:nvGrpSpPr>
        <p:grpSpPr>
          <a:xfrm>
            <a:off x="445055" y="2584604"/>
            <a:ext cx="4978478" cy="1629896"/>
            <a:chOff x="453271" y="1697421"/>
            <a:chExt cx="4978478" cy="1629896"/>
          </a:xfrm>
        </p:grpSpPr>
        <p:grpSp>
          <p:nvGrpSpPr>
            <p:cNvPr id="13" name="Group 12"/>
            <p:cNvGrpSpPr/>
            <p:nvPr/>
          </p:nvGrpSpPr>
          <p:grpSpPr>
            <a:xfrm>
              <a:off x="453271" y="1828800"/>
              <a:ext cx="4741064" cy="1498517"/>
              <a:chOff x="1413991" y="2383954"/>
              <a:chExt cx="4741064" cy="1498517"/>
            </a:xfrm>
          </p:grpSpPr>
          <p:graphicFrame>
            <p:nvGraphicFramePr>
              <p:cNvPr id="23" name="Object 8"/>
              <p:cNvGraphicFramePr>
                <a:graphicFrameLocks noChangeAspect="1"/>
              </p:cNvGraphicFramePr>
              <p:nvPr>
                <p:extLst>
                  <p:ext uri="{D42A27DB-BD31-4B8C-83A1-F6EECF244321}">
                    <p14:modId xmlns:p14="http://schemas.microsoft.com/office/powerpoint/2010/main" val="3180875064"/>
                  </p:ext>
                </p:extLst>
              </p:nvPr>
            </p:nvGraphicFramePr>
            <p:xfrm>
              <a:off x="1419508" y="2383954"/>
              <a:ext cx="4735547" cy="1498517"/>
            </p:xfrm>
            <a:graphic>
              <a:graphicData uri="http://schemas.openxmlformats.org/presentationml/2006/ole">
                <mc:AlternateContent xmlns:mc="http://schemas.openxmlformats.org/markup-compatibility/2006">
                  <mc:Choice xmlns:v="urn:schemas-microsoft-com:vml" Requires="v">
                    <p:oleObj spid="_x0000_s5152" name="Visio" r:id="rId3" imgW="3795480" imgH="1350720" progId="">
                      <p:embed/>
                    </p:oleObj>
                  </mc:Choice>
                  <mc:Fallback>
                    <p:oleObj name="Visio" r:id="rId3" imgW="3795480" imgH="1350720" progId="">
                      <p:embed/>
                      <p:pic>
                        <p:nvPicPr>
                          <p:cNvPr id="23"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9508" y="2383954"/>
                            <a:ext cx="4735547" cy="1498517"/>
                          </a:xfrm>
                          <a:prstGeom prst="rect">
                            <a:avLst/>
                          </a:prstGeom>
                          <a:noFill/>
                          <a:extLst/>
                        </p:spPr>
                      </p:pic>
                    </p:oleObj>
                  </mc:Fallback>
                </mc:AlternateContent>
              </a:graphicData>
            </a:graphic>
          </p:graphicFrame>
          <p:sp>
            <p:nvSpPr>
              <p:cNvPr id="6" name="Rectangle 5"/>
              <p:cNvSpPr/>
              <p:nvPr/>
            </p:nvSpPr>
            <p:spPr>
              <a:xfrm>
                <a:off x="3742038" y="2683474"/>
                <a:ext cx="1371600" cy="771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3787281" y="2722024"/>
                <a:ext cx="1189357" cy="0"/>
              </a:xfrm>
              <a:prstGeom prst="line">
                <a:avLst/>
              </a:prstGeom>
              <a:ln>
                <a:solidFill>
                  <a:schemeClr val="tx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rot="19594689">
                <a:off x="2105761" y="2816924"/>
                <a:ext cx="597094" cy="1711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endCxn id="8" idx="3"/>
              </p:cNvCxnSpPr>
              <p:nvPr/>
            </p:nvCxnSpPr>
            <p:spPr>
              <a:xfrm flipV="1">
                <a:off x="2214424" y="2738059"/>
                <a:ext cx="439063" cy="395153"/>
              </a:xfrm>
              <a:prstGeom prst="line">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13991" y="3571432"/>
                <a:ext cx="1305165" cy="261610"/>
              </a:xfrm>
              <a:prstGeom prst="rect">
                <a:avLst/>
              </a:prstGeom>
              <a:solidFill>
                <a:schemeClr val="bg1"/>
              </a:solidFill>
            </p:spPr>
            <p:txBody>
              <a:bodyPr wrap="none" rtlCol="0">
                <a:spAutoFit/>
              </a:bodyPr>
              <a:lstStyle/>
              <a:p>
                <a:r>
                  <a:rPr lang="en-US" sz="1100" smtClean="0"/>
                  <a:t>Customer Service</a:t>
                </a:r>
                <a:endParaRPr lang="en-US" sz="1100"/>
              </a:p>
            </p:txBody>
          </p:sp>
        </p:grpSp>
        <p:sp>
          <p:nvSpPr>
            <p:cNvPr id="2" name="Rectangle 1"/>
            <p:cNvSpPr/>
            <p:nvPr/>
          </p:nvSpPr>
          <p:spPr>
            <a:xfrm>
              <a:off x="4031376" y="1697421"/>
              <a:ext cx="1143000" cy="10457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4078510" y="1806427"/>
              <a:ext cx="1353239" cy="749258"/>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sz="1600" smtClean="0">
                  <a:solidFill>
                    <a:schemeClr val="tx1"/>
                  </a:solidFill>
                </a:rPr>
                <a:t>Buka Deposito</a:t>
              </a:r>
              <a:endParaRPr lang="en-US" sz="1600">
                <a:solidFill>
                  <a:schemeClr val="tx1"/>
                </a:solidFill>
              </a:endParaRPr>
            </a:p>
          </p:txBody>
        </p:sp>
        <p:sp>
          <p:nvSpPr>
            <p:cNvPr id="4" name="TextBox 3"/>
            <p:cNvSpPr txBox="1"/>
            <p:nvPr/>
          </p:nvSpPr>
          <p:spPr>
            <a:xfrm>
              <a:off x="2861444" y="1831354"/>
              <a:ext cx="1138453" cy="307777"/>
            </a:xfrm>
            <a:prstGeom prst="rect">
              <a:avLst/>
            </a:prstGeom>
            <a:solidFill>
              <a:schemeClr val="bg1"/>
            </a:solidFill>
          </p:spPr>
          <p:txBody>
            <a:bodyPr wrap="none" rtlCol="0">
              <a:spAutoFit/>
            </a:bodyPr>
            <a:lstStyle/>
            <a:p>
              <a:r>
                <a:rPr lang="en-US" sz="1400" smtClean="0"/>
                <a:t>&lt;&lt;extend&gt;&gt;</a:t>
              </a:r>
              <a:endParaRPr lang="en-US" sz="1400"/>
            </a:p>
          </p:txBody>
        </p:sp>
      </p:grpSp>
      <p:grpSp>
        <p:nvGrpSpPr>
          <p:cNvPr id="33" name="Group 32"/>
          <p:cNvGrpSpPr/>
          <p:nvPr/>
        </p:nvGrpSpPr>
        <p:grpSpPr>
          <a:xfrm>
            <a:off x="3657600" y="4724400"/>
            <a:ext cx="4978478" cy="1629896"/>
            <a:chOff x="453271" y="1697421"/>
            <a:chExt cx="4978478" cy="1629896"/>
          </a:xfrm>
        </p:grpSpPr>
        <p:grpSp>
          <p:nvGrpSpPr>
            <p:cNvPr id="34" name="Group 33"/>
            <p:cNvGrpSpPr/>
            <p:nvPr/>
          </p:nvGrpSpPr>
          <p:grpSpPr>
            <a:xfrm>
              <a:off x="453271" y="1828800"/>
              <a:ext cx="4741064" cy="1498517"/>
              <a:chOff x="1413991" y="2383954"/>
              <a:chExt cx="4741064" cy="1498517"/>
            </a:xfrm>
          </p:grpSpPr>
          <p:graphicFrame>
            <p:nvGraphicFramePr>
              <p:cNvPr id="39" name="Object 8"/>
              <p:cNvGraphicFramePr>
                <a:graphicFrameLocks noChangeAspect="1"/>
              </p:cNvGraphicFramePr>
              <p:nvPr>
                <p:extLst>
                  <p:ext uri="{D42A27DB-BD31-4B8C-83A1-F6EECF244321}">
                    <p14:modId xmlns:p14="http://schemas.microsoft.com/office/powerpoint/2010/main" val="1023904570"/>
                  </p:ext>
                </p:extLst>
              </p:nvPr>
            </p:nvGraphicFramePr>
            <p:xfrm>
              <a:off x="1419508" y="2383954"/>
              <a:ext cx="4735547" cy="1498517"/>
            </p:xfrm>
            <a:graphic>
              <a:graphicData uri="http://schemas.openxmlformats.org/presentationml/2006/ole">
                <mc:AlternateContent xmlns:mc="http://schemas.openxmlformats.org/markup-compatibility/2006">
                  <mc:Choice xmlns:v="urn:schemas-microsoft-com:vml" Requires="v">
                    <p:oleObj spid="_x0000_s5153" name="Visio" r:id="rId5" imgW="3795480" imgH="1350720" progId="">
                      <p:embed/>
                    </p:oleObj>
                  </mc:Choice>
                  <mc:Fallback>
                    <p:oleObj name="Visio" r:id="rId5" imgW="3795480" imgH="1350720" progId="">
                      <p:embed/>
                      <p:pic>
                        <p:nvPicPr>
                          <p:cNvPr id="23"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9508" y="2383954"/>
                            <a:ext cx="4735547" cy="1498517"/>
                          </a:xfrm>
                          <a:prstGeom prst="rect">
                            <a:avLst/>
                          </a:prstGeom>
                          <a:noFill/>
                          <a:extLst/>
                        </p:spPr>
                      </p:pic>
                    </p:oleObj>
                  </mc:Fallback>
                </mc:AlternateContent>
              </a:graphicData>
            </a:graphic>
          </p:graphicFrame>
          <p:sp>
            <p:nvSpPr>
              <p:cNvPr id="40" name="Rectangle 39"/>
              <p:cNvSpPr/>
              <p:nvPr/>
            </p:nvSpPr>
            <p:spPr>
              <a:xfrm>
                <a:off x="3742038" y="2683474"/>
                <a:ext cx="1371600" cy="771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p:nvPr/>
            </p:nvCxnSpPr>
            <p:spPr>
              <a:xfrm>
                <a:off x="3787281" y="2722024"/>
                <a:ext cx="1189357" cy="0"/>
              </a:xfrm>
              <a:prstGeom prst="line">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rot="19594689">
                <a:off x="2105761" y="2816924"/>
                <a:ext cx="597094" cy="1711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a:endCxn id="42" idx="3"/>
              </p:cNvCxnSpPr>
              <p:nvPr/>
            </p:nvCxnSpPr>
            <p:spPr>
              <a:xfrm flipV="1">
                <a:off x="2214424" y="2738059"/>
                <a:ext cx="439063" cy="395153"/>
              </a:xfrm>
              <a:prstGeom prst="line">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3991" y="3571432"/>
                <a:ext cx="1305165" cy="261610"/>
              </a:xfrm>
              <a:prstGeom prst="rect">
                <a:avLst/>
              </a:prstGeom>
              <a:solidFill>
                <a:schemeClr val="bg1"/>
              </a:solidFill>
            </p:spPr>
            <p:txBody>
              <a:bodyPr wrap="none" rtlCol="0">
                <a:spAutoFit/>
              </a:bodyPr>
              <a:lstStyle/>
              <a:p>
                <a:r>
                  <a:rPr lang="en-US" sz="1100" smtClean="0"/>
                  <a:t>Customer Service</a:t>
                </a:r>
                <a:endParaRPr lang="en-US" sz="1100"/>
              </a:p>
            </p:txBody>
          </p:sp>
        </p:grpSp>
        <p:sp>
          <p:nvSpPr>
            <p:cNvPr id="35" name="Rectangle 34"/>
            <p:cNvSpPr/>
            <p:nvPr/>
          </p:nvSpPr>
          <p:spPr>
            <a:xfrm>
              <a:off x="4031376" y="1697421"/>
              <a:ext cx="1143000" cy="10457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078510" y="1806427"/>
              <a:ext cx="1353239" cy="749258"/>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sz="1600" smtClean="0">
                  <a:solidFill>
                    <a:schemeClr val="tx1"/>
                  </a:solidFill>
                </a:rPr>
                <a:t>Buka Deposito</a:t>
              </a:r>
              <a:endParaRPr lang="en-US" sz="1600">
                <a:solidFill>
                  <a:schemeClr val="tx1"/>
                </a:solidFill>
              </a:endParaRPr>
            </a:p>
          </p:txBody>
        </p:sp>
        <p:sp>
          <p:nvSpPr>
            <p:cNvPr id="37" name="TextBox 36"/>
            <p:cNvSpPr txBox="1"/>
            <p:nvPr/>
          </p:nvSpPr>
          <p:spPr>
            <a:xfrm>
              <a:off x="2861444" y="1831354"/>
              <a:ext cx="1138453" cy="307777"/>
            </a:xfrm>
            <a:prstGeom prst="rect">
              <a:avLst/>
            </a:prstGeom>
            <a:solidFill>
              <a:schemeClr val="bg1"/>
            </a:solidFill>
          </p:spPr>
          <p:txBody>
            <a:bodyPr wrap="none" rtlCol="0">
              <a:spAutoFit/>
            </a:bodyPr>
            <a:lstStyle/>
            <a:p>
              <a:r>
                <a:rPr lang="en-US" sz="1400" smtClean="0"/>
                <a:t>&lt;&lt;extend&gt;&gt;</a:t>
              </a:r>
              <a:endParaRPr lang="en-US" sz="1400"/>
            </a:p>
          </p:txBody>
        </p:sp>
      </p:grpSp>
      <p:sp>
        <p:nvSpPr>
          <p:cNvPr id="74" name="Rectangle 2"/>
          <p:cNvSpPr>
            <a:spLocks noGrp="1" noChangeArrowheads="1"/>
          </p:cNvSpPr>
          <p:nvPr>
            <p:ph type="title"/>
          </p:nvPr>
        </p:nvSpPr>
        <p:spPr>
          <a:xfrm>
            <a:off x="6050" y="89443"/>
            <a:ext cx="8229600" cy="334962"/>
          </a:xfrm>
        </p:spPr>
        <p:txBody>
          <a:bodyPr/>
          <a:lstStyle/>
          <a:p>
            <a:r>
              <a:rPr lang="en-US" sz="2400" b="1" smtClean="0">
                <a:latin typeface="Arial" panose="020B0604020202020204" pitchFamily="34" charset="0"/>
                <a:cs typeface="Arial" panose="020B0604020202020204" pitchFamily="34" charset="0"/>
              </a:rPr>
              <a:t>USE CASE dengan Use Case</a:t>
            </a:r>
            <a:endParaRPr lang="en-US" sz="24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12574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2"/>
          <p:cNvPicPr>
            <a:picLocks noChangeAspect="1" noChangeArrowheads="1"/>
          </p:cNvPicPr>
          <p:nvPr/>
        </p:nvPicPr>
        <p:blipFill>
          <a:blip r:embed="rId2"/>
          <a:srcRect/>
          <a:stretch>
            <a:fillRect/>
          </a:stretch>
        </p:blipFill>
        <p:spPr bwMode="auto">
          <a:xfrm>
            <a:off x="381000" y="1295400"/>
            <a:ext cx="8312150" cy="2971800"/>
          </a:xfrm>
          <a:prstGeom prst="rect">
            <a:avLst/>
          </a:prstGeom>
          <a:noFill/>
          <a:ln w="9525">
            <a:noFill/>
            <a:miter lim="800000"/>
            <a:headEnd/>
            <a:tailEnd/>
          </a:ln>
        </p:spPr>
      </p:pic>
      <p:sp>
        <p:nvSpPr>
          <p:cNvPr id="17" name="Rectangle 16"/>
          <p:cNvSpPr/>
          <p:nvPr/>
        </p:nvSpPr>
        <p:spPr>
          <a:xfrm>
            <a:off x="3200400" y="152400"/>
            <a:ext cx="3877985" cy="437043"/>
          </a:xfrm>
          <a:prstGeom prst="rect">
            <a:avLst/>
          </a:prstGeom>
        </p:spPr>
        <p:txBody>
          <a:bodyPr wrap="none">
            <a:spAutoFit/>
          </a:bodyPr>
          <a:lstStyle/>
          <a:p>
            <a:pPr>
              <a:lnSpc>
                <a:spcPct val="80000"/>
              </a:lnSpc>
            </a:pPr>
            <a:r>
              <a:rPr lang="en-US" sz="2800" smtClean="0"/>
              <a:t>Diagram Use Case</a:t>
            </a:r>
            <a:r>
              <a:rPr lang="en-US" sz="2800" dirty="0"/>
              <a:t>	</a:t>
            </a:r>
          </a:p>
        </p:txBody>
      </p:sp>
      <p:sp>
        <p:nvSpPr>
          <p:cNvPr id="56" name="Rectangle 55"/>
          <p:cNvSpPr/>
          <p:nvPr/>
        </p:nvSpPr>
        <p:spPr>
          <a:xfrm rot="19594689">
            <a:off x="7953579" y="5577258"/>
            <a:ext cx="597094" cy="1711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0677241">
            <a:off x="4990992" y="3374466"/>
            <a:ext cx="1347993" cy="73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rot="1864691">
            <a:off x="5510486" y="2122447"/>
            <a:ext cx="1094828" cy="102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5715000" y="1981200"/>
            <a:ext cx="838200" cy="518985"/>
          </a:xfrm>
          <a:prstGeom prst="line">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5114678" y="3197033"/>
            <a:ext cx="1286122" cy="428393"/>
          </a:xfrm>
          <a:prstGeom prst="line">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30280" y="4880727"/>
            <a:ext cx="8481874" cy="646331"/>
          </a:xfrm>
          <a:prstGeom prst="rect">
            <a:avLst/>
          </a:prstGeom>
          <a:noFill/>
        </p:spPr>
        <p:txBody>
          <a:bodyPr wrap="none" rtlCol="0">
            <a:spAutoFit/>
          </a:bodyPr>
          <a:lstStyle/>
          <a:p>
            <a:r>
              <a:rPr lang="en-US" smtClean="0"/>
              <a:t>Use Case Pesan Tiket melakukan include ke </a:t>
            </a:r>
            <a:r>
              <a:rPr lang="en-US"/>
              <a:t>Use Case </a:t>
            </a:r>
            <a:r>
              <a:rPr lang="en-US" smtClean="0"/>
              <a:t>Bayar Tiket</a:t>
            </a:r>
          </a:p>
          <a:p>
            <a:r>
              <a:rPr lang="en-US"/>
              <a:t>Use Case </a:t>
            </a:r>
            <a:r>
              <a:rPr lang="en-US" smtClean="0"/>
              <a:t>Bayar Tiket melakukan extend ke </a:t>
            </a:r>
            <a:r>
              <a:rPr lang="en-US"/>
              <a:t>Use Case </a:t>
            </a:r>
            <a:r>
              <a:rPr lang="en-US" smtClean="0"/>
              <a:t>Bayar dengan Credit Card</a:t>
            </a:r>
            <a:endParaRPr lang="en-US"/>
          </a:p>
        </p:txBody>
      </p:sp>
    </p:spTree>
    <p:extLst>
      <p:ext uri="{BB962C8B-B14F-4D97-AF65-F5344CB8AC3E}">
        <p14:creationId xmlns:p14="http://schemas.microsoft.com/office/powerpoint/2010/main" val="547281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a:xfrm>
            <a:off x="457200" y="0"/>
            <a:ext cx="8229600" cy="781050"/>
          </a:xfrm>
        </p:spPr>
        <p:txBody>
          <a:bodyPr/>
          <a:lstStyle/>
          <a:p>
            <a:r>
              <a:rPr lang="en-US" sz="3600" b="1" i="1" smtClean="0"/>
              <a:t>Generalization/inheritance antara actor</a:t>
            </a:r>
            <a:r>
              <a:rPr lang="en-US" sz="3600" smtClean="0"/>
              <a:t> </a:t>
            </a:r>
          </a:p>
        </p:txBody>
      </p:sp>
      <p:pic>
        <p:nvPicPr>
          <p:cNvPr id="13" name="Picture 4" descr="useCaseRelationships"/>
          <p:cNvPicPr>
            <a:picLocks noChangeAspect="1" noChangeArrowheads="1"/>
          </p:cNvPicPr>
          <p:nvPr/>
        </p:nvPicPr>
        <p:blipFill>
          <a:blip r:embed="rId2"/>
          <a:srcRect/>
          <a:stretch>
            <a:fillRect/>
          </a:stretch>
        </p:blipFill>
        <p:spPr bwMode="auto">
          <a:xfrm>
            <a:off x="1414283" y="1295400"/>
            <a:ext cx="6315433" cy="3962400"/>
          </a:xfrm>
          <a:prstGeom prst="rect">
            <a:avLst/>
          </a:prstGeom>
          <a:noFill/>
          <a:ln w="9525">
            <a:noFill/>
            <a:miter lim="800000"/>
            <a:headEnd/>
            <a:tailEnd/>
          </a:ln>
        </p:spPr>
      </p:pic>
      <p:sp>
        <p:nvSpPr>
          <p:cNvPr id="2" name="Rectangle 1"/>
          <p:cNvSpPr/>
          <p:nvPr/>
        </p:nvSpPr>
        <p:spPr>
          <a:xfrm>
            <a:off x="4571999" y="2209800"/>
            <a:ext cx="3048001" cy="1752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715001" y="3480486"/>
            <a:ext cx="2133600" cy="1396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495799" y="2124075"/>
            <a:ext cx="152400" cy="171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876800" y="1771393"/>
            <a:ext cx="1227437" cy="1336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rot="5400000">
            <a:off x="3162300" y="2933702"/>
            <a:ext cx="1752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4876800" y="1855573"/>
            <a:ext cx="1227437" cy="0"/>
          </a:xfrm>
          <a:prstGeom prst="line">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4038600" y="2209800"/>
            <a:ext cx="0" cy="1752600"/>
          </a:xfrm>
          <a:prstGeom prst="line">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3270422" y="1481138"/>
            <a:ext cx="1600200" cy="72866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Pendaftaran Mahasiswa</a:t>
            </a:r>
            <a:endParaRPr lang="en-US" sz="1400">
              <a:solidFill>
                <a:schemeClr val="tx1"/>
              </a:solidFill>
            </a:endParaRPr>
          </a:p>
        </p:txBody>
      </p:sp>
      <p:sp>
        <p:nvSpPr>
          <p:cNvPr id="27" name="Oval 26"/>
          <p:cNvSpPr/>
          <p:nvPr/>
        </p:nvSpPr>
        <p:spPr>
          <a:xfrm>
            <a:off x="3238500" y="3859426"/>
            <a:ext cx="1600200" cy="9144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Pendaftaran Mahasiswa Kelas Karyawan</a:t>
            </a:r>
            <a:endParaRPr lang="en-US" sz="1400">
              <a:solidFill>
                <a:schemeClr val="tx1"/>
              </a:solidFill>
            </a:endParaRPr>
          </a:p>
        </p:txBody>
      </p:sp>
      <p:sp>
        <p:nvSpPr>
          <p:cNvPr id="22" name="TextBox 21"/>
          <p:cNvSpPr txBox="1"/>
          <p:nvPr/>
        </p:nvSpPr>
        <p:spPr>
          <a:xfrm>
            <a:off x="1523998" y="2295525"/>
            <a:ext cx="1208985" cy="338554"/>
          </a:xfrm>
          <a:prstGeom prst="rect">
            <a:avLst/>
          </a:prstGeom>
          <a:solidFill>
            <a:schemeClr val="bg1"/>
          </a:solidFill>
        </p:spPr>
        <p:txBody>
          <a:bodyPr wrap="none" rtlCol="0">
            <a:spAutoFit/>
          </a:bodyPr>
          <a:lstStyle/>
          <a:p>
            <a:r>
              <a:rPr lang="en-US" sz="1600" smtClean="0"/>
              <a:t>Mahasiswa</a:t>
            </a:r>
            <a:endParaRPr lang="en-US" sz="1600"/>
          </a:p>
        </p:txBody>
      </p:sp>
      <p:sp>
        <p:nvSpPr>
          <p:cNvPr id="29" name="TextBox 28"/>
          <p:cNvSpPr txBox="1"/>
          <p:nvPr/>
        </p:nvSpPr>
        <p:spPr>
          <a:xfrm>
            <a:off x="1465850" y="4697628"/>
            <a:ext cx="1595618" cy="830997"/>
          </a:xfrm>
          <a:prstGeom prst="rect">
            <a:avLst/>
          </a:prstGeom>
          <a:solidFill>
            <a:schemeClr val="bg1"/>
          </a:solidFill>
        </p:spPr>
        <p:txBody>
          <a:bodyPr wrap="square" rtlCol="0">
            <a:spAutoFit/>
          </a:bodyPr>
          <a:lstStyle/>
          <a:p>
            <a:r>
              <a:rPr lang="en-US" sz="1600" smtClean="0"/>
              <a:t>Mahasiswa Kelas Karyawan</a:t>
            </a:r>
            <a:endParaRPr lang="en-US" sz="1600"/>
          </a:p>
        </p:txBody>
      </p:sp>
      <p:sp>
        <p:nvSpPr>
          <p:cNvPr id="30" name="Oval 29"/>
          <p:cNvSpPr/>
          <p:nvPr/>
        </p:nvSpPr>
        <p:spPr>
          <a:xfrm>
            <a:off x="6104237" y="1459454"/>
            <a:ext cx="1600200" cy="72866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Pembayaran Biaya Kuliah</a:t>
            </a:r>
            <a:endParaRPr lang="en-US" sz="1400">
              <a:solidFill>
                <a:schemeClr val="tx1"/>
              </a:solidFill>
            </a:endParaRPr>
          </a:p>
        </p:txBody>
      </p:sp>
    </p:spTree>
    <p:extLst>
      <p:ext uri="{BB962C8B-B14F-4D97-AF65-F5344CB8AC3E}">
        <p14:creationId xmlns:p14="http://schemas.microsoft.com/office/powerpoint/2010/main" val="17662375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33400" y="0"/>
            <a:ext cx="8229600" cy="628650"/>
          </a:xfrm>
        </p:spPr>
        <p:txBody>
          <a:bodyPr/>
          <a:lstStyle/>
          <a:p>
            <a:r>
              <a:rPr lang="en-US" sz="3200" b="1" i="1" dirty="0" smtClean="0">
                <a:latin typeface="Arial" pitchFamily="34" charset="0"/>
                <a:cs typeface="Arial" pitchFamily="34" charset="0"/>
              </a:rPr>
              <a:t>Use case System boundary boxes</a:t>
            </a:r>
          </a:p>
        </p:txBody>
      </p:sp>
      <p:sp>
        <p:nvSpPr>
          <p:cNvPr id="31747" name="Rectangle 3"/>
          <p:cNvSpPr>
            <a:spLocks noGrp="1" noChangeArrowheads="1"/>
          </p:cNvSpPr>
          <p:nvPr>
            <p:ph type="body" idx="1"/>
          </p:nvPr>
        </p:nvSpPr>
        <p:spPr>
          <a:xfrm>
            <a:off x="381000" y="652805"/>
            <a:ext cx="8534400" cy="2590800"/>
          </a:xfrm>
        </p:spPr>
        <p:txBody>
          <a:bodyPr/>
          <a:lstStyle/>
          <a:p>
            <a:pPr algn="just"/>
            <a:r>
              <a:rPr lang="en-US" sz="2400" dirty="0" err="1" smtClean="0">
                <a:latin typeface="Arial" pitchFamily="34" charset="0"/>
                <a:cs typeface="Arial" pitchFamily="34" charset="0"/>
              </a:rPr>
              <a:t>Digambarkan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dengan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kotak</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disekitar</a:t>
            </a:r>
            <a:r>
              <a:rPr lang="en-US" sz="2400" dirty="0" smtClean="0">
                <a:latin typeface="Arial" pitchFamily="34" charset="0"/>
                <a:cs typeface="Arial" pitchFamily="34" charset="0"/>
              </a:rPr>
              <a:t> use case, </a:t>
            </a:r>
            <a:r>
              <a:rPr lang="en-US" sz="2400" dirty="0" err="1" smtClean="0">
                <a:latin typeface="Arial" pitchFamily="34" charset="0"/>
                <a:cs typeface="Arial" pitchFamily="34" charset="0"/>
              </a:rPr>
              <a:t>untuk</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menggambarkan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lingkup</a:t>
            </a:r>
            <a:r>
              <a:rPr lang="en-US" sz="2400" dirty="0" smtClean="0">
                <a:latin typeface="Arial" pitchFamily="34" charset="0"/>
                <a:cs typeface="Arial" pitchFamily="34" charset="0"/>
              </a:rPr>
              <a:t>/scope </a:t>
            </a:r>
            <a:r>
              <a:rPr lang="en-US" sz="2400" dirty="0" err="1" smtClean="0">
                <a:latin typeface="Arial" pitchFamily="34" charset="0"/>
                <a:cs typeface="Arial" pitchFamily="34" charset="0"/>
              </a:rPr>
              <a:t>dari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sistem</a:t>
            </a:r>
            <a:endParaRPr lang="sv-SE" sz="2400" dirty="0" smtClean="0">
              <a:latin typeface="Arial" pitchFamily="34" charset="0"/>
              <a:cs typeface="Arial" pitchFamily="34" charset="0"/>
            </a:endParaRPr>
          </a:p>
          <a:p>
            <a:pPr algn="just"/>
            <a:r>
              <a:rPr lang="sv-SE" sz="2400" dirty="0" smtClean="0">
                <a:latin typeface="Arial" pitchFamily="34" charset="0"/>
                <a:cs typeface="Arial" pitchFamily="34" charset="0"/>
              </a:rPr>
              <a:t>Biasanya digunakan apabila memberikan beberapa alternatif sistem yang dapat dijadikan pilihan</a:t>
            </a:r>
            <a:endParaRPr lang="en-US" sz="2400" dirty="0" smtClean="0">
              <a:latin typeface="Arial" pitchFamily="34" charset="0"/>
              <a:cs typeface="Arial" pitchFamily="34" charset="0"/>
            </a:endParaRPr>
          </a:p>
          <a:p>
            <a:pPr algn="just"/>
            <a:r>
              <a:rPr lang="en-US" sz="2400" dirty="0" smtClean="0">
                <a:latin typeface="Arial" pitchFamily="34" charset="0"/>
                <a:cs typeface="Arial" pitchFamily="34" charset="0"/>
              </a:rPr>
              <a:t>System Boundary Boxes </a:t>
            </a:r>
            <a:r>
              <a:rPr lang="en-US" sz="2400" dirty="0" err="1" smtClean="0">
                <a:latin typeface="Arial" pitchFamily="34" charset="0"/>
                <a:cs typeface="Arial" pitchFamily="34" charset="0"/>
              </a:rPr>
              <a:t>dalam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penggunaannya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merupakan</a:t>
            </a:r>
            <a:r>
              <a:rPr lang="en-US" sz="2400" dirty="0" smtClean="0">
                <a:latin typeface="Arial" pitchFamily="34" charset="0"/>
                <a:cs typeface="Arial" pitchFamily="34" charset="0"/>
              </a:rPr>
              <a:t> optional</a:t>
            </a:r>
          </a:p>
          <a:p>
            <a:pPr algn="just"/>
            <a:endParaRPr lang="en-US" sz="2400" dirty="0" smtClean="0">
              <a:latin typeface="Arial" pitchFamily="34" charset="0"/>
              <a:cs typeface="Arial" pitchFamily="34" charset="0"/>
            </a:endParaRPr>
          </a:p>
        </p:txBody>
      </p:sp>
      <p:pic>
        <p:nvPicPr>
          <p:cNvPr id="31748" name="Picture 4" descr="useCaseOnlineShopping"/>
          <p:cNvPicPr>
            <a:picLocks noChangeAspect="1" noChangeArrowheads="1"/>
          </p:cNvPicPr>
          <p:nvPr/>
        </p:nvPicPr>
        <p:blipFill>
          <a:blip r:embed="rId2"/>
          <a:srcRect/>
          <a:stretch>
            <a:fillRect/>
          </a:stretch>
        </p:blipFill>
        <p:spPr bwMode="auto">
          <a:xfrm>
            <a:off x="1828800" y="3505200"/>
            <a:ext cx="5410200" cy="2917825"/>
          </a:xfrm>
          <a:prstGeom prst="rect">
            <a:avLst/>
          </a:prstGeom>
          <a:noFill/>
          <a:ln w="9525">
            <a:noFill/>
            <a:miter lim="800000"/>
            <a:headEnd/>
            <a:tailEnd/>
          </a:ln>
        </p:spPr>
      </p:pic>
    </p:spTree>
    <p:extLst>
      <p:ext uri="{BB962C8B-B14F-4D97-AF65-F5344CB8AC3E}">
        <p14:creationId xmlns:p14="http://schemas.microsoft.com/office/powerpoint/2010/main" val="356148899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2043" y="152400"/>
            <a:ext cx="6948569" cy="461665"/>
          </a:xfrm>
          <a:prstGeom prst="rect">
            <a:avLst/>
          </a:prstGeom>
          <a:noFill/>
        </p:spPr>
        <p:txBody>
          <a:bodyPr wrap="none" rtlCol="0">
            <a:spAutoFit/>
          </a:bodyPr>
          <a:lstStyle/>
          <a:p>
            <a:pPr fontAlgn="auto">
              <a:spcBef>
                <a:spcPts val="0"/>
              </a:spcBef>
              <a:spcAft>
                <a:spcPts val="0"/>
              </a:spcAft>
            </a:pPr>
            <a:r>
              <a:rPr lang="en-US" sz="2400" b="1" smtClean="0">
                <a:solidFill>
                  <a:prstClr val="black"/>
                </a:solidFill>
                <a:effectLst>
                  <a:outerShdw blurRad="38100" dist="38100" dir="2700000" algn="tl">
                    <a:srgbClr val="000000">
                      <a:alpha val="43137"/>
                    </a:srgbClr>
                  </a:outerShdw>
                </a:effectLst>
                <a:latin typeface="Arial"/>
                <a:cs typeface="+mn-cs"/>
              </a:rPr>
              <a:t>LANGKAH PEMBUATAN DIAGRAM USE </a:t>
            </a:r>
            <a:r>
              <a:rPr lang="en-US" sz="2400" b="1" dirty="0" smtClean="0">
                <a:solidFill>
                  <a:prstClr val="black"/>
                </a:solidFill>
                <a:effectLst>
                  <a:outerShdw blurRad="38100" dist="38100" dir="2700000" algn="tl">
                    <a:srgbClr val="000000">
                      <a:alpha val="43137"/>
                    </a:srgbClr>
                  </a:outerShdw>
                </a:effectLst>
                <a:latin typeface="Arial"/>
                <a:cs typeface="+mn-cs"/>
              </a:rPr>
              <a:t>CASE</a:t>
            </a:r>
          </a:p>
        </p:txBody>
      </p:sp>
      <p:sp>
        <p:nvSpPr>
          <p:cNvPr id="5" name="TextBox 4"/>
          <p:cNvSpPr txBox="1"/>
          <p:nvPr/>
        </p:nvSpPr>
        <p:spPr>
          <a:xfrm>
            <a:off x="914400" y="1295400"/>
            <a:ext cx="7772400" cy="3416320"/>
          </a:xfrm>
          <a:prstGeom prst="rect">
            <a:avLst/>
          </a:prstGeom>
          <a:noFill/>
        </p:spPr>
        <p:txBody>
          <a:bodyPr wrap="square" rtlCol="0">
            <a:spAutoFit/>
          </a:bodyPr>
          <a:lstStyle/>
          <a:p>
            <a:pPr fontAlgn="auto">
              <a:spcBef>
                <a:spcPts val="0"/>
              </a:spcBef>
              <a:spcAft>
                <a:spcPts val="0"/>
              </a:spcAft>
            </a:pPr>
            <a:r>
              <a:rPr lang="en-US" b="1" dirty="0" smtClean="0">
                <a:solidFill>
                  <a:prstClr val="black"/>
                </a:solidFill>
                <a:effectLst>
                  <a:outerShdw blurRad="38100" dist="38100" dir="2700000" algn="tl">
                    <a:srgbClr val="000000">
                      <a:alpha val="43137"/>
                    </a:srgbClr>
                  </a:outerShdw>
                </a:effectLst>
                <a:latin typeface="Arial"/>
                <a:cs typeface="+mn-cs"/>
              </a:rPr>
              <a:t>LANGKAH PEMBUATAN</a:t>
            </a:r>
          </a:p>
          <a:p>
            <a:pPr fontAlgn="auto">
              <a:spcBef>
                <a:spcPts val="0"/>
              </a:spcBef>
              <a:spcAft>
                <a:spcPts val="0"/>
              </a:spcAft>
            </a:pPr>
            <a:endParaRPr lang="en-US" dirty="0" smtClean="0">
              <a:solidFill>
                <a:prstClr val="black"/>
              </a:solidFill>
              <a:latin typeface="Arial"/>
              <a:cs typeface="+mn-cs"/>
            </a:endParaRPr>
          </a:p>
          <a:p>
            <a:pPr marL="342900" indent="-342900" fontAlgn="auto">
              <a:spcBef>
                <a:spcPts val="0"/>
              </a:spcBef>
              <a:spcAft>
                <a:spcPts val="0"/>
              </a:spcAft>
              <a:buFontTx/>
              <a:buAutoNum type="arabicPeriod"/>
            </a:pPr>
            <a:r>
              <a:rPr lang="en-US" err="1" smtClean="0">
                <a:solidFill>
                  <a:srgbClr val="FF0000"/>
                </a:solidFill>
                <a:latin typeface="Arial"/>
                <a:cs typeface="+mn-cs"/>
              </a:rPr>
              <a:t>Pahami</a:t>
            </a:r>
            <a:r>
              <a:rPr lang="en-US" smtClean="0">
                <a:solidFill>
                  <a:srgbClr val="FF0000"/>
                </a:solidFill>
                <a:latin typeface="Arial"/>
                <a:cs typeface="+mn-cs"/>
              </a:rPr>
              <a:t> dan buat Proses </a:t>
            </a:r>
            <a:r>
              <a:rPr lang="en-US" dirty="0" err="1" smtClean="0">
                <a:solidFill>
                  <a:srgbClr val="FF0000"/>
                </a:solidFill>
                <a:latin typeface="Arial"/>
                <a:cs typeface="+mn-cs"/>
              </a:rPr>
              <a:t>Bisnis</a:t>
            </a:r>
            <a:r>
              <a:rPr lang="en-US" dirty="0" smtClean="0">
                <a:solidFill>
                  <a:srgbClr val="FF0000"/>
                </a:solidFill>
                <a:latin typeface="Arial"/>
                <a:cs typeface="+mn-cs"/>
              </a:rPr>
              <a:t> </a:t>
            </a:r>
            <a:r>
              <a:rPr lang="en-US" dirty="0" err="1" smtClean="0">
                <a:solidFill>
                  <a:srgbClr val="FF0000"/>
                </a:solidFill>
                <a:latin typeface="Arial"/>
                <a:cs typeface="+mn-cs"/>
              </a:rPr>
              <a:t>dari</a:t>
            </a:r>
            <a:r>
              <a:rPr lang="en-US" dirty="0" smtClean="0">
                <a:solidFill>
                  <a:srgbClr val="FF0000"/>
                </a:solidFill>
                <a:latin typeface="Arial"/>
                <a:cs typeface="+mn-cs"/>
              </a:rPr>
              <a:t> </a:t>
            </a:r>
            <a:r>
              <a:rPr lang="en-US" dirty="0" err="1" smtClean="0">
                <a:solidFill>
                  <a:srgbClr val="FF0000"/>
                </a:solidFill>
                <a:latin typeface="Arial"/>
                <a:cs typeface="+mn-cs"/>
              </a:rPr>
              <a:t>sistem</a:t>
            </a:r>
            <a:r>
              <a:rPr lang="en-US" dirty="0" smtClean="0">
                <a:solidFill>
                  <a:srgbClr val="FF0000"/>
                </a:solidFill>
                <a:latin typeface="Arial"/>
                <a:cs typeface="+mn-cs"/>
              </a:rPr>
              <a:t> yang </a:t>
            </a:r>
            <a:r>
              <a:rPr lang="en-US" dirty="0" err="1" smtClean="0">
                <a:solidFill>
                  <a:srgbClr val="FF0000"/>
                </a:solidFill>
                <a:latin typeface="Arial"/>
                <a:cs typeface="+mn-cs"/>
              </a:rPr>
              <a:t>ditinjau</a:t>
            </a:r>
            <a:r>
              <a:rPr lang="en-US" dirty="0" smtClean="0">
                <a:solidFill>
                  <a:srgbClr val="FF0000"/>
                </a:solidFill>
                <a:latin typeface="Arial"/>
                <a:cs typeface="+mn-cs"/>
              </a:rPr>
              <a:t>.</a:t>
            </a:r>
          </a:p>
          <a:p>
            <a:pPr marL="342900" indent="-342900" fontAlgn="auto">
              <a:spcBef>
                <a:spcPts val="0"/>
              </a:spcBef>
              <a:spcAft>
                <a:spcPts val="0"/>
              </a:spcAft>
              <a:buFontTx/>
              <a:buAutoNum type="arabicPeriod"/>
            </a:pPr>
            <a:endParaRPr lang="en-US" dirty="0" smtClean="0">
              <a:solidFill>
                <a:prstClr val="black"/>
              </a:solidFill>
              <a:latin typeface="Arial"/>
              <a:cs typeface="+mn-cs"/>
            </a:endParaRPr>
          </a:p>
          <a:p>
            <a:pPr fontAlgn="auto">
              <a:spcBef>
                <a:spcPts val="0"/>
              </a:spcBef>
              <a:spcAft>
                <a:spcPts val="0"/>
              </a:spcAft>
            </a:pPr>
            <a:r>
              <a:rPr lang="en-US" smtClean="0">
                <a:solidFill>
                  <a:prstClr val="black"/>
                </a:solidFill>
                <a:latin typeface="Arial"/>
                <a:cs typeface="+mn-cs"/>
              </a:rPr>
              <a:t>2.  Buat </a:t>
            </a:r>
            <a:r>
              <a:rPr lang="en-US" dirty="0" err="1" smtClean="0">
                <a:solidFill>
                  <a:prstClr val="black"/>
                </a:solidFill>
                <a:latin typeface="Arial"/>
                <a:cs typeface="+mn-cs"/>
              </a:rPr>
              <a:t>kebutuhan</a:t>
            </a:r>
            <a:r>
              <a:rPr lang="en-US" dirty="0" smtClean="0">
                <a:solidFill>
                  <a:prstClr val="black"/>
                </a:solidFill>
                <a:latin typeface="Arial"/>
                <a:cs typeface="+mn-cs"/>
              </a:rPr>
              <a:t> </a:t>
            </a:r>
            <a:r>
              <a:rPr lang="en-US" dirty="0" err="1" smtClean="0">
                <a:solidFill>
                  <a:prstClr val="black"/>
                </a:solidFill>
                <a:latin typeface="Arial"/>
                <a:cs typeface="+mn-cs"/>
              </a:rPr>
              <a:t>Fungsional</a:t>
            </a:r>
            <a:r>
              <a:rPr lang="en-US" dirty="0" smtClean="0">
                <a:solidFill>
                  <a:prstClr val="black"/>
                </a:solidFill>
                <a:latin typeface="Arial"/>
                <a:cs typeface="+mn-cs"/>
              </a:rPr>
              <a:t> </a:t>
            </a:r>
            <a:r>
              <a:rPr lang="en-US" dirty="0" err="1" smtClean="0">
                <a:solidFill>
                  <a:prstClr val="black"/>
                </a:solidFill>
                <a:latin typeface="Arial"/>
                <a:cs typeface="+mn-cs"/>
              </a:rPr>
              <a:t>dan</a:t>
            </a:r>
            <a:r>
              <a:rPr lang="en-US" dirty="0" smtClean="0">
                <a:solidFill>
                  <a:prstClr val="black"/>
                </a:solidFill>
                <a:latin typeface="Arial"/>
                <a:cs typeface="+mn-cs"/>
              </a:rPr>
              <a:t> </a:t>
            </a:r>
            <a:r>
              <a:rPr lang="en-US" dirty="0" err="1" smtClean="0">
                <a:solidFill>
                  <a:prstClr val="black"/>
                </a:solidFill>
                <a:latin typeface="Arial"/>
                <a:cs typeface="+mn-cs"/>
              </a:rPr>
              <a:t>Kebutuhan</a:t>
            </a:r>
            <a:r>
              <a:rPr lang="en-US" dirty="0" smtClean="0">
                <a:solidFill>
                  <a:prstClr val="black"/>
                </a:solidFill>
                <a:latin typeface="Arial"/>
                <a:cs typeface="+mn-cs"/>
              </a:rPr>
              <a:t> </a:t>
            </a:r>
            <a:r>
              <a:rPr lang="en-US" dirty="0" err="1" smtClean="0">
                <a:solidFill>
                  <a:prstClr val="black"/>
                </a:solidFill>
                <a:latin typeface="Arial"/>
                <a:cs typeface="+mn-cs"/>
              </a:rPr>
              <a:t>Pengguna</a:t>
            </a:r>
            <a:r>
              <a:rPr lang="en-US" dirty="0" smtClean="0">
                <a:solidFill>
                  <a:prstClr val="black"/>
                </a:solidFill>
                <a:latin typeface="Arial"/>
                <a:cs typeface="+mn-cs"/>
              </a:rPr>
              <a:t>.</a:t>
            </a:r>
          </a:p>
          <a:p>
            <a:pPr marL="342900" indent="-342900" fontAlgn="auto">
              <a:spcBef>
                <a:spcPts val="0"/>
              </a:spcBef>
              <a:spcAft>
                <a:spcPts val="0"/>
              </a:spcAft>
              <a:buFontTx/>
              <a:buAutoNum type="arabicPeriod" startAt="3"/>
            </a:pPr>
            <a:endParaRPr lang="en-US" dirty="0" smtClean="0">
              <a:solidFill>
                <a:prstClr val="black"/>
              </a:solidFill>
              <a:latin typeface="Arial"/>
              <a:cs typeface="+mn-cs"/>
            </a:endParaRPr>
          </a:p>
          <a:p>
            <a:pPr marL="285750" indent="-285750" fontAlgn="auto">
              <a:spcBef>
                <a:spcPts val="0"/>
              </a:spcBef>
              <a:spcAft>
                <a:spcPts val="0"/>
              </a:spcAft>
            </a:pPr>
            <a:r>
              <a:rPr lang="en-US" smtClean="0">
                <a:solidFill>
                  <a:prstClr val="black"/>
                </a:solidFill>
                <a:latin typeface="Arial"/>
                <a:cs typeface="+mn-cs"/>
              </a:rPr>
              <a:t>3.  Petakan </a:t>
            </a:r>
            <a:r>
              <a:rPr lang="en-US" dirty="0" err="1" smtClean="0">
                <a:solidFill>
                  <a:prstClr val="black"/>
                </a:solidFill>
                <a:latin typeface="Arial"/>
                <a:cs typeface="+mn-cs"/>
              </a:rPr>
              <a:t>proses</a:t>
            </a:r>
            <a:r>
              <a:rPr lang="en-US" dirty="0" smtClean="0">
                <a:solidFill>
                  <a:prstClr val="black"/>
                </a:solidFill>
                <a:latin typeface="Arial"/>
                <a:cs typeface="+mn-cs"/>
              </a:rPr>
              <a:t> </a:t>
            </a:r>
            <a:r>
              <a:rPr lang="en-US" dirty="0" err="1" smtClean="0">
                <a:solidFill>
                  <a:prstClr val="black"/>
                </a:solidFill>
                <a:latin typeface="Arial"/>
                <a:cs typeface="+mn-cs"/>
              </a:rPr>
              <a:t>bisnis</a:t>
            </a:r>
            <a:r>
              <a:rPr lang="en-US" dirty="0" smtClean="0">
                <a:solidFill>
                  <a:prstClr val="black"/>
                </a:solidFill>
                <a:latin typeface="Arial"/>
                <a:cs typeface="+mn-cs"/>
              </a:rPr>
              <a:t> </a:t>
            </a:r>
            <a:r>
              <a:rPr lang="en-US" dirty="0" err="1" smtClean="0">
                <a:solidFill>
                  <a:prstClr val="black"/>
                </a:solidFill>
                <a:latin typeface="Arial"/>
                <a:cs typeface="+mn-cs"/>
              </a:rPr>
              <a:t>pada</a:t>
            </a:r>
            <a:r>
              <a:rPr lang="en-US" dirty="0" smtClean="0">
                <a:solidFill>
                  <a:prstClr val="black"/>
                </a:solidFill>
                <a:latin typeface="Arial"/>
                <a:cs typeface="+mn-cs"/>
              </a:rPr>
              <a:t> use case yang </a:t>
            </a:r>
            <a:r>
              <a:rPr lang="en-US" dirty="0" err="1" smtClean="0">
                <a:solidFill>
                  <a:prstClr val="black"/>
                </a:solidFill>
                <a:latin typeface="Arial"/>
                <a:cs typeface="+mn-cs"/>
              </a:rPr>
              <a:t>sesuai</a:t>
            </a:r>
            <a:r>
              <a:rPr lang="en-US" dirty="0" smtClean="0">
                <a:solidFill>
                  <a:prstClr val="black"/>
                </a:solidFill>
                <a:latin typeface="Arial"/>
                <a:cs typeface="+mn-cs"/>
              </a:rPr>
              <a:t>, </a:t>
            </a:r>
            <a:r>
              <a:rPr lang="en-US" dirty="0" err="1" smtClean="0">
                <a:solidFill>
                  <a:prstClr val="black"/>
                </a:solidFill>
                <a:latin typeface="Arial"/>
                <a:cs typeface="+mn-cs"/>
              </a:rPr>
              <a:t>untuk</a:t>
            </a:r>
            <a:r>
              <a:rPr lang="en-US" dirty="0" smtClean="0">
                <a:solidFill>
                  <a:prstClr val="black"/>
                </a:solidFill>
                <a:latin typeface="Arial"/>
                <a:cs typeface="+mn-cs"/>
              </a:rPr>
              <a:t> </a:t>
            </a:r>
            <a:r>
              <a:rPr lang="en-US" dirty="0" err="1" smtClean="0">
                <a:solidFill>
                  <a:prstClr val="black"/>
                </a:solidFill>
                <a:latin typeface="Arial"/>
                <a:cs typeface="+mn-cs"/>
              </a:rPr>
              <a:t>mendefinisikan</a:t>
            </a:r>
            <a:r>
              <a:rPr lang="en-US" dirty="0" smtClean="0">
                <a:solidFill>
                  <a:prstClr val="black"/>
                </a:solidFill>
                <a:latin typeface="Arial"/>
                <a:cs typeface="+mn-cs"/>
              </a:rPr>
              <a:t> </a:t>
            </a:r>
            <a:r>
              <a:rPr lang="en-US" dirty="0" err="1" smtClean="0">
                <a:solidFill>
                  <a:prstClr val="black"/>
                </a:solidFill>
                <a:latin typeface="Arial"/>
                <a:cs typeface="+mn-cs"/>
              </a:rPr>
              <a:t>fungsionalitas</a:t>
            </a:r>
            <a:r>
              <a:rPr lang="en-US" dirty="0" smtClean="0">
                <a:solidFill>
                  <a:prstClr val="black"/>
                </a:solidFill>
                <a:latin typeface="Arial"/>
                <a:cs typeface="+mn-cs"/>
              </a:rPr>
              <a:t> yang </a:t>
            </a:r>
            <a:r>
              <a:rPr lang="en-US" dirty="0" err="1" smtClean="0">
                <a:solidFill>
                  <a:prstClr val="black"/>
                </a:solidFill>
                <a:latin typeface="Arial"/>
                <a:cs typeface="+mn-cs"/>
              </a:rPr>
              <a:t>harus</a:t>
            </a:r>
            <a:r>
              <a:rPr lang="en-US" dirty="0" smtClean="0">
                <a:solidFill>
                  <a:prstClr val="black"/>
                </a:solidFill>
                <a:latin typeface="Arial"/>
                <a:cs typeface="+mn-cs"/>
              </a:rPr>
              <a:t> </a:t>
            </a:r>
            <a:r>
              <a:rPr lang="en-US" dirty="0" err="1" smtClean="0">
                <a:solidFill>
                  <a:prstClr val="black"/>
                </a:solidFill>
                <a:latin typeface="Arial"/>
                <a:cs typeface="+mn-cs"/>
              </a:rPr>
              <a:t>disediakan</a:t>
            </a:r>
            <a:r>
              <a:rPr lang="en-US" dirty="0" smtClean="0">
                <a:solidFill>
                  <a:prstClr val="black"/>
                </a:solidFill>
                <a:latin typeface="Arial"/>
                <a:cs typeface="+mn-cs"/>
              </a:rPr>
              <a:t> </a:t>
            </a:r>
            <a:r>
              <a:rPr lang="en-US" dirty="0" err="1" smtClean="0">
                <a:solidFill>
                  <a:prstClr val="black"/>
                </a:solidFill>
                <a:latin typeface="Arial"/>
                <a:cs typeface="+mn-cs"/>
              </a:rPr>
              <a:t>oleh</a:t>
            </a:r>
            <a:r>
              <a:rPr lang="en-US" dirty="0" smtClean="0">
                <a:solidFill>
                  <a:prstClr val="black"/>
                </a:solidFill>
                <a:latin typeface="Arial"/>
                <a:cs typeface="+mn-cs"/>
              </a:rPr>
              <a:t> </a:t>
            </a:r>
            <a:r>
              <a:rPr lang="en-US" dirty="0" err="1" smtClean="0">
                <a:solidFill>
                  <a:prstClr val="black"/>
                </a:solidFill>
                <a:latin typeface="Arial"/>
                <a:cs typeface="+mn-cs"/>
              </a:rPr>
              <a:t>sistem</a:t>
            </a:r>
            <a:r>
              <a:rPr lang="en-US" dirty="0" smtClean="0">
                <a:solidFill>
                  <a:prstClr val="black"/>
                </a:solidFill>
                <a:latin typeface="Arial"/>
                <a:cs typeface="+mn-cs"/>
              </a:rPr>
              <a:t>.</a:t>
            </a:r>
          </a:p>
          <a:p>
            <a:pPr marL="342900" indent="-342900" fontAlgn="auto">
              <a:spcBef>
                <a:spcPts val="0"/>
              </a:spcBef>
              <a:spcAft>
                <a:spcPts val="0"/>
              </a:spcAft>
              <a:buFontTx/>
              <a:buAutoNum type="arabicPeriod" startAt="4"/>
            </a:pPr>
            <a:endParaRPr lang="en-US" dirty="0" smtClean="0">
              <a:solidFill>
                <a:prstClr val="black"/>
              </a:solidFill>
              <a:latin typeface="Arial"/>
              <a:cs typeface="+mn-cs"/>
            </a:endParaRPr>
          </a:p>
          <a:p>
            <a:pPr marL="342900" indent="-342900" fontAlgn="auto">
              <a:spcBef>
                <a:spcPts val="0"/>
              </a:spcBef>
              <a:spcAft>
                <a:spcPts val="0"/>
              </a:spcAft>
            </a:pPr>
            <a:r>
              <a:rPr lang="en-US" smtClean="0">
                <a:solidFill>
                  <a:prstClr val="black"/>
                </a:solidFill>
                <a:latin typeface="Arial"/>
                <a:cs typeface="+mn-cs"/>
              </a:rPr>
              <a:t>4.   </a:t>
            </a:r>
            <a:r>
              <a:rPr lang="en-US" dirty="0" err="1" smtClean="0">
                <a:solidFill>
                  <a:prstClr val="black"/>
                </a:solidFill>
                <a:latin typeface="Arial"/>
                <a:cs typeface="+mn-cs"/>
              </a:rPr>
              <a:t>Perhalus</a:t>
            </a:r>
            <a:r>
              <a:rPr lang="en-US" dirty="0" smtClean="0">
                <a:solidFill>
                  <a:prstClr val="black"/>
                </a:solidFill>
                <a:latin typeface="Arial"/>
                <a:cs typeface="+mn-cs"/>
              </a:rPr>
              <a:t> use diagram </a:t>
            </a:r>
            <a:r>
              <a:rPr lang="en-US" dirty="0" err="1" smtClean="0">
                <a:solidFill>
                  <a:prstClr val="black"/>
                </a:solidFill>
                <a:latin typeface="Arial"/>
                <a:cs typeface="+mn-cs"/>
              </a:rPr>
              <a:t>dan</a:t>
            </a:r>
            <a:r>
              <a:rPr lang="en-US" dirty="0" smtClean="0">
                <a:solidFill>
                  <a:prstClr val="black"/>
                </a:solidFill>
                <a:latin typeface="Arial"/>
                <a:cs typeface="+mn-cs"/>
              </a:rPr>
              <a:t> </a:t>
            </a:r>
            <a:r>
              <a:rPr lang="en-US" dirty="0" err="1" smtClean="0">
                <a:solidFill>
                  <a:prstClr val="black"/>
                </a:solidFill>
                <a:latin typeface="Arial"/>
                <a:cs typeface="+mn-cs"/>
              </a:rPr>
              <a:t>buat</a:t>
            </a:r>
            <a:r>
              <a:rPr lang="en-US" dirty="0" smtClean="0">
                <a:solidFill>
                  <a:prstClr val="black"/>
                </a:solidFill>
                <a:latin typeface="Arial"/>
                <a:cs typeface="+mn-cs"/>
              </a:rPr>
              <a:t> </a:t>
            </a:r>
            <a:r>
              <a:rPr lang="en-US" dirty="0" err="1" smtClean="0">
                <a:solidFill>
                  <a:prstClr val="black"/>
                </a:solidFill>
                <a:latin typeface="Arial"/>
                <a:cs typeface="+mn-cs"/>
              </a:rPr>
              <a:t>skenario</a:t>
            </a:r>
            <a:r>
              <a:rPr lang="en-US" dirty="0" smtClean="0">
                <a:solidFill>
                  <a:prstClr val="black"/>
                </a:solidFill>
                <a:latin typeface="Arial"/>
                <a:cs typeface="+mn-cs"/>
              </a:rPr>
              <a:t> </a:t>
            </a:r>
            <a:r>
              <a:rPr lang="en-US" dirty="0" err="1" smtClean="0">
                <a:solidFill>
                  <a:prstClr val="black"/>
                </a:solidFill>
                <a:latin typeface="Arial"/>
                <a:cs typeface="+mn-cs"/>
              </a:rPr>
              <a:t>masing-masing</a:t>
            </a:r>
            <a:r>
              <a:rPr lang="en-US" dirty="0" smtClean="0">
                <a:solidFill>
                  <a:prstClr val="black"/>
                </a:solidFill>
                <a:latin typeface="Arial"/>
                <a:cs typeface="+mn-cs"/>
              </a:rPr>
              <a:t> use case. </a:t>
            </a:r>
          </a:p>
          <a:p>
            <a:pPr marL="342900" indent="-342900" fontAlgn="auto">
              <a:spcBef>
                <a:spcPts val="0"/>
              </a:spcBef>
              <a:spcAft>
                <a:spcPts val="0"/>
              </a:spcAft>
              <a:buFontTx/>
              <a:buAutoNum type="arabicPeriod"/>
            </a:pPr>
            <a:endParaRPr lang="en-US" dirty="0" smtClean="0">
              <a:solidFill>
                <a:prstClr val="black"/>
              </a:solidFill>
              <a:latin typeface="Arial"/>
              <a:cs typeface="+mn-cs"/>
            </a:endParaRPr>
          </a:p>
          <a:p>
            <a:pPr fontAlgn="auto">
              <a:spcBef>
                <a:spcPts val="0"/>
              </a:spcBef>
              <a:spcAft>
                <a:spcPts val="0"/>
              </a:spcAft>
            </a:pPr>
            <a:r>
              <a:rPr lang="en-US" dirty="0" smtClean="0">
                <a:solidFill>
                  <a:prstClr val="black"/>
                </a:solidFill>
                <a:latin typeface="Arial"/>
                <a:cs typeface="+mn-cs"/>
              </a:rPr>
              <a:t> </a:t>
            </a:r>
            <a:endParaRPr lang="en-US" dirty="0">
              <a:solidFill>
                <a:prstClr val="black"/>
              </a:solidFill>
              <a:latin typeface="Arial"/>
              <a:cs typeface="+mn-cs"/>
            </a:endParaRPr>
          </a:p>
        </p:txBody>
      </p:sp>
    </p:spTree>
    <p:extLst>
      <p:ext uri="{BB962C8B-B14F-4D97-AF65-F5344CB8AC3E}">
        <p14:creationId xmlns:p14="http://schemas.microsoft.com/office/powerpoint/2010/main" val="2477538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 calcmode="lin" valueType="num">
                                      <p:cBhvr>
                                        <p:cTn id="14" dur="1000" fill="hold"/>
                                        <p:tgtEl>
                                          <p:spTgt spid="5">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 calcmode="lin" valueType="num">
                                      <p:cBhvr>
                                        <p:cTn id="21" dur="1000" fill="hold"/>
                                        <p:tgtEl>
                                          <p:spTgt spid="5">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5">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 calcmode="lin" valueType="num">
                                      <p:cBhvr>
                                        <p:cTn id="28" dur="1000" fill="hold"/>
                                        <p:tgtEl>
                                          <p:spTgt spid="5">
                                            <p:txEl>
                                              <p:pRg st="6" end="6"/>
                                            </p:txEl>
                                          </p:spTgt>
                                        </p:tgtEl>
                                        <p:attrNameLst>
                                          <p:attrName>ppt_x</p:attrName>
                                        </p:attrNameLst>
                                      </p:cBhvr>
                                      <p:tavLst>
                                        <p:tav tm="0">
                                          <p:val>
                                            <p:strVal val="#ppt_x-.2"/>
                                          </p:val>
                                        </p:tav>
                                        <p:tav tm="100000">
                                          <p:val>
                                            <p:strVal val="#ppt_x"/>
                                          </p:val>
                                        </p:tav>
                                      </p:tavLst>
                                    </p:anim>
                                    <p:anim calcmode="lin" valueType="num">
                                      <p:cBhvr>
                                        <p:cTn id="29" dur="1000" fill="hold"/>
                                        <p:tgtEl>
                                          <p:spTgt spid="5">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5">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 calcmode="lin" valueType="num">
                                      <p:cBhvr>
                                        <p:cTn id="35" dur="1000" fill="hold"/>
                                        <p:tgtEl>
                                          <p:spTgt spid="5">
                                            <p:txEl>
                                              <p:pRg st="8" end="8"/>
                                            </p:txEl>
                                          </p:spTgt>
                                        </p:tgtEl>
                                        <p:attrNameLst>
                                          <p:attrName>ppt_x</p:attrName>
                                        </p:attrNameLst>
                                      </p:cBhvr>
                                      <p:tavLst>
                                        <p:tav tm="0">
                                          <p:val>
                                            <p:strVal val="#ppt_x-.2"/>
                                          </p:val>
                                        </p:tav>
                                        <p:tav tm="100000">
                                          <p:val>
                                            <p:strVal val="#ppt_x"/>
                                          </p:val>
                                        </p:tav>
                                      </p:tavLst>
                                    </p:anim>
                                    <p:anim calcmode="lin" valueType="num">
                                      <p:cBhvr>
                                        <p:cTn id="36" dur="1000" fill="hold"/>
                                        <p:tgtEl>
                                          <p:spTgt spid="5">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2200" y="152400"/>
            <a:ext cx="4043736" cy="461665"/>
          </a:xfrm>
          <a:prstGeom prst="rect">
            <a:avLst/>
          </a:prstGeom>
          <a:noFill/>
        </p:spPr>
        <p:txBody>
          <a:bodyPr wrap="none" rtlCol="0">
            <a:spAutoFit/>
          </a:bodyPr>
          <a:lstStyle/>
          <a:p>
            <a:pPr fontAlgn="auto">
              <a:spcBef>
                <a:spcPts val="0"/>
              </a:spcBef>
              <a:spcAft>
                <a:spcPts val="0"/>
              </a:spcAft>
            </a:pPr>
            <a:r>
              <a:rPr lang="en-US" sz="2400" b="1" smtClean="0">
                <a:solidFill>
                  <a:prstClr val="black"/>
                </a:solidFill>
                <a:effectLst>
                  <a:outerShdw blurRad="38100" dist="38100" dir="2700000" algn="tl">
                    <a:srgbClr val="000000">
                      <a:alpha val="43137"/>
                    </a:srgbClr>
                  </a:outerShdw>
                </a:effectLst>
                <a:latin typeface="Arial"/>
                <a:cs typeface="+mn-cs"/>
              </a:rPr>
              <a:t>Contoh : Vending Machine</a:t>
            </a:r>
            <a:endParaRPr lang="en-US" sz="2400" b="1" dirty="0" smtClean="0">
              <a:solidFill>
                <a:prstClr val="black"/>
              </a:solidFill>
              <a:effectLst>
                <a:outerShdw blurRad="38100" dist="38100" dir="2700000" algn="tl">
                  <a:srgbClr val="000000">
                    <a:alpha val="43137"/>
                  </a:srgbClr>
                </a:outerShdw>
              </a:effectLst>
              <a:latin typeface="Arial"/>
              <a:cs typeface="+mn-cs"/>
            </a:endParaRPr>
          </a:p>
        </p:txBody>
      </p:sp>
      <p:sp>
        <p:nvSpPr>
          <p:cNvPr id="3" name="TextBox 2"/>
          <p:cNvSpPr txBox="1"/>
          <p:nvPr/>
        </p:nvSpPr>
        <p:spPr>
          <a:xfrm>
            <a:off x="939113" y="1066800"/>
            <a:ext cx="7772400" cy="3610219"/>
          </a:xfrm>
          <a:prstGeom prst="rect">
            <a:avLst/>
          </a:prstGeom>
          <a:noFill/>
        </p:spPr>
        <p:txBody>
          <a:bodyPr wrap="square" rtlCol="0">
            <a:spAutoFit/>
          </a:bodyPr>
          <a:lstStyle/>
          <a:p>
            <a:pPr marL="0" lvl="2" defTabSz="449263"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Spesifikasi Kebutuhan Fungsional</a:t>
            </a:r>
          </a:p>
          <a:p>
            <a:pPr marL="0" lvl="2" defTabSz="449263"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marL="342900" lvl="2" indent="-342900" defTabSz="449263" eaLnBrk="1" hangingPunct="1">
              <a:lnSpc>
                <a:spcPct val="90000"/>
              </a:lnSpc>
              <a:buFont typeface="+mj-lt"/>
              <a:buAutoNum type="arabicParen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Sistem mampu memberikan layanan kepada Customer untuk memilih produk yang tersedia pad Vending Machine</a:t>
            </a:r>
          </a:p>
          <a:p>
            <a:pPr marL="342900" lvl="2" indent="-342900" defTabSz="449263" eaLnBrk="1" hangingPunct="1">
              <a:lnSpc>
                <a:spcPct val="90000"/>
              </a:lnSpc>
              <a:buFont typeface="+mj-lt"/>
              <a:buAutoNum type="arabicParen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marL="342900" lvl="2" indent="-342900" defTabSz="449263" eaLnBrk="1" hangingPunct="1">
              <a:lnSpc>
                <a:spcPct val="90000"/>
              </a:lnSpc>
              <a:buFont typeface="+mj-lt"/>
              <a:buAutoNum type="arabicParen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Sistem mampu memberikan layanan kepada Customer untuk mekalukan pembayaran</a:t>
            </a:r>
          </a:p>
          <a:p>
            <a:pPr marL="342900" lvl="2" indent="-342900" defTabSz="449263" eaLnBrk="1" hangingPunct="1">
              <a:lnSpc>
                <a:spcPct val="90000"/>
              </a:lnSpc>
              <a:buFont typeface="+mj-lt"/>
              <a:buAutoNum type="arabicParen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a:p>
            <a:pPr marL="342900" lvl="2" indent="-342900" defTabSz="449263" eaLnBrk="1" hangingPunct="1">
              <a:lnSpc>
                <a:spcPct val="90000"/>
              </a:lnSpc>
              <a:buFont typeface="+mj-lt"/>
              <a:buAutoNum type="arabicParen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Sistem mampu memberikan layanan kepada Supplier untuk meakukan restocks produk yang dijual</a:t>
            </a:r>
          </a:p>
          <a:p>
            <a:pPr marL="342900" lvl="2" indent="-342900" defTabSz="449263" eaLnBrk="1" hangingPunct="1">
              <a:lnSpc>
                <a:spcPct val="90000"/>
              </a:lnSpc>
              <a:buFont typeface="+mj-lt"/>
              <a:buAutoNum type="arabicParen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a:p>
            <a:pPr marL="342900" lvl="2" indent="-342900" defTabSz="449263" eaLnBrk="1" hangingPunct="1">
              <a:lnSpc>
                <a:spcPct val="90000"/>
              </a:lnSpc>
              <a:buFont typeface="+mj-lt"/>
              <a:buAutoNum type="arabicParen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Sistem mampu memberikan layanan kepada Supplier </a:t>
            </a:r>
            <a:r>
              <a:rPr lang="en-GB" smtClean="0"/>
              <a:t>untuk </a:t>
            </a:r>
            <a:r>
              <a:rPr lang="en-GB"/>
              <a:t>mengambil uang dari mesin. </a:t>
            </a:r>
          </a:p>
          <a:p>
            <a:pPr fontAlgn="auto">
              <a:spcBef>
                <a:spcPts val="0"/>
              </a:spcBef>
              <a:spcAft>
                <a:spcPts val="0"/>
              </a:spcAft>
            </a:pPr>
            <a:r>
              <a:rPr lang="en-US" smtClean="0">
                <a:solidFill>
                  <a:prstClr val="black"/>
                </a:solidFill>
                <a:latin typeface="Arial"/>
                <a:cs typeface="+mn-cs"/>
              </a:rPr>
              <a:t> </a:t>
            </a:r>
            <a:endParaRPr lang="en-US" dirty="0">
              <a:solidFill>
                <a:prstClr val="black"/>
              </a:solidFill>
              <a:latin typeface="Arial"/>
              <a:cs typeface="+mn-cs"/>
            </a:endParaRPr>
          </a:p>
        </p:txBody>
      </p:sp>
    </p:spTree>
    <p:extLst>
      <p:ext uri="{BB962C8B-B14F-4D97-AF65-F5344CB8AC3E}">
        <p14:creationId xmlns:p14="http://schemas.microsoft.com/office/powerpoint/2010/main" val="11115823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2819400" y="838200"/>
            <a:ext cx="3586536" cy="5105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362200" y="152400"/>
            <a:ext cx="4043736" cy="461665"/>
          </a:xfrm>
          <a:prstGeom prst="rect">
            <a:avLst/>
          </a:prstGeom>
          <a:noFill/>
        </p:spPr>
        <p:txBody>
          <a:bodyPr wrap="none" rtlCol="0">
            <a:spAutoFit/>
          </a:bodyPr>
          <a:lstStyle/>
          <a:p>
            <a:pPr fontAlgn="auto">
              <a:spcBef>
                <a:spcPts val="0"/>
              </a:spcBef>
              <a:spcAft>
                <a:spcPts val="0"/>
              </a:spcAft>
            </a:pPr>
            <a:r>
              <a:rPr lang="en-US" sz="2400" b="1" smtClean="0">
                <a:solidFill>
                  <a:prstClr val="black"/>
                </a:solidFill>
                <a:effectLst>
                  <a:outerShdw blurRad="38100" dist="38100" dir="2700000" algn="tl">
                    <a:srgbClr val="000000">
                      <a:alpha val="43137"/>
                    </a:srgbClr>
                  </a:outerShdw>
                </a:effectLst>
                <a:latin typeface="Arial"/>
                <a:cs typeface="+mn-cs"/>
              </a:rPr>
              <a:t>Contoh : Vending Machine</a:t>
            </a:r>
            <a:endParaRPr lang="en-US" sz="2400" b="1" dirty="0" smtClean="0">
              <a:solidFill>
                <a:prstClr val="black"/>
              </a:solidFill>
              <a:effectLst>
                <a:outerShdw blurRad="38100" dist="38100" dir="2700000" algn="tl">
                  <a:srgbClr val="000000">
                    <a:alpha val="43137"/>
                  </a:srgbClr>
                </a:outerShdw>
              </a:effectLst>
              <a:latin typeface="Arial"/>
              <a:cs typeface="+mn-cs"/>
            </a:endParaRPr>
          </a:p>
        </p:txBody>
      </p:sp>
      <p:pic>
        <p:nvPicPr>
          <p:cNvPr id="5" name="Picture 4" descr="useCaseRelationships"/>
          <p:cNvPicPr>
            <a:picLocks noChangeAspect="1" noChangeArrowheads="1"/>
          </p:cNvPicPr>
          <p:nvPr/>
        </p:nvPicPr>
        <p:blipFill rotWithShape="1">
          <a:blip r:embed="rId2"/>
          <a:srcRect l="6564" r="86196" b="73077"/>
          <a:stretch/>
        </p:blipFill>
        <p:spPr bwMode="auto">
          <a:xfrm>
            <a:off x="914400" y="2286000"/>
            <a:ext cx="457200" cy="609600"/>
          </a:xfrm>
          <a:prstGeom prst="rect">
            <a:avLst/>
          </a:prstGeom>
          <a:noFill/>
          <a:ln w="9525">
            <a:noFill/>
            <a:miter lim="800000"/>
            <a:headEnd/>
            <a:tailEnd/>
          </a:ln>
        </p:spPr>
      </p:pic>
      <p:sp>
        <p:nvSpPr>
          <p:cNvPr id="7" name="Oval 6"/>
          <p:cNvSpPr/>
          <p:nvPr/>
        </p:nvSpPr>
        <p:spPr>
          <a:xfrm>
            <a:off x="3725562" y="1224860"/>
            <a:ext cx="1600200" cy="72866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Memilih Produk</a:t>
            </a:r>
            <a:endParaRPr lang="en-US" sz="1400">
              <a:solidFill>
                <a:schemeClr val="tx1"/>
              </a:solidFill>
            </a:endParaRPr>
          </a:p>
        </p:txBody>
      </p:sp>
      <p:cxnSp>
        <p:nvCxnSpPr>
          <p:cNvPr id="8" name="Straight Connector 7"/>
          <p:cNvCxnSpPr/>
          <p:nvPr/>
        </p:nvCxnSpPr>
        <p:spPr>
          <a:xfrm flipH="1">
            <a:off x="1535829" y="1676400"/>
            <a:ext cx="2189734" cy="887915"/>
          </a:xfrm>
          <a:prstGeom prst="line">
            <a:avLst/>
          </a:prstGeom>
          <a:ln w="1270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048000" y="2226470"/>
            <a:ext cx="1600200" cy="72866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Pembayaran Produk</a:t>
            </a:r>
            <a:endParaRPr lang="en-US" sz="1400">
              <a:solidFill>
                <a:schemeClr val="tx1"/>
              </a:solidFill>
            </a:endParaRPr>
          </a:p>
        </p:txBody>
      </p:sp>
      <p:sp>
        <p:nvSpPr>
          <p:cNvPr id="10" name="Oval 9"/>
          <p:cNvSpPr/>
          <p:nvPr/>
        </p:nvSpPr>
        <p:spPr>
          <a:xfrm>
            <a:off x="3583968" y="3292975"/>
            <a:ext cx="1600200" cy="72866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Re-Stock</a:t>
            </a:r>
            <a:endParaRPr lang="en-US" sz="1400">
              <a:solidFill>
                <a:schemeClr val="tx1"/>
              </a:solidFill>
            </a:endParaRPr>
          </a:p>
        </p:txBody>
      </p:sp>
      <p:sp>
        <p:nvSpPr>
          <p:cNvPr id="11" name="Oval 10"/>
          <p:cNvSpPr/>
          <p:nvPr/>
        </p:nvSpPr>
        <p:spPr>
          <a:xfrm>
            <a:off x="3725562" y="4414840"/>
            <a:ext cx="1600200" cy="72866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Pengambilan Uang</a:t>
            </a:r>
            <a:endParaRPr lang="en-US" sz="1400">
              <a:solidFill>
                <a:schemeClr val="tx1"/>
              </a:solidFill>
            </a:endParaRPr>
          </a:p>
        </p:txBody>
      </p:sp>
      <p:sp>
        <p:nvSpPr>
          <p:cNvPr id="12" name="TextBox 11"/>
          <p:cNvSpPr txBox="1"/>
          <p:nvPr/>
        </p:nvSpPr>
        <p:spPr>
          <a:xfrm>
            <a:off x="685800" y="2895600"/>
            <a:ext cx="1074333" cy="338554"/>
          </a:xfrm>
          <a:prstGeom prst="rect">
            <a:avLst/>
          </a:prstGeom>
          <a:solidFill>
            <a:schemeClr val="bg1"/>
          </a:solidFill>
        </p:spPr>
        <p:txBody>
          <a:bodyPr wrap="none" rtlCol="0">
            <a:spAutoFit/>
          </a:bodyPr>
          <a:lstStyle/>
          <a:p>
            <a:r>
              <a:rPr lang="en-US" sz="1600" smtClean="0"/>
              <a:t>Customer</a:t>
            </a:r>
            <a:endParaRPr lang="en-US" sz="1600"/>
          </a:p>
        </p:txBody>
      </p:sp>
      <p:sp>
        <p:nvSpPr>
          <p:cNvPr id="13" name="TextBox 12"/>
          <p:cNvSpPr txBox="1"/>
          <p:nvPr/>
        </p:nvSpPr>
        <p:spPr>
          <a:xfrm>
            <a:off x="7000164" y="4414840"/>
            <a:ext cx="934871" cy="338554"/>
          </a:xfrm>
          <a:prstGeom prst="rect">
            <a:avLst/>
          </a:prstGeom>
          <a:solidFill>
            <a:schemeClr val="bg1"/>
          </a:solidFill>
        </p:spPr>
        <p:txBody>
          <a:bodyPr wrap="none" rtlCol="0">
            <a:spAutoFit/>
          </a:bodyPr>
          <a:lstStyle/>
          <a:p>
            <a:r>
              <a:rPr lang="en-US" sz="1600" smtClean="0"/>
              <a:t>Supplier</a:t>
            </a:r>
            <a:endParaRPr lang="en-US" sz="1600"/>
          </a:p>
        </p:txBody>
      </p:sp>
      <p:pic>
        <p:nvPicPr>
          <p:cNvPr id="14" name="Picture 13" descr="useCaseRelationships"/>
          <p:cNvPicPr>
            <a:picLocks noChangeAspect="1" noChangeArrowheads="1"/>
          </p:cNvPicPr>
          <p:nvPr/>
        </p:nvPicPr>
        <p:blipFill rotWithShape="1">
          <a:blip r:embed="rId2"/>
          <a:srcRect l="6564" r="86196" b="73077"/>
          <a:stretch/>
        </p:blipFill>
        <p:spPr bwMode="auto">
          <a:xfrm>
            <a:off x="7076301" y="3686432"/>
            <a:ext cx="457200" cy="609600"/>
          </a:xfrm>
          <a:prstGeom prst="rect">
            <a:avLst/>
          </a:prstGeom>
          <a:noFill/>
          <a:ln w="9525">
            <a:noFill/>
            <a:miter lim="800000"/>
            <a:headEnd/>
            <a:tailEnd/>
          </a:ln>
        </p:spPr>
      </p:pic>
      <p:cxnSp>
        <p:nvCxnSpPr>
          <p:cNvPr id="15" name="Straight Connector 14"/>
          <p:cNvCxnSpPr>
            <a:stCxn id="9" idx="2"/>
          </p:cNvCxnSpPr>
          <p:nvPr/>
        </p:nvCxnSpPr>
        <p:spPr>
          <a:xfrm flipH="1">
            <a:off x="1519881" y="2590800"/>
            <a:ext cx="1528119" cy="41189"/>
          </a:xfrm>
          <a:prstGeom prst="line">
            <a:avLst/>
          </a:prstGeom>
          <a:ln w="1270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6"/>
          </p:cNvCxnSpPr>
          <p:nvPr/>
        </p:nvCxnSpPr>
        <p:spPr>
          <a:xfrm flipH="1" flipV="1">
            <a:off x="5184168" y="3657305"/>
            <a:ext cx="1857123" cy="492506"/>
          </a:xfrm>
          <a:prstGeom prst="line">
            <a:avLst/>
          </a:prstGeom>
          <a:ln w="1270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5338120" y="4191000"/>
            <a:ext cx="1703171" cy="562394"/>
          </a:xfrm>
          <a:prstGeom prst="line">
            <a:avLst/>
          </a:prstGeom>
          <a:ln w="1270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87893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116632"/>
            <a:ext cx="8229600" cy="432048"/>
          </a:xfrm>
        </p:spPr>
        <p:txBody>
          <a:bodyPr/>
          <a:lstStyle/>
          <a:p>
            <a:pPr eaLnBrk="1" hangingPunct="1"/>
            <a:r>
              <a:rPr lang="en-US" altLang="en-US" sz="2400" smtClean="0">
                <a:latin typeface="Arial" panose="020B0604020202020204" pitchFamily="34" charset="0"/>
                <a:cs typeface="Arial" panose="020B0604020202020204" pitchFamily="34" charset="0"/>
              </a:rPr>
              <a:t>SPESIFIKASI KEBUTUHAN </a:t>
            </a:r>
            <a:r>
              <a:rPr lang="id-ID" altLang="en-US" sz="2400" smtClean="0">
                <a:latin typeface="Arial" panose="020B0604020202020204" pitchFamily="34" charset="0"/>
                <a:cs typeface="Arial" panose="020B0604020202020204" pitchFamily="34" charset="0"/>
              </a:rPr>
              <a:t>FUNGSIONAL</a:t>
            </a:r>
            <a:endParaRPr lang="en-US" altLang="en-US" sz="2400" smtClean="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nvPr>
        </p:nvGraphicFramePr>
        <p:xfrm>
          <a:off x="460896" y="1196752"/>
          <a:ext cx="8432576" cy="3672840"/>
        </p:xfrm>
        <a:graphic>
          <a:graphicData uri="http://schemas.openxmlformats.org/drawingml/2006/table">
            <a:tbl>
              <a:tblPr firstRow="1" bandRow="1">
                <a:tableStyleId>{5C22544A-7EE6-4342-B048-85BDC9FD1C3A}</a:tableStyleId>
              </a:tblPr>
              <a:tblGrid>
                <a:gridCol w="796867">
                  <a:extLst>
                    <a:ext uri="{9D8B030D-6E8A-4147-A177-3AD203B41FA5}">
                      <a16:colId xmlns:a16="http://schemas.microsoft.com/office/drawing/2014/main" val="1028452772"/>
                    </a:ext>
                  </a:extLst>
                </a:gridCol>
                <a:gridCol w="5043421">
                  <a:extLst>
                    <a:ext uri="{9D8B030D-6E8A-4147-A177-3AD203B41FA5}">
                      <a16:colId xmlns:a16="http://schemas.microsoft.com/office/drawing/2014/main" val="3711544064"/>
                    </a:ext>
                  </a:extLst>
                </a:gridCol>
                <a:gridCol w="2592288">
                  <a:extLst>
                    <a:ext uri="{9D8B030D-6E8A-4147-A177-3AD203B41FA5}">
                      <a16:colId xmlns:a16="http://schemas.microsoft.com/office/drawing/2014/main" val="3398788193"/>
                    </a:ext>
                  </a:extLst>
                </a:gridCol>
              </a:tblGrid>
              <a:tr h="370840">
                <a:tc>
                  <a:txBody>
                    <a:bodyPr/>
                    <a:lstStyle/>
                    <a:p>
                      <a:r>
                        <a:rPr lang="en-US" sz="1600" smtClean="0"/>
                        <a:t>No</a:t>
                      </a:r>
                      <a:endParaRPr lang="en-US" sz="1600"/>
                    </a:p>
                  </a:txBody>
                  <a:tcPr/>
                </a:tc>
                <a:tc>
                  <a:txBody>
                    <a:bodyPr/>
                    <a:lstStyle/>
                    <a:p>
                      <a:r>
                        <a:rPr lang="en-US" sz="1600" smtClean="0"/>
                        <a:t>Kebutuhan</a:t>
                      </a:r>
                      <a:r>
                        <a:rPr lang="en-US" sz="1600" baseline="0" smtClean="0"/>
                        <a:t> Fungsional</a:t>
                      </a:r>
                      <a:endParaRPr lang="en-US" sz="1600"/>
                    </a:p>
                  </a:txBody>
                  <a:tcPr/>
                </a:tc>
                <a:tc>
                  <a:txBody>
                    <a:bodyPr/>
                    <a:lstStyle/>
                    <a:p>
                      <a:r>
                        <a:rPr lang="en-US" sz="1600" smtClean="0"/>
                        <a:t>Pengguna</a:t>
                      </a:r>
                      <a:endParaRPr lang="en-US" sz="1600"/>
                    </a:p>
                  </a:txBody>
                  <a:tcPr/>
                </a:tc>
                <a:extLst>
                  <a:ext uri="{0D108BD9-81ED-4DB2-BD59-A6C34878D82A}">
                    <a16:rowId xmlns:a16="http://schemas.microsoft.com/office/drawing/2014/main" val="3229576868"/>
                  </a:ext>
                </a:extLst>
              </a:tr>
              <a:tr h="370840">
                <a:tc>
                  <a:txBody>
                    <a:bodyPr/>
                    <a:lstStyle/>
                    <a:p>
                      <a:r>
                        <a:rPr lang="en-US" sz="1600" smtClean="0"/>
                        <a:t>1</a:t>
                      </a:r>
                      <a:endParaRPr lang="en-US" sz="1600"/>
                    </a:p>
                  </a:txBody>
                  <a:tcPr>
                    <a:solidFill>
                      <a:schemeClr val="bg2"/>
                    </a:solidFill>
                  </a:tcPr>
                </a:tc>
                <a:tc>
                  <a:txBody>
                    <a:bodyPr/>
                    <a:lstStyle/>
                    <a:p>
                      <a:r>
                        <a:rPr lang="id-ID" sz="1600" smtClean="0">
                          <a:latin typeface="Arial" pitchFamily="34" charset="0"/>
                          <a:cs typeface="Arial" pitchFamily="34" charset="0"/>
                        </a:rPr>
                        <a:t>Pengelolaan Pengguna Sistem</a:t>
                      </a:r>
                      <a:endParaRPr lang="en-US" sz="1600"/>
                    </a:p>
                  </a:txBody>
                  <a:tcP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Admin</a:t>
                      </a:r>
                      <a:endParaRPr lang="en-US" sz="1600"/>
                    </a:p>
                  </a:txBody>
                  <a:tcPr>
                    <a:solidFill>
                      <a:schemeClr val="bg2"/>
                    </a:solidFill>
                  </a:tcPr>
                </a:tc>
                <a:extLst>
                  <a:ext uri="{0D108BD9-81ED-4DB2-BD59-A6C34878D82A}">
                    <a16:rowId xmlns:a16="http://schemas.microsoft.com/office/drawing/2014/main" val="782385841"/>
                  </a:ext>
                </a:extLst>
              </a:tr>
              <a:tr h="698480">
                <a:tc>
                  <a:txBody>
                    <a:bodyPr/>
                    <a:lstStyle/>
                    <a:p>
                      <a:r>
                        <a:rPr lang="en-US" sz="1600" smtClean="0"/>
                        <a:t>1.1 </a:t>
                      </a:r>
                      <a:endParaRPr lang="en-US" sz="1600"/>
                    </a:p>
                  </a:txBody>
                  <a:tcP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id-ID" sz="1600" smtClean="0">
                          <a:latin typeface="Arial" pitchFamily="34" charset="0"/>
                          <a:cs typeface="Arial" pitchFamily="34" charset="0"/>
                        </a:rPr>
                        <a:t>Sistem mampu melakukan pendaftaran pengguna dengan memasukkan nama account (user account), password default, tipe pengguna, nama pengguna</a:t>
                      </a:r>
                      <a:r>
                        <a:rPr lang="en-US" sz="1600" smtClean="0">
                          <a:latin typeface="Arial" pitchFamily="34" charset="0"/>
                          <a:cs typeface="Arial" pitchFamily="34" charset="0"/>
                        </a:rPr>
                        <a:t>.</a:t>
                      </a:r>
                      <a:endParaRPr lang="id-ID" altLang="en-US" sz="1600" smtClean="0">
                        <a:latin typeface="Arial" panose="020B0604020202020204" pitchFamily="34" charset="0"/>
                        <a:cs typeface="Arial" panose="020B0604020202020204" pitchFamily="34" charset="0"/>
                      </a:endParaRPr>
                    </a:p>
                  </a:txBody>
                  <a:tcPr>
                    <a:solidFill>
                      <a:schemeClr val="bg2"/>
                    </a:solidFill>
                  </a:tcPr>
                </a:tc>
                <a:tc>
                  <a:txBody>
                    <a:bodyPr/>
                    <a:lstStyle/>
                    <a:p>
                      <a:r>
                        <a:rPr lang="en-US" sz="1600" smtClean="0"/>
                        <a:t>Admin</a:t>
                      </a:r>
                      <a:endParaRPr lang="en-US" sz="1600"/>
                    </a:p>
                  </a:txBody>
                  <a:tcPr>
                    <a:solidFill>
                      <a:schemeClr val="bg2"/>
                    </a:solidFill>
                  </a:tcPr>
                </a:tc>
                <a:extLst>
                  <a:ext uri="{0D108BD9-81ED-4DB2-BD59-A6C34878D82A}">
                    <a16:rowId xmlns:a16="http://schemas.microsoft.com/office/drawing/2014/main" val="3687435660"/>
                  </a:ext>
                </a:extLst>
              </a:tr>
              <a:tr h="370840">
                <a:tc>
                  <a:txBody>
                    <a:bodyPr/>
                    <a:lstStyle/>
                    <a:p>
                      <a:r>
                        <a:rPr lang="en-US" sz="1600" smtClean="0"/>
                        <a:t>1.2</a:t>
                      </a:r>
                      <a:endParaRPr lang="en-US" sz="1600"/>
                    </a:p>
                  </a:txBody>
                  <a:tcP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600" smtClean="0">
                          <a:latin typeface="Arial" pitchFamily="34" charset="0"/>
                          <a:cs typeface="Arial" pitchFamily="34" charset="0"/>
                        </a:rPr>
                        <a:t>Pengguna yang sudah terdaftar bisa melakukan penggantian password.</a:t>
                      </a:r>
                      <a:endParaRPr lang="en-US" sz="1600"/>
                    </a:p>
                  </a:txBody>
                  <a:tcP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Admin, </a:t>
                      </a:r>
                      <a:r>
                        <a:rPr lang="en-US" sz="1600" baseline="0" smtClean="0"/>
                        <a:t>Opertor Masuk, Operator Keluar, Manajemen</a:t>
                      </a:r>
                      <a:endParaRPr lang="en-US" sz="1600"/>
                    </a:p>
                  </a:txBody>
                  <a:tcPr>
                    <a:solidFill>
                      <a:schemeClr val="bg2"/>
                    </a:solidFill>
                  </a:tcPr>
                </a:tc>
                <a:extLst>
                  <a:ext uri="{0D108BD9-81ED-4DB2-BD59-A6C34878D82A}">
                    <a16:rowId xmlns:a16="http://schemas.microsoft.com/office/drawing/2014/main" val="2403241168"/>
                  </a:ext>
                </a:extLst>
              </a:tr>
              <a:tr h="370840">
                <a:tc>
                  <a:txBody>
                    <a:bodyPr/>
                    <a:lstStyle/>
                    <a:p>
                      <a:r>
                        <a:rPr lang="en-US" sz="1600" smtClean="0"/>
                        <a:t>2</a:t>
                      </a:r>
                      <a:endParaRPr lang="en-US" sz="1600"/>
                    </a:p>
                  </a:txBody>
                  <a:tcP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altLang="en-US" sz="1600" smtClean="0">
                          <a:latin typeface="Arial" panose="020B0604020202020204" pitchFamily="34" charset="0"/>
                          <a:cs typeface="Arial" panose="020B0604020202020204" pitchFamily="34" charset="0"/>
                        </a:rPr>
                        <a:t>Pengelolaan Login</a:t>
                      </a:r>
                      <a:endParaRPr lang="en-US" sz="1600"/>
                    </a:p>
                  </a:txBody>
                  <a:tcPr>
                    <a:solidFill>
                      <a:schemeClr val="accent1">
                        <a:lumMod val="20000"/>
                        <a:lumOff val="80000"/>
                      </a:schemeClr>
                    </a:solidFill>
                  </a:tcPr>
                </a:tc>
                <a:tc>
                  <a:txBody>
                    <a:bodyPr/>
                    <a:lstStyle/>
                    <a:p>
                      <a:r>
                        <a:rPr lang="en-US" sz="1600" smtClean="0"/>
                        <a:t>Admin</a:t>
                      </a:r>
                      <a:endParaRPr lang="en-US" sz="1600"/>
                    </a:p>
                  </a:txBody>
                  <a:tcPr>
                    <a:solidFill>
                      <a:schemeClr val="accent1">
                        <a:lumMod val="20000"/>
                        <a:lumOff val="80000"/>
                      </a:schemeClr>
                    </a:solidFill>
                  </a:tcPr>
                </a:tc>
                <a:extLst>
                  <a:ext uri="{0D108BD9-81ED-4DB2-BD59-A6C34878D82A}">
                    <a16:rowId xmlns:a16="http://schemas.microsoft.com/office/drawing/2014/main" val="4283979227"/>
                  </a:ext>
                </a:extLst>
              </a:tr>
              <a:tr h="370840">
                <a:tc>
                  <a:txBody>
                    <a:bodyPr/>
                    <a:lstStyle/>
                    <a:p>
                      <a:r>
                        <a:rPr lang="en-US" sz="1600" smtClean="0"/>
                        <a:t>2.1</a:t>
                      </a:r>
                      <a:endParaRPr lang="en-US" sz="1600"/>
                    </a:p>
                  </a:txBody>
                  <a:tcP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smtClean="0">
                          <a:solidFill>
                            <a:schemeClr val="dk1"/>
                          </a:solidFill>
                          <a:latin typeface="Arial" panose="020B0604020202020204" pitchFamily="34" charset="0"/>
                          <a:ea typeface="+mn-ea"/>
                          <a:cs typeface="Arial" panose="020B0604020202020204" pitchFamily="34" charset="0"/>
                        </a:rPr>
                        <a:t>Setiap pengguna yang akan menggunakan sistem harus melakukan login. </a:t>
                      </a:r>
                      <a:endParaRPr lang="en-US" sz="1600" kern="1200">
                        <a:solidFill>
                          <a:schemeClr val="dk1"/>
                        </a:solidFill>
                        <a:latin typeface="Arial" panose="020B0604020202020204" pitchFamily="34" charset="0"/>
                        <a:ea typeface="+mn-ea"/>
                        <a:cs typeface="Arial" panose="020B0604020202020204" pitchFamily="34" charset="0"/>
                      </a:endParaRPr>
                    </a:p>
                  </a:txBody>
                  <a:tcPr>
                    <a:solidFill>
                      <a:schemeClr val="accent1">
                        <a:lumMod val="20000"/>
                        <a:lumOff val="80000"/>
                      </a:schemeClr>
                    </a:solidFill>
                  </a:tcPr>
                </a:tc>
                <a:tc>
                  <a:txBody>
                    <a:bodyPr/>
                    <a:lstStyle/>
                    <a:p>
                      <a:r>
                        <a:rPr lang="en-US" sz="1600" smtClean="0"/>
                        <a:t>Admin,</a:t>
                      </a:r>
                      <a:r>
                        <a:rPr lang="en-US" sz="1600" baseline="0" smtClean="0"/>
                        <a:t> Opertor Masuk, Operator Keluar, Manajemen</a:t>
                      </a:r>
                      <a:endParaRPr lang="en-US" sz="1600"/>
                    </a:p>
                  </a:txBody>
                  <a:tcPr>
                    <a:solidFill>
                      <a:schemeClr val="accent1">
                        <a:lumMod val="20000"/>
                        <a:lumOff val="80000"/>
                      </a:schemeClr>
                    </a:solidFill>
                  </a:tcPr>
                </a:tc>
                <a:extLst>
                  <a:ext uri="{0D108BD9-81ED-4DB2-BD59-A6C34878D82A}">
                    <a16:rowId xmlns:a16="http://schemas.microsoft.com/office/drawing/2014/main" val="3333187855"/>
                  </a:ext>
                </a:extLst>
              </a:tr>
              <a:tr h="370840">
                <a:tc>
                  <a:txBody>
                    <a:bodyPr/>
                    <a:lstStyle/>
                    <a:p>
                      <a:r>
                        <a:rPr lang="en-US" sz="1600" smtClean="0"/>
                        <a:t>2.2</a:t>
                      </a:r>
                      <a:endParaRPr lang="en-US" sz="1600"/>
                    </a:p>
                  </a:txBody>
                  <a:tcP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smtClean="0">
                          <a:solidFill>
                            <a:schemeClr val="dk1"/>
                          </a:solidFill>
                          <a:latin typeface="Arial" panose="020B0604020202020204" pitchFamily="34" charset="0"/>
                          <a:ea typeface="+mn-ea"/>
                          <a:cs typeface="Arial" panose="020B0604020202020204" pitchFamily="34" charset="0"/>
                        </a:rPr>
                        <a:t>Jika login berhasil maka pengguna bisa menggunakan sistem sesuai dengan tipe pengguna.</a:t>
                      </a:r>
                      <a:endParaRPr lang="en-US" sz="1600"/>
                    </a:p>
                  </a:txBody>
                  <a:tcPr>
                    <a:solidFill>
                      <a:schemeClr val="accent1">
                        <a:lumMod val="20000"/>
                        <a:lumOff val="80000"/>
                      </a:schemeClr>
                    </a:solidFill>
                  </a:tcPr>
                </a:tc>
                <a:tc>
                  <a:txBody>
                    <a:bodyPr/>
                    <a:lstStyle/>
                    <a:p>
                      <a:r>
                        <a:rPr lang="en-US" sz="1600" smtClean="0"/>
                        <a:t>Admin,</a:t>
                      </a:r>
                      <a:r>
                        <a:rPr lang="en-US" sz="1600" baseline="0" smtClean="0"/>
                        <a:t> Opertor Masuk, Operator Keluar, Manajemen</a:t>
                      </a:r>
                      <a:endParaRPr lang="en-US" sz="1600"/>
                    </a:p>
                  </a:txBody>
                  <a:tcPr>
                    <a:solidFill>
                      <a:schemeClr val="accent1">
                        <a:lumMod val="20000"/>
                        <a:lumOff val="80000"/>
                      </a:schemeClr>
                    </a:solidFill>
                  </a:tcPr>
                </a:tc>
                <a:extLst>
                  <a:ext uri="{0D108BD9-81ED-4DB2-BD59-A6C34878D82A}">
                    <a16:rowId xmlns:a16="http://schemas.microsoft.com/office/drawing/2014/main" val="663412639"/>
                  </a:ext>
                </a:extLst>
              </a:tr>
            </a:tbl>
          </a:graphicData>
        </a:graphic>
      </p:graphicFrame>
    </p:spTree>
    <p:extLst>
      <p:ext uri="{BB962C8B-B14F-4D97-AF65-F5344CB8AC3E}">
        <p14:creationId xmlns:p14="http://schemas.microsoft.com/office/powerpoint/2010/main" val="20344946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74588" y="332656"/>
            <a:ext cx="8229600" cy="432048"/>
          </a:xfrm>
        </p:spPr>
        <p:txBody>
          <a:bodyPr/>
          <a:lstStyle/>
          <a:p>
            <a:pPr eaLnBrk="1" hangingPunct="1"/>
            <a:r>
              <a:rPr lang="en-US" altLang="en-US" sz="2400" smtClean="0">
                <a:latin typeface="Arial" panose="020B0604020202020204" pitchFamily="34" charset="0"/>
                <a:cs typeface="Arial" panose="020B0604020202020204" pitchFamily="34" charset="0"/>
              </a:rPr>
              <a:t>SPESIFIKASI KEBUTUHAN </a:t>
            </a:r>
            <a:r>
              <a:rPr lang="id-ID" altLang="en-US" sz="2400" smtClean="0">
                <a:latin typeface="Arial" panose="020B0604020202020204" pitchFamily="34" charset="0"/>
                <a:cs typeface="Arial" panose="020B0604020202020204" pitchFamily="34" charset="0"/>
              </a:rPr>
              <a:t>FUNGSIONAL</a:t>
            </a:r>
            <a:r>
              <a:rPr lang="en-US" altLang="en-US" sz="2400">
                <a:latin typeface="Arial" panose="020B0604020202020204" pitchFamily="34" charset="0"/>
                <a:cs typeface="Arial" panose="020B0604020202020204" pitchFamily="34" charset="0"/>
              </a:rPr>
              <a:t> </a:t>
            </a:r>
            <a:r>
              <a:rPr lang="en-US" altLang="en-US" sz="2400" smtClean="0">
                <a:latin typeface="Arial" panose="020B0604020202020204" pitchFamily="34" charset="0"/>
                <a:cs typeface="Arial" panose="020B0604020202020204" pitchFamily="34" charset="0"/>
              </a:rPr>
              <a:t/>
            </a:r>
            <a:br>
              <a:rPr lang="en-US" altLang="en-US" sz="2400" smtClean="0">
                <a:latin typeface="Arial" panose="020B0604020202020204" pitchFamily="34" charset="0"/>
                <a:cs typeface="Arial" panose="020B0604020202020204" pitchFamily="34" charset="0"/>
              </a:rPr>
            </a:br>
            <a:r>
              <a:rPr lang="en-US" altLang="en-US" sz="2400" smtClean="0">
                <a:latin typeface="Arial" panose="020B0604020202020204" pitchFamily="34" charset="0"/>
                <a:cs typeface="Arial" panose="020B0604020202020204" pitchFamily="34" charset="0"/>
              </a:rPr>
              <a:t>SECURE </a:t>
            </a:r>
            <a:r>
              <a:rPr lang="en-US" altLang="en-US" sz="2400">
                <a:latin typeface="Arial" panose="020B0604020202020204" pitchFamily="34" charset="0"/>
                <a:cs typeface="Arial" panose="020B0604020202020204" pitchFamily="34" charset="0"/>
              </a:rPr>
              <a:t>PARKIR</a:t>
            </a:r>
            <a:endParaRPr lang="en-US" altLang="en-US" sz="2400" smtClean="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nvPr>
        </p:nvGraphicFramePr>
        <p:xfrm>
          <a:off x="474588" y="980728"/>
          <a:ext cx="8432576" cy="5288280"/>
        </p:xfrm>
        <a:graphic>
          <a:graphicData uri="http://schemas.openxmlformats.org/drawingml/2006/table">
            <a:tbl>
              <a:tblPr firstRow="1" bandRow="1">
                <a:tableStyleId>{5C22544A-7EE6-4342-B048-85BDC9FD1C3A}</a:tableStyleId>
              </a:tblPr>
              <a:tblGrid>
                <a:gridCol w="586408">
                  <a:extLst>
                    <a:ext uri="{9D8B030D-6E8A-4147-A177-3AD203B41FA5}">
                      <a16:colId xmlns:a16="http://schemas.microsoft.com/office/drawing/2014/main" val="1028452772"/>
                    </a:ext>
                  </a:extLst>
                </a:gridCol>
                <a:gridCol w="6192688">
                  <a:extLst>
                    <a:ext uri="{9D8B030D-6E8A-4147-A177-3AD203B41FA5}">
                      <a16:colId xmlns:a16="http://schemas.microsoft.com/office/drawing/2014/main" val="3711544064"/>
                    </a:ext>
                  </a:extLst>
                </a:gridCol>
                <a:gridCol w="1653480">
                  <a:extLst>
                    <a:ext uri="{9D8B030D-6E8A-4147-A177-3AD203B41FA5}">
                      <a16:colId xmlns:a16="http://schemas.microsoft.com/office/drawing/2014/main" val="3398788193"/>
                    </a:ext>
                  </a:extLst>
                </a:gridCol>
              </a:tblGrid>
              <a:tr h="370840">
                <a:tc>
                  <a:txBody>
                    <a:bodyPr/>
                    <a:lstStyle/>
                    <a:p>
                      <a:r>
                        <a:rPr lang="en-US" sz="1400" smtClean="0"/>
                        <a:t>No</a:t>
                      </a:r>
                      <a:endParaRPr lang="en-US" sz="1400"/>
                    </a:p>
                  </a:txBody>
                  <a:tcPr/>
                </a:tc>
                <a:tc>
                  <a:txBody>
                    <a:bodyPr/>
                    <a:lstStyle/>
                    <a:p>
                      <a:r>
                        <a:rPr lang="en-US" sz="1400" smtClean="0"/>
                        <a:t>Kebutuhan</a:t>
                      </a:r>
                      <a:r>
                        <a:rPr lang="en-US" sz="1400" baseline="0" smtClean="0"/>
                        <a:t> Fungsional</a:t>
                      </a:r>
                      <a:endParaRPr lang="en-US" sz="1400"/>
                    </a:p>
                  </a:txBody>
                  <a:tcPr/>
                </a:tc>
                <a:tc>
                  <a:txBody>
                    <a:bodyPr/>
                    <a:lstStyle/>
                    <a:p>
                      <a:r>
                        <a:rPr lang="en-US" sz="1400" smtClean="0"/>
                        <a:t>Pengguna</a:t>
                      </a:r>
                      <a:endParaRPr lang="en-US" sz="1400"/>
                    </a:p>
                  </a:txBody>
                  <a:tcPr/>
                </a:tc>
                <a:extLst>
                  <a:ext uri="{0D108BD9-81ED-4DB2-BD59-A6C34878D82A}">
                    <a16:rowId xmlns:a16="http://schemas.microsoft.com/office/drawing/2014/main" val="3229576868"/>
                  </a:ext>
                </a:extLst>
              </a:tr>
              <a:tr h="370840">
                <a:tc>
                  <a:txBody>
                    <a:bodyPr/>
                    <a:lstStyle/>
                    <a:p>
                      <a:r>
                        <a:rPr lang="en-US" sz="1400" smtClean="0"/>
                        <a:t>3</a:t>
                      </a:r>
                      <a:endParaRPr lang="en-US" sz="1400"/>
                    </a:p>
                  </a:txBody>
                  <a:tcPr>
                    <a:solidFill>
                      <a:srgbClr val="E2E2E2"/>
                    </a:solidFill>
                  </a:tcPr>
                </a:tc>
                <a:tc>
                  <a:txBody>
                    <a:bodyPr/>
                    <a:lstStyle/>
                    <a:p>
                      <a:r>
                        <a:rPr lang="id-ID" altLang="en-US" sz="1400" smtClean="0">
                          <a:latin typeface="Arial" panose="020B0604020202020204" pitchFamily="34" charset="0"/>
                          <a:cs typeface="Arial" panose="020B0604020202020204" pitchFamily="34" charset="0"/>
                        </a:rPr>
                        <a:t>Pencatatan Kendaraan Masuk</a:t>
                      </a:r>
                      <a:endParaRPr lang="en-US" sz="1400"/>
                    </a:p>
                  </a:txBody>
                  <a:tcPr>
                    <a:solidFill>
                      <a:srgbClr val="E2E2E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smtClean="0"/>
                        <a:t>Operator</a:t>
                      </a:r>
                      <a:r>
                        <a:rPr lang="en-US" sz="1400" baseline="0" smtClean="0"/>
                        <a:t> Masuk</a:t>
                      </a:r>
                      <a:endParaRPr lang="en-US" sz="1400"/>
                    </a:p>
                  </a:txBody>
                  <a:tcPr>
                    <a:solidFill>
                      <a:srgbClr val="E2E2E2"/>
                    </a:solidFill>
                  </a:tcPr>
                </a:tc>
                <a:extLst>
                  <a:ext uri="{0D108BD9-81ED-4DB2-BD59-A6C34878D82A}">
                    <a16:rowId xmlns:a16="http://schemas.microsoft.com/office/drawing/2014/main" val="782385841"/>
                  </a:ext>
                </a:extLst>
              </a:tr>
              <a:tr h="698480">
                <a:tc>
                  <a:txBody>
                    <a:bodyPr/>
                    <a:lstStyle/>
                    <a:p>
                      <a:r>
                        <a:rPr lang="en-US" sz="1400" smtClean="0"/>
                        <a:t>3.1 </a:t>
                      </a:r>
                      <a:endParaRPr lang="en-US" sz="1400"/>
                    </a:p>
                  </a:txBody>
                  <a:tcPr>
                    <a:solidFill>
                      <a:srgbClr val="E2E2E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altLang="en-US" sz="1400" smtClean="0">
                          <a:latin typeface="Arial" panose="020B0604020202020204" pitchFamily="34" charset="0"/>
                          <a:cs typeface="Arial" panose="020B0604020202020204" pitchFamily="34" charset="0"/>
                        </a:rPr>
                        <a:t>Sistem mampu melakukan pencatatan kendaraan masuk secara otomatis, yaitu jika sensor mendeteksi kendaraan yang berada di pintu masuk, kemudian pengemudi menekan tombol, kamera merekam data kendaraan (gambar : plat nomor dan wajah pengemudi), dan kemudian sistem mencetak karcis parkir.</a:t>
                      </a:r>
                      <a:endParaRPr lang="en-US" sz="1400"/>
                    </a:p>
                  </a:txBody>
                  <a:tcPr>
                    <a:solidFill>
                      <a:srgbClr val="E2E2E2"/>
                    </a:solidFill>
                  </a:tcPr>
                </a:tc>
                <a:tc>
                  <a:txBody>
                    <a:bodyPr/>
                    <a:lstStyle/>
                    <a:p>
                      <a:r>
                        <a:rPr lang="en-US" sz="1400" smtClean="0"/>
                        <a:t>Operator</a:t>
                      </a:r>
                      <a:r>
                        <a:rPr lang="en-US" sz="1400" baseline="0" smtClean="0"/>
                        <a:t> Masuk</a:t>
                      </a:r>
                      <a:endParaRPr lang="en-US" sz="1400"/>
                    </a:p>
                  </a:txBody>
                  <a:tcPr>
                    <a:solidFill>
                      <a:srgbClr val="E2E2E2"/>
                    </a:solidFill>
                  </a:tcPr>
                </a:tc>
                <a:extLst>
                  <a:ext uri="{0D108BD9-81ED-4DB2-BD59-A6C34878D82A}">
                    <a16:rowId xmlns:a16="http://schemas.microsoft.com/office/drawing/2014/main" val="3687435660"/>
                  </a:ext>
                </a:extLst>
              </a:tr>
              <a:tr h="370840">
                <a:tc>
                  <a:txBody>
                    <a:bodyPr/>
                    <a:lstStyle/>
                    <a:p>
                      <a:r>
                        <a:rPr lang="en-US" sz="1400" smtClean="0"/>
                        <a:t>3.2</a:t>
                      </a:r>
                      <a:endParaRPr lang="en-US" sz="1400"/>
                    </a:p>
                  </a:txBody>
                  <a:tcPr>
                    <a:solidFill>
                      <a:srgbClr val="E2E2E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altLang="en-US" sz="1400" smtClean="0">
                          <a:latin typeface="Arial" panose="020B0604020202020204" pitchFamily="34" charset="0"/>
                          <a:cs typeface="Arial" panose="020B0604020202020204" pitchFamily="34" charset="0"/>
                        </a:rPr>
                        <a:t>Jika pencatatan kendaraan masuk secara otomatis berhasil maka sistem akan membukakan palang pintu masuk.</a:t>
                      </a:r>
                      <a:endParaRPr lang="en-US" sz="1400"/>
                    </a:p>
                  </a:txBody>
                  <a:tcPr>
                    <a:solidFill>
                      <a:srgbClr val="E2E2E2"/>
                    </a:solidFill>
                  </a:tcPr>
                </a:tc>
                <a:tc>
                  <a:txBody>
                    <a:bodyPr/>
                    <a:lstStyle/>
                    <a:p>
                      <a:r>
                        <a:rPr lang="en-US" sz="1400" smtClean="0"/>
                        <a:t>Operator</a:t>
                      </a:r>
                      <a:r>
                        <a:rPr lang="en-US" sz="1400" baseline="0" smtClean="0"/>
                        <a:t> Masuk</a:t>
                      </a:r>
                      <a:endParaRPr lang="en-US" sz="1400" smtClean="0"/>
                    </a:p>
                    <a:p>
                      <a:endParaRPr lang="en-US" sz="1400"/>
                    </a:p>
                  </a:txBody>
                  <a:tcPr>
                    <a:solidFill>
                      <a:srgbClr val="E2E2E2"/>
                    </a:solidFill>
                  </a:tcPr>
                </a:tc>
                <a:extLst>
                  <a:ext uri="{0D108BD9-81ED-4DB2-BD59-A6C34878D82A}">
                    <a16:rowId xmlns:a16="http://schemas.microsoft.com/office/drawing/2014/main" val="2403241168"/>
                  </a:ext>
                </a:extLst>
              </a:tr>
              <a:tr h="370840">
                <a:tc>
                  <a:txBody>
                    <a:bodyPr/>
                    <a:lstStyle/>
                    <a:p>
                      <a:r>
                        <a:rPr lang="en-US" sz="1400" smtClean="0"/>
                        <a:t>3.3</a:t>
                      </a:r>
                      <a:endParaRPr lang="en-US" sz="1400"/>
                    </a:p>
                  </a:txBody>
                  <a:tcPr>
                    <a:solidFill>
                      <a:srgbClr val="E2E2E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altLang="en-US" sz="1400" smtClean="0">
                          <a:latin typeface="Arial" panose="020B0604020202020204" pitchFamily="34" charset="0"/>
                          <a:cs typeface="Arial" panose="020B0604020202020204" pitchFamily="34" charset="0"/>
                        </a:rPr>
                        <a:t>Sistem mempu mencatat waktu masuk kendaraan baik melalui pencatatan otomatis maupun pencatatan secara manual.</a:t>
                      </a:r>
                      <a:endParaRPr lang="en-US" sz="1400"/>
                    </a:p>
                  </a:txBody>
                  <a:tcPr>
                    <a:solidFill>
                      <a:srgbClr val="E2E2E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smtClean="0"/>
                        <a:t>Operator</a:t>
                      </a:r>
                      <a:r>
                        <a:rPr lang="en-US" sz="1400" baseline="0" smtClean="0"/>
                        <a:t> Masuk</a:t>
                      </a:r>
                      <a:endParaRPr lang="en-US" sz="1400" smtClean="0"/>
                    </a:p>
                    <a:p>
                      <a:endParaRPr lang="en-US" sz="1400"/>
                    </a:p>
                  </a:txBody>
                  <a:tcPr>
                    <a:solidFill>
                      <a:srgbClr val="E2E2E2"/>
                    </a:solidFill>
                  </a:tcPr>
                </a:tc>
                <a:extLst>
                  <a:ext uri="{0D108BD9-81ED-4DB2-BD59-A6C34878D82A}">
                    <a16:rowId xmlns:a16="http://schemas.microsoft.com/office/drawing/2014/main" val="4208230721"/>
                  </a:ext>
                </a:extLst>
              </a:tr>
              <a:tr h="370840">
                <a:tc>
                  <a:txBody>
                    <a:bodyPr/>
                    <a:lstStyle/>
                    <a:p>
                      <a:r>
                        <a:rPr lang="en-US" sz="1400" smtClean="0"/>
                        <a:t>3.4</a:t>
                      </a:r>
                      <a:endParaRPr lang="en-US" sz="1400"/>
                    </a:p>
                  </a:txBody>
                  <a:tcPr>
                    <a:solidFill>
                      <a:srgbClr val="E2E2E2"/>
                    </a:solidFill>
                  </a:tcPr>
                </a:tc>
                <a:tc>
                  <a:txBody>
                    <a:bodyPr/>
                    <a:lstStyle/>
                    <a:p>
                      <a:pPr marL="0" indent="0" eaLnBrk="1" hangingPunct="1">
                        <a:buFont typeface="Wingdings" panose="05000000000000000000" pitchFamily="2" charset="2"/>
                        <a:buNone/>
                      </a:pPr>
                      <a:r>
                        <a:rPr lang="id-ID" altLang="en-US" sz="1400" smtClean="0">
                          <a:latin typeface="Arial" panose="020B0604020202020204" pitchFamily="34" charset="0"/>
                          <a:cs typeface="Arial" panose="020B0604020202020204" pitchFamily="34" charset="0"/>
                        </a:rPr>
                        <a:t>Semua data kendaraan masuk disimpan dalam data base untuk keperluan pencocokan kendaraan pada saat keluar parkir.</a:t>
                      </a:r>
                    </a:p>
                  </a:txBody>
                  <a:tcPr>
                    <a:solidFill>
                      <a:srgbClr val="E2E2E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smtClean="0"/>
                        <a:t>Operator</a:t>
                      </a:r>
                      <a:r>
                        <a:rPr lang="en-US" sz="1400" baseline="0" smtClean="0"/>
                        <a:t> Masuk</a:t>
                      </a:r>
                      <a:endParaRPr lang="en-US" sz="1400" smtClean="0"/>
                    </a:p>
                    <a:p>
                      <a:endParaRPr lang="en-US" sz="1400"/>
                    </a:p>
                  </a:txBody>
                  <a:tcPr>
                    <a:solidFill>
                      <a:srgbClr val="E2E2E2"/>
                    </a:solidFill>
                  </a:tcPr>
                </a:tc>
                <a:extLst>
                  <a:ext uri="{0D108BD9-81ED-4DB2-BD59-A6C34878D82A}">
                    <a16:rowId xmlns:a16="http://schemas.microsoft.com/office/drawing/2014/main" val="4283979227"/>
                  </a:ext>
                </a:extLst>
              </a:tr>
              <a:tr h="370840">
                <a:tc>
                  <a:txBody>
                    <a:bodyPr/>
                    <a:lstStyle/>
                    <a:p>
                      <a:r>
                        <a:rPr lang="en-US" sz="1400" smtClean="0"/>
                        <a:t>4</a:t>
                      </a:r>
                      <a:endParaRPr lang="en-US" sz="1400"/>
                    </a:p>
                  </a:txBody>
                  <a:tcPr>
                    <a:solidFill>
                      <a:schemeClr val="tx2">
                        <a:lumMod val="20000"/>
                        <a:lumOff val="80000"/>
                      </a:schemeClr>
                    </a:solidFill>
                  </a:tcPr>
                </a:tc>
                <a:tc>
                  <a:txBody>
                    <a:bodyPr/>
                    <a:lstStyle/>
                    <a:p>
                      <a:pPr marL="0" indent="0" eaLnBrk="1" hangingPunct="1">
                        <a:buFont typeface="Wingdings" panose="05000000000000000000" pitchFamily="2" charset="2"/>
                        <a:buNone/>
                      </a:pPr>
                      <a:r>
                        <a:rPr lang="id-ID" altLang="en-US" sz="1400" smtClean="0">
                          <a:latin typeface="Arial" panose="020B0604020202020204" pitchFamily="34" charset="0"/>
                          <a:cs typeface="Arial" panose="020B0604020202020204" pitchFamily="34" charset="0"/>
                        </a:rPr>
                        <a:t>Pencatatan Kendaraan Keluar</a:t>
                      </a:r>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smtClean="0"/>
                        <a:t>Operator</a:t>
                      </a:r>
                      <a:r>
                        <a:rPr lang="en-US" sz="1400" baseline="0" smtClean="0"/>
                        <a:t> Keluar</a:t>
                      </a:r>
                      <a:endParaRPr lang="en-US" sz="1400"/>
                    </a:p>
                  </a:txBody>
                  <a:tcPr>
                    <a:solidFill>
                      <a:schemeClr val="tx2">
                        <a:lumMod val="20000"/>
                        <a:lumOff val="80000"/>
                      </a:schemeClr>
                    </a:solidFill>
                  </a:tcPr>
                </a:tc>
                <a:extLst>
                  <a:ext uri="{0D108BD9-81ED-4DB2-BD59-A6C34878D82A}">
                    <a16:rowId xmlns:a16="http://schemas.microsoft.com/office/drawing/2014/main" val="3823859220"/>
                  </a:ext>
                </a:extLst>
              </a:tr>
              <a:tr h="370840">
                <a:tc>
                  <a:txBody>
                    <a:bodyPr/>
                    <a:lstStyle/>
                    <a:p>
                      <a:r>
                        <a:rPr lang="en-US" sz="1400" smtClean="0"/>
                        <a:t>4.1</a:t>
                      </a:r>
                      <a:endParaRPr lang="en-US" sz="1400"/>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id-ID" altLang="en-US" sz="1400" smtClean="0">
                          <a:latin typeface="Arial" panose="020B0604020202020204" pitchFamily="34" charset="0"/>
                          <a:cs typeface="Arial" panose="020B0604020202020204" pitchFamily="34" charset="0"/>
                        </a:rPr>
                        <a:t>Sistem mampu menampilkan data kendaraan yang akan keluar sesuai dengan data karcis parkir yang diberikan oleh pengemudi.</a:t>
                      </a:r>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smtClean="0"/>
                        <a:t>Operator</a:t>
                      </a:r>
                      <a:r>
                        <a:rPr lang="en-US" sz="1400" baseline="0" smtClean="0"/>
                        <a:t> Keluar</a:t>
                      </a:r>
                      <a:endParaRPr lang="en-US" sz="1400"/>
                    </a:p>
                  </a:txBody>
                  <a:tcPr>
                    <a:solidFill>
                      <a:schemeClr val="tx2">
                        <a:lumMod val="20000"/>
                        <a:lumOff val="80000"/>
                      </a:schemeClr>
                    </a:solidFill>
                  </a:tcPr>
                </a:tc>
                <a:extLst>
                  <a:ext uri="{0D108BD9-81ED-4DB2-BD59-A6C34878D82A}">
                    <a16:rowId xmlns:a16="http://schemas.microsoft.com/office/drawing/2014/main" val="3034865954"/>
                  </a:ext>
                </a:extLst>
              </a:tr>
              <a:tr h="370840">
                <a:tc>
                  <a:txBody>
                    <a:bodyPr/>
                    <a:lstStyle/>
                    <a:p>
                      <a:r>
                        <a:rPr lang="en-US" sz="1400" smtClean="0"/>
                        <a:t>4.2</a:t>
                      </a:r>
                      <a:endParaRPr lang="en-US" sz="1400"/>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id-ID" altLang="en-US" sz="1400" smtClean="0">
                          <a:latin typeface="Arial" panose="020B0604020202020204" pitchFamily="34" charset="0"/>
                          <a:cs typeface="Arial" panose="020B0604020202020204" pitchFamily="34" charset="0"/>
                        </a:rPr>
                        <a:t>Operator Keluar memastikan bahwa kendaraan yang akan keluar sesuai dengan data yang ditampilkan oleh sistem. Jika data sesuai maka Operator melakukan pembayaran sesuai dengan tarif yang berlaku, mencetak bukti pembayaran, kemudian membukakan palang pintu keluar.</a:t>
                      </a:r>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smtClean="0"/>
                        <a:t>Operator</a:t>
                      </a:r>
                      <a:r>
                        <a:rPr lang="en-US" sz="1400" baseline="0" smtClean="0"/>
                        <a:t> Keluar</a:t>
                      </a:r>
                      <a:endParaRPr lang="en-US" sz="1400" smtClean="0"/>
                    </a:p>
                    <a:p>
                      <a:endParaRPr lang="en-US" sz="1400"/>
                    </a:p>
                  </a:txBody>
                  <a:tcPr>
                    <a:solidFill>
                      <a:schemeClr val="tx2">
                        <a:lumMod val="20000"/>
                        <a:lumOff val="80000"/>
                      </a:schemeClr>
                    </a:solidFill>
                  </a:tcPr>
                </a:tc>
                <a:extLst>
                  <a:ext uri="{0D108BD9-81ED-4DB2-BD59-A6C34878D82A}">
                    <a16:rowId xmlns:a16="http://schemas.microsoft.com/office/drawing/2014/main" val="1895255991"/>
                  </a:ext>
                </a:extLst>
              </a:tr>
            </a:tbl>
          </a:graphicData>
        </a:graphic>
      </p:graphicFrame>
    </p:spTree>
    <p:extLst>
      <p:ext uri="{BB962C8B-B14F-4D97-AF65-F5344CB8AC3E}">
        <p14:creationId xmlns:p14="http://schemas.microsoft.com/office/powerpoint/2010/main" val="41702233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6952" y="260648"/>
            <a:ext cx="8229600" cy="432048"/>
          </a:xfrm>
        </p:spPr>
        <p:txBody>
          <a:bodyPr/>
          <a:lstStyle/>
          <a:p>
            <a:pPr eaLnBrk="1" hangingPunct="1"/>
            <a:r>
              <a:rPr lang="en-US" altLang="en-US" sz="2400" smtClean="0">
                <a:latin typeface="Arial" panose="020B0604020202020204" pitchFamily="34" charset="0"/>
                <a:cs typeface="Arial" panose="020B0604020202020204" pitchFamily="34" charset="0"/>
              </a:rPr>
              <a:t>SPESIFIKASI KEBUTUHAN </a:t>
            </a:r>
            <a:r>
              <a:rPr lang="id-ID" altLang="en-US" sz="2400" smtClean="0">
                <a:latin typeface="Arial" panose="020B0604020202020204" pitchFamily="34" charset="0"/>
                <a:cs typeface="Arial" panose="020B0604020202020204" pitchFamily="34" charset="0"/>
              </a:rPr>
              <a:t>FUNGSIONAL</a:t>
            </a:r>
            <a:r>
              <a:rPr lang="en-US" altLang="en-US" sz="2400">
                <a:latin typeface="Arial" panose="020B0604020202020204" pitchFamily="34" charset="0"/>
                <a:cs typeface="Arial" panose="020B0604020202020204" pitchFamily="34" charset="0"/>
              </a:rPr>
              <a:t/>
            </a:r>
            <a:br>
              <a:rPr lang="en-US" altLang="en-US" sz="2400">
                <a:latin typeface="Arial" panose="020B0604020202020204" pitchFamily="34" charset="0"/>
                <a:cs typeface="Arial" panose="020B0604020202020204" pitchFamily="34" charset="0"/>
              </a:rPr>
            </a:br>
            <a:r>
              <a:rPr lang="en-US" altLang="en-US" sz="2400">
                <a:latin typeface="Arial" panose="020B0604020202020204" pitchFamily="34" charset="0"/>
                <a:cs typeface="Arial" panose="020B0604020202020204" pitchFamily="34" charset="0"/>
              </a:rPr>
              <a:t>SECURE PARKIR</a:t>
            </a:r>
            <a:endParaRPr lang="en-US" altLang="en-US" sz="2400" smtClean="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nvPr>
        </p:nvGraphicFramePr>
        <p:xfrm>
          <a:off x="487412" y="1268760"/>
          <a:ext cx="8432576" cy="2687320"/>
        </p:xfrm>
        <a:graphic>
          <a:graphicData uri="http://schemas.openxmlformats.org/drawingml/2006/table">
            <a:tbl>
              <a:tblPr firstRow="1" bandRow="1">
                <a:tableStyleId>{5C22544A-7EE6-4342-B048-85BDC9FD1C3A}</a:tableStyleId>
              </a:tblPr>
              <a:tblGrid>
                <a:gridCol w="586408">
                  <a:extLst>
                    <a:ext uri="{9D8B030D-6E8A-4147-A177-3AD203B41FA5}">
                      <a16:colId xmlns:a16="http://schemas.microsoft.com/office/drawing/2014/main" val="1028452772"/>
                    </a:ext>
                  </a:extLst>
                </a:gridCol>
                <a:gridCol w="6192688">
                  <a:extLst>
                    <a:ext uri="{9D8B030D-6E8A-4147-A177-3AD203B41FA5}">
                      <a16:colId xmlns:a16="http://schemas.microsoft.com/office/drawing/2014/main" val="3711544064"/>
                    </a:ext>
                  </a:extLst>
                </a:gridCol>
                <a:gridCol w="1653480">
                  <a:extLst>
                    <a:ext uri="{9D8B030D-6E8A-4147-A177-3AD203B41FA5}">
                      <a16:colId xmlns:a16="http://schemas.microsoft.com/office/drawing/2014/main" val="3398788193"/>
                    </a:ext>
                  </a:extLst>
                </a:gridCol>
              </a:tblGrid>
              <a:tr h="370840">
                <a:tc>
                  <a:txBody>
                    <a:bodyPr/>
                    <a:lstStyle/>
                    <a:p>
                      <a:r>
                        <a:rPr lang="en-US" sz="1600" smtClean="0"/>
                        <a:t>No</a:t>
                      </a:r>
                      <a:endParaRPr lang="en-US" sz="1600"/>
                    </a:p>
                  </a:txBody>
                  <a:tcPr/>
                </a:tc>
                <a:tc>
                  <a:txBody>
                    <a:bodyPr/>
                    <a:lstStyle/>
                    <a:p>
                      <a:r>
                        <a:rPr lang="en-US" sz="1600" smtClean="0"/>
                        <a:t>Kebutuhan</a:t>
                      </a:r>
                      <a:r>
                        <a:rPr lang="en-US" sz="1600" baseline="0" smtClean="0"/>
                        <a:t> Fungsional</a:t>
                      </a:r>
                      <a:endParaRPr lang="en-US" sz="1600"/>
                    </a:p>
                  </a:txBody>
                  <a:tcPr/>
                </a:tc>
                <a:tc>
                  <a:txBody>
                    <a:bodyPr/>
                    <a:lstStyle/>
                    <a:p>
                      <a:r>
                        <a:rPr lang="en-US" sz="1600" smtClean="0"/>
                        <a:t>Pengguna</a:t>
                      </a:r>
                      <a:endParaRPr lang="en-US" sz="1600"/>
                    </a:p>
                  </a:txBody>
                  <a:tcPr/>
                </a:tc>
                <a:extLst>
                  <a:ext uri="{0D108BD9-81ED-4DB2-BD59-A6C34878D82A}">
                    <a16:rowId xmlns:a16="http://schemas.microsoft.com/office/drawing/2014/main" val="3229576868"/>
                  </a:ext>
                </a:extLst>
              </a:tr>
              <a:tr h="312380">
                <a:tc>
                  <a:txBody>
                    <a:bodyPr/>
                    <a:lstStyle/>
                    <a:p>
                      <a:r>
                        <a:rPr lang="en-US" sz="1600" smtClean="0"/>
                        <a:t>4</a:t>
                      </a:r>
                      <a:endParaRPr lang="en-US" sz="1600"/>
                    </a:p>
                  </a:txBody>
                  <a:tcPr>
                    <a:solidFill>
                      <a:srgbClr val="E2E2E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altLang="en-US" sz="1600" smtClean="0">
                          <a:latin typeface="Arial" panose="020B0604020202020204" pitchFamily="34" charset="0"/>
                          <a:cs typeface="Arial" panose="020B0604020202020204" pitchFamily="34" charset="0"/>
                        </a:rPr>
                        <a:t>Perhitungan Tarif Parkir</a:t>
                      </a:r>
                      <a:endParaRPr lang="en-US" sz="1600"/>
                    </a:p>
                  </a:txBody>
                  <a:tcPr>
                    <a:solidFill>
                      <a:srgbClr val="E2E2E2"/>
                    </a:solidFill>
                  </a:tcPr>
                </a:tc>
                <a:tc>
                  <a:txBody>
                    <a:bodyPr/>
                    <a:lstStyle/>
                    <a:p>
                      <a:r>
                        <a:rPr lang="en-US" sz="1600" smtClean="0"/>
                        <a:t>Admin</a:t>
                      </a:r>
                      <a:endParaRPr lang="en-US" sz="1600"/>
                    </a:p>
                  </a:txBody>
                  <a:tcPr>
                    <a:solidFill>
                      <a:srgbClr val="E2E2E2"/>
                    </a:solidFill>
                  </a:tcPr>
                </a:tc>
                <a:extLst>
                  <a:ext uri="{0D108BD9-81ED-4DB2-BD59-A6C34878D82A}">
                    <a16:rowId xmlns:a16="http://schemas.microsoft.com/office/drawing/2014/main" val="782385841"/>
                  </a:ext>
                </a:extLst>
              </a:tr>
              <a:tr h="517604">
                <a:tc>
                  <a:txBody>
                    <a:bodyPr/>
                    <a:lstStyle/>
                    <a:p>
                      <a:r>
                        <a:rPr lang="en-US" sz="1600" smtClean="0"/>
                        <a:t>4.1</a:t>
                      </a:r>
                      <a:endParaRPr lang="en-US" sz="1600"/>
                    </a:p>
                  </a:txBody>
                  <a:tcPr>
                    <a:solidFill>
                      <a:srgbClr val="E2E2E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altLang="en-US" sz="1600" smtClean="0">
                          <a:latin typeface="Arial" panose="020B0604020202020204" pitchFamily="34" charset="0"/>
                          <a:cs typeface="Arial" panose="020B0604020202020204" pitchFamily="34" charset="0"/>
                        </a:rPr>
                        <a:t>Sistem mampu menyediakan fasilitas untuk melakukan pengaturan tarif parkir.</a:t>
                      </a:r>
                      <a:endParaRPr lang="en-US" sz="1600" b="1"/>
                    </a:p>
                  </a:txBody>
                  <a:tcPr>
                    <a:solidFill>
                      <a:srgbClr val="E2E2E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Admin</a:t>
                      </a:r>
                    </a:p>
                    <a:p>
                      <a:endParaRPr lang="en-US" sz="1600"/>
                    </a:p>
                  </a:txBody>
                  <a:tcPr>
                    <a:solidFill>
                      <a:srgbClr val="E2E2E2"/>
                    </a:solidFill>
                  </a:tcPr>
                </a:tc>
                <a:extLst>
                  <a:ext uri="{0D108BD9-81ED-4DB2-BD59-A6C34878D82A}">
                    <a16:rowId xmlns:a16="http://schemas.microsoft.com/office/drawing/2014/main" val="3687435660"/>
                  </a:ext>
                </a:extLst>
              </a:tr>
              <a:tr h="370840">
                <a:tc>
                  <a:txBody>
                    <a:bodyPr/>
                    <a:lstStyle/>
                    <a:p>
                      <a:r>
                        <a:rPr lang="en-US" sz="1600" smtClean="0"/>
                        <a:t>5</a:t>
                      </a:r>
                      <a:endParaRPr lang="en-US" sz="1600"/>
                    </a:p>
                  </a:txBody>
                  <a:tcPr>
                    <a:solidFill>
                      <a:srgbClr val="E2E2E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altLang="en-US" sz="1600" smtClean="0">
                          <a:latin typeface="Arial" panose="020B0604020202020204" pitchFamily="34" charset="0"/>
                          <a:cs typeface="Arial" panose="020B0604020202020204" pitchFamily="34" charset="0"/>
                        </a:rPr>
                        <a:t>Pengelolaan Laporan</a:t>
                      </a:r>
                      <a:endParaRPr lang="en-US" sz="1600"/>
                    </a:p>
                  </a:txBody>
                  <a:tcPr>
                    <a:solidFill>
                      <a:srgbClr val="E2E2E2"/>
                    </a:solidFill>
                  </a:tcPr>
                </a:tc>
                <a:tc>
                  <a:txBody>
                    <a:bodyPr/>
                    <a:lstStyle/>
                    <a:p>
                      <a:r>
                        <a:rPr lang="en-US" sz="1600" smtClean="0"/>
                        <a:t>Manajemen,</a:t>
                      </a:r>
                      <a:r>
                        <a:rPr lang="en-US" sz="1600" baseline="0" smtClean="0"/>
                        <a:t> Admin</a:t>
                      </a:r>
                      <a:endParaRPr lang="en-US" sz="1600"/>
                    </a:p>
                  </a:txBody>
                  <a:tcPr>
                    <a:solidFill>
                      <a:srgbClr val="E2E2E2"/>
                    </a:solidFill>
                  </a:tcPr>
                </a:tc>
                <a:extLst>
                  <a:ext uri="{0D108BD9-81ED-4DB2-BD59-A6C34878D82A}">
                    <a16:rowId xmlns:a16="http://schemas.microsoft.com/office/drawing/2014/main" val="2403241168"/>
                  </a:ext>
                </a:extLst>
              </a:tr>
              <a:tr h="370840">
                <a:tc>
                  <a:txBody>
                    <a:bodyPr/>
                    <a:lstStyle/>
                    <a:p>
                      <a:r>
                        <a:rPr lang="en-US" sz="1600" smtClean="0"/>
                        <a:t>5.1</a:t>
                      </a:r>
                      <a:endParaRPr lang="en-US" sz="1600"/>
                    </a:p>
                  </a:txBody>
                  <a:tcPr>
                    <a:solidFill>
                      <a:srgbClr val="E2E2E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altLang="en-US" sz="1600" smtClean="0">
                          <a:latin typeface="Arial" panose="020B0604020202020204" pitchFamily="34" charset="0"/>
                          <a:cs typeface="Arial" panose="020B0604020202020204" pitchFamily="34" charset="0"/>
                        </a:rPr>
                        <a:t>Sistem mampu menyediakan fasilitas untuk  pembuatan laporan berdasarkan tanggal, bulan dan tahun.</a:t>
                      </a:r>
                      <a:endParaRPr lang="en-US" altLang="en-US" sz="160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a:p>
                  </a:txBody>
                  <a:tcPr>
                    <a:solidFill>
                      <a:srgbClr val="E2E2E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Manajemen,</a:t>
                      </a:r>
                      <a:r>
                        <a:rPr lang="en-US" sz="1600" baseline="0" smtClean="0"/>
                        <a:t> Admin</a:t>
                      </a:r>
                      <a:endParaRPr lang="en-US" sz="1600" smtClean="0"/>
                    </a:p>
                    <a:p>
                      <a:endParaRPr lang="en-US" sz="1600"/>
                    </a:p>
                  </a:txBody>
                  <a:tcPr>
                    <a:solidFill>
                      <a:srgbClr val="E2E2E2"/>
                    </a:solidFill>
                  </a:tcPr>
                </a:tc>
                <a:extLst>
                  <a:ext uri="{0D108BD9-81ED-4DB2-BD59-A6C34878D82A}">
                    <a16:rowId xmlns:a16="http://schemas.microsoft.com/office/drawing/2014/main" val="4208230721"/>
                  </a:ext>
                </a:extLst>
              </a:tr>
            </a:tbl>
          </a:graphicData>
        </a:graphic>
      </p:graphicFrame>
    </p:spTree>
    <p:extLst>
      <p:ext uri="{BB962C8B-B14F-4D97-AF65-F5344CB8AC3E}">
        <p14:creationId xmlns:p14="http://schemas.microsoft.com/office/powerpoint/2010/main" val="31597467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152400"/>
            <a:ext cx="8229600" cy="334962"/>
          </a:xfrm>
        </p:spPr>
        <p:txBody>
          <a:bodyPr/>
          <a:lstStyle/>
          <a:p>
            <a:pPr eaLnBrk="1" hangingPunct="1"/>
            <a:r>
              <a:rPr lang="en-US" sz="2400" b="1" smtClean="0">
                <a:latin typeface="Arial" charset="0"/>
                <a:cs typeface="Arial" charset="0"/>
              </a:rPr>
              <a:t>Analisis Perangkat Lunak</a:t>
            </a:r>
          </a:p>
        </p:txBody>
      </p:sp>
      <p:sp>
        <p:nvSpPr>
          <p:cNvPr id="6" name="Rectangle 3">
            <a:extLst>
              <a:ext uri="{FF2B5EF4-FFF2-40B4-BE49-F238E27FC236}">
                <a16:creationId xmlns:a16="http://schemas.microsoft.com/office/drawing/2014/main" id="{1286E32A-B863-4EC4-A008-0DF18A68F12A}"/>
              </a:ext>
            </a:extLst>
          </p:cNvPr>
          <p:cNvSpPr txBox="1">
            <a:spLocks noChangeArrowheads="1"/>
          </p:cNvSpPr>
          <p:nvPr/>
        </p:nvSpPr>
        <p:spPr>
          <a:xfrm>
            <a:off x="457200" y="990600"/>
            <a:ext cx="8229600" cy="4038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90000"/>
              </a:lnSpc>
            </a:pPr>
            <a:r>
              <a:rPr lang="en-US" sz="2000" smtClean="0">
                <a:solidFill>
                  <a:srgbClr val="C00000"/>
                </a:solidFill>
              </a:rPr>
              <a:t>Analysis dan Perancangan Software sangat penting karena </a:t>
            </a:r>
            <a:r>
              <a:rPr lang="en-US" sz="2000">
                <a:solidFill>
                  <a:srgbClr val="C00000"/>
                </a:solidFill>
              </a:rPr>
              <a:t>:</a:t>
            </a:r>
          </a:p>
          <a:p>
            <a:pPr algn="l">
              <a:lnSpc>
                <a:spcPct val="90000"/>
              </a:lnSpc>
            </a:pPr>
            <a:r>
              <a:rPr lang="en-US" sz="2000" smtClean="0">
                <a:solidFill>
                  <a:srgbClr val="002060"/>
                </a:solidFill>
              </a:rPr>
              <a:t>- Lebih </a:t>
            </a:r>
            <a:r>
              <a:rPr lang="en-US" sz="2000">
                <a:solidFill>
                  <a:srgbClr val="002060"/>
                </a:solidFill>
              </a:rPr>
              <a:t>dari setengah </a:t>
            </a:r>
            <a:r>
              <a:rPr lang="en-US" sz="2000" smtClean="0">
                <a:solidFill>
                  <a:srgbClr val="002060"/>
                </a:solidFill>
              </a:rPr>
              <a:t>proyek </a:t>
            </a:r>
            <a:r>
              <a:rPr lang="en-US" sz="2000">
                <a:solidFill>
                  <a:srgbClr val="002060"/>
                </a:solidFill>
              </a:rPr>
              <a:t>pengembangan software </a:t>
            </a:r>
            <a:r>
              <a:rPr lang="en-US" sz="2000" smtClean="0">
                <a:solidFill>
                  <a:srgbClr val="FF0000"/>
                </a:solidFill>
              </a:rPr>
              <a:t>gagal</a:t>
            </a:r>
            <a:r>
              <a:rPr lang="en-US" sz="2000" smtClean="0">
                <a:solidFill>
                  <a:srgbClr val="002060"/>
                </a:solidFill>
              </a:rPr>
              <a:t>.</a:t>
            </a:r>
            <a:endParaRPr lang="en-US" sz="2000">
              <a:solidFill>
                <a:srgbClr val="C00000"/>
              </a:solidFill>
            </a:endParaRPr>
          </a:p>
          <a:p>
            <a:pPr lvl="1" algn="l">
              <a:lnSpc>
                <a:spcPct val="90000"/>
              </a:lnSpc>
            </a:pPr>
            <a:r>
              <a:rPr lang="en-US" sz="2000" smtClean="0">
                <a:solidFill>
                  <a:srgbClr val="FF0000"/>
                </a:solidFill>
              </a:rPr>
              <a:t>Canceled </a:t>
            </a:r>
            <a:r>
              <a:rPr lang="en-US" sz="2000">
                <a:solidFill>
                  <a:srgbClr val="FF0000"/>
                </a:solidFill>
              </a:rPr>
              <a:t>before completion</a:t>
            </a:r>
          </a:p>
          <a:p>
            <a:pPr lvl="1" algn="l">
              <a:lnSpc>
                <a:spcPct val="90000"/>
              </a:lnSpc>
            </a:pPr>
            <a:r>
              <a:rPr lang="en-US" sz="2000" smtClean="0">
                <a:solidFill>
                  <a:srgbClr val="FF0000"/>
                </a:solidFill>
              </a:rPr>
              <a:t>Software </a:t>
            </a:r>
            <a:r>
              <a:rPr lang="en-US" sz="2000">
                <a:solidFill>
                  <a:srgbClr val="FF0000"/>
                </a:solidFill>
              </a:rPr>
              <a:t>tidak pernah dipakai setelah </a:t>
            </a:r>
            <a:r>
              <a:rPr lang="en-US" sz="2000" smtClean="0">
                <a:solidFill>
                  <a:srgbClr val="FF0000"/>
                </a:solidFill>
              </a:rPr>
              <a:t>selesai </a:t>
            </a:r>
            <a:r>
              <a:rPr lang="en-US" sz="2000">
                <a:solidFill>
                  <a:srgbClr val="FF0000"/>
                </a:solidFill>
              </a:rPr>
              <a:t>dibuat</a:t>
            </a:r>
          </a:p>
          <a:p>
            <a:pPr lvl="1" algn="l">
              <a:lnSpc>
                <a:spcPct val="90000"/>
              </a:lnSpc>
            </a:pPr>
            <a:r>
              <a:rPr lang="en-US" sz="2000" smtClean="0">
                <a:solidFill>
                  <a:srgbClr val="FF0000"/>
                </a:solidFill>
              </a:rPr>
              <a:t>Tidak </a:t>
            </a:r>
            <a:r>
              <a:rPr lang="en-US" sz="2000">
                <a:solidFill>
                  <a:srgbClr val="FF0000"/>
                </a:solidFill>
              </a:rPr>
              <a:t>memberikan manfaat seperti yang diharapkan</a:t>
            </a:r>
            <a:r>
              <a:rPr lang="en-US" sz="2000" smtClean="0">
                <a:solidFill>
                  <a:srgbClr val="FF0000"/>
                </a:solidFill>
              </a:rPr>
              <a:t>.</a:t>
            </a:r>
          </a:p>
          <a:p>
            <a:pPr lvl="1" algn="l">
              <a:lnSpc>
                <a:spcPct val="90000"/>
              </a:lnSpc>
            </a:pPr>
            <a:r>
              <a:rPr lang="en-US" sz="2000" smtClean="0">
                <a:solidFill>
                  <a:srgbClr val="FF0000"/>
                </a:solidFill>
              </a:rPr>
              <a:t>software </a:t>
            </a:r>
            <a:r>
              <a:rPr lang="en-US" sz="2000">
                <a:solidFill>
                  <a:srgbClr val="FF0000"/>
                </a:solidFill>
              </a:rPr>
              <a:t>analyst</a:t>
            </a:r>
            <a:r>
              <a:rPr lang="en-US" sz="2000">
                <a:solidFill>
                  <a:schemeClr val="tx1"/>
                </a:solidFill>
              </a:rPr>
              <a:t> </a:t>
            </a:r>
            <a:r>
              <a:rPr lang="en-US" sz="2000">
                <a:solidFill>
                  <a:srgbClr val="C00000"/>
                </a:solidFill>
              </a:rPr>
              <a:t>try to build wonderful systems</a:t>
            </a:r>
            <a:r>
              <a:rPr lang="en-US" sz="2000">
                <a:solidFill>
                  <a:schemeClr val="tx1"/>
                </a:solidFill>
              </a:rPr>
              <a:t> </a:t>
            </a:r>
            <a:r>
              <a:rPr lang="en-US" sz="2000">
                <a:solidFill>
                  <a:srgbClr val="FF0000"/>
                </a:solidFill>
              </a:rPr>
              <a:t>tanpa  memahami organisasi dan business process</a:t>
            </a:r>
          </a:p>
          <a:p>
            <a:pPr lvl="1" algn="l">
              <a:lnSpc>
                <a:spcPct val="90000"/>
              </a:lnSpc>
            </a:pPr>
            <a:endParaRPr lang="en-US" sz="2000">
              <a:solidFill>
                <a:srgbClr val="002060"/>
              </a:solidFill>
            </a:endParaRPr>
          </a:p>
          <a:p>
            <a:pPr algn="l">
              <a:lnSpc>
                <a:spcPct val="90000"/>
              </a:lnSpc>
            </a:pPr>
            <a:r>
              <a:rPr lang="en-US" sz="2000">
                <a:solidFill>
                  <a:schemeClr val="tx1"/>
                </a:solidFill>
              </a:rPr>
              <a:t>Jika ada yang tidak gagal :</a:t>
            </a:r>
          </a:p>
          <a:p>
            <a:pPr lvl="1" algn="l">
              <a:lnSpc>
                <a:spcPct val="90000"/>
              </a:lnSpc>
            </a:pPr>
            <a:r>
              <a:rPr lang="en-US" sz="2000" smtClean="0">
                <a:solidFill>
                  <a:srgbClr val="002060"/>
                </a:solidFill>
              </a:rPr>
              <a:t>- Delivery </a:t>
            </a:r>
            <a:r>
              <a:rPr lang="en-US" sz="2000">
                <a:solidFill>
                  <a:srgbClr val="002060"/>
                </a:solidFill>
              </a:rPr>
              <a:t>nya terlambat</a:t>
            </a:r>
          </a:p>
          <a:p>
            <a:pPr lvl="1" algn="l">
              <a:lnSpc>
                <a:spcPct val="90000"/>
              </a:lnSpc>
            </a:pPr>
            <a:r>
              <a:rPr lang="en-US" sz="2000" smtClean="0">
                <a:solidFill>
                  <a:srgbClr val="002060"/>
                </a:solidFill>
              </a:rPr>
              <a:t>- Over </a:t>
            </a:r>
            <a:r>
              <a:rPr lang="en-US" sz="2000">
                <a:solidFill>
                  <a:srgbClr val="002060"/>
                </a:solidFill>
              </a:rPr>
              <a:t>budget</a:t>
            </a:r>
          </a:p>
          <a:p>
            <a:pPr lvl="1" algn="l">
              <a:lnSpc>
                <a:spcPct val="90000"/>
              </a:lnSpc>
            </a:pPr>
            <a:r>
              <a:rPr lang="en-US" sz="2000" smtClean="0">
                <a:solidFill>
                  <a:srgbClr val="002060"/>
                </a:solidFill>
              </a:rPr>
              <a:t>- Tidak </a:t>
            </a:r>
            <a:r>
              <a:rPr lang="en-US" sz="2000">
                <a:solidFill>
                  <a:srgbClr val="002060"/>
                </a:solidFill>
              </a:rPr>
              <a:t>memberikan </a:t>
            </a:r>
            <a:r>
              <a:rPr lang="en-US" sz="2000" smtClean="0">
                <a:solidFill>
                  <a:srgbClr val="002060"/>
                </a:solidFill>
              </a:rPr>
              <a:t>feature/fungsi </a:t>
            </a:r>
            <a:r>
              <a:rPr lang="en-US" sz="2000">
                <a:solidFill>
                  <a:srgbClr val="002060"/>
                </a:solidFill>
              </a:rPr>
              <a:t>seperti yang telah </a:t>
            </a:r>
            <a:r>
              <a:rPr lang="en-US" sz="2000" smtClean="0">
                <a:solidFill>
                  <a:srgbClr val="002060"/>
                </a:solidFill>
              </a:rPr>
              <a:t>disepakati</a:t>
            </a:r>
            <a:endParaRPr lang="en-US" sz="2000" dirty="0">
              <a:solidFill>
                <a:srgbClr val="002060"/>
              </a:solidFill>
            </a:endParaRPr>
          </a:p>
        </p:txBody>
      </p:sp>
      <p:sp>
        <p:nvSpPr>
          <p:cNvPr id="3" name="Rectangle 2"/>
          <p:cNvSpPr/>
          <p:nvPr/>
        </p:nvSpPr>
        <p:spPr>
          <a:xfrm>
            <a:off x="304800" y="5521552"/>
            <a:ext cx="8534400" cy="369332"/>
          </a:xfrm>
          <a:prstGeom prst="rect">
            <a:avLst/>
          </a:prstGeom>
          <a:solidFill>
            <a:srgbClr val="FFFF00"/>
          </a:solidFill>
        </p:spPr>
        <p:txBody>
          <a:bodyPr wrap="square">
            <a:spAutoFit/>
          </a:bodyPr>
          <a:lstStyle/>
          <a:p>
            <a:r>
              <a:rPr lang="en-US" smtClean="0"/>
              <a:t>Tujuan Utama adalah membuat software yang memberikan benefit bagi customer. </a:t>
            </a:r>
            <a:endParaRPr 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fade">
                                      <p:cBhvr>
                                        <p:cTn id="24" dur="1000"/>
                                        <p:tgtEl>
                                          <p:spTgt spid="6">
                                            <p:txEl>
                                              <p:pRg st="3" end="3"/>
                                            </p:txEl>
                                          </p:spTgt>
                                        </p:tgtEl>
                                      </p:cBhvr>
                                    </p:animEffect>
                                    <p:anim calcmode="lin" valueType="num">
                                      <p:cBhvr>
                                        <p:cTn id="2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Effect transition="in" filter="fade">
                                      <p:cBhvr>
                                        <p:cTn id="29" dur="1000"/>
                                        <p:tgtEl>
                                          <p:spTgt spid="6">
                                            <p:txEl>
                                              <p:pRg st="4" end="4"/>
                                            </p:txEl>
                                          </p:spTgt>
                                        </p:tgtEl>
                                      </p:cBhvr>
                                    </p:animEffect>
                                    <p:anim calcmode="lin" valueType="num">
                                      <p:cBhvr>
                                        <p:cTn id="30"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6">
                                            <p:txEl>
                                              <p:pRg st="5" end="5"/>
                                            </p:txEl>
                                          </p:spTgt>
                                        </p:tgtEl>
                                        <p:attrNameLst>
                                          <p:attrName>style.visibility</p:attrName>
                                        </p:attrNameLst>
                                      </p:cBhvr>
                                      <p:to>
                                        <p:strVal val="visible"/>
                                      </p:to>
                                    </p:set>
                                    <p:animEffect transition="in" filter="fade">
                                      <p:cBhvr>
                                        <p:cTn id="34" dur="1000"/>
                                        <p:tgtEl>
                                          <p:spTgt spid="6">
                                            <p:txEl>
                                              <p:pRg st="5" end="5"/>
                                            </p:txEl>
                                          </p:spTgt>
                                        </p:tgtEl>
                                      </p:cBhvr>
                                    </p:animEffect>
                                    <p:anim calcmode="lin" valueType="num">
                                      <p:cBhvr>
                                        <p:cTn id="35"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6">
                                            <p:txEl>
                                              <p:pRg st="7" end="7"/>
                                            </p:txEl>
                                          </p:spTgt>
                                        </p:tgtEl>
                                        <p:attrNameLst>
                                          <p:attrName>style.visibility</p:attrName>
                                        </p:attrNameLst>
                                      </p:cBhvr>
                                      <p:to>
                                        <p:strVal val="visible"/>
                                      </p:to>
                                    </p:set>
                                    <p:animEffect transition="in" filter="fade">
                                      <p:cBhvr>
                                        <p:cTn id="41" dur="1000"/>
                                        <p:tgtEl>
                                          <p:spTgt spid="6">
                                            <p:txEl>
                                              <p:pRg st="7" end="7"/>
                                            </p:txEl>
                                          </p:spTgt>
                                        </p:tgtEl>
                                      </p:cBhvr>
                                    </p:animEffect>
                                    <p:anim calcmode="lin" valueType="num">
                                      <p:cBhvr>
                                        <p:cTn id="42"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7" end="7"/>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6">
                                            <p:txEl>
                                              <p:pRg st="8" end="8"/>
                                            </p:txEl>
                                          </p:spTgt>
                                        </p:tgtEl>
                                        <p:attrNameLst>
                                          <p:attrName>style.visibility</p:attrName>
                                        </p:attrNameLst>
                                      </p:cBhvr>
                                      <p:to>
                                        <p:strVal val="visible"/>
                                      </p:to>
                                    </p:set>
                                    <p:animEffect transition="in" filter="fade">
                                      <p:cBhvr>
                                        <p:cTn id="46" dur="1000"/>
                                        <p:tgtEl>
                                          <p:spTgt spid="6">
                                            <p:txEl>
                                              <p:pRg st="8" end="8"/>
                                            </p:txEl>
                                          </p:spTgt>
                                        </p:tgtEl>
                                      </p:cBhvr>
                                    </p:animEffect>
                                    <p:anim calcmode="lin" valueType="num">
                                      <p:cBhvr>
                                        <p:cTn id="47"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6">
                                            <p:txEl>
                                              <p:pRg st="8" end="8"/>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6">
                                            <p:txEl>
                                              <p:pRg st="9" end="9"/>
                                            </p:txEl>
                                          </p:spTgt>
                                        </p:tgtEl>
                                        <p:attrNameLst>
                                          <p:attrName>style.visibility</p:attrName>
                                        </p:attrNameLst>
                                      </p:cBhvr>
                                      <p:to>
                                        <p:strVal val="visible"/>
                                      </p:to>
                                    </p:set>
                                    <p:animEffect transition="in" filter="fade">
                                      <p:cBhvr>
                                        <p:cTn id="51" dur="1000"/>
                                        <p:tgtEl>
                                          <p:spTgt spid="6">
                                            <p:txEl>
                                              <p:pRg st="9" end="9"/>
                                            </p:txEl>
                                          </p:spTgt>
                                        </p:tgtEl>
                                      </p:cBhvr>
                                    </p:animEffect>
                                    <p:anim calcmode="lin" valueType="num">
                                      <p:cBhvr>
                                        <p:cTn id="52"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53" dur="1000" fill="hold"/>
                                        <p:tgtEl>
                                          <p:spTgt spid="6">
                                            <p:txEl>
                                              <p:pRg st="9" end="9"/>
                                            </p:tx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6">
                                            <p:txEl>
                                              <p:pRg st="10" end="10"/>
                                            </p:txEl>
                                          </p:spTgt>
                                        </p:tgtEl>
                                        <p:attrNameLst>
                                          <p:attrName>style.visibility</p:attrName>
                                        </p:attrNameLst>
                                      </p:cBhvr>
                                      <p:to>
                                        <p:strVal val="visible"/>
                                      </p:to>
                                    </p:set>
                                    <p:animEffect transition="in" filter="fade">
                                      <p:cBhvr>
                                        <p:cTn id="56" dur="1000"/>
                                        <p:tgtEl>
                                          <p:spTgt spid="6">
                                            <p:txEl>
                                              <p:pRg st="10" end="10"/>
                                            </p:txEl>
                                          </p:spTgt>
                                        </p:tgtEl>
                                      </p:cBhvr>
                                    </p:animEffect>
                                    <p:anim calcmode="lin" valueType="num">
                                      <p:cBhvr>
                                        <p:cTn id="57"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fade">
                                      <p:cBhvr>
                                        <p:cTn id="6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19100" y="274638"/>
            <a:ext cx="8229600" cy="334962"/>
          </a:xfrm>
        </p:spPr>
        <p:txBody>
          <a:bodyPr/>
          <a:lstStyle/>
          <a:p>
            <a:pPr eaLnBrk="1" hangingPunct="1"/>
            <a:r>
              <a:rPr lang="id-ID" sz="2800" smtClean="0"/>
              <a:t>DIAGRAM USE CASE</a:t>
            </a:r>
            <a:r>
              <a:rPr lang="en-US" sz="2800" smtClean="0"/>
              <a:t> SECURE PARKING</a:t>
            </a:r>
          </a:p>
        </p:txBody>
      </p:sp>
      <p:pic>
        <p:nvPicPr>
          <p:cNvPr id="17411" name="Picture 4"/>
          <p:cNvPicPr>
            <a:picLocks noGrp="1" noChangeAspect="1" noChangeArrowheads="1"/>
          </p:cNvPicPr>
          <p:nvPr>
            <p:ph sz="half" idx="4294967295"/>
          </p:nvPr>
        </p:nvPicPr>
        <p:blipFill>
          <a:blip r:embed="rId2"/>
          <a:srcRect l="36536" r="36061" b="46066"/>
          <a:stretch>
            <a:fillRect/>
          </a:stretch>
        </p:blipFill>
        <p:spPr>
          <a:xfrm>
            <a:off x="914400" y="1600200"/>
            <a:ext cx="266700" cy="533400"/>
          </a:xfrm>
        </p:spPr>
      </p:pic>
      <p:sp>
        <p:nvSpPr>
          <p:cNvPr id="17412" name="TextBox 6"/>
          <p:cNvSpPr txBox="1">
            <a:spLocks noChangeArrowheads="1"/>
          </p:cNvSpPr>
          <p:nvPr/>
        </p:nvSpPr>
        <p:spPr bwMode="auto">
          <a:xfrm>
            <a:off x="457200" y="2133600"/>
            <a:ext cx="1233488" cy="276225"/>
          </a:xfrm>
          <a:prstGeom prst="rect">
            <a:avLst/>
          </a:prstGeom>
          <a:noFill/>
          <a:ln w="9525">
            <a:noFill/>
            <a:miter lim="800000"/>
            <a:headEnd/>
            <a:tailEnd/>
          </a:ln>
        </p:spPr>
        <p:txBody>
          <a:bodyPr wrap="none">
            <a:spAutoFit/>
          </a:bodyPr>
          <a:lstStyle/>
          <a:p>
            <a:r>
              <a:rPr lang="id-ID" sz="1200"/>
              <a:t>Administrator</a:t>
            </a:r>
          </a:p>
        </p:txBody>
      </p:sp>
      <p:sp>
        <p:nvSpPr>
          <p:cNvPr id="8" name="Oval 7"/>
          <p:cNvSpPr/>
          <p:nvPr/>
        </p:nvSpPr>
        <p:spPr bwMode="auto">
          <a:xfrm>
            <a:off x="3886200" y="1752600"/>
            <a:ext cx="1219200" cy="533400"/>
          </a:xfrm>
          <a:prstGeom prst="ellipse">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0" hangingPunct="0">
              <a:defRPr/>
            </a:pPr>
            <a:r>
              <a:rPr lang="id-ID" sz="1200" dirty="0">
                <a:solidFill>
                  <a:schemeClr val="tx1"/>
                </a:solidFill>
              </a:rPr>
              <a:t>Login</a:t>
            </a:r>
          </a:p>
        </p:txBody>
      </p:sp>
      <p:pic>
        <p:nvPicPr>
          <p:cNvPr id="17414" name="Picture 4"/>
          <p:cNvPicPr>
            <a:picLocks noGrp="1" noChangeAspect="1" noChangeArrowheads="1"/>
          </p:cNvPicPr>
          <p:nvPr>
            <p:ph sz="half" idx="4294967295"/>
          </p:nvPr>
        </p:nvPicPr>
        <p:blipFill>
          <a:blip r:embed="rId2"/>
          <a:srcRect l="36536" r="36061" b="46066"/>
          <a:stretch>
            <a:fillRect/>
          </a:stretch>
        </p:blipFill>
        <p:spPr>
          <a:xfrm>
            <a:off x="914400" y="2590800"/>
            <a:ext cx="266700" cy="533400"/>
          </a:xfrm>
        </p:spPr>
      </p:pic>
      <p:sp>
        <p:nvSpPr>
          <p:cNvPr id="17415" name="TextBox 9"/>
          <p:cNvSpPr txBox="1">
            <a:spLocks noChangeArrowheads="1"/>
          </p:cNvSpPr>
          <p:nvPr/>
        </p:nvSpPr>
        <p:spPr bwMode="auto">
          <a:xfrm>
            <a:off x="457200" y="3124200"/>
            <a:ext cx="1416050" cy="276225"/>
          </a:xfrm>
          <a:prstGeom prst="rect">
            <a:avLst/>
          </a:prstGeom>
          <a:noFill/>
          <a:ln w="9525">
            <a:noFill/>
            <a:miter lim="800000"/>
            <a:headEnd/>
            <a:tailEnd/>
          </a:ln>
        </p:spPr>
        <p:txBody>
          <a:bodyPr wrap="none">
            <a:spAutoFit/>
          </a:bodyPr>
          <a:lstStyle/>
          <a:p>
            <a:r>
              <a:rPr lang="id-ID" sz="1200"/>
              <a:t>Operator Masuk</a:t>
            </a:r>
          </a:p>
        </p:txBody>
      </p:sp>
      <p:sp>
        <p:nvSpPr>
          <p:cNvPr id="11" name="Oval 10"/>
          <p:cNvSpPr/>
          <p:nvPr/>
        </p:nvSpPr>
        <p:spPr bwMode="auto">
          <a:xfrm>
            <a:off x="3886200" y="3200400"/>
            <a:ext cx="1524000" cy="533400"/>
          </a:xfrm>
          <a:prstGeom prst="ellipse">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0" hangingPunct="0">
              <a:defRPr/>
            </a:pPr>
            <a:r>
              <a:rPr lang="id-ID" sz="1200" dirty="0">
                <a:solidFill>
                  <a:schemeClr val="tx1"/>
                </a:solidFill>
              </a:rPr>
              <a:t>Buka Pintu Masuk</a:t>
            </a:r>
          </a:p>
        </p:txBody>
      </p:sp>
      <p:sp>
        <p:nvSpPr>
          <p:cNvPr id="12" name="Oval 11"/>
          <p:cNvSpPr/>
          <p:nvPr/>
        </p:nvSpPr>
        <p:spPr bwMode="auto">
          <a:xfrm>
            <a:off x="3276600" y="2362200"/>
            <a:ext cx="2362200" cy="533400"/>
          </a:xfrm>
          <a:prstGeom prst="ellipse">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0" hangingPunct="0">
              <a:defRPr/>
            </a:pPr>
            <a:r>
              <a:rPr lang="id-ID" sz="1200" dirty="0">
                <a:solidFill>
                  <a:schemeClr val="tx1"/>
                </a:solidFill>
              </a:rPr>
              <a:t>Pencatatan Kendaraan Masuk</a:t>
            </a:r>
          </a:p>
        </p:txBody>
      </p:sp>
      <p:sp>
        <p:nvSpPr>
          <p:cNvPr id="13" name="Oval 12"/>
          <p:cNvSpPr/>
          <p:nvPr/>
        </p:nvSpPr>
        <p:spPr bwMode="auto">
          <a:xfrm>
            <a:off x="3276600" y="3962400"/>
            <a:ext cx="2514600" cy="533400"/>
          </a:xfrm>
          <a:prstGeom prst="ellipse">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0" hangingPunct="0">
              <a:defRPr/>
            </a:pPr>
            <a:r>
              <a:rPr lang="id-ID" sz="1200" dirty="0">
                <a:solidFill>
                  <a:schemeClr val="tx1"/>
                </a:solidFill>
              </a:rPr>
              <a:t>Pencatatan Kendaraan Keluar</a:t>
            </a:r>
          </a:p>
        </p:txBody>
      </p:sp>
      <p:sp>
        <p:nvSpPr>
          <p:cNvPr id="14" name="Oval 13"/>
          <p:cNvSpPr/>
          <p:nvPr/>
        </p:nvSpPr>
        <p:spPr bwMode="auto">
          <a:xfrm>
            <a:off x="3733800" y="4800600"/>
            <a:ext cx="1524000" cy="533400"/>
          </a:xfrm>
          <a:prstGeom prst="ellipse">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0" hangingPunct="0">
              <a:defRPr/>
            </a:pPr>
            <a:r>
              <a:rPr lang="id-ID" sz="1200" dirty="0">
                <a:solidFill>
                  <a:schemeClr val="tx1"/>
                </a:solidFill>
              </a:rPr>
              <a:t>Buka Pintu Keluar</a:t>
            </a:r>
          </a:p>
        </p:txBody>
      </p:sp>
      <p:sp>
        <p:nvSpPr>
          <p:cNvPr id="15" name="Oval 14"/>
          <p:cNvSpPr/>
          <p:nvPr/>
        </p:nvSpPr>
        <p:spPr bwMode="auto">
          <a:xfrm>
            <a:off x="3429000" y="5562600"/>
            <a:ext cx="1905000" cy="533400"/>
          </a:xfrm>
          <a:prstGeom prst="ellipse">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0" hangingPunct="0">
              <a:defRPr/>
            </a:pPr>
            <a:r>
              <a:rPr lang="id-ID" sz="1200" dirty="0">
                <a:solidFill>
                  <a:schemeClr val="tx1"/>
                </a:solidFill>
              </a:rPr>
              <a:t>Pengelolaan Laporan</a:t>
            </a:r>
          </a:p>
        </p:txBody>
      </p:sp>
      <p:pic>
        <p:nvPicPr>
          <p:cNvPr id="17421" name="Picture 4"/>
          <p:cNvPicPr>
            <a:picLocks noGrp="1" noChangeAspect="1" noChangeArrowheads="1"/>
          </p:cNvPicPr>
          <p:nvPr>
            <p:ph sz="half" idx="4294967295"/>
          </p:nvPr>
        </p:nvPicPr>
        <p:blipFill>
          <a:blip r:embed="rId2"/>
          <a:srcRect l="36536" r="36061" b="46066"/>
          <a:stretch>
            <a:fillRect/>
          </a:stretch>
        </p:blipFill>
        <p:spPr>
          <a:xfrm>
            <a:off x="7887901" y="1745482"/>
            <a:ext cx="266700" cy="533400"/>
          </a:xfrm>
        </p:spPr>
      </p:pic>
      <p:sp>
        <p:nvSpPr>
          <p:cNvPr id="17422" name="TextBox 16"/>
          <p:cNvSpPr txBox="1">
            <a:spLocks noChangeArrowheads="1"/>
          </p:cNvSpPr>
          <p:nvPr/>
        </p:nvSpPr>
        <p:spPr bwMode="auto">
          <a:xfrm>
            <a:off x="7660328" y="2177816"/>
            <a:ext cx="1080745" cy="276999"/>
          </a:xfrm>
          <a:prstGeom prst="rect">
            <a:avLst/>
          </a:prstGeom>
          <a:noFill/>
          <a:ln w="9525">
            <a:noFill/>
            <a:miter lim="800000"/>
            <a:headEnd/>
            <a:tailEnd/>
          </a:ln>
        </p:spPr>
        <p:txBody>
          <a:bodyPr wrap="none">
            <a:spAutoFit/>
          </a:bodyPr>
          <a:lstStyle/>
          <a:p>
            <a:r>
              <a:rPr lang="en-US" sz="1200" smtClean="0"/>
              <a:t>&lt;&lt;Kamera&gt;&gt;</a:t>
            </a:r>
            <a:endParaRPr lang="id-ID" sz="1200"/>
          </a:p>
        </p:txBody>
      </p:sp>
      <p:sp>
        <p:nvSpPr>
          <p:cNvPr id="17423" name="Rectangle 17"/>
          <p:cNvSpPr>
            <a:spLocks noChangeArrowheads="1"/>
          </p:cNvSpPr>
          <p:nvPr/>
        </p:nvSpPr>
        <p:spPr bwMode="auto">
          <a:xfrm>
            <a:off x="2286000" y="914400"/>
            <a:ext cx="5029200" cy="5791200"/>
          </a:xfrm>
          <a:prstGeom prst="rect">
            <a:avLst/>
          </a:prstGeom>
          <a:noFill/>
          <a:ln w="9525" algn="ctr">
            <a:solidFill>
              <a:schemeClr val="tx1"/>
            </a:solidFill>
            <a:round/>
            <a:headEnd/>
            <a:tailEnd/>
          </a:ln>
        </p:spPr>
        <p:txBody>
          <a:bodyPr/>
          <a:lstStyle/>
          <a:p>
            <a:pPr eaLnBrk="0" hangingPunct="0"/>
            <a:endParaRPr lang="en-US"/>
          </a:p>
        </p:txBody>
      </p:sp>
      <p:cxnSp>
        <p:nvCxnSpPr>
          <p:cNvPr id="17424" name="Straight Arrow Connector 19"/>
          <p:cNvCxnSpPr>
            <a:cxnSpLocks noChangeShapeType="1"/>
            <a:endCxn id="8" idx="2"/>
          </p:cNvCxnSpPr>
          <p:nvPr/>
        </p:nvCxnSpPr>
        <p:spPr bwMode="auto">
          <a:xfrm flipV="1">
            <a:off x="1143000" y="2019300"/>
            <a:ext cx="2743200" cy="190500"/>
          </a:xfrm>
          <a:prstGeom prst="straightConnector1">
            <a:avLst/>
          </a:prstGeom>
          <a:noFill/>
          <a:ln w="9525" algn="ctr">
            <a:solidFill>
              <a:schemeClr val="tx1"/>
            </a:solidFill>
            <a:round/>
            <a:headEnd type="none" w="med" len="med"/>
            <a:tailEnd type="none" w="med" len="med"/>
          </a:ln>
        </p:spPr>
      </p:cxnSp>
      <p:cxnSp>
        <p:nvCxnSpPr>
          <p:cNvPr id="17425" name="Straight Arrow Connector 20"/>
          <p:cNvCxnSpPr>
            <a:cxnSpLocks noChangeShapeType="1"/>
            <a:endCxn id="12" idx="2"/>
          </p:cNvCxnSpPr>
          <p:nvPr/>
        </p:nvCxnSpPr>
        <p:spPr bwMode="auto">
          <a:xfrm flipV="1">
            <a:off x="1295400" y="2628900"/>
            <a:ext cx="1981200" cy="190500"/>
          </a:xfrm>
          <a:prstGeom prst="straightConnector1">
            <a:avLst/>
          </a:prstGeom>
          <a:noFill/>
          <a:ln w="9525" algn="ctr">
            <a:solidFill>
              <a:schemeClr val="tx1"/>
            </a:solidFill>
            <a:round/>
            <a:headEnd type="none" w="med" len="med"/>
            <a:tailEnd type="none" w="med" len="med"/>
          </a:ln>
        </p:spPr>
      </p:cxnSp>
      <p:pic>
        <p:nvPicPr>
          <p:cNvPr id="17426" name="Picture 4"/>
          <p:cNvPicPr>
            <a:picLocks noGrp="1" noChangeAspect="1" noChangeArrowheads="1"/>
          </p:cNvPicPr>
          <p:nvPr>
            <p:ph sz="half" idx="4294967295"/>
          </p:nvPr>
        </p:nvPicPr>
        <p:blipFill>
          <a:blip r:embed="rId2"/>
          <a:srcRect l="36536" r="36061" b="46066"/>
          <a:stretch>
            <a:fillRect/>
          </a:stretch>
        </p:blipFill>
        <p:spPr>
          <a:xfrm>
            <a:off x="914400" y="3733800"/>
            <a:ext cx="266700" cy="533400"/>
          </a:xfrm>
        </p:spPr>
      </p:pic>
      <p:sp>
        <p:nvSpPr>
          <p:cNvPr id="17427" name="TextBox 24"/>
          <p:cNvSpPr txBox="1">
            <a:spLocks noChangeArrowheads="1"/>
          </p:cNvSpPr>
          <p:nvPr/>
        </p:nvSpPr>
        <p:spPr bwMode="auto">
          <a:xfrm>
            <a:off x="457200" y="4267200"/>
            <a:ext cx="1416050" cy="276225"/>
          </a:xfrm>
          <a:prstGeom prst="rect">
            <a:avLst/>
          </a:prstGeom>
          <a:noFill/>
          <a:ln w="9525">
            <a:noFill/>
            <a:miter lim="800000"/>
            <a:headEnd/>
            <a:tailEnd/>
          </a:ln>
        </p:spPr>
        <p:txBody>
          <a:bodyPr wrap="none">
            <a:spAutoFit/>
          </a:bodyPr>
          <a:lstStyle/>
          <a:p>
            <a:r>
              <a:rPr lang="id-ID" sz="1200"/>
              <a:t>Operator Keluar</a:t>
            </a:r>
          </a:p>
        </p:txBody>
      </p:sp>
      <p:cxnSp>
        <p:nvCxnSpPr>
          <p:cNvPr id="17428" name="Straight Arrow Connector 25"/>
          <p:cNvCxnSpPr>
            <a:cxnSpLocks noChangeShapeType="1"/>
            <a:endCxn id="8" idx="2"/>
          </p:cNvCxnSpPr>
          <p:nvPr/>
        </p:nvCxnSpPr>
        <p:spPr bwMode="auto">
          <a:xfrm flipV="1">
            <a:off x="1447800" y="2019300"/>
            <a:ext cx="2438400" cy="2095500"/>
          </a:xfrm>
          <a:prstGeom prst="straightConnector1">
            <a:avLst/>
          </a:prstGeom>
          <a:noFill/>
          <a:ln w="9525" algn="ctr">
            <a:solidFill>
              <a:schemeClr val="tx1"/>
            </a:solidFill>
            <a:round/>
            <a:headEnd type="none" w="med" len="med"/>
            <a:tailEnd type="none" w="med" len="med"/>
          </a:ln>
        </p:spPr>
      </p:cxnSp>
      <p:pic>
        <p:nvPicPr>
          <p:cNvPr id="17429" name="Picture 4"/>
          <p:cNvPicPr>
            <a:picLocks noGrp="1" noChangeAspect="1" noChangeArrowheads="1"/>
          </p:cNvPicPr>
          <p:nvPr>
            <p:ph sz="half" idx="4294967295"/>
          </p:nvPr>
        </p:nvPicPr>
        <p:blipFill>
          <a:blip r:embed="rId2"/>
          <a:srcRect l="36536" r="36061" b="46066"/>
          <a:stretch>
            <a:fillRect/>
          </a:stretch>
        </p:blipFill>
        <p:spPr>
          <a:xfrm>
            <a:off x="7996023" y="4419600"/>
            <a:ext cx="266700" cy="533400"/>
          </a:xfrm>
        </p:spPr>
      </p:pic>
      <p:sp>
        <p:nvSpPr>
          <p:cNvPr id="17430" name="TextBox 28"/>
          <p:cNvSpPr txBox="1">
            <a:spLocks noChangeArrowheads="1"/>
          </p:cNvSpPr>
          <p:nvPr/>
        </p:nvSpPr>
        <p:spPr bwMode="auto">
          <a:xfrm>
            <a:off x="7616211" y="4841011"/>
            <a:ext cx="1371600" cy="646113"/>
          </a:xfrm>
          <a:prstGeom prst="rect">
            <a:avLst/>
          </a:prstGeom>
          <a:noFill/>
          <a:ln w="9525">
            <a:noFill/>
            <a:miter lim="800000"/>
            <a:headEnd/>
            <a:tailEnd/>
          </a:ln>
        </p:spPr>
        <p:txBody>
          <a:bodyPr>
            <a:spAutoFit/>
          </a:bodyPr>
          <a:lstStyle/>
          <a:p>
            <a:r>
              <a:rPr lang="id-ID" sz="1200"/>
              <a:t>Maajemen Pengelola Parkir</a:t>
            </a:r>
          </a:p>
        </p:txBody>
      </p:sp>
      <p:cxnSp>
        <p:nvCxnSpPr>
          <p:cNvPr id="17431" name="Straight Arrow Connector 29"/>
          <p:cNvCxnSpPr>
            <a:cxnSpLocks noChangeShapeType="1"/>
            <a:stCxn id="17430" idx="1"/>
            <a:endCxn id="15" idx="6"/>
          </p:cNvCxnSpPr>
          <p:nvPr/>
        </p:nvCxnSpPr>
        <p:spPr bwMode="auto">
          <a:xfrm flipH="1">
            <a:off x="5334000" y="5164068"/>
            <a:ext cx="2282211" cy="665232"/>
          </a:xfrm>
          <a:prstGeom prst="straightConnector1">
            <a:avLst/>
          </a:prstGeom>
          <a:noFill/>
          <a:ln w="9525" algn="ctr">
            <a:solidFill>
              <a:schemeClr val="tx1"/>
            </a:solidFill>
            <a:round/>
            <a:headEnd type="none" w="med" len="med"/>
            <a:tailEnd type="none" w="med" len="med"/>
          </a:ln>
        </p:spPr>
      </p:cxnSp>
      <p:cxnSp>
        <p:nvCxnSpPr>
          <p:cNvPr id="17432" name="Straight Arrow Connector 32"/>
          <p:cNvCxnSpPr>
            <a:cxnSpLocks noChangeShapeType="1"/>
          </p:cNvCxnSpPr>
          <p:nvPr/>
        </p:nvCxnSpPr>
        <p:spPr bwMode="auto">
          <a:xfrm flipH="1">
            <a:off x="5586713" y="2046740"/>
            <a:ext cx="2057400" cy="496094"/>
          </a:xfrm>
          <a:prstGeom prst="straightConnector1">
            <a:avLst/>
          </a:prstGeom>
          <a:noFill/>
          <a:ln w="9525" algn="ctr">
            <a:solidFill>
              <a:schemeClr val="tx1"/>
            </a:solidFill>
            <a:round/>
            <a:headEnd type="none" w="med" len="med"/>
            <a:tailEnd type="none" w="med" len="med"/>
          </a:ln>
        </p:spPr>
      </p:cxnSp>
      <p:cxnSp>
        <p:nvCxnSpPr>
          <p:cNvPr id="17434" name="Straight Arrow Connector 38"/>
          <p:cNvCxnSpPr>
            <a:cxnSpLocks noChangeShapeType="1"/>
            <a:endCxn id="12" idx="6"/>
          </p:cNvCxnSpPr>
          <p:nvPr/>
        </p:nvCxnSpPr>
        <p:spPr bwMode="auto">
          <a:xfrm flipH="1" flipV="1">
            <a:off x="5638800" y="2628900"/>
            <a:ext cx="2137016" cy="285749"/>
          </a:xfrm>
          <a:prstGeom prst="straightConnector1">
            <a:avLst/>
          </a:prstGeom>
          <a:noFill/>
          <a:ln w="9525" algn="ctr">
            <a:solidFill>
              <a:schemeClr val="tx1"/>
            </a:solidFill>
            <a:round/>
            <a:headEnd type="none" w="med" len="med"/>
            <a:tailEnd type="none" w="med" len="med"/>
          </a:ln>
        </p:spPr>
      </p:cxnSp>
      <p:cxnSp>
        <p:nvCxnSpPr>
          <p:cNvPr id="17435" name="Straight Arrow Connector 42"/>
          <p:cNvCxnSpPr>
            <a:cxnSpLocks noChangeShapeType="1"/>
            <a:endCxn id="13" idx="2"/>
          </p:cNvCxnSpPr>
          <p:nvPr/>
        </p:nvCxnSpPr>
        <p:spPr bwMode="auto">
          <a:xfrm>
            <a:off x="1371600" y="3962400"/>
            <a:ext cx="1905000" cy="266700"/>
          </a:xfrm>
          <a:prstGeom prst="straightConnector1">
            <a:avLst/>
          </a:prstGeom>
          <a:noFill/>
          <a:ln w="9525" algn="ctr">
            <a:solidFill>
              <a:schemeClr val="tx1"/>
            </a:solidFill>
            <a:round/>
            <a:headEnd type="none" w="med" len="med"/>
            <a:tailEnd type="none" w="med" len="med"/>
          </a:ln>
        </p:spPr>
      </p:cxnSp>
      <p:sp>
        <p:nvSpPr>
          <p:cNvPr id="48" name="Oval 47"/>
          <p:cNvSpPr/>
          <p:nvPr/>
        </p:nvSpPr>
        <p:spPr bwMode="auto">
          <a:xfrm>
            <a:off x="5772750" y="4781154"/>
            <a:ext cx="1390049" cy="533400"/>
          </a:xfrm>
          <a:prstGeom prst="ellipse">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0" hangingPunct="0">
              <a:defRPr/>
            </a:pPr>
            <a:r>
              <a:rPr lang="id-ID" sz="1200" dirty="0">
                <a:solidFill>
                  <a:schemeClr val="tx1"/>
                </a:solidFill>
              </a:rPr>
              <a:t>Perhitungan Tarif</a:t>
            </a:r>
          </a:p>
        </p:txBody>
      </p:sp>
      <p:cxnSp>
        <p:nvCxnSpPr>
          <p:cNvPr id="17439" name="Straight Arrow Connector 59"/>
          <p:cNvCxnSpPr>
            <a:cxnSpLocks noChangeShapeType="1"/>
            <a:stCxn id="12" idx="4"/>
            <a:endCxn id="11" idx="0"/>
          </p:cNvCxnSpPr>
          <p:nvPr/>
        </p:nvCxnSpPr>
        <p:spPr bwMode="auto">
          <a:xfrm>
            <a:off x="4457700" y="2895600"/>
            <a:ext cx="190500" cy="304800"/>
          </a:xfrm>
          <a:prstGeom prst="straightConnector1">
            <a:avLst/>
          </a:prstGeom>
          <a:noFill/>
          <a:ln w="9525" algn="ctr">
            <a:solidFill>
              <a:schemeClr val="tx1"/>
            </a:solidFill>
            <a:prstDash val="dash"/>
            <a:round/>
            <a:headEnd/>
            <a:tailEnd type="arrow" w="med" len="med"/>
          </a:ln>
        </p:spPr>
      </p:cxnSp>
      <p:cxnSp>
        <p:nvCxnSpPr>
          <p:cNvPr id="17441" name="Straight Arrow Connector 63"/>
          <p:cNvCxnSpPr>
            <a:cxnSpLocks noChangeShapeType="1"/>
            <a:endCxn id="8" idx="6"/>
          </p:cNvCxnSpPr>
          <p:nvPr/>
        </p:nvCxnSpPr>
        <p:spPr bwMode="auto">
          <a:xfrm flipH="1" flipV="1">
            <a:off x="5105400" y="2019300"/>
            <a:ext cx="2962233" cy="2476500"/>
          </a:xfrm>
          <a:prstGeom prst="straightConnector1">
            <a:avLst/>
          </a:prstGeom>
          <a:noFill/>
          <a:ln w="9525" algn="ctr">
            <a:solidFill>
              <a:schemeClr val="tx1"/>
            </a:solidFill>
            <a:round/>
            <a:headEnd type="none" w="med" len="med"/>
            <a:tailEnd type="none" w="med" len="med"/>
          </a:ln>
        </p:spPr>
      </p:cxnSp>
      <p:sp>
        <p:nvSpPr>
          <p:cNvPr id="35" name="Oval 34"/>
          <p:cNvSpPr/>
          <p:nvPr/>
        </p:nvSpPr>
        <p:spPr bwMode="auto">
          <a:xfrm>
            <a:off x="3962400" y="1219200"/>
            <a:ext cx="2209800" cy="533400"/>
          </a:xfrm>
          <a:prstGeom prst="ellipse">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0" hangingPunct="0">
              <a:defRPr/>
            </a:pPr>
            <a:r>
              <a:rPr lang="id-ID" sz="1200" dirty="0">
                <a:solidFill>
                  <a:schemeClr val="tx1"/>
                </a:solidFill>
              </a:rPr>
              <a:t>Pengeloaan Pengguna</a:t>
            </a:r>
          </a:p>
        </p:txBody>
      </p:sp>
      <p:cxnSp>
        <p:nvCxnSpPr>
          <p:cNvPr id="17443" name="Straight Arrow Connector 19"/>
          <p:cNvCxnSpPr>
            <a:cxnSpLocks noChangeShapeType="1"/>
            <a:endCxn id="35" idx="2"/>
          </p:cNvCxnSpPr>
          <p:nvPr/>
        </p:nvCxnSpPr>
        <p:spPr bwMode="auto">
          <a:xfrm flipV="1">
            <a:off x="1143000" y="1485900"/>
            <a:ext cx="2819400" cy="457200"/>
          </a:xfrm>
          <a:prstGeom prst="straightConnector1">
            <a:avLst/>
          </a:prstGeom>
          <a:noFill/>
          <a:ln w="9525" algn="ctr">
            <a:solidFill>
              <a:schemeClr val="tx1"/>
            </a:solidFill>
            <a:round/>
            <a:headEnd type="none" w="med" len="med"/>
            <a:tailEnd type="none" w="med" len="med"/>
          </a:ln>
        </p:spPr>
      </p:cxnSp>
      <p:cxnSp>
        <p:nvCxnSpPr>
          <p:cNvPr id="17444" name="Straight Arrow Connector 20"/>
          <p:cNvCxnSpPr>
            <a:cxnSpLocks noChangeShapeType="1"/>
            <a:endCxn id="8" idx="2"/>
          </p:cNvCxnSpPr>
          <p:nvPr/>
        </p:nvCxnSpPr>
        <p:spPr bwMode="auto">
          <a:xfrm flipV="1">
            <a:off x="1295400" y="2019300"/>
            <a:ext cx="2590800" cy="685800"/>
          </a:xfrm>
          <a:prstGeom prst="straightConnector1">
            <a:avLst/>
          </a:prstGeom>
          <a:noFill/>
          <a:ln w="9525" algn="ctr">
            <a:solidFill>
              <a:schemeClr val="tx1"/>
            </a:solidFill>
            <a:round/>
            <a:headEnd type="none" w="med" len="med"/>
            <a:tailEnd type="none" w="med" len="med"/>
          </a:ln>
        </p:spPr>
      </p:cxnSp>
      <p:pic>
        <p:nvPicPr>
          <p:cNvPr id="37" name="Picture 4"/>
          <p:cNvPicPr>
            <a:picLocks noGrp="1" noChangeAspect="1" noChangeArrowheads="1"/>
          </p:cNvPicPr>
          <p:nvPr>
            <p:ph sz="half" idx="4294967295"/>
          </p:nvPr>
        </p:nvPicPr>
        <p:blipFill>
          <a:blip r:embed="rId2"/>
          <a:srcRect l="36536" r="36061" b="46066"/>
          <a:stretch>
            <a:fillRect/>
          </a:stretch>
        </p:blipFill>
        <p:spPr>
          <a:xfrm>
            <a:off x="7996023" y="2467938"/>
            <a:ext cx="266700" cy="533400"/>
          </a:xfrm>
        </p:spPr>
      </p:pic>
      <p:sp>
        <p:nvSpPr>
          <p:cNvPr id="38" name="TextBox 16"/>
          <p:cNvSpPr txBox="1">
            <a:spLocks noChangeArrowheads="1"/>
          </p:cNvSpPr>
          <p:nvPr/>
        </p:nvSpPr>
        <p:spPr bwMode="auto">
          <a:xfrm>
            <a:off x="7466514" y="2974944"/>
            <a:ext cx="1679242" cy="276999"/>
          </a:xfrm>
          <a:prstGeom prst="rect">
            <a:avLst/>
          </a:prstGeom>
          <a:noFill/>
          <a:ln w="9525">
            <a:noFill/>
            <a:miter lim="800000"/>
            <a:headEnd/>
            <a:tailEnd/>
          </a:ln>
        </p:spPr>
        <p:txBody>
          <a:bodyPr wrap="none">
            <a:spAutoFit/>
          </a:bodyPr>
          <a:lstStyle/>
          <a:p>
            <a:r>
              <a:rPr lang="en-US" sz="1200" smtClean="0"/>
              <a:t>&lt;&lt;Tombol &amp; Printer&gt;&gt;</a:t>
            </a:r>
            <a:endParaRPr lang="id-ID" sz="1200"/>
          </a:p>
        </p:txBody>
      </p:sp>
      <p:pic>
        <p:nvPicPr>
          <p:cNvPr id="39" name="Picture 4"/>
          <p:cNvPicPr>
            <a:picLocks noGrp="1" noChangeAspect="1" noChangeArrowheads="1"/>
          </p:cNvPicPr>
          <p:nvPr>
            <p:ph sz="half" idx="4294967295"/>
          </p:nvPr>
        </p:nvPicPr>
        <p:blipFill>
          <a:blip r:embed="rId2"/>
          <a:srcRect l="36536" r="36061" b="46066"/>
          <a:stretch>
            <a:fillRect/>
          </a:stretch>
        </p:blipFill>
        <p:spPr>
          <a:xfrm>
            <a:off x="8035311" y="3369189"/>
            <a:ext cx="266700" cy="533400"/>
          </a:xfrm>
        </p:spPr>
      </p:pic>
      <p:sp>
        <p:nvSpPr>
          <p:cNvPr id="40" name="TextBox 16"/>
          <p:cNvSpPr txBox="1">
            <a:spLocks noChangeArrowheads="1"/>
          </p:cNvSpPr>
          <p:nvPr/>
        </p:nvSpPr>
        <p:spPr bwMode="auto">
          <a:xfrm>
            <a:off x="7875974" y="3886200"/>
            <a:ext cx="944489" cy="276999"/>
          </a:xfrm>
          <a:prstGeom prst="rect">
            <a:avLst/>
          </a:prstGeom>
          <a:noFill/>
          <a:ln w="9525">
            <a:noFill/>
            <a:miter lim="800000"/>
            <a:headEnd/>
            <a:tailEnd/>
          </a:ln>
        </p:spPr>
        <p:txBody>
          <a:bodyPr wrap="none">
            <a:spAutoFit/>
          </a:bodyPr>
          <a:lstStyle/>
          <a:p>
            <a:r>
              <a:rPr lang="en-US" sz="1200" smtClean="0"/>
              <a:t>&lt;&lt;Portal&gt;&gt;</a:t>
            </a:r>
            <a:endParaRPr lang="id-ID" sz="1200"/>
          </a:p>
        </p:txBody>
      </p:sp>
      <p:cxnSp>
        <p:nvCxnSpPr>
          <p:cNvPr id="43" name="Straight Arrow Connector 38"/>
          <p:cNvCxnSpPr>
            <a:cxnSpLocks noChangeShapeType="1"/>
          </p:cNvCxnSpPr>
          <p:nvPr/>
        </p:nvCxnSpPr>
        <p:spPr bwMode="auto">
          <a:xfrm flipH="1" flipV="1">
            <a:off x="5523020" y="2797378"/>
            <a:ext cx="2352912" cy="1091774"/>
          </a:xfrm>
          <a:prstGeom prst="straightConnector1">
            <a:avLst/>
          </a:prstGeom>
          <a:noFill/>
          <a:ln w="9525" algn="ctr">
            <a:solidFill>
              <a:schemeClr val="tx1"/>
            </a:solidFill>
            <a:round/>
            <a:headEnd type="none" w="med" len="med"/>
            <a:tailEnd type="none" w="med" len="med"/>
          </a:ln>
        </p:spPr>
      </p:cxnSp>
      <p:pic>
        <p:nvPicPr>
          <p:cNvPr id="47" name="Picture 4"/>
          <p:cNvPicPr>
            <a:picLocks noGrp="1" noChangeAspect="1" noChangeArrowheads="1"/>
          </p:cNvPicPr>
          <p:nvPr>
            <p:ph sz="half" idx="4294967295"/>
          </p:nvPr>
        </p:nvPicPr>
        <p:blipFill>
          <a:blip r:embed="rId2"/>
          <a:srcRect l="36536" r="36061" b="46066"/>
          <a:stretch>
            <a:fillRect/>
          </a:stretch>
        </p:blipFill>
        <p:spPr>
          <a:xfrm>
            <a:off x="7892519" y="902687"/>
            <a:ext cx="266700" cy="533400"/>
          </a:xfrm>
        </p:spPr>
      </p:pic>
      <p:sp>
        <p:nvSpPr>
          <p:cNvPr id="49" name="TextBox 16"/>
          <p:cNvSpPr txBox="1">
            <a:spLocks noChangeArrowheads="1"/>
          </p:cNvSpPr>
          <p:nvPr/>
        </p:nvSpPr>
        <p:spPr bwMode="auto">
          <a:xfrm>
            <a:off x="7576220" y="1374174"/>
            <a:ext cx="1029449" cy="276999"/>
          </a:xfrm>
          <a:prstGeom prst="rect">
            <a:avLst/>
          </a:prstGeom>
          <a:noFill/>
          <a:ln w="9525">
            <a:noFill/>
            <a:miter lim="800000"/>
            <a:headEnd/>
            <a:tailEnd/>
          </a:ln>
        </p:spPr>
        <p:txBody>
          <a:bodyPr wrap="none">
            <a:spAutoFit/>
          </a:bodyPr>
          <a:lstStyle/>
          <a:p>
            <a:r>
              <a:rPr lang="en-US" sz="1200" smtClean="0"/>
              <a:t>&lt;&lt;Sensor&gt;&gt;</a:t>
            </a:r>
            <a:endParaRPr lang="id-ID" sz="1200"/>
          </a:p>
        </p:txBody>
      </p:sp>
      <p:cxnSp>
        <p:nvCxnSpPr>
          <p:cNvPr id="56" name="Straight Arrow Connector 59"/>
          <p:cNvCxnSpPr>
            <a:cxnSpLocks noChangeShapeType="1"/>
            <a:stCxn id="13" idx="6"/>
            <a:endCxn id="48" idx="0"/>
          </p:cNvCxnSpPr>
          <p:nvPr/>
        </p:nvCxnSpPr>
        <p:spPr bwMode="auto">
          <a:xfrm>
            <a:off x="5791200" y="4229100"/>
            <a:ext cx="676575" cy="552054"/>
          </a:xfrm>
          <a:prstGeom prst="straightConnector1">
            <a:avLst/>
          </a:prstGeom>
          <a:noFill/>
          <a:ln w="9525" algn="ctr">
            <a:solidFill>
              <a:schemeClr val="tx1"/>
            </a:solidFill>
            <a:prstDash val="dash"/>
            <a:round/>
            <a:headEnd/>
            <a:tailEnd type="arrow" w="med" len="med"/>
          </a:ln>
        </p:spPr>
      </p:cxnSp>
      <p:cxnSp>
        <p:nvCxnSpPr>
          <p:cNvPr id="62" name="Straight Arrow Connector 38"/>
          <p:cNvCxnSpPr>
            <a:cxnSpLocks noChangeShapeType="1"/>
          </p:cNvCxnSpPr>
          <p:nvPr/>
        </p:nvCxnSpPr>
        <p:spPr bwMode="auto">
          <a:xfrm flipH="1">
            <a:off x="5772750" y="4034152"/>
            <a:ext cx="2095933" cy="80648"/>
          </a:xfrm>
          <a:prstGeom prst="straightConnector1">
            <a:avLst/>
          </a:prstGeom>
          <a:noFill/>
          <a:ln w="9525" algn="ctr">
            <a:solidFill>
              <a:schemeClr val="tx1"/>
            </a:solidFill>
            <a:round/>
            <a:headEnd type="none" w="med" len="med"/>
            <a:tailEnd type="none" w="med" len="med"/>
          </a:ln>
        </p:spPr>
      </p:cxnSp>
      <p:cxnSp>
        <p:nvCxnSpPr>
          <p:cNvPr id="64" name="Straight Arrow Connector 32"/>
          <p:cNvCxnSpPr>
            <a:cxnSpLocks noChangeShapeType="1"/>
          </p:cNvCxnSpPr>
          <p:nvPr/>
        </p:nvCxnSpPr>
        <p:spPr bwMode="auto">
          <a:xfrm flipH="1">
            <a:off x="5469560" y="1631825"/>
            <a:ext cx="2146651" cy="824901"/>
          </a:xfrm>
          <a:prstGeom prst="straightConnector1">
            <a:avLst/>
          </a:prstGeom>
          <a:noFill/>
          <a:ln w="9525" algn="ctr">
            <a:solidFill>
              <a:schemeClr val="tx1"/>
            </a:solidFill>
            <a:round/>
            <a:headEnd type="none" w="med" len="med"/>
            <a:tailEnd type="none" w="med" len="med"/>
          </a:ln>
        </p:spPr>
      </p:cxnSp>
      <p:cxnSp>
        <p:nvCxnSpPr>
          <p:cNvPr id="67" name="Straight Arrow Connector 59"/>
          <p:cNvCxnSpPr>
            <a:cxnSpLocks noChangeShapeType="1"/>
            <a:stCxn id="13" idx="4"/>
          </p:cNvCxnSpPr>
          <p:nvPr/>
        </p:nvCxnSpPr>
        <p:spPr bwMode="auto">
          <a:xfrm>
            <a:off x="4533900" y="4495800"/>
            <a:ext cx="0" cy="334134"/>
          </a:xfrm>
          <a:prstGeom prst="straightConnector1">
            <a:avLst/>
          </a:prstGeom>
          <a:noFill/>
          <a:ln w="9525" algn="ctr">
            <a:solidFill>
              <a:schemeClr val="tx1"/>
            </a:solidFill>
            <a:prstDash val="dash"/>
            <a:round/>
            <a:headEnd/>
            <a:tailEnd type="arrow" w="med" len="med"/>
          </a:ln>
        </p:spPr>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152400"/>
            <a:ext cx="7772400" cy="369332"/>
          </a:xfrm>
          <a:prstGeom prst="rect">
            <a:avLst/>
          </a:prstGeom>
          <a:noFill/>
        </p:spPr>
        <p:txBody>
          <a:bodyPr wrap="square" rtlCol="0">
            <a:spAutoFit/>
          </a:bodyPr>
          <a:lstStyle/>
          <a:p>
            <a:pPr algn="ctr" fontAlgn="auto">
              <a:spcBef>
                <a:spcPts val="0"/>
              </a:spcBef>
              <a:spcAft>
                <a:spcPts val="0"/>
              </a:spcAft>
            </a:pPr>
            <a:r>
              <a:rPr lang="en-US" b="1" smtClean="0">
                <a:solidFill>
                  <a:prstClr val="black"/>
                </a:solidFill>
                <a:effectLst>
                  <a:outerShdw blurRad="38100" dist="38100" dir="2700000" algn="tl">
                    <a:srgbClr val="000000">
                      <a:alpha val="43137"/>
                    </a:srgbClr>
                  </a:outerShdw>
                </a:effectLst>
                <a:latin typeface="Arial"/>
                <a:cs typeface="+mn-cs"/>
              </a:rPr>
              <a:t>CONTOH : TRAIN </a:t>
            </a:r>
            <a:r>
              <a:rPr lang="en-US" b="1" dirty="0" smtClean="0">
                <a:solidFill>
                  <a:prstClr val="black"/>
                </a:solidFill>
                <a:effectLst>
                  <a:outerShdw blurRad="38100" dist="38100" dir="2700000" algn="tl">
                    <a:srgbClr val="000000">
                      <a:alpha val="43137"/>
                    </a:srgbClr>
                  </a:outerShdw>
                </a:effectLst>
                <a:latin typeface="Arial"/>
                <a:cs typeface="+mn-cs"/>
              </a:rPr>
              <a:t>RESERVATION SYSTEM (TRS)</a:t>
            </a:r>
            <a:endParaRPr lang="en-US" dirty="0" smtClean="0">
              <a:solidFill>
                <a:prstClr val="black"/>
              </a:solidFill>
              <a:latin typeface="Arial"/>
              <a:cs typeface="+mn-cs"/>
            </a:endParaRPr>
          </a:p>
        </p:txBody>
      </p:sp>
      <p:sp>
        <p:nvSpPr>
          <p:cNvPr id="6" name="Rectangle 5"/>
          <p:cNvSpPr/>
          <p:nvPr/>
        </p:nvSpPr>
        <p:spPr>
          <a:xfrm>
            <a:off x="685800" y="838200"/>
            <a:ext cx="8001000" cy="5909310"/>
          </a:xfrm>
          <a:prstGeom prst="rect">
            <a:avLst/>
          </a:prstGeom>
        </p:spPr>
        <p:txBody>
          <a:bodyPr wrap="square">
            <a:spAutoFit/>
          </a:bodyPr>
          <a:lstStyle/>
          <a:p>
            <a:pPr fontAlgn="auto">
              <a:spcBef>
                <a:spcPts val="0"/>
              </a:spcBef>
              <a:spcAft>
                <a:spcPts val="0"/>
              </a:spcAft>
            </a:pPr>
            <a:r>
              <a:rPr lang="en-US" dirty="0" smtClean="0">
                <a:solidFill>
                  <a:prstClr val="black"/>
                </a:solidFill>
                <a:latin typeface="Arial"/>
                <a:cs typeface="+mn-cs"/>
              </a:rPr>
              <a:t>TRS </a:t>
            </a:r>
            <a:r>
              <a:rPr lang="en-US" dirty="0" err="1" smtClean="0">
                <a:solidFill>
                  <a:prstClr val="black"/>
                </a:solidFill>
                <a:latin typeface="Arial"/>
                <a:cs typeface="+mn-cs"/>
              </a:rPr>
              <a:t>adalah</a:t>
            </a:r>
            <a:r>
              <a:rPr lang="en-US" dirty="0" smtClean="0">
                <a:solidFill>
                  <a:prstClr val="black"/>
                </a:solidFill>
                <a:latin typeface="Arial"/>
                <a:cs typeface="+mn-cs"/>
              </a:rPr>
              <a:t> </a:t>
            </a:r>
            <a:r>
              <a:rPr lang="en-US" dirty="0" err="1" smtClean="0">
                <a:solidFill>
                  <a:prstClr val="black"/>
                </a:solidFill>
                <a:latin typeface="Arial"/>
                <a:cs typeface="+mn-cs"/>
              </a:rPr>
              <a:t>sebuah</a:t>
            </a:r>
            <a:r>
              <a:rPr lang="en-US" dirty="0" smtClean="0">
                <a:solidFill>
                  <a:prstClr val="black"/>
                </a:solidFill>
                <a:latin typeface="Arial"/>
                <a:cs typeface="+mn-cs"/>
              </a:rPr>
              <a:t> </a:t>
            </a:r>
            <a:r>
              <a:rPr lang="en-US" dirty="0" err="1" smtClean="0">
                <a:solidFill>
                  <a:prstClr val="black"/>
                </a:solidFill>
                <a:latin typeface="Arial"/>
                <a:cs typeface="+mn-cs"/>
              </a:rPr>
              <a:t>sistem</a:t>
            </a:r>
            <a:r>
              <a:rPr lang="en-US" dirty="0" smtClean="0">
                <a:solidFill>
                  <a:prstClr val="black"/>
                </a:solidFill>
                <a:latin typeface="Arial"/>
                <a:cs typeface="+mn-cs"/>
              </a:rPr>
              <a:t> yang </a:t>
            </a:r>
            <a:r>
              <a:rPr lang="en-US" dirty="0" err="1" smtClean="0">
                <a:solidFill>
                  <a:prstClr val="black"/>
                </a:solidFill>
                <a:latin typeface="Arial"/>
                <a:cs typeface="+mn-cs"/>
              </a:rPr>
              <a:t>digunakan</a:t>
            </a:r>
            <a:r>
              <a:rPr lang="en-US" dirty="0" smtClean="0">
                <a:solidFill>
                  <a:prstClr val="black"/>
                </a:solidFill>
                <a:latin typeface="Arial"/>
                <a:cs typeface="+mn-cs"/>
              </a:rPr>
              <a:t> </a:t>
            </a:r>
            <a:r>
              <a:rPr lang="en-US" dirty="0" err="1" smtClean="0">
                <a:solidFill>
                  <a:prstClr val="black"/>
                </a:solidFill>
                <a:latin typeface="Arial"/>
                <a:cs typeface="+mn-cs"/>
              </a:rPr>
              <a:t>untuk</a:t>
            </a:r>
            <a:r>
              <a:rPr lang="en-US" dirty="0" smtClean="0">
                <a:solidFill>
                  <a:prstClr val="black"/>
                </a:solidFill>
                <a:latin typeface="Arial"/>
                <a:cs typeface="+mn-cs"/>
              </a:rPr>
              <a:t> </a:t>
            </a:r>
            <a:r>
              <a:rPr lang="en-US" dirty="0" err="1" smtClean="0">
                <a:solidFill>
                  <a:prstClr val="black"/>
                </a:solidFill>
                <a:latin typeface="Arial"/>
                <a:cs typeface="+mn-cs"/>
              </a:rPr>
              <a:t>pemesanan</a:t>
            </a:r>
            <a:r>
              <a:rPr lang="en-US" dirty="0" smtClean="0">
                <a:solidFill>
                  <a:prstClr val="black"/>
                </a:solidFill>
                <a:latin typeface="Arial"/>
                <a:cs typeface="+mn-cs"/>
              </a:rPr>
              <a:t> </a:t>
            </a:r>
            <a:r>
              <a:rPr lang="en-US" dirty="0" err="1" smtClean="0">
                <a:solidFill>
                  <a:prstClr val="black"/>
                </a:solidFill>
                <a:latin typeface="Arial"/>
                <a:cs typeface="+mn-cs"/>
              </a:rPr>
              <a:t>tiket</a:t>
            </a:r>
            <a:r>
              <a:rPr lang="en-US" dirty="0" smtClean="0">
                <a:solidFill>
                  <a:prstClr val="black"/>
                </a:solidFill>
                <a:latin typeface="Arial"/>
                <a:cs typeface="+mn-cs"/>
              </a:rPr>
              <a:t> (booking ticket) </a:t>
            </a:r>
            <a:r>
              <a:rPr lang="en-US" dirty="0" err="1" smtClean="0">
                <a:solidFill>
                  <a:prstClr val="black"/>
                </a:solidFill>
                <a:latin typeface="Arial"/>
                <a:cs typeface="+mn-cs"/>
              </a:rPr>
              <a:t>kereta</a:t>
            </a:r>
            <a:r>
              <a:rPr lang="en-US" dirty="0" smtClean="0">
                <a:solidFill>
                  <a:prstClr val="black"/>
                </a:solidFill>
                <a:latin typeface="Arial"/>
                <a:cs typeface="+mn-cs"/>
              </a:rPr>
              <a:t> (T</a:t>
            </a:r>
            <a:r>
              <a:rPr lang="en-US" b="1" dirty="0" smtClean="0">
                <a:solidFill>
                  <a:prstClr val="black"/>
                </a:solidFill>
                <a:latin typeface="Arial"/>
                <a:cs typeface="+mn-cs"/>
              </a:rPr>
              <a:t>rains</a:t>
            </a:r>
            <a:r>
              <a:rPr lang="en-US" dirty="0" smtClean="0">
                <a:solidFill>
                  <a:prstClr val="black"/>
                </a:solidFill>
                <a:latin typeface="Arial"/>
                <a:cs typeface="+mn-cs"/>
              </a:rPr>
              <a:t>) </a:t>
            </a:r>
            <a:r>
              <a:rPr lang="en-US" dirty="0" err="1" smtClean="0">
                <a:solidFill>
                  <a:prstClr val="black"/>
                </a:solidFill>
                <a:latin typeface="Arial"/>
                <a:cs typeface="+mn-cs"/>
              </a:rPr>
              <a:t>melalui</a:t>
            </a:r>
            <a:r>
              <a:rPr lang="en-US" dirty="0" smtClean="0">
                <a:solidFill>
                  <a:prstClr val="black"/>
                </a:solidFill>
                <a:latin typeface="Arial"/>
                <a:cs typeface="+mn-cs"/>
              </a:rPr>
              <a:t> internet.</a:t>
            </a:r>
          </a:p>
          <a:p>
            <a:pPr fontAlgn="auto">
              <a:spcBef>
                <a:spcPts val="0"/>
              </a:spcBef>
              <a:spcAft>
                <a:spcPts val="0"/>
              </a:spcAft>
            </a:pPr>
            <a:endParaRPr lang="en-US" dirty="0" smtClean="0">
              <a:solidFill>
                <a:prstClr val="black"/>
              </a:solidFill>
              <a:latin typeface="Arial"/>
              <a:cs typeface="+mn-cs"/>
            </a:endParaRPr>
          </a:p>
          <a:p>
            <a:pPr fontAlgn="auto">
              <a:spcBef>
                <a:spcPts val="0"/>
              </a:spcBef>
              <a:spcAft>
                <a:spcPts val="0"/>
              </a:spcAft>
            </a:pPr>
            <a:r>
              <a:rPr lang="en-US" smtClean="0">
                <a:solidFill>
                  <a:prstClr val="black"/>
                </a:solidFill>
                <a:latin typeface="Arial"/>
                <a:cs typeface="+mn-cs"/>
              </a:rPr>
              <a:t>Spesifikasi Kebutuhan Fungsional </a:t>
            </a:r>
          </a:p>
          <a:p>
            <a:pPr marL="342900" indent="-342900" fontAlgn="auto">
              <a:spcBef>
                <a:spcPts val="0"/>
              </a:spcBef>
              <a:spcAft>
                <a:spcPts val="0"/>
              </a:spcAft>
              <a:buFont typeface="+mj-lt"/>
              <a:buAutoNum type="arabicParenR"/>
            </a:pPr>
            <a:r>
              <a:rPr lang="en-US" smtClean="0">
                <a:solidFill>
                  <a:prstClr val="black"/>
                </a:solidFill>
                <a:latin typeface="Arial"/>
                <a:cs typeface="+mn-cs"/>
              </a:rPr>
              <a:t>Calon </a:t>
            </a:r>
            <a:r>
              <a:rPr lang="en-US" dirty="0" err="1" smtClean="0">
                <a:solidFill>
                  <a:prstClr val="black"/>
                </a:solidFill>
                <a:latin typeface="Arial"/>
                <a:cs typeface="+mn-cs"/>
              </a:rPr>
              <a:t>Penumpang</a:t>
            </a:r>
            <a:r>
              <a:rPr lang="en-US" dirty="0" smtClean="0">
                <a:solidFill>
                  <a:prstClr val="black"/>
                </a:solidFill>
                <a:latin typeface="Arial"/>
                <a:cs typeface="+mn-cs"/>
              </a:rPr>
              <a:t> (</a:t>
            </a:r>
            <a:r>
              <a:rPr lang="en-US" b="1" dirty="0" smtClean="0">
                <a:solidFill>
                  <a:prstClr val="black"/>
                </a:solidFill>
                <a:latin typeface="Arial"/>
                <a:cs typeface="+mn-cs"/>
              </a:rPr>
              <a:t>Passenger</a:t>
            </a:r>
            <a:r>
              <a:rPr lang="en-US" dirty="0" smtClean="0">
                <a:solidFill>
                  <a:prstClr val="black"/>
                </a:solidFill>
                <a:latin typeface="Arial"/>
                <a:cs typeface="+mn-cs"/>
              </a:rPr>
              <a:t>) </a:t>
            </a:r>
            <a:r>
              <a:rPr lang="en-US" dirty="0" err="1" smtClean="0">
                <a:solidFill>
                  <a:prstClr val="black"/>
                </a:solidFill>
                <a:latin typeface="Arial"/>
                <a:cs typeface="+mn-cs"/>
              </a:rPr>
              <a:t>dapat</a:t>
            </a:r>
            <a:r>
              <a:rPr lang="en-US" dirty="0" smtClean="0">
                <a:solidFill>
                  <a:prstClr val="black"/>
                </a:solidFill>
                <a:latin typeface="Arial"/>
                <a:cs typeface="+mn-cs"/>
              </a:rPr>
              <a:t> </a:t>
            </a:r>
            <a:r>
              <a:rPr lang="en-US" dirty="0" err="1" smtClean="0">
                <a:solidFill>
                  <a:prstClr val="black"/>
                </a:solidFill>
                <a:latin typeface="Arial"/>
                <a:cs typeface="+mn-cs"/>
              </a:rPr>
              <a:t>memesan</a:t>
            </a:r>
            <a:r>
              <a:rPr lang="en-US" dirty="0" smtClean="0">
                <a:solidFill>
                  <a:prstClr val="black"/>
                </a:solidFill>
                <a:latin typeface="Arial"/>
                <a:cs typeface="+mn-cs"/>
              </a:rPr>
              <a:t> </a:t>
            </a:r>
            <a:r>
              <a:rPr lang="en-US" dirty="0" err="1" smtClean="0">
                <a:solidFill>
                  <a:prstClr val="black"/>
                </a:solidFill>
                <a:latin typeface="Arial"/>
                <a:cs typeface="+mn-cs"/>
              </a:rPr>
              <a:t>tiket</a:t>
            </a:r>
            <a:r>
              <a:rPr lang="en-US" dirty="0" smtClean="0">
                <a:solidFill>
                  <a:prstClr val="black"/>
                </a:solidFill>
                <a:latin typeface="Arial"/>
                <a:cs typeface="+mn-cs"/>
              </a:rPr>
              <a:t> </a:t>
            </a:r>
            <a:r>
              <a:rPr lang="en-US" dirty="0" err="1" smtClean="0">
                <a:solidFill>
                  <a:prstClr val="black"/>
                </a:solidFill>
                <a:latin typeface="Arial"/>
                <a:cs typeface="+mn-cs"/>
              </a:rPr>
              <a:t>untuk</a:t>
            </a:r>
            <a:r>
              <a:rPr lang="en-US" dirty="0" smtClean="0">
                <a:solidFill>
                  <a:prstClr val="black"/>
                </a:solidFill>
                <a:latin typeface="Arial"/>
                <a:cs typeface="+mn-cs"/>
              </a:rPr>
              <a:t> </a:t>
            </a:r>
            <a:r>
              <a:rPr lang="en-US" dirty="0" err="1" smtClean="0">
                <a:solidFill>
                  <a:prstClr val="black"/>
                </a:solidFill>
                <a:latin typeface="Arial"/>
                <a:cs typeface="+mn-cs"/>
              </a:rPr>
              <a:t>beberapa</a:t>
            </a:r>
            <a:r>
              <a:rPr lang="en-US" dirty="0" smtClean="0">
                <a:solidFill>
                  <a:prstClr val="black"/>
                </a:solidFill>
                <a:latin typeface="Arial"/>
                <a:cs typeface="+mn-cs"/>
              </a:rPr>
              <a:t> </a:t>
            </a:r>
            <a:r>
              <a:rPr lang="en-US" dirty="0" err="1" smtClean="0">
                <a:solidFill>
                  <a:prstClr val="black"/>
                </a:solidFill>
                <a:latin typeface="Arial"/>
                <a:cs typeface="+mn-cs"/>
              </a:rPr>
              <a:t>kereta</a:t>
            </a:r>
            <a:r>
              <a:rPr lang="en-US" dirty="0" smtClean="0">
                <a:solidFill>
                  <a:prstClr val="black"/>
                </a:solidFill>
                <a:latin typeface="Arial"/>
                <a:cs typeface="+mn-cs"/>
              </a:rPr>
              <a:t> </a:t>
            </a:r>
            <a:r>
              <a:rPr lang="en-US" dirty="0" err="1" smtClean="0">
                <a:solidFill>
                  <a:prstClr val="black"/>
                </a:solidFill>
                <a:latin typeface="Arial"/>
                <a:cs typeface="+mn-cs"/>
              </a:rPr>
              <a:t>api</a:t>
            </a:r>
            <a:r>
              <a:rPr lang="en-US" dirty="0" smtClean="0">
                <a:solidFill>
                  <a:prstClr val="black"/>
                </a:solidFill>
                <a:latin typeface="Arial"/>
                <a:cs typeface="+mn-cs"/>
              </a:rPr>
              <a:t> yang </a:t>
            </a:r>
            <a:r>
              <a:rPr lang="en-US" dirty="0" err="1" smtClean="0">
                <a:solidFill>
                  <a:prstClr val="black"/>
                </a:solidFill>
                <a:latin typeface="Arial"/>
                <a:cs typeface="+mn-cs"/>
              </a:rPr>
              <a:t>tersedia</a:t>
            </a:r>
            <a:r>
              <a:rPr lang="en-US" dirty="0" smtClean="0">
                <a:solidFill>
                  <a:prstClr val="black"/>
                </a:solidFill>
                <a:latin typeface="Arial"/>
                <a:cs typeface="+mn-cs"/>
              </a:rPr>
              <a:t>.</a:t>
            </a:r>
          </a:p>
          <a:p>
            <a:pPr marL="342900" indent="-342900" fontAlgn="auto">
              <a:spcBef>
                <a:spcPts val="0"/>
              </a:spcBef>
              <a:spcAft>
                <a:spcPts val="0"/>
              </a:spcAft>
              <a:buFont typeface="+mj-lt"/>
              <a:buAutoNum type="arabicParenR"/>
            </a:pPr>
            <a:endParaRPr lang="en-US" dirty="0" smtClean="0">
              <a:solidFill>
                <a:prstClr val="black"/>
              </a:solidFill>
              <a:latin typeface="Arial"/>
              <a:cs typeface="+mn-cs"/>
            </a:endParaRPr>
          </a:p>
          <a:p>
            <a:pPr marL="342900" indent="-342900" fontAlgn="auto">
              <a:spcBef>
                <a:spcPts val="0"/>
              </a:spcBef>
              <a:spcAft>
                <a:spcPts val="0"/>
              </a:spcAft>
              <a:buFont typeface="+mj-lt"/>
              <a:buAutoNum type="arabicParenR"/>
            </a:pPr>
            <a:r>
              <a:rPr lang="en-US" dirty="0" err="1" smtClean="0">
                <a:solidFill>
                  <a:prstClr val="black"/>
                </a:solidFill>
                <a:latin typeface="Arial"/>
                <a:cs typeface="+mn-cs"/>
              </a:rPr>
              <a:t>Calon</a:t>
            </a:r>
            <a:r>
              <a:rPr lang="en-US" dirty="0" smtClean="0">
                <a:solidFill>
                  <a:prstClr val="black"/>
                </a:solidFill>
                <a:latin typeface="Arial"/>
                <a:cs typeface="+mn-cs"/>
              </a:rPr>
              <a:t> </a:t>
            </a:r>
            <a:r>
              <a:rPr lang="en-US" dirty="0" err="1" smtClean="0">
                <a:solidFill>
                  <a:prstClr val="black"/>
                </a:solidFill>
                <a:latin typeface="Arial"/>
                <a:cs typeface="+mn-cs"/>
              </a:rPr>
              <a:t>Penumpang</a:t>
            </a:r>
            <a:r>
              <a:rPr lang="en-US" dirty="0" smtClean="0">
                <a:solidFill>
                  <a:prstClr val="black"/>
                </a:solidFill>
                <a:latin typeface="Arial"/>
                <a:cs typeface="+mn-cs"/>
              </a:rPr>
              <a:t> </a:t>
            </a:r>
            <a:r>
              <a:rPr lang="en-US" dirty="0" err="1" smtClean="0">
                <a:solidFill>
                  <a:prstClr val="black"/>
                </a:solidFill>
                <a:latin typeface="Arial"/>
                <a:cs typeface="+mn-cs"/>
              </a:rPr>
              <a:t>bisa</a:t>
            </a:r>
            <a:r>
              <a:rPr lang="en-US" dirty="0" smtClean="0">
                <a:solidFill>
                  <a:prstClr val="black"/>
                </a:solidFill>
                <a:latin typeface="Arial"/>
                <a:cs typeface="+mn-cs"/>
              </a:rPr>
              <a:t> </a:t>
            </a:r>
            <a:r>
              <a:rPr lang="en-US" dirty="0" err="1" smtClean="0">
                <a:solidFill>
                  <a:prstClr val="black"/>
                </a:solidFill>
                <a:latin typeface="Arial"/>
                <a:cs typeface="+mn-cs"/>
              </a:rPr>
              <a:t>melakukan</a:t>
            </a:r>
            <a:r>
              <a:rPr lang="en-US" dirty="0" smtClean="0">
                <a:solidFill>
                  <a:prstClr val="black"/>
                </a:solidFill>
                <a:latin typeface="Arial"/>
                <a:cs typeface="+mn-cs"/>
              </a:rPr>
              <a:t> </a:t>
            </a:r>
            <a:r>
              <a:rPr lang="en-US" err="1" smtClean="0">
                <a:solidFill>
                  <a:prstClr val="black"/>
                </a:solidFill>
                <a:latin typeface="Arial"/>
                <a:cs typeface="+mn-cs"/>
              </a:rPr>
              <a:t>pencarian</a:t>
            </a:r>
            <a:r>
              <a:rPr lang="en-US" smtClean="0">
                <a:solidFill>
                  <a:prstClr val="black"/>
                </a:solidFill>
                <a:latin typeface="Arial"/>
                <a:cs typeface="+mn-cs"/>
              </a:rPr>
              <a:t> ketersediaan tiket </a:t>
            </a:r>
            <a:r>
              <a:rPr lang="en-US" smtClean="0">
                <a:solidFill>
                  <a:prstClr val="black"/>
                </a:solidFill>
                <a:latin typeface="Arial"/>
              </a:rPr>
              <a:t>(</a:t>
            </a:r>
            <a:r>
              <a:rPr lang="en-US" i="1" smtClean="0">
                <a:solidFill>
                  <a:prstClr val="black"/>
                </a:solidFill>
                <a:latin typeface="Arial"/>
              </a:rPr>
              <a:t>Inquiry Ticket Availability)</a:t>
            </a:r>
            <a:r>
              <a:rPr lang="en-US" smtClean="0">
                <a:solidFill>
                  <a:prstClr val="black"/>
                </a:solidFill>
                <a:latin typeface="Arial"/>
                <a:cs typeface="+mn-cs"/>
              </a:rPr>
              <a:t> pada data yang ada di </a:t>
            </a:r>
            <a:r>
              <a:rPr lang="en-US" b="1" smtClean="0">
                <a:solidFill>
                  <a:prstClr val="black"/>
                </a:solidFill>
                <a:latin typeface="Arial"/>
                <a:cs typeface="+mn-cs"/>
              </a:rPr>
              <a:t>Rail  Way Server</a:t>
            </a:r>
            <a:endParaRPr lang="en-US" dirty="0" smtClean="0">
              <a:solidFill>
                <a:prstClr val="black"/>
              </a:solidFill>
              <a:latin typeface="Arial"/>
              <a:cs typeface="+mn-cs"/>
            </a:endParaRPr>
          </a:p>
          <a:p>
            <a:pPr marL="342900" indent="-342900" fontAlgn="auto">
              <a:spcBef>
                <a:spcPts val="0"/>
              </a:spcBef>
              <a:spcAft>
                <a:spcPts val="0"/>
              </a:spcAft>
              <a:buFont typeface="+mj-lt"/>
              <a:buAutoNum type="arabicParenR"/>
            </a:pPr>
            <a:endParaRPr lang="en-US" dirty="0" smtClean="0">
              <a:solidFill>
                <a:prstClr val="black"/>
              </a:solidFill>
              <a:latin typeface="Arial"/>
              <a:cs typeface="+mn-cs"/>
            </a:endParaRPr>
          </a:p>
          <a:p>
            <a:pPr marL="342900" indent="-342900" fontAlgn="auto">
              <a:spcBef>
                <a:spcPts val="0"/>
              </a:spcBef>
              <a:spcAft>
                <a:spcPts val="0"/>
              </a:spcAft>
              <a:buFont typeface="+mj-lt"/>
              <a:buAutoNum type="arabicParenR"/>
            </a:pPr>
            <a:r>
              <a:rPr lang="en-US">
                <a:solidFill>
                  <a:prstClr val="black"/>
                </a:solidFill>
                <a:latin typeface="Arial"/>
              </a:rPr>
              <a:t>Calon </a:t>
            </a:r>
            <a:r>
              <a:rPr lang="en-US" smtClean="0">
                <a:solidFill>
                  <a:prstClr val="black"/>
                </a:solidFill>
                <a:latin typeface="Arial"/>
              </a:rPr>
              <a:t>Penumpang </a:t>
            </a:r>
            <a:r>
              <a:rPr lang="en-US">
                <a:solidFill>
                  <a:prstClr val="black"/>
                </a:solidFill>
                <a:latin typeface="Arial"/>
              </a:rPr>
              <a:t>(</a:t>
            </a:r>
            <a:r>
              <a:rPr lang="en-US" b="1">
                <a:solidFill>
                  <a:prstClr val="black"/>
                </a:solidFill>
                <a:latin typeface="Arial"/>
              </a:rPr>
              <a:t>Passenger</a:t>
            </a:r>
            <a:r>
              <a:rPr lang="en-US">
                <a:solidFill>
                  <a:prstClr val="black"/>
                </a:solidFill>
                <a:latin typeface="Arial"/>
              </a:rPr>
              <a:t>)</a:t>
            </a:r>
            <a:r>
              <a:rPr lang="en-US" smtClean="0">
                <a:solidFill>
                  <a:prstClr val="black"/>
                </a:solidFill>
                <a:latin typeface="Arial"/>
                <a:cs typeface="+mn-cs"/>
              </a:rPr>
              <a:t> </a:t>
            </a:r>
            <a:r>
              <a:rPr lang="en-US" dirty="0" err="1" smtClean="0">
                <a:solidFill>
                  <a:prstClr val="black"/>
                </a:solidFill>
                <a:latin typeface="Arial"/>
                <a:cs typeface="+mn-cs"/>
              </a:rPr>
              <a:t>bisa</a:t>
            </a:r>
            <a:r>
              <a:rPr lang="en-US" dirty="0" smtClean="0">
                <a:solidFill>
                  <a:prstClr val="black"/>
                </a:solidFill>
                <a:latin typeface="Arial"/>
                <a:cs typeface="+mn-cs"/>
              </a:rPr>
              <a:t> </a:t>
            </a:r>
            <a:r>
              <a:rPr lang="en-US" err="1" smtClean="0">
                <a:solidFill>
                  <a:prstClr val="black"/>
                </a:solidFill>
                <a:latin typeface="Arial"/>
                <a:cs typeface="+mn-cs"/>
              </a:rPr>
              <a:t>memesan</a:t>
            </a:r>
            <a:r>
              <a:rPr lang="en-US" smtClean="0">
                <a:solidFill>
                  <a:prstClr val="black"/>
                </a:solidFill>
                <a:latin typeface="Arial"/>
                <a:cs typeface="+mn-cs"/>
              </a:rPr>
              <a:t> tiket </a:t>
            </a:r>
            <a:r>
              <a:rPr lang="en-US" i="1" smtClean="0">
                <a:solidFill>
                  <a:prstClr val="black"/>
                </a:solidFill>
                <a:latin typeface="Arial"/>
                <a:cs typeface="+mn-cs"/>
              </a:rPr>
              <a:t>(Book Ticket)</a:t>
            </a:r>
            <a:r>
              <a:rPr lang="en-US" smtClean="0">
                <a:solidFill>
                  <a:prstClr val="black"/>
                </a:solidFill>
                <a:latin typeface="Arial"/>
                <a:cs typeface="+mn-cs"/>
              </a:rPr>
              <a:t>, </a:t>
            </a:r>
            <a:r>
              <a:rPr lang="en-US" dirty="0" err="1" smtClean="0">
                <a:solidFill>
                  <a:prstClr val="black"/>
                </a:solidFill>
                <a:latin typeface="Arial"/>
                <a:cs typeface="+mn-cs"/>
              </a:rPr>
              <a:t>jika</a:t>
            </a:r>
            <a:r>
              <a:rPr lang="en-US" dirty="0" smtClean="0">
                <a:solidFill>
                  <a:prstClr val="black"/>
                </a:solidFill>
                <a:latin typeface="Arial"/>
                <a:cs typeface="+mn-cs"/>
              </a:rPr>
              <a:t> </a:t>
            </a:r>
            <a:r>
              <a:rPr lang="en-US" dirty="0" err="1" smtClean="0">
                <a:solidFill>
                  <a:prstClr val="black"/>
                </a:solidFill>
                <a:latin typeface="Arial"/>
                <a:cs typeface="+mn-cs"/>
              </a:rPr>
              <a:t>tiket</a:t>
            </a:r>
            <a:r>
              <a:rPr lang="en-US" dirty="0" smtClean="0">
                <a:solidFill>
                  <a:prstClr val="black"/>
                </a:solidFill>
                <a:latin typeface="Arial"/>
                <a:cs typeface="+mn-cs"/>
              </a:rPr>
              <a:t> </a:t>
            </a:r>
            <a:r>
              <a:rPr lang="en-US" dirty="0" err="1" smtClean="0">
                <a:solidFill>
                  <a:prstClr val="black"/>
                </a:solidFill>
                <a:latin typeface="Arial"/>
                <a:cs typeface="+mn-cs"/>
              </a:rPr>
              <a:t>masih</a:t>
            </a:r>
            <a:r>
              <a:rPr lang="en-US" dirty="0" smtClean="0">
                <a:solidFill>
                  <a:prstClr val="black"/>
                </a:solidFill>
                <a:latin typeface="Arial"/>
                <a:cs typeface="+mn-cs"/>
              </a:rPr>
              <a:t> </a:t>
            </a:r>
            <a:r>
              <a:rPr lang="en-US" dirty="0" err="1" smtClean="0">
                <a:solidFill>
                  <a:prstClr val="black"/>
                </a:solidFill>
                <a:latin typeface="Arial"/>
                <a:cs typeface="+mn-cs"/>
              </a:rPr>
              <a:t>tersedia</a:t>
            </a:r>
            <a:r>
              <a:rPr lang="en-US" dirty="0" smtClean="0">
                <a:solidFill>
                  <a:prstClr val="black"/>
                </a:solidFill>
                <a:latin typeface="Arial"/>
                <a:cs typeface="+mn-cs"/>
              </a:rPr>
              <a:t> </a:t>
            </a:r>
            <a:r>
              <a:rPr lang="en-US" dirty="0" err="1" smtClean="0">
                <a:solidFill>
                  <a:prstClr val="black"/>
                </a:solidFill>
                <a:latin typeface="Arial"/>
                <a:cs typeface="+mn-cs"/>
              </a:rPr>
              <a:t>dengan</a:t>
            </a:r>
            <a:r>
              <a:rPr lang="en-US" dirty="0" smtClean="0">
                <a:solidFill>
                  <a:prstClr val="black"/>
                </a:solidFill>
                <a:latin typeface="Arial"/>
                <a:cs typeface="+mn-cs"/>
              </a:rPr>
              <a:t> </a:t>
            </a:r>
            <a:r>
              <a:rPr lang="en-US" dirty="0" err="1" smtClean="0">
                <a:solidFill>
                  <a:prstClr val="black"/>
                </a:solidFill>
                <a:latin typeface="Arial"/>
                <a:cs typeface="+mn-cs"/>
              </a:rPr>
              <a:t>mengisi</a:t>
            </a:r>
            <a:r>
              <a:rPr lang="en-US" dirty="0" smtClean="0">
                <a:solidFill>
                  <a:prstClr val="black"/>
                </a:solidFill>
                <a:latin typeface="Arial"/>
                <a:cs typeface="+mn-cs"/>
              </a:rPr>
              <a:t> </a:t>
            </a:r>
            <a:r>
              <a:rPr lang="en-US" dirty="0" err="1" smtClean="0">
                <a:solidFill>
                  <a:prstClr val="black"/>
                </a:solidFill>
                <a:latin typeface="Arial"/>
                <a:cs typeface="+mn-cs"/>
              </a:rPr>
              <a:t>detil</a:t>
            </a:r>
            <a:r>
              <a:rPr lang="en-US" dirty="0" smtClean="0">
                <a:solidFill>
                  <a:prstClr val="black"/>
                </a:solidFill>
                <a:latin typeface="Arial"/>
                <a:cs typeface="+mn-cs"/>
              </a:rPr>
              <a:t> </a:t>
            </a:r>
            <a:r>
              <a:rPr lang="en-US" err="1" smtClean="0">
                <a:solidFill>
                  <a:prstClr val="black"/>
                </a:solidFill>
                <a:latin typeface="Arial"/>
                <a:cs typeface="+mn-cs"/>
              </a:rPr>
              <a:t>formulir</a:t>
            </a:r>
            <a:r>
              <a:rPr lang="en-US" smtClean="0">
                <a:solidFill>
                  <a:prstClr val="black"/>
                </a:solidFill>
                <a:latin typeface="Arial"/>
                <a:cs typeface="+mn-cs"/>
              </a:rPr>
              <a:t> pemesanan </a:t>
            </a:r>
            <a:r>
              <a:rPr lang="en-US" i="1" smtClean="0">
                <a:solidFill>
                  <a:prstClr val="black"/>
                </a:solidFill>
                <a:latin typeface="Arial"/>
                <a:cs typeface="+mn-cs"/>
              </a:rPr>
              <a:t>(Fill Form). </a:t>
            </a:r>
            <a:endParaRPr lang="en-US" i="1" dirty="0" smtClean="0">
              <a:solidFill>
                <a:prstClr val="black"/>
              </a:solidFill>
              <a:latin typeface="Arial"/>
              <a:cs typeface="+mn-cs"/>
            </a:endParaRPr>
          </a:p>
          <a:p>
            <a:pPr marL="342900" indent="-342900" fontAlgn="auto">
              <a:spcBef>
                <a:spcPts val="0"/>
              </a:spcBef>
              <a:spcAft>
                <a:spcPts val="0"/>
              </a:spcAft>
              <a:buFont typeface="+mj-lt"/>
              <a:buAutoNum type="arabicParenR"/>
            </a:pPr>
            <a:endParaRPr lang="en-US" dirty="0" smtClean="0">
              <a:solidFill>
                <a:prstClr val="black"/>
              </a:solidFill>
              <a:latin typeface="Arial"/>
              <a:cs typeface="+mn-cs"/>
            </a:endParaRPr>
          </a:p>
          <a:p>
            <a:pPr marL="342900" indent="-342900" fontAlgn="auto">
              <a:spcBef>
                <a:spcPts val="0"/>
              </a:spcBef>
              <a:spcAft>
                <a:spcPts val="0"/>
              </a:spcAft>
              <a:buFont typeface="+mj-lt"/>
              <a:buAutoNum type="arabicParenR"/>
            </a:pPr>
            <a:r>
              <a:rPr lang="en-US" dirty="0" err="1" smtClean="0">
                <a:solidFill>
                  <a:prstClr val="black"/>
                </a:solidFill>
                <a:latin typeface="Arial"/>
                <a:cs typeface="+mn-cs"/>
              </a:rPr>
              <a:t>Setelah</a:t>
            </a:r>
            <a:r>
              <a:rPr lang="en-US" dirty="0" smtClean="0">
                <a:solidFill>
                  <a:prstClr val="black"/>
                </a:solidFill>
                <a:latin typeface="Arial"/>
                <a:cs typeface="+mn-cs"/>
              </a:rPr>
              <a:t> </a:t>
            </a:r>
            <a:r>
              <a:rPr lang="en-US" dirty="0" err="1" smtClean="0">
                <a:solidFill>
                  <a:prstClr val="black"/>
                </a:solidFill>
                <a:latin typeface="Arial"/>
                <a:cs typeface="+mn-cs"/>
              </a:rPr>
              <a:t>melakukan</a:t>
            </a:r>
            <a:r>
              <a:rPr lang="en-US" dirty="0" smtClean="0">
                <a:solidFill>
                  <a:prstClr val="black"/>
                </a:solidFill>
                <a:latin typeface="Arial"/>
                <a:cs typeface="+mn-cs"/>
              </a:rPr>
              <a:t> </a:t>
            </a:r>
            <a:r>
              <a:rPr lang="en-US" dirty="0" err="1" smtClean="0">
                <a:solidFill>
                  <a:prstClr val="black"/>
                </a:solidFill>
                <a:latin typeface="Arial"/>
                <a:cs typeface="+mn-cs"/>
              </a:rPr>
              <a:t>pembayaran</a:t>
            </a:r>
            <a:r>
              <a:rPr lang="en-US" dirty="0" smtClean="0">
                <a:solidFill>
                  <a:prstClr val="black"/>
                </a:solidFill>
                <a:latin typeface="Arial"/>
                <a:cs typeface="+mn-cs"/>
              </a:rPr>
              <a:t> </a:t>
            </a:r>
            <a:r>
              <a:rPr lang="en-US" dirty="0" err="1" smtClean="0">
                <a:solidFill>
                  <a:prstClr val="black"/>
                </a:solidFill>
                <a:latin typeface="Arial"/>
                <a:cs typeface="+mn-cs"/>
              </a:rPr>
              <a:t>dengan</a:t>
            </a:r>
            <a:r>
              <a:rPr lang="en-US" dirty="0" smtClean="0">
                <a:solidFill>
                  <a:prstClr val="black"/>
                </a:solidFill>
                <a:latin typeface="Arial"/>
                <a:cs typeface="+mn-cs"/>
              </a:rPr>
              <a:t> </a:t>
            </a:r>
            <a:r>
              <a:rPr lang="en-US" dirty="0" err="1" smtClean="0">
                <a:solidFill>
                  <a:prstClr val="black"/>
                </a:solidFill>
                <a:latin typeface="Arial"/>
                <a:cs typeface="+mn-cs"/>
              </a:rPr>
              <a:t>menggunakan</a:t>
            </a:r>
            <a:r>
              <a:rPr lang="en-US" dirty="0" smtClean="0">
                <a:solidFill>
                  <a:prstClr val="black"/>
                </a:solidFill>
                <a:latin typeface="Arial"/>
                <a:cs typeface="+mn-cs"/>
              </a:rPr>
              <a:t> a</a:t>
            </a:r>
            <a:r>
              <a:rPr lang="en-US" i="1" dirty="0" smtClean="0">
                <a:solidFill>
                  <a:prstClr val="black"/>
                </a:solidFill>
                <a:latin typeface="Arial"/>
                <a:cs typeface="+mn-cs"/>
              </a:rPr>
              <a:t>ccount </a:t>
            </a:r>
            <a:r>
              <a:rPr lang="en-US" dirty="0" smtClean="0">
                <a:solidFill>
                  <a:prstClr val="black"/>
                </a:solidFill>
                <a:latin typeface="Arial"/>
                <a:cs typeface="+mn-cs"/>
              </a:rPr>
              <a:t>yang </a:t>
            </a:r>
            <a:r>
              <a:rPr lang="en-US" dirty="0" err="1" smtClean="0">
                <a:solidFill>
                  <a:prstClr val="black"/>
                </a:solidFill>
                <a:latin typeface="Arial"/>
                <a:cs typeface="+mn-cs"/>
              </a:rPr>
              <a:t>sudah</a:t>
            </a:r>
            <a:r>
              <a:rPr lang="en-US" dirty="0" smtClean="0">
                <a:solidFill>
                  <a:prstClr val="black"/>
                </a:solidFill>
                <a:latin typeface="Arial"/>
                <a:cs typeface="+mn-cs"/>
              </a:rPr>
              <a:t> </a:t>
            </a:r>
            <a:r>
              <a:rPr lang="en-US" dirty="0" err="1" smtClean="0">
                <a:solidFill>
                  <a:prstClr val="black"/>
                </a:solidFill>
                <a:latin typeface="Arial"/>
                <a:cs typeface="+mn-cs"/>
              </a:rPr>
              <a:t>dibuat</a:t>
            </a:r>
            <a:r>
              <a:rPr lang="en-US" dirty="0" smtClean="0">
                <a:solidFill>
                  <a:prstClr val="black"/>
                </a:solidFill>
                <a:latin typeface="Arial"/>
                <a:cs typeface="+mn-cs"/>
              </a:rPr>
              <a:t> </a:t>
            </a:r>
            <a:r>
              <a:rPr lang="en-US" dirty="0" err="1" smtClean="0">
                <a:solidFill>
                  <a:prstClr val="black"/>
                </a:solidFill>
                <a:latin typeface="Arial"/>
                <a:cs typeface="+mn-cs"/>
              </a:rPr>
              <a:t>sebelumnya</a:t>
            </a:r>
            <a:r>
              <a:rPr lang="en-US" dirty="0" smtClean="0">
                <a:solidFill>
                  <a:prstClr val="black"/>
                </a:solidFill>
                <a:latin typeface="Arial"/>
                <a:cs typeface="+mn-cs"/>
              </a:rPr>
              <a:t>, </a:t>
            </a:r>
            <a:r>
              <a:rPr lang="en-US" err="1" smtClean="0">
                <a:solidFill>
                  <a:prstClr val="black"/>
                </a:solidFill>
                <a:latin typeface="Arial"/>
                <a:cs typeface="+mn-cs"/>
              </a:rPr>
              <a:t>tiket</a:t>
            </a:r>
            <a:r>
              <a:rPr lang="en-US" smtClean="0">
                <a:solidFill>
                  <a:prstClr val="black"/>
                </a:solidFill>
                <a:latin typeface="Arial"/>
                <a:cs typeface="+mn-cs"/>
              </a:rPr>
              <a:t> dapat cetak (</a:t>
            </a:r>
            <a:r>
              <a:rPr lang="en-US" i="1" smtClean="0">
                <a:solidFill>
                  <a:prstClr val="black"/>
                </a:solidFill>
                <a:latin typeface="Arial"/>
                <a:cs typeface="+mn-cs"/>
              </a:rPr>
              <a:t>print form) </a:t>
            </a:r>
            <a:r>
              <a:rPr lang="en-US" dirty="0" err="1" smtClean="0">
                <a:solidFill>
                  <a:prstClr val="black"/>
                </a:solidFill>
                <a:latin typeface="Arial"/>
                <a:cs typeface="+mn-cs"/>
              </a:rPr>
              <a:t>oleh</a:t>
            </a:r>
            <a:r>
              <a:rPr lang="en-US" dirty="0" smtClean="0">
                <a:solidFill>
                  <a:prstClr val="black"/>
                </a:solidFill>
                <a:latin typeface="Arial"/>
                <a:cs typeface="+mn-cs"/>
              </a:rPr>
              <a:t> </a:t>
            </a:r>
            <a:r>
              <a:rPr lang="en-US" b="1" dirty="0" smtClean="0">
                <a:solidFill>
                  <a:prstClr val="black"/>
                </a:solidFill>
                <a:latin typeface="Arial"/>
                <a:cs typeface="+mn-cs"/>
              </a:rPr>
              <a:t>Passenge</a:t>
            </a:r>
            <a:r>
              <a:rPr lang="en-US" dirty="0" smtClean="0">
                <a:solidFill>
                  <a:prstClr val="black"/>
                </a:solidFill>
                <a:latin typeface="Arial"/>
                <a:cs typeface="+mn-cs"/>
              </a:rPr>
              <a:t>r </a:t>
            </a:r>
            <a:r>
              <a:rPr lang="en-US" dirty="0" err="1" smtClean="0">
                <a:solidFill>
                  <a:prstClr val="black"/>
                </a:solidFill>
                <a:latin typeface="Arial"/>
                <a:cs typeface="+mn-cs"/>
              </a:rPr>
              <a:t>melalui</a:t>
            </a:r>
            <a:r>
              <a:rPr lang="en-US" dirty="0" smtClean="0">
                <a:solidFill>
                  <a:prstClr val="black"/>
                </a:solidFill>
                <a:latin typeface="Arial"/>
                <a:cs typeface="+mn-cs"/>
              </a:rPr>
              <a:t> internet </a:t>
            </a:r>
            <a:r>
              <a:rPr lang="en-US" dirty="0" err="1" smtClean="0">
                <a:solidFill>
                  <a:prstClr val="black"/>
                </a:solidFill>
                <a:latin typeface="Arial"/>
                <a:cs typeface="+mn-cs"/>
              </a:rPr>
              <a:t>atau</a:t>
            </a:r>
            <a:r>
              <a:rPr lang="en-US" dirty="0" smtClean="0">
                <a:solidFill>
                  <a:prstClr val="black"/>
                </a:solidFill>
                <a:latin typeface="Arial"/>
                <a:cs typeface="+mn-cs"/>
              </a:rPr>
              <a:t> </a:t>
            </a:r>
            <a:r>
              <a:rPr lang="en-US" dirty="0" err="1" smtClean="0">
                <a:solidFill>
                  <a:prstClr val="black"/>
                </a:solidFill>
                <a:latin typeface="Arial"/>
                <a:cs typeface="+mn-cs"/>
              </a:rPr>
              <a:t>di</a:t>
            </a:r>
            <a:r>
              <a:rPr lang="en-US" dirty="0" smtClean="0">
                <a:solidFill>
                  <a:prstClr val="black"/>
                </a:solidFill>
                <a:latin typeface="Arial"/>
                <a:cs typeface="+mn-cs"/>
              </a:rPr>
              <a:t>-print </a:t>
            </a:r>
            <a:r>
              <a:rPr lang="en-US" dirty="0" err="1" smtClean="0">
                <a:solidFill>
                  <a:prstClr val="black"/>
                </a:solidFill>
                <a:latin typeface="Arial"/>
                <a:cs typeface="+mn-cs"/>
              </a:rPr>
              <a:t>oleh</a:t>
            </a:r>
            <a:r>
              <a:rPr lang="en-US" dirty="0" smtClean="0">
                <a:solidFill>
                  <a:prstClr val="black"/>
                </a:solidFill>
                <a:latin typeface="Arial"/>
                <a:cs typeface="+mn-cs"/>
              </a:rPr>
              <a:t> </a:t>
            </a:r>
            <a:r>
              <a:rPr lang="en-US" dirty="0" err="1" smtClean="0">
                <a:solidFill>
                  <a:prstClr val="black"/>
                </a:solidFill>
                <a:latin typeface="Arial"/>
                <a:cs typeface="+mn-cs"/>
              </a:rPr>
              <a:t>petugas</a:t>
            </a:r>
            <a:r>
              <a:rPr lang="en-US" dirty="0" smtClean="0">
                <a:solidFill>
                  <a:prstClr val="black"/>
                </a:solidFill>
                <a:latin typeface="Arial"/>
                <a:cs typeface="+mn-cs"/>
              </a:rPr>
              <a:t> </a:t>
            </a:r>
            <a:r>
              <a:rPr lang="en-US" b="1" dirty="0" smtClean="0">
                <a:solidFill>
                  <a:prstClr val="black"/>
                </a:solidFill>
                <a:latin typeface="Arial"/>
                <a:cs typeface="+mn-cs"/>
              </a:rPr>
              <a:t>(Clerk) </a:t>
            </a:r>
            <a:r>
              <a:rPr lang="en-US" dirty="0" err="1" smtClean="0">
                <a:solidFill>
                  <a:prstClr val="black"/>
                </a:solidFill>
                <a:latin typeface="Arial"/>
                <a:cs typeface="+mn-cs"/>
              </a:rPr>
              <a:t>kemudian</a:t>
            </a:r>
            <a:r>
              <a:rPr lang="en-US" dirty="0" smtClean="0">
                <a:solidFill>
                  <a:prstClr val="black"/>
                </a:solidFill>
                <a:latin typeface="Arial"/>
                <a:cs typeface="+mn-cs"/>
              </a:rPr>
              <a:t> </a:t>
            </a:r>
            <a:r>
              <a:rPr lang="en-US" dirty="0" err="1" smtClean="0">
                <a:solidFill>
                  <a:prstClr val="black"/>
                </a:solidFill>
                <a:latin typeface="Arial"/>
                <a:cs typeface="+mn-cs"/>
              </a:rPr>
              <a:t>dikirim</a:t>
            </a:r>
            <a:r>
              <a:rPr lang="en-US" dirty="0" smtClean="0">
                <a:solidFill>
                  <a:prstClr val="black"/>
                </a:solidFill>
                <a:latin typeface="Arial"/>
                <a:cs typeface="+mn-cs"/>
              </a:rPr>
              <a:t> </a:t>
            </a:r>
            <a:r>
              <a:rPr lang="en-US" dirty="0" err="1" smtClean="0">
                <a:solidFill>
                  <a:prstClr val="black"/>
                </a:solidFill>
                <a:latin typeface="Arial"/>
                <a:cs typeface="+mn-cs"/>
              </a:rPr>
              <a:t>ke</a:t>
            </a:r>
            <a:r>
              <a:rPr lang="en-US" dirty="0" smtClean="0">
                <a:solidFill>
                  <a:prstClr val="black"/>
                </a:solidFill>
                <a:latin typeface="Arial"/>
                <a:cs typeface="+mn-cs"/>
              </a:rPr>
              <a:t> </a:t>
            </a:r>
            <a:r>
              <a:rPr lang="en-US" b="1" dirty="0" smtClean="0">
                <a:solidFill>
                  <a:prstClr val="black"/>
                </a:solidFill>
                <a:latin typeface="Arial"/>
                <a:cs typeface="+mn-cs"/>
              </a:rPr>
              <a:t>Passenger</a:t>
            </a:r>
            <a:r>
              <a:rPr lang="en-US" dirty="0" smtClean="0">
                <a:solidFill>
                  <a:prstClr val="black"/>
                </a:solidFill>
                <a:latin typeface="Arial"/>
                <a:cs typeface="+mn-cs"/>
              </a:rPr>
              <a:t>.</a:t>
            </a:r>
          </a:p>
          <a:p>
            <a:pPr marL="342900" indent="-342900" fontAlgn="auto">
              <a:spcBef>
                <a:spcPts val="0"/>
              </a:spcBef>
              <a:spcAft>
                <a:spcPts val="0"/>
              </a:spcAft>
              <a:buFont typeface="+mj-lt"/>
              <a:buAutoNum type="arabicParenR"/>
            </a:pPr>
            <a:endParaRPr lang="en-US" dirty="0" smtClean="0">
              <a:solidFill>
                <a:prstClr val="black"/>
              </a:solidFill>
              <a:latin typeface="Arial"/>
              <a:cs typeface="+mn-cs"/>
            </a:endParaRPr>
          </a:p>
          <a:p>
            <a:pPr marL="342900" indent="-342900" fontAlgn="auto">
              <a:spcBef>
                <a:spcPts val="0"/>
              </a:spcBef>
              <a:spcAft>
                <a:spcPts val="0"/>
              </a:spcAft>
              <a:buFont typeface="+mj-lt"/>
              <a:buAutoNum type="arabicParenR"/>
            </a:pPr>
            <a:r>
              <a:rPr lang="en-US" dirty="0" err="1" smtClean="0">
                <a:solidFill>
                  <a:prstClr val="black"/>
                </a:solidFill>
                <a:latin typeface="Arial"/>
                <a:cs typeface="+mn-cs"/>
              </a:rPr>
              <a:t>Jika</a:t>
            </a:r>
            <a:r>
              <a:rPr lang="en-US" dirty="0" smtClean="0">
                <a:solidFill>
                  <a:prstClr val="black"/>
                </a:solidFill>
                <a:latin typeface="Arial"/>
                <a:cs typeface="+mn-cs"/>
              </a:rPr>
              <a:t> </a:t>
            </a:r>
            <a:r>
              <a:rPr lang="en-US" b="1" dirty="0" smtClean="0">
                <a:solidFill>
                  <a:prstClr val="black"/>
                </a:solidFill>
                <a:latin typeface="Arial"/>
                <a:cs typeface="+mn-cs"/>
              </a:rPr>
              <a:t>Passenger</a:t>
            </a:r>
            <a:r>
              <a:rPr lang="en-US" dirty="0" smtClean="0">
                <a:solidFill>
                  <a:prstClr val="black"/>
                </a:solidFill>
                <a:latin typeface="Arial"/>
                <a:cs typeface="+mn-cs"/>
              </a:rPr>
              <a:t> </a:t>
            </a:r>
            <a:r>
              <a:rPr lang="en-US" err="1" smtClean="0">
                <a:solidFill>
                  <a:prstClr val="black"/>
                </a:solidFill>
                <a:latin typeface="Arial"/>
                <a:cs typeface="+mn-cs"/>
              </a:rPr>
              <a:t>melakukan</a:t>
            </a:r>
            <a:r>
              <a:rPr lang="en-US" smtClean="0">
                <a:solidFill>
                  <a:prstClr val="black"/>
                </a:solidFill>
                <a:latin typeface="Arial"/>
                <a:cs typeface="+mn-cs"/>
              </a:rPr>
              <a:t> pembatalan </a:t>
            </a:r>
            <a:r>
              <a:rPr lang="en-US" i="1" smtClean="0">
                <a:solidFill>
                  <a:prstClr val="black"/>
                </a:solidFill>
                <a:latin typeface="Arial"/>
                <a:cs typeface="+mn-cs"/>
              </a:rPr>
              <a:t>(Cancel Ticket)</a:t>
            </a:r>
            <a:r>
              <a:rPr lang="en-US" smtClean="0">
                <a:solidFill>
                  <a:prstClr val="black"/>
                </a:solidFill>
                <a:latin typeface="Arial"/>
                <a:cs typeface="+mn-cs"/>
              </a:rPr>
              <a:t>, </a:t>
            </a:r>
            <a:r>
              <a:rPr lang="en-US" dirty="0" err="1" smtClean="0">
                <a:solidFill>
                  <a:prstClr val="black"/>
                </a:solidFill>
                <a:latin typeface="Arial"/>
                <a:cs typeface="+mn-cs"/>
              </a:rPr>
              <a:t>bisa</a:t>
            </a:r>
            <a:r>
              <a:rPr lang="en-US" dirty="0" smtClean="0">
                <a:solidFill>
                  <a:prstClr val="black"/>
                </a:solidFill>
                <a:latin typeface="Arial"/>
                <a:cs typeface="+mn-cs"/>
              </a:rPr>
              <a:t> </a:t>
            </a:r>
            <a:r>
              <a:rPr lang="en-US" dirty="0" err="1" smtClean="0">
                <a:solidFill>
                  <a:prstClr val="black"/>
                </a:solidFill>
                <a:latin typeface="Arial"/>
                <a:cs typeface="+mn-cs"/>
              </a:rPr>
              <a:t>datang</a:t>
            </a:r>
            <a:r>
              <a:rPr lang="en-US" dirty="0" smtClean="0">
                <a:solidFill>
                  <a:prstClr val="black"/>
                </a:solidFill>
                <a:latin typeface="Arial"/>
                <a:cs typeface="+mn-cs"/>
              </a:rPr>
              <a:t> </a:t>
            </a:r>
            <a:r>
              <a:rPr lang="en-US" dirty="0" err="1" smtClean="0">
                <a:solidFill>
                  <a:prstClr val="black"/>
                </a:solidFill>
                <a:latin typeface="Arial"/>
                <a:cs typeface="+mn-cs"/>
              </a:rPr>
              <a:t>ke</a:t>
            </a:r>
            <a:r>
              <a:rPr lang="en-US" dirty="0" smtClean="0">
                <a:solidFill>
                  <a:prstClr val="black"/>
                </a:solidFill>
                <a:latin typeface="Arial"/>
                <a:cs typeface="+mn-cs"/>
              </a:rPr>
              <a:t> Kantor </a:t>
            </a:r>
            <a:r>
              <a:rPr lang="en-US" dirty="0" err="1" smtClean="0">
                <a:solidFill>
                  <a:prstClr val="black"/>
                </a:solidFill>
                <a:latin typeface="Arial"/>
                <a:cs typeface="+mn-cs"/>
              </a:rPr>
              <a:t>Reservasi</a:t>
            </a:r>
            <a:r>
              <a:rPr lang="en-US" dirty="0" smtClean="0">
                <a:solidFill>
                  <a:prstClr val="black"/>
                </a:solidFill>
                <a:latin typeface="Arial"/>
                <a:cs typeface="+mn-cs"/>
              </a:rPr>
              <a:t>, </a:t>
            </a:r>
            <a:r>
              <a:rPr lang="en-US" dirty="0" err="1" smtClean="0">
                <a:solidFill>
                  <a:prstClr val="black"/>
                </a:solidFill>
                <a:latin typeface="Arial"/>
                <a:cs typeface="+mn-cs"/>
              </a:rPr>
              <a:t>mengisi</a:t>
            </a:r>
            <a:r>
              <a:rPr lang="en-US" dirty="0" smtClean="0">
                <a:solidFill>
                  <a:prstClr val="black"/>
                </a:solidFill>
                <a:latin typeface="Arial"/>
                <a:cs typeface="+mn-cs"/>
              </a:rPr>
              <a:t> form </a:t>
            </a:r>
            <a:r>
              <a:rPr lang="en-US" dirty="0" err="1" smtClean="0">
                <a:solidFill>
                  <a:prstClr val="black"/>
                </a:solidFill>
                <a:latin typeface="Arial"/>
                <a:cs typeface="+mn-cs"/>
              </a:rPr>
              <a:t>pembatalan</a:t>
            </a:r>
            <a:r>
              <a:rPr lang="en-US" dirty="0" smtClean="0">
                <a:solidFill>
                  <a:prstClr val="black"/>
                </a:solidFill>
                <a:latin typeface="Arial"/>
                <a:cs typeface="+mn-cs"/>
              </a:rPr>
              <a:t> </a:t>
            </a:r>
            <a:r>
              <a:rPr lang="en-US" dirty="0" err="1" smtClean="0">
                <a:solidFill>
                  <a:prstClr val="black"/>
                </a:solidFill>
                <a:latin typeface="Arial"/>
                <a:cs typeface="+mn-cs"/>
              </a:rPr>
              <a:t>dan</a:t>
            </a:r>
            <a:r>
              <a:rPr lang="en-US" dirty="0" smtClean="0">
                <a:solidFill>
                  <a:prstClr val="black"/>
                </a:solidFill>
                <a:latin typeface="Arial"/>
                <a:cs typeface="+mn-cs"/>
              </a:rPr>
              <a:t> </a:t>
            </a:r>
            <a:r>
              <a:rPr lang="en-US" dirty="0" err="1" smtClean="0">
                <a:solidFill>
                  <a:prstClr val="black"/>
                </a:solidFill>
                <a:latin typeface="Arial"/>
                <a:cs typeface="+mn-cs"/>
              </a:rPr>
              <a:t>uang</a:t>
            </a:r>
            <a:r>
              <a:rPr lang="en-US" dirty="0" smtClean="0">
                <a:solidFill>
                  <a:prstClr val="black"/>
                </a:solidFill>
                <a:latin typeface="Arial"/>
                <a:cs typeface="+mn-cs"/>
              </a:rPr>
              <a:t> </a:t>
            </a:r>
            <a:r>
              <a:rPr lang="en-US" dirty="0" err="1" smtClean="0">
                <a:solidFill>
                  <a:prstClr val="black"/>
                </a:solidFill>
                <a:latin typeface="Arial"/>
                <a:cs typeface="+mn-cs"/>
              </a:rPr>
              <a:t>akan</a:t>
            </a:r>
            <a:r>
              <a:rPr lang="en-US" dirty="0" smtClean="0">
                <a:solidFill>
                  <a:prstClr val="black"/>
                </a:solidFill>
                <a:latin typeface="Arial"/>
                <a:cs typeface="+mn-cs"/>
              </a:rPr>
              <a:t> </a:t>
            </a:r>
            <a:r>
              <a:rPr lang="en-US" dirty="0" err="1" smtClean="0">
                <a:solidFill>
                  <a:prstClr val="black"/>
                </a:solidFill>
                <a:latin typeface="Arial"/>
                <a:cs typeface="+mn-cs"/>
              </a:rPr>
              <a:t>ditransfer</a:t>
            </a:r>
            <a:r>
              <a:rPr lang="en-US" dirty="0" smtClean="0">
                <a:solidFill>
                  <a:prstClr val="black"/>
                </a:solidFill>
                <a:latin typeface="Arial"/>
                <a:cs typeface="+mn-cs"/>
              </a:rPr>
              <a:t> </a:t>
            </a:r>
            <a:r>
              <a:rPr lang="en-US" dirty="0" err="1" smtClean="0">
                <a:solidFill>
                  <a:prstClr val="black"/>
                </a:solidFill>
                <a:latin typeface="Arial"/>
                <a:cs typeface="+mn-cs"/>
              </a:rPr>
              <a:t>kembali</a:t>
            </a:r>
            <a:r>
              <a:rPr lang="en-US" dirty="0" smtClean="0">
                <a:solidFill>
                  <a:prstClr val="black"/>
                </a:solidFill>
                <a:latin typeface="Arial"/>
                <a:cs typeface="+mn-cs"/>
              </a:rPr>
              <a:t> </a:t>
            </a:r>
            <a:r>
              <a:rPr lang="en-US" dirty="0" err="1" smtClean="0">
                <a:solidFill>
                  <a:prstClr val="black"/>
                </a:solidFill>
                <a:latin typeface="Arial"/>
                <a:cs typeface="+mn-cs"/>
              </a:rPr>
              <a:t>kepada</a:t>
            </a:r>
            <a:r>
              <a:rPr lang="en-US" dirty="0" smtClean="0">
                <a:solidFill>
                  <a:prstClr val="black"/>
                </a:solidFill>
                <a:latin typeface="Arial"/>
                <a:cs typeface="+mn-cs"/>
              </a:rPr>
              <a:t> account.</a:t>
            </a:r>
            <a:endParaRPr lang="en-US" dirty="0">
              <a:solidFill>
                <a:prstClr val="black"/>
              </a:solidFill>
              <a:latin typeface="Arial"/>
              <a:cs typeface="+mn-cs"/>
            </a:endParaRPr>
          </a:p>
        </p:txBody>
      </p:sp>
    </p:spTree>
    <p:extLst>
      <p:ext uri="{BB962C8B-B14F-4D97-AF65-F5344CB8AC3E}">
        <p14:creationId xmlns:p14="http://schemas.microsoft.com/office/powerpoint/2010/main" val="31675961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533400" y="540266"/>
            <a:ext cx="8305800" cy="6393933"/>
            <a:chOff x="1600200" y="990600"/>
            <a:chExt cx="6019800" cy="5638800"/>
          </a:xfrm>
        </p:grpSpPr>
        <p:grpSp>
          <p:nvGrpSpPr>
            <p:cNvPr id="8" name="Group 7"/>
            <p:cNvGrpSpPr/>
            <p:nvPr/>
          </p:nvGrpSpPr>
          <p:grpSpPr>
            <a:xfrm>
              <a:off x="1600200" y="990600"/>
              <a:ext cx="6019800" cy="5638800"/>
              <a:chOff x="1600200" y="990600"/>
              <a:chExt cx="6019800" cy="5638800"/>
            </a:xfrm>
          </p:grpSpPr>
          <p:pic>
            <p:nvPicPr>
              <p:cNvPr id="1026" name="Picture 2" descr="http://3.bp.blogspot.com/-iNtgf4QVGlQ/T1ybJLTRuVI/AAAAAAAAAJ0/LQCS3NEYPh4/s1600/use+case+diagram+railway+reservation.JPG"/>
              <p:cNvPicPr>
                <a:picLocks noChangeAspect="1" noChangeArrowheads="1"/>
              </p:cNvPicPr>
              <p:nvPr/>
            </p:nvPicPr>
            <p:blipFill>
              <a:blip r:embed="rId2"/>
              <a:srcRect t="2710" b="2560"/>
              <a:stretch>
                <a:fillRect/>
              </a:stretch>
            </p:blipFill>
            <p:spPr bwMode="auto">
              <a:xfrm>
                <a:off x="1600200" y="990600"/>
                <a:ext cx="6019800" cy="5638800"/>
              </a:xfrm>
              <a:prstGeom prst="rect">
                <a:avLst/>
              </a:prstGeom>
              <a:noFill/>
            </p:spPr>
          </p:pic>
          <p:sp>
            <p:nvSpPr>
              <p:cNvPr id="7" name="TextBox 6"/>
              <p:cNvSpPr txBox="1"/>
              <p:nvPr/>
            </p:nvSpPr>
            <p:spPr>
              <a:xfrm>
                <a:off x="6400800" y="2667000"/>
                <a:ext cx="1096981" cy="230713"/>
              </a:xfrm>
              <a:prstGeom prst="rect">
                <a:avLst/>
              </a:prstGeom>
              <a:solidFill>
                <a:schemeClr val="bg1"/>
              </a:solidFill>
            </p:spPr>
            <p:txBody>
              <a:bodyPr wrap="none" rtlCol="0">
                <a:spAutoFit/>
              </a:bodyPr>
              <a:lstStyle/>
              <a:p>
                <a:pPr fontAlgn="auto">
                  <a:spcBef>
                    <a:spcPts val="0"/>
                  </a:spcBef>
                  <a:spcAft>
                    <a:spcPts val="0"/>
                  </a:spcAft>
                </a:pPr>
                <a:r>
                  <a:rPr lang="en-US" sz="1100" b="1" smtClean="0">
                    <a:solidFill>
                      <a:prstClr val="black"/>
                    </a:solidFill>
                    <a:latin typeface="Arial"/>
                    <a:cs typeface="+mn-cs"/>
                  </a:rPr>
                  <a:t>&lt;&lt;Railway Server&gt;&gt;</a:t>
                </a:r>
                <a:endParaRPr lang="en-US" sz="1100" b="1" dirty="0">
                  <a:solidFill>
                    <a:prstClr val="black"/>
                  </a:solidFill>
                  <a:latin typeface="Arial"/>
                  <a:cs typeface="+mn-cs"/>
                </a:endParaRPr>
              </a:p>
            </p:txBody>
          </p:sp>
        </p:grpSp>
        <p:sp>
          <p:nvSpPr>
            <p:cNvPr id="9" name="Rectangle 8"/>
            <p:cNvSpPr/>
            <p:nvPr/>
          </p:nvSpPr>
          <p:spPr>
            <a:xfrm>
              <a:off x="1676400" y="2286000"/>
              <a:ext cx="914400" cy="246221"/>
            </a:xfrm>
            <a:prstGeom prst="rect">
              <a:avLst/>
            </a:prstGeom>
            <a:solidFill>
              <a:schemeClr val="bg1"/>
            </a:solidFill>
          </p:spPr>
          <p:txBody>
            <a:bodyPr wrap="square">
              <a:spAutoFit/>
            </a:bodyPr>
            <a:lstStyle/>
            <a:p>
              <a:pPr algn="ctr" fontAlgn="auto">
                <a:spcBef>
                  <a:spcPts val="0"/>
                </a:spcBef>
                <a:spcAft>
                  <a:spcPts val="0"/>
                </a:spcAft>
              </a:pPr>
              <a:r>
                <a:rPr lang="en-US" sz="1000" b="1" dirty="0" smtClean="0">
                  <a:solidFill>
                    <a:prstClr val="black"/>
                  </a:solidFill>
                  <a:latin typeface="Arial"/>
                  <a:cs typeface="+mn-cs"/>
                </a:rPr>
                <a:t>Passenger</a:t>
              </a:r>
              <a:endParaRPr lang="en-US" sz="1000" dirty="0">
                <a:solidFill>
                  <a:prstClr val="black"/>
                </a:solidFill>
                <a:latin typeface="Arial"/>
                <a:cs typeface="+mn-cs"/>
              </a:endParaRPr>
            </a:p>
          </p:txBody>
        </p:sp>
      </p:grpSp>
      <p:sp>
        <p:nvSpPr>
          <p:cNvPr id="12" name="TextBox 11"/>
          <p:cNvSpPr txBox="1"/>
          <p:nvPr/>
        </p:nvSpPr>
        <p:spPr>
          <a:xfrm>
            <a:off x="685800" y="152400"/>
            <a:ext cx="7772400" cy="369332"/>
          </a:xfrm>
          <a:prstGeom prst="rect">
            <a:avLst/>
          </a:prstGeom>
          <a:noFill/>
        </p:spPr>
        <p:txBody>
          <a:bodyPr wrap="square" rtlCol="0">
            <a:spAutoFit/>
          </a:bodyPr>
          <a:lstStyle/>
          <a:p>
            <a:pPr algn="ctr" fontAlgn="auto">
              <a:spcBef>
                <a:spcPts val="0"/>
              </a:spcBef>
              <a:spcAft>
                <a:spcPts val="0"/>
              </a:spcAft>
            </a:pPr>
            <a:r>
              <a:rPr lang="en-US" b="1" smtClean="0">
                <a:solidFill>
                  <a:prstClr val="black"/>
                </a:solidFill>
                <a:effectLst>
                  <a:outerShdw blurRad="38100" dist="38100" dir="2700000" algn="tl">
                    <a:srgbClr val="000000">
                      <a:alpha val="43137"/>
                    </a:srgbClr>
                  </a:outerShdw>
                </a:effectLst>
                <a:latin typeface="Arial"/>
                <a:cs typeface="+mn-cs"/>
              </a:rPr>
              <a:t>CONTOH : TRAIN </a:t>
            </a:r>
            <a:r>
              <a:rPr lang="en-US" b="1" dirty="0" smtClean="0">
                <a:solidFill>
                  <a:prstClr val="black"/>
                </a:solidFill>
                <a:effectLst>
                  <a:outerShdw blurRad="38100" dist="38100" dir="2700000" algn="tl">
                    <a:srgbClr val="000000">
                      <a:alpha val="43137"/>
                    </a:srgbClr>
                  </a:outerShdw>
                </a:effectLst>
                <a:latin typeface="Arial"/>
                <a:cs typeface="+mn-cs"/>
              </a:rPr>
              <a:t>RESERVATION SYSTEM (TRS)</a:t>
            </a:r>
            <a:endParaRPr lang="en-US" dirty="0" smtClean="0">
              <a:solidFill>
                <a:prstClr val="black"/>
              </a:solidFill>
              <a:latin typeface="Arial"/>
              <a:cs typeface="+mn-cs"/>
            </a:endParaRPr>
          </a:p>
        </p:txBody>
      </p:sp>
    </p:spTree>
    <p:extLst>
      <p:ext uri="{BB962C8B-B14F-4D97-AF65-F5344CB8AC3E}">
        <p14:creationId xmlns:p14="http://schemas.microsoft.com/office/powerpoint/2010/main" val="9006635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7614F8C4-11D0-440C-9605-AC5E4919EAC4}"/>
              </a:ext>
            </a:extLst>
          </p:cNvPr>
          <p:cNvSpPr txBox="1">
            <a:spLocks noChangeArrowheads="1"/>
          </p:cNvSpPr>
          <p:nvPr/>
        </p:nvSpPr>
        <p:spPr>
          <a:xfrm>
            <a:off x="277812" y="800100"/>
            <a:ext cx="8561387" cy="647700"/>
          </a:xfrm>
          <a:prstGeom prst="rect">
            <a:avLst/>
          </a:prstGeom>
          <a:no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smtClean="0"/>
              <a:t>Melakukan Analysis :</a:t>
            </a:r>
            <a:endParaRPr lang="en-US" sz="2000" dirty="0">
              <a:solidFill>
                <a:srgbClr val="660066"/>
              </a:solidFill>
            </a:endParaRPr>
          </a:p>
        </p:txBody>
      </p:sp>
      <p:sp>
        <p:nvSpPr>
          <p:cNvPr id="8" name="Rectangle 2" descr="Rectangle: Click to edit Master text styles&#10;Second level&#10;Third level&#10;Fourth level&#10;Fifth level">
            <a:extLst>
              <a:ext uri="{FF2B5EF4-FFF2-40B4-BE49-F238E27FC236}">
                <a16:creationId xmlns:a16="http://schemas.microsoft.com/office/drawing/2014/main" id="{B4A027A4-3B0E-423E-B5AE-BB9CC87A950D}"/>
              </a:ext>
            </a:extLst>
          </p:cNvPr>
          <p:cNvSpPr txBox="1">
            <a:spLocks noChangeArrowheads="1"/>
          </p:cNvSpPr>
          <p:nvPr/>
        </p:nvSpPr>
        <p:spPr>
          <a:xfrm>
            <a:off x="434546" y="1466335"/>
            <a:ext cx="8153400" cy="4495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000" smtClean="0">
                <a:solidFill>
                  <a:srgbClr val="C00000"/>
                </a:solidFill>
              </a:rPr>
              <a:t>1. Requirement </a:t>
            </a:r>
            <a:r>
              <a:rPr lang="id-ID" sz="2000">
                <a:solidFill>
                  <a:srgbClr val="C00000"/>
                </a:solidFill>
              </a:rPr>
              <a:t>g</a:t>
            </a:r>
            <a:r>
              <a:rPr lang="en-US" sz="2000">
                <a:solidFill>
                  <a:srgbClr val="C00000"/>
                </a:solidFill>
              </a:rPr>
              <a:t>athering </a:t>
            </a:r>
            <a:r>
              <a:rPr lang="en-US" sz="2000">
                <a:solidFill>
                  <a:schemeClr val="tx1"/>
                </a:solidFill>
              </a:rPr>
              <a:t>dgn menjawab pertanyaan berikut :</a:t>
            </a:r>
          </a:p>
          <a:p>
            <a:pPr marL="858837" lvl="1" indent="-514350" algn="l"/>
            <a:r>
              <a:rPr lang="en-US" sz="2000">
                <a:solidFill>
                  <a:srgbClr val="0070C0"/>
                </a:solidFill>
              </a:rPr>
              <a:t>Siapa yang akan menggunakan software ?</a:t>
            </a:r>
          </a:p>
          <a:p>
            <a:pPr marL="858837" lvl="1" indent="-514350" algn="l"/>
            <a:r>
              <a:rPr lang="en-US" sz="2000">
                <a:solidFill>
                  <a:srgbClr val="0070C0"/>
                </a:solidFill>
              </a:rPr>
              <a:t>Apa yang akan dikerjakan software?</a:t>
            </a:r>
          </a:p>
          <a:p>
            <a:pPr marL="858837" lvl="1" indent="-514350" algn="l"/>
            <a:r>
              <a:rPr lang="en-US" sz="2000">
                <a:solidFill>
                  <a:srgbClr val="0070C0"/>
                </a:solidFill>
              </a:rPr>
              <a:t>Kapan akan digunakannya ?</a:t>
            </a:r>
          </a:p>
          <a:p>
            <a:pPr algn="l"/>
            <a:r>
              <a:rPr lang="en-US" sz="2000" smtClean="0">
                <a:solidFill>
                  <a:schemeClr val="tx1"/>
                </a:solidFill>
              </a:rPr>
              <a:t>2. Investigasi </a:t>
            </a:r>
            <a:r>
              <a:rPr lang="en-US" sz="2000">
                <a:solidFill>
                  <a:schemeClr val="tx1"/>
                </a:solidFill>
              </a:rPr>
              <a:t>: the </a:t>
            </a:r>
            <a:r>
              <a:rPr lang="en-US" sz="2000">
                <a:solidFill>
                  <a:srgbClr val="FF0000"/>
                </a:solidFill>
              </a:rPr>
              <a:t>current </a:t>
            </a:r>
            <a:r>
              <a:rPr lang="en-US" sz="2000" smtClean="0">
                <a:solidFill>
                  <a:srgbClr val="FF0000"/>
                </a:solidFill>
              </a:rPr>
              <a:t>system (proses bisnis dan software jika sudah ada)</a:t>
            </a:r>
            <a:endParaRPr lang="en-US" sz="2000">
              <a:solidFill>
                <a:srgbClr val="FF0000"/>
              </a:solidFill>
            </a:endParaRPr>
          </a:p>
          <a:p>
            <a:pPr algn="l"/>
            <a:r>
              <a:rPr lang="en-US" sz="2000" smtClean="0">
                <a:solidFill>
                  <a:schemeClr val="tx1"/>
                </a:solidFill>
              </a:rPr>
              <a:t>3. Identifikasi  </a:t>
            </a:r>
            <a:r>
              <a:rPr lang="en-US" sz="2000">
                <a:solidFill>
                  <a:srgbClr val="FF0000"/>
                </a:solidFill>
              </a:rPr>
              <a:t>possible improvements</a:t>
            </a:r>
          </a:p>
          <a:p>
            <a:pPr algn="l"/>
            <a:r>
              <a:rPr lang="en-US" sz="2000" smtClean="0">
                <a:solidFill>
                  <a:schemeClr val="tx1"/>
                </a:solidFill>
              </a:rPr>
              <a:t>4. Mengembangkan </a:t>
            </a:r>
            <a:r>
              <a:rPr lang="en-US" sz="2000">
                <a:solidFill>
                  <a:srgbClr val="FF0000"/>
                </a:solidFill>
              </a:rPr>
              <a:t>konsep untuk new system</a:t>
            </a:r>
            <a:r>
              <a:rPr lang="id-ID" sz="2000">
                <a:solidFill>
                  <a:schemeClr val="tx1"/>
                </a:solidFill>
              </a:rPr>
              <a:t/>
            </a:r>
            <a:br>
              <a:rPr lang="id-ID" sz="2000">
                <a:solidFill>
                  <a:schemeClr val="tx1"/>
                </a:solidFill>
              </a:rPr>
            </a:br>
            <a:endParaRPr lang="id-ID" sz="2000">
              <a:solidFill>
                <a:schemeClr val="tx1"/>
              </a:solidFill>
            </a:endParaRPr>
          </a:p>
          <a:p>
            <a:pPr algn="l"/>
            <a:r>
              <a:rPr lang="id-ID" sz="2000">
                <a:solidFill>
                  <a:schemeClr val="tx1"/>
                </a:solidFill>
              </a:rPr>
              <a:t/>
            </a:r>
            <a:br>
              <a:rPr lang="id-ID" sz="2000">
                <a:solidFill>
                  <a:schemeClr val="tx1"/>
                </a:solidFill>
              </a:rPr>
            </a:br>
            <a:endParaRPr lang="en-US" sz="2000" dirty="0">
              <a:solidFill>
                <a:schemeClr val="tx1"/>
              </a:solidFill>
            </a:endParaRPr>
          </a:p>
        </p:txBody>
      </p:sp>
      <p:sp>
        <p:nvSpPr>
          <p:cNvPr id="9" name="Rectangle 2"/>
          <p:cNvSpPr>
            <a:spLocks noGrp="1" noChangeArrowheads="1"/>
          </p:cNvSpPr>
          <p:nvPr>
            <p:ph type="title"/>
          </p:nvPr>
        </p:nvSpPr>
        <p:spPr>
          <a:xfrm>
            <a:off x="457200" y="152400"/>
            <a:ext cx="8229600" cy="334962"/>
          </a:xfrm>
        </p:spPr>
        <p:txBody>
          <a:bodyPr/>
          <a:lstStyle/>
          <a:p>
            <a:pPr eaLnBrk="1" hangingPunct="1"/>
            <a:r>
              <a:rPr lang="en-US" sz="2400" b="1" smtClean="0">
                <a:latin typeface="Arial" charset="0"/>
                <a:cs typeface="Arial" charset="0"/>
              </a:rPr>
              <a:t>Analisis Perangkat Lunak</a:t>
            </a:r>
          </a:p>
        </p:txBody>
      </p:sp>
    </p:spTree>
    <p:extLst>
      <p:ext uri="{BB962C8B-B14F-4D97-AF65-F5344CB8AC3E}">
        <p14:creationId xmlns:p14="http://schemas.microsoft.com/office/powerpoint/2010/main" val="48897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1000"/>
                                        <p:tgtEl>
                                          <p:spTgt spid="8">
                                            <p:txEl>
                                              <p:pRg st="2" end="2"/>
                                            </p:txEl>
                                          </p:spTgt>
                                        </p:tgtEl>
                                      </p:cBhvr>
                                    </p:animEffect>
                                    <p:anim calcmode="lin" valueType="num">
                                      <p:cBhvr>
                                        <p:cTn id="2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fade">
                                      <p:cBhvr>
                                        <p:cTn id="28" dur="1000"/>
                                        <p:tgtEl>
                                          <p:spTgt spid="8">
                                            <p:txEl>
                                              <p:pRg st="3" end="3"/>
                                            </p:txEl>
                                          </p:spTgt>
                                        </p:tgtEl>
                                      </p:cBhvr>
                                    </p:animEffect>
                                    <p:anim calcmode="lin" valueType="num">
                                      <p:cBhvr>
                                        <p:cTn id="29"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animEffect transition="in" filter="fade">
                                      <p:cBhvr>
                                        <p:cTn id="35" dur="1000"/>
                                        <p:tgtEl>
                                          <p:spTgt spid="8">
                                            <p:txEl>
                                              <p:pRg st="4" end="4"/>
                                            </p:txEl>
                                          </p:spTgt>
                                        </p:tgtEl>
                                      </p:cBhvr>
                                    </p:animEffect>
                                    <p:anim calcmode="lin" valueType="num">
                                      <p:cBhvr>
                                        <p:cTn id="36"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xEl>
                                              <p:pRg st="5" end="5"/>
                                            </p:txEl>
                                          </p:spTgt>
                                        </p:tgtEl>
                                        <p:attrNameLst>
                                          <p:attrName>style.visibility</p:attrName>
                                        </p:attrNameLst>
                                      </p:cBhvr>
                                      <p:to>
                                        <p:strVal val="visible"/>
                                      </p:to>
                                    </p:set>
                                    <p:animEffect transition="in" filter="fade">
                                      <p:cBhvr>
                                        <p:cTn id="42" dur="1000"/>
                                        <p:tgtEl>
                                          <p:spTgt spid="8">
                                            <p:txEl>
                                              <p:pRg st="5" end="5"/>
                                            </p:txEl>
                                          </p:spTgt>
                                        </p:tgtEl>
                                      </p:cBhvr>
                                    </p:animEffect>
                                    <p:anim calcmode="lin" valueType="num">
                                      <p:cBhvr>
                                        <p:cTn id="43"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8">
                                            <p:txEl>
                                              <p:pRg st="6" end="6"/>
                                            </p:txEl>
                                          </p:spTgt>
                                        </p:tgtEl>
                                        <p:attrNameLst>
                                          <p:attrName>style.visibility</p:attrName>
                                        </p:attrNameLst>
                                      </p:cBhvr>
                                      <p:to>
                                        <p:strVal val="visible"/>
                                      </p:to>
                                    </p:set>
                                    <p:animEffect transition="in" filter="fade">
                                      <p:cBhvr>
                                        <p:cTn id="49" dur="1000"/>
                                        <p:tgtEl>
                                          <p:spTgt spid="8">
                                            <p:txEl>
                                              <p:pRg st="6" end="6"/>
                                            </p:txEl>
                                          </p:spTgt>
                                        </p:tgtEl>
                                      </p:cBhvr>
                                    </p:animEffect>
                                    <p:anim calcmode="lin" valueType="num">
                                      <p:cBhvr>
                                        <p:cTn id="50"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8">
                                            <p:txEl>
                                              <p:pRg st="7" end="7"/>
                                            </p:txEl>
                                          </p:spTgt>
                                        </p:tgtEl>
                                        <p:attrNameLst>
                                          <p:attrName>style.visibility</p:attrName>
                                        </p:attrNameLst>
                                      </p:cBhvr>
                                      <p:to>
                                        <p:strVal val="visible"/>
                                      </p:to>
                                    </p:set>
                                    <p:animEffect transition="in" filter="fade">
                                      <p:cBhvr>
                                        <p:cTn id="56" dur="1000"/>
                                        <p:tgtEl>
                                          <p:spTgt spid="8">
                                            <p:txEl>
                                              <p:pRg st="7" end="7"/>
                                            </p:txEl>
                                          </p:spTgt>
                                        </p:tgtEl>
                                      </p:cBhvr>
                                    </p:animEffect>
                                    <p:anim calcmode="lin" valueType="num">
                                      <p:cBhvr>
                                        <p:cTn id="57"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152400"/>
            <a:ext cx="8229600" cy="334962"/>
          </a:xfrm>
        </p:spPr>
        <p:txBody>
          <a:bodyPr/>
          <a:lstStyle/>
          <a:p>
            <a:pPr eaLnBrk="1" hangingPunct="1"/>
            <a:r>
              <a:rPr lang="en-US" sz="2400" b="1" smtClean="0">
                <a:latin typeface="Arial" charset="0"/>
                <a:cs typeface="Arial" charset="0"/>
              </a:rPr>
              <a:t>DIAGRAM USE CASE</a:t>
            </a:r>
          </a:p>
        </p:txBody>
      </p:sp>
      <p:sp>
        <p:nvSpPr>
          <p:cNvPr id="6" name="AutoShape 5"/>
          <p:cNvSpPr>
            <a:spLocks noChangeAspect="1" noChangeArrowheads="1"/>
          </p:cNvSpPr>
          <p:nvPr/>
        </p:nvSpPr>
        <p:spPr bwMode="auto">
          <a:xfrm>
            <a:off x="1371600" y="1143000"/>
            <a:ext cx="6265863" cy="3973512"/>
          </a:xfrm>
          <a:prstGeom prst="rect">
            <a:avLst/>
          </a:prstGeom>
          <a:noFill/>
          <a:ln w="9525">
            <a:noFill/>
            <a:miter lim="800000"/>
            <a:headEnd/>
            <a:tailEnd/>
          </a:ln>
        </p:spPr>
        <p:txBody>
          <a:bodyPr/>
          <a:lstStyle/>
          <a:p>
            <a:endParaRPr lang="id-ID"/>
          </a:p>
        </p:txBody>
      </p:sp>
      <p:sp>
        <p:nvSpPr>
          <p:cNvPr id="7" name="Oval 6"/>
          <p:cNvSpPr>
            <a:spLocks noChangeArrowheads="1"/>
          </p:cNvSpPr>
          <p:nvPr/>
        </p:nvSpPr>
        <p:spPr bwMode="auto">
          <a:xfrm>
            <a:off x="4504532" y="1423987"/>
            <a:ext cx="1568450" cy="763588"/>
          </a:xfrm>
          <a:prstGeom prst="ellipse">
            <a:avLst/>
          </a:prstGeom>
          <a:solidFill>
            <a:srgbClr val="FFFFFF"/>
          </a:solidFill>
          <a:ln w="9525">
            <a:solidFill>
              <a:srgbClr val="000000"/>
            </a:solidFill>
            <a:round/>
            <a:headEnd/>
            <a:tailEnd/>
          </a:ln>
        </p:spPr>
        <p:txBody>
          <a:bodyPr/>
          <a:lstStyle/>
          <a:p>
            <a:endParaRPr lang="id-ID"/>
          </a:p>
        </p:txBody>
      </p:sp>
      <p:sp>
        <p:nvSpPr>
          <p:cNvPr id="8" name="Oval 7"/>
          <p:cNvSpPr>
            <a:spLocks noChangeArrowheads="1"/>
          </p:cNvSpPr>
          <p:nvPr/>
        </p:nvSpPr>
        <p:spPr bwMode="auto">
          <a:xfrm>
            <a:off x="2066132" y="1065213"/>
            <a:ext cx="306387" cy="306387"/>
          </a:xfrm>
          <a:prstGeom prst="ellipse">
            <a:avLst/>
          </a:prstGeom>
          <a:solidFill>
            <a:srgbClr val="FFFFFF"/>
          </a:solidFill>
          <a:ln w="9525">
            <a:solidFill>
              <a:srgbClr val="000000"/>
            </a:solidFill>
            <a:round/>
            <a:headEnd/>
            <a:tailEnd/>
          </a:ln>
        </p:spPr>
        <p:txBody>
          <a:bodyPr/>
          <a:lstStyle/>
          <a:p>
            <a:endParaRPr lang="id-ID"/>
          </a:p>
        </p:txBody>
      </p:sp>
      <p:sp>
        <p:nvSpPr>
          <p:cNvPr id="9" name="Line 8"/>
          <p:cNvSpPr>
            <a:spLocks noChangeShapeType="1"/>
          </p:cNvSpPr>
          <p:nvPr/>
        </p:nvSpPr>
        <p:spPr bwMode="auto">
          <a:xfrm>
            <a:off x="2218532" y="1371600"/>
            <a:ext cx="1587" cy="458788"/>
          </a:xfrm>
          <a:prstGeom prst="line">
            <a:avLst/>
          </a:prstGeom>
          <a:noFill/>
          <a:ln w="9525">
            <a:solidFill>
              <a:srgbClr val="000000"/>
            </a:solidFill>
            <a:round/>
            <a:headEnd/>
            <a:tailEnd/>
          </a:ln>
        </p:spPr>
        <p:txBody>
          <a:bodyPr/>
          <a:lstStyle/>
          <a:p>
            <a:endParaRPr lang="id-ID"/>
          </a:p>
        </p:txBody>
      </p:sp>
      <p:sp>
        <p:nvSpPr>
          <p:cNvPr id="10" name="Line 9"/>
          <p:cNvSpPr>
            <a:spLocks noChangeShapeType="1"/>
          </p:cNvSpPr>
          <p:nvPr/>
        </p:nvSpPr>
        <p:spPr bwMode="auto">
          <a:xfrm flipH="1">
            <a:off x="2066132" y="1524000"/>
            <a:ext cx="152400" cy="152400"/>
          </a:xfrm>
          <a:prstGeom prst="line">
            <a:avLst/>
          </a:prstGeom>
          <a:noFill/>
          <a:ln w="9525">
            <a:solidFill>
              <a:srgbClr val="000000"/>
            </a:solidFill>
            <a:round/>
            <a:headEnd/>
            <a:tailEnd/>
          </a:ln>
        </p:spPr>
        <p:txBody>
          <a:bodyPr/>
          <a:lstStyle/>
          <a:p>
            <a:endParaRPr lang="id-ID"/>
          </a:p>
        </p:txBody>
      </p:sp>
      <p:sp>
        <p:nvSpPr>
          <p:cNvPr id="11" name="Line 10"/>
          <p:cNvSpPr>
            <a:spLocks noChangeShapeType="1"/>
          </p:cNvSpPr>
          <p:nvPr/>
        </p:nvSpPr>
        <p:spPr bwMode="auto">
          <a:xfrm>
            <a:off x="2218532" y="1524000"/>
            <a:ext cx="153987" cy="152400"/>
          </a:xfrm>
          <a:prstGeom prst="line">
            <a:avLst/>
          </a:prstGeom>
          <a:noFill/>
          <a:ln w="9525">
            <a:solidFill>
              <a:srgbClr val="000000"/>
            </a:solidFill>
            <a:round/>
            <a:headEnd/>
            <a:tailEnd/>
          </a:ln>
        </p:spPr>
        <p:txBody>
          <a:bodyPr/>
          <a:lstStyle/>
          <a:p>
            <a:endParaRPr lang="id-ID"/>
          </a:p>
        </p:txBody>
      </p:sp>
      <p:sp>
        <p:nvSpPr>
          <p:cNvPr id="12" name="Line 11"/>
          <p:cNvSpPr>
            <a:spLocks noChangeShapeType="1"/>
          </p:cNvSpPr>
          <p:nvPr/>
        </p:nvSpPr>
        <p:spPr bwMode="auto">
          <a:xfrm flipH="1">
            <a:off x="2066132" y="1830388"/>
            <a:ext cx="152400" cy="304800"/>
          </a:xfrm>
          <a:prstGeom prst="line">
            <a:avLst/>
          </a:prstGeom>
          <a:noFill/>
          <a:ln w="9525">
            <a:solidFill>
              <a:srgbClr val="000000"/>
            </a:solidFill>
            <a:round/>
            <a:headEnd/>
            <a:tailEnd/>
          </a:ln>
        </p:spPr>
        <p:txBody>
          <a:bodyPr/>
          <a:lstStyle/>
          <a:p>
            <a:endParaRPr lang="id-ID"/>
          </a:p>
        </p:txBody>
      </p:sp>
      <p:sp>
        <p:nvSpPr>
          <p:cNvPr id="13" name="Line 12"/>
          <p:cNvSpPr>
            <a:spLocks noChangeShapeType="1"/>
          </p:cNvSpPr>
          <p:nvPr/>
        </p:nvSpPr>
        <p:spPr bwMode="auto">
          <a:xfrm>
            <a:off x="2218532" y="1830388"/>
            <a:ext cx="153987" cy="304800"/>
          </a:xfrm>
          <a:prstGeom prst="line">
            <a:avLst/>
          </a:prstGeom>
          <a:noFill/>
          <a:ln w="9525">
            <a:solidFill>
              <a:srgbClr val="000000"/>
            </a:solidFill>
            <a:round/>
            <a:headEnd/>
            <a:tailEnd/>
          </a:ln>
        </p:spPr>
        <p:txBody>
          <a:bodyPr/>
          <a:lstStyle/>
          <a:p>
            <a:endParaRPr lang="id-ID"/>
          </a:p>
        </p:txBody>
      </p:sp>
      <p:sp>
        <p:nvSpPr>
          <p:cNvPr id="14" name="Line 13"/>
          <p:cNvSpPr>
            <a:spLocks noChangeShapeType="1"/>
          </p:cNvSpPr>
          <p:nvPr/>
        </p:nvSpPr>
        <p:spPr bwMode="auto">
          <a:xfrm>
            <a:off x="1870870" y="2824162"/>
            <a:ext cx="763587" cy="0"/>
          </a:xfrm>
          <a:prstGeom prst="line">
            <a:avLst/>
          </a:prstGeom>
          <a:noFill/>
          <a:ln w="9525">
            <a:solidFill>
              <a:srgbClr val="000000"/>
            </a:solidFill>
            <a:round/>
            <a:headEnd/>
            <a:tailEnd/>
          </a:ln>
        </p:spPr>
        <p:txBody>
          <a:bodyPr/>
          <a:lstStyle/>
          <a:p>
            <a:endParaRPr lang="id-ID"/>
          </a:p>
        </p:txBody>
      </p:sp>
      <p:sp>
        <p:nvSpPr>
          <p:cNvPr id="15" name="Line 14"/>
          <p:cNvSpPr>
            <a:spLocks noChangeShapeType="1"/>
          </p:cNvSpPr>
          <p:nvPr/>
        </p:nvSpPr>
        <p:spPr bwMode="auto">
          <a:xfrm>
            <a:off x="1870870" y="3435350"/>
            <a:ext cx="915987" cy="1587"/>
          </a:xfrm>
          <a:prstGeom prst="line">
            <a:avLst/>
          </a:prstGeom>
          <a:noFill/>
          <a:ln w="9525">
            <a:solidFill>
              <a:srgbClr val="000000"/>
            </a:solidFill>
            <a:round/>
            <a:headEnd/>
            <a:tailEnd/>
          </a:ln>
        </p:spPr>
        <p:txBody>
          <a:bodyPr/>
          <a:lstStyle/>
          <a:p>
            <a:endParaRPr lang="id-ID"/>
          </a:p>
        </p:txBody>
      </p:sp>
      <p:sp>
        <p:nvSpPr>
          <p:cNvPr id="16" name="Line 15"/>
          <p:cNvSpPr>
            <a:spLocks noChangeShapeType="1"/>
          </p:cNvSpPr>
          <p:nvPr/>
        </p:nvSpPr>
        <p:spPr bwMode="auto">
          <a:xfrm>
            <a:off x="1870870" y="2824162"/>
            <a:ext cx="0" cy="611188"/>
          </a:xfrm>
          <a:prstGeom prst="line">
            <a:avLst/>
          </a:prstGeom>
          <a:noFill/>
          <a:ln w="9525">
            <a:solidFill>
              <a:srgbClr val="000000"/>
            </a:solidFill>
            <a:round/>
            <a:headEnd/>
            <a:tailEnd/>
          </a:ln>
        </p:spPr>
        <p:txBody>
          <a:bodyPr/>
          <a:lstStyle/>
          <a:p>
            <a:endParaRPr lang="id-ID"/>
          </a:p>
        </p:txBody>
      </p:sp>
      <p:sp>
        <p:nvSpPr>
          <p:cNvPr id="17" name="Line 16"/>
          <p:cNvSpPr>
            <a:spLocks noChangeShapeType="1"/>
          </p:cNvSpPr>
          <p:nvPr/>
        </p:nvSpPr>
        <p:spPr bwMode="auto">
          <a:xfrm>
            <a:off x="2786857" y="2976562"/>
            <a:ext cx="1588" cy="458788"/>
          </a:xfrm>
          <a:prstGeom prst="line">
            <a:avLst/>
          </a:prstGeom>
          <a:noFill/>
          <a:ln w="9525">
            <a:solidFill>
              <a:srgbClr val="000000"/>
            </a:solidFill>
            <a:round/>
            <a:headEnd/>
            <a:tailEnd/>
          </a:ln>
        </p:spPr>
        <p:txBody>
          <a:bodyPr/>
          <a:lstStyle/>
          <a:p>
            <a:endParaRPr lang="id-ID"/>
          </a:p>
        </p:txBody>
      </p:sp>
      <p:sp>
        <p:nvSpPr>
          <p:cNvPr id="18" name="Line 17"/>
          <p:cNvSpPr>
            <a:spLocks noChangeShapeType="1"/>
          </p:cNvSpPr>
          <p:nvPr/>
        </p:nvSpPr>
        <p:spPr bwMode="auto">
          <a:xfrm>
            <a:off x="2634457" y="2824162"/>
            <a:ext cx="152400" cy="152400"/>
          </a:xfrm>
          <a:prstGeom prst="line">
            <a:avLst/>
          </a:prstGeom>
          <a:noFill/>
          <a:ln w="9525">
            <a:solidFill>
              <a:srgbClr val="000000"/>
            </a:solidFill>
            <a:round/>
            <a:headEnd/>
            <a:tailEnd/>
          </a:ln>
        </p:spPr>
        <p:txBody>
          <a:bodyPr/>
          <a:lstStyle/>
          <a:p>
            <a:endParaRPr lang="id-ID"/>
          </a:p>
        </p:txBody>
      </p:sp>
      <p:sp>
        <p:nvSpPr>
          <p:cNvPr id="19" name="Line 18"/>
          <p:cNvSpPr>
            <a:spLocks noChangeShapeType="1"/>
          </p:cNvSpPr>
          <p:nvPr/>
        </p:nvSpPr>
        <p:spPr bwMode="auto">
          <a:xfrm>
            <a:off x="2634457" y="2824162"/>
            <a:ext cx="0" cy="152400"/>
          </a:xfrm>
          <a:prstGeom prst="line">
            <a:avLst/>
          </a:prstGeom>
          <a:noFill/>
          <a:ln w="9525">
            <a:solidFill>
              <a:srgbClr val="000000"/>
            </a:solidFill>
            <a:round/>
            <a:headEnd/>
            <a:tailEnd/>
          </a:ln>
        </p:spPr>
        <p:txBody>
          <a:bodyPr/>
          <a:lstStyle/>
          <a:p>
            <a:endParaRPr lang="id-ID"/>
          </a:p>
        </p:txBody>
      </p:sp>
      <p:sp>
        <p:nvSpPr>
          <p:cNvPr id="20" name="Line 19"/>
          <p:cNvSpPr>
            <a:spLocks noChangeShapeType="1"/>
          </p:cNvSpPr>
          <p:nvPr/>
        </p:nvSpPr>
        <p:spPr bwMode="auto">
          <a:xfrm>
            <a:off x="2634457" y="2976562"/>
            <a:ext cx="152400" cy="0"/>
          </a:xfrm>
          <a:prstGeom prst="line">
            <a:avLst/>
          </a:prstGeom>
          <a:noFill/>
          <a:ln w="9525">
            <a:solidFill>
              <a:srgbClr val="000000"/>
            </a:solidFill>
            <a:round/>
            <a:headEnd/>
            <a:tailEnd/>
          </a:ln>
        </p:spPr>
        <p:txBody>
          <a:bodyPr/>
          <a:lstStyle/>
          <a:p>
            <a:endParaRPr lang="id-ID"/>
          </a:p>
        </p:txBody>
      </p:sp>
      <p:sp>
        <p:nvSpPr>
          <p:cNvPr id="21" name="Text Box 20"/>
          <p:cNvSpPr txBox="1">
            <a:spLocks noChangeArrowheads="1"/>
          </p:cNvSpPr>
          <p:nvPr/>
        </p:nvSpPr>
        <p:spPr bwMode="auto">
          <a:xfrm>
            <a:off x="1913732" y="2133600"/>
            <a:ext cx="917575" cy="304800"/>
          </a:xfrm>
          <a:prstGeom prst="rect">
            <a:avLst/>
          </a:prstGeom>
          <a:noFill/>
          <a:ln w="9525">
            <a:noFill/>
            <a:miter lim="800000"/>
            <a:headEnd/>
            <a:tailEnd/>
          </a:ln>
        </p:spPr>
        <p:txBody>
          <a:bodyPr/>
          <a:lstStyle/>
          <a:p>
            <a:r>
              <a:rPr lang="en-US" sz="1200"/>
              <a:t>Aktor</a:t>
            </a:r>
            <a:endParaRPr lang="en-US"/>
          </a:p>
        </p:txBody>
      </p:sp>
      <p:sp>
        <p:nvSpPr>
          <p:cNvPr id="22" name="Text Box 21"/>
          <p:cNvSpPr txBox="1">
            <a:spLocks noChangeArrowheads="1"/>
          </p:cNvSpPr>
          <p:nvPr/>
        </p:nvSpPr>
        <p:spPr bwMode="auto">
          <a:xfrm>
            <a:off x="4809332" y="1600200"/>
            <a:ext cx="917575" cy="458788"/>
          </a:xfrm>
          <a:prstGeom prst="rect">
            <a:avLst/>
          </a:prstGeom>
          <a:noFill/>
          <a:ln w="9525">
            <a:noFill/>
            <a:miter lim="800000"/>
            <a:headEnd/>
            <a:tailEnd/>
          </a:ln>
        </p:spPr>
        <p:txBody>
          <a:bodyPr/>
          <a:lstStyle/>
          <a:p>
            <a:r>
              <a:rPr lang="en-US" sz="1200"/>
              <a:t>Usecase</a:t>
            </a:r>
            <a:endParaRPr lang="en-US"/>
          </a:p>
        </p:txBody>
      </p:sp>
      <p:sp>
        <p:nvSpPr>
          <p:cNvPr id="23" name="Text Box 22"/>
          <p:cNvSpPr txBox="1">
            <a:spLocks noChangeArrowheads="1"/>
          </p:cNvSpPr>
          <p:nvPr/>
        </p:nvSpPr>
        <p:spPr bwMode="auto">
          <a:xfrm>
            <a:off x="3093245" y="2824162"/>
            <a:ext cx="917575" cy="458788"/>
          </a:xfrm>
          <a:prstGeom prst="rect">
            <a:avLst/>
          </a:prstGeom>
          <a:noFill/>
          <a:ln w="9525">
            <a:noFill/>
            <a:miter lim="800000"/>
            <a:headEnd/>
            <a:tailEnd/>
          </a:ln>
        </p:spPr>
        <p:txBody>
          <a:bodyPr/>
          <a:lstStyle/>
          <a:p>
            <a:r>
              <a:rPr lang="en-US" sz="1200"/>
              <a:t>Catatan</a:t>
            </a:r>
            <a:endParaRPr lang="en-US"/>
          </a:p>
        </p:txBody>
      </p:sp>
      <p:sp>
        <p:nvSpPr>
          <p:cNvPr id="24" name="Line 23"/>
          <p:cNvSpPr>
            <a:spLocks noChangeShapeType="1"/>
          </p:cNvSpPr>
          <p:nvPr/>
        </p:nvSpPr>
        <p:spPr bwMode="auto">
          <a:xfrm>
            <a:off x="4733132" y="2971800"/>
            <a:ext cx="1069975" cy="0"/>
          </a:xfrm>
          <a:prstGeom prst="line">
            <a:avLst/>
          </a:prstGeom>
          <a:noFill/>
          <a:ln w="9525">
            <a:solidFill>
              <a:srgbClr val="000000"/>
            </a:solidFill>
            <a:round/>
            <a:headEnd/>
            <a:tailEnd/>
          </a:ln>
        </p:spPr>
        <p:txBody>
          <a:bodyPr/>
          <a:lstStyle/>
          <a:p>
            <a:endParaRPr lang="id-ID"/>
          </a:p>
        </p:txBody>
      </p:sp>
      <p:sp>
        <p:nvSpPr>
          <p:cNvPr id="25" name="Line 24"/>
          <p:cNvSpPr>
            <a:spLocks noChangeShapeType="1"/>
          </p:cNvSpPr>
          <p:nvPr/>
        </p:nvSpPr>
        <p:spPr bwMode="auto">
          <a:xfrm>
            <a:off x="4733132" y="3276600"/>
            <a:ext cx="1069975" cy="0"/>
          </a:xfrm>
          <a:prstGeom prst="line">
            <a:avLst/>
          </a:prstGeom>
          <a:noFill/>
          <a:ln w="9525">
            <a:solidFill>
              <a:srgbClr val="000000"/>
            </a:solidFill>
            <a:round/>
            <a:headEnd/>
            <a:tailEnd type="arrow" w="med" len="med"/>
          </a:ln>
        </p:spPr>
        <p:txBody>
          <a:bodyPr/>
          <a:lstStyle/>
          <a:p>
            <a:endParaRPr lang="id-ID"/>
          </a:p>
        </p:txBody>
      </p:sp>
      <p:sp>
        <p:nvSpPr>
          <p:cNvPr id="26" name="Text Box 25"/>
          <p:cNvSpPr txBox="1">
            <a:spLocks noChangeArrowheads="1"/>
          </p:cNvSpPr>
          <p:nvPr/>
        </p:nvSpPr>
        <p:spPr bwMode="auto">
          <a:xfrm>
            <a:off x="6104732" y="2819400"/>
            <a:ext cx="1374775" cy="300038"/>
          </a:xfrm>
          <a:prstGeom prst="rect">
            <a:avLst/>
          </a:prstGeom>
          <a:noFill/>
          <a:ln w="9525">
            <a:noFill/>
            <a:miter lim="800000"/>
            <a:headEnd/>
            <a:tailEnd/>
          </a:ln>
        </p:spPr>
        <p:txBody>
          <a:bodyPr/>
          <a:lstStyle/>
          <a:p>
            <a:r>
              <a:rPr lang="en-US" sz="1200"/>
              <a:t>Relasi Aktif</a:t>
            </a:r>
            <a:endParaRPr lang="en-US"/>
          </a:p>
        </p:txBody>
      </p:sp>
      <p:sp>
        <p:nvSpPr>
          <p:cNvPr id="27" name="Text Box 26"/>
          <p:cNvSpPr txBox="1">
            <a:spLocks noChangeArrowheads="1"/>
          </p:cNvSpPr>
          <p:nvPr/>
        </p:nvSpPr>
        <p:spPr bwMode="auto">
          <a:xfrm>
            <a:off x="2142332" y="3962400"/>
            <a:ext cx="1374775" cy="458788"/>
          </a:xfrm>
          <a:prstGeom prst="rect">
            <a:avLst/>
          </a:prstGeom>
          <a:noFill/>
          <a:ln w="9525">
            <a:noFill/>
            <a:miter lim="800000"/>
            <a:headEnd/>
            <a:tailEnd/>
          </a:ln>
        </p:spPr>
        <p:txBody>
          <a:bodyPr/>
          <a:lstStyle/>
          <a:p>
            <a:r>
              <a:rPr lang="en-US" sz="1200"/>
              <a:t>&lt;&lt;include&gt;&gt;</a:t>
            </a:r>
            <a:endParaRPr lang="en-US"/>
          </a:p>
        </p:txBody>
      </p:sp>
      <p:sp>
        <p:nvSpPr>
          <p:cNvPr id="28" name="Text Box 28"/>
          <p:cNvSpPr txBox="1">
            <a:spLocks noChangeArrowheads="1"/>
          </p:cNvSpPr>
          <p:nvPr/>
        </p:nvSpPr>
        <p:spPr bwMode="auto">
          <a:xfrm>
            <a:off x="5079207" y="3894137"/>
            <a:ext cx="1376363" cy="458788"/>
          </a:xfrm>
          <a:prstGeom prst="rect">
            <a:avLst/>
          </a:prstGeom>
          <a:noFill/>
          <a:ln w="9525">
            <a:noFill/>
            <a:miter lim="800000"/>
            <a:headEnd/>
            <a:tailEnd/>
          </a:ln>
        </p:spPr>
        <p:txBody>
          <a:bodyPr/>
          <a:lstStyle/>
          <a:p>
            <a:r>
              <a:rPr lang="en-US" sz="1200"/>
              <a:t>&lt;&lt;extend&gt;&gt;</a:t>
            </a:r>
            <a:endParaRPr lang="en-US"/>
          </a:p>
        </p:txBody>
      </p:sp>
      <p:sp>
        <p:nvSpPr>
          <p:cNvPr id="29" name="Text Box 31"/>
          <p:cNvSpPr txBox="1">
            <a:spLocks noChangeArrowheads="1"/>
          </p:cNvSpPr>
          <p:nvPr/>
        </p:nvSpPr>
        <p:spPr bwMode="auto">
          <a:xfrm>
            <a:off x="6104732" y="3200400"/>
            <a:ext cx="1374775" cy="298450"/>
          </a:xfrm>
          <a:prstGeom prst="rect">
            <a:avLst/>
          </a:prstGeom>
          <a:noFill/>
          <a:ln w="9525">
            <a:noFill/>
            <a:miter lim="800000"/>
            <a:headEnd/>
            <a:tailEnd/>
          </a:ln>
        </p:spPr>
        <p:txBody>
          <a:bodyPr/>
          <a:lstStyle/>
          <a:p>
            <a:r>
              <a:rPr lang="en-US" sz="1200"/>
              <a:t>Relasi Pasif</a:t>
            </a:r>
            <a:endParaRPr lang="en-US"/>
          </a:p>
        </p:txBody>
      </p:sp>
      <p:sp>
        <p:nvSpPr>
          <p:cNvPr id="30" name="Line 38"/>
          <p:cNvSpPr>
            <a:spLocks noChangeShapeType="1"/>
          </p:cNvSpPr>
          <p:nvPr/>
        </p:nvSpPr>
        <p:spPr bwMode="auto">
          <a:xfrm>
            <a:off x="2482057" y="3435350"/>
            <a:ext cx="304800" cy="152400"/>
          </a:xfrm>
          <a:prstGeom prst="line">
            <a:avLst/>
          </a:prstGeom>
          <a:noFill/>
          <a:ln w="9525" cap="rnd">
            <a:solidFill>
              <a:srgbClr val="000000"/>
            </a:solidFill>
            <a:prstDash val="sysDot"/>
            <a:round/>
            <a:headEnd/>
            <a:tailEnd/>
          </a:ln>
        </p:spPr>
        <p:txBody>
          <a:bodyPr/>
          <a:lstStyle/>
          <a:p>
            <a:endParaRPr lang="id-ID"/>
          </a:p>
        </p:txBody>
      </p:sp>
      <p:sp>
        <p:nvSpPr>
          <p:cNvPr id="31" name="Line 39"/>
          <p:cNvSpPr>
            <a:spLocks noChangeShapeType="1"/>
          </p:cNvSpPr>
          <p:nvPr/>
        </p:nvSpPr>
        <p:spPr bwMode="auto">
          <a:xfrm>
            <a:off x="1989932" y="4038600"/>
            <a:ext cx="458788" cy="458788"/>
          </a:xfrm>
          <a:prstGeom prst="line">
            <a:avLst/>
          </a:prstGeom>
          <a:noFill/>
          <a:ln w="9525">
            <a:solidFill>
              <a:srgbClr val="000000"/>
            </a:solidFill>
            <a:prstDash val="dash"/>
            <a:round/>
            <a:headEnd type="none" w="med" len="med"/>
            <a:tailEnd type="arrow" w="med" len="med"/>
          </a:ln>
        </p:spPr>
        <p:txBody>
          <a:bodyPr/>
          <a:lstStyle/>
          <a:p>
            <a:endParaRPr lang="id-ID"/>
          </a:p>
        </p:txBody>
      </p:sp>
      <p:sp>
        <p:nvSpPr>
          <p:cNvPr id="32" name="Line 40"/>
          <p:cNvSpPr>
            <a:spLocks noChangeShapeType="1"/>
          </p:cNvSpPr>
          <p:nvPr/>
        </p:nvSpPr>
        <p:spPr bwMode="auto">
          <a:xfrm>
            <a:off x="4774407" y="3894137"/>
            <a:ext cx="458788" cy="458788"/>
          </a:xfrm>
          <a:prstGeom prst="line">
            <a:avLst/>
          </a:prstGeom>
          <a:noFill/>
          <a:ln w="9525">
            <a:solidFill>
              <a:srgbClr val="000000"/>
            </a:solidFill>
            <a:prstDash val="dash"/>
            <a:round/>
            <a:headEnd type="arrow" w="med" len="med"/>
            <a:tailEnd type="none" w="med" len="med"/>
          </a:ln>
        </p:spPr>
        <p:txBody>
          <a:bodyPr/>
          <a:lstStyle/>
          <a:p>
            <a:endParaRPr lang="id-ID"/>
          </a:p>
        </p:txBody>
      </p:sp>
    </p:spTree>
    <p:extLst>
      <p:ext uri="{BB962C8B-B14F-4D97-AF65-F5344CB8AC3E}">
        <p14:creationId xmlns:p14="http://schemas.microsoft.com/office/powerpoint/2010/main" val="3256702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152400"/>
            <a:ext cx="8229600" cy="334962"/>
          </a:xfrm>
        </p:spPr>
        <p:txBody>
          <a:bodyPr/>
          <a:lstStyle/>
          <a:p>
            <a:pPr eaLnBrk="1" hangingPunct="1"/>
            <a:r>
              <a:rPr lang="en-US" sz="2400" b="1" smtClean="0">
                <a:latin typeface="Arial" charset="0"/>
                <a:cs typeface="Arial" charset="0"/>
              </a:rPr>
              <a:t>USE CASE</a:t>
            </a:r>
          </a:p>
        </p:txBody>
      </p:sp>
      <p:sp>
        <p:nvSpPr>
          <p:cNvPr id="5" name="Rectangle 3"/>
          <p:cNvSpPr txBox="1">
            <a:spLocks noChangeArrowheads="1"/>
          </p:cNvSpPr>
          <p:nvPr/>
        </p:nvSpPr>
        <p:spPr bwMode="auto">
          <a:xfrm>
            <a:off x="381000" y="762000"/>
            <a:ext cx="8229600" cy="3352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1800" smtClean="0">
                <a:latin typeface="Arial" pitchFamily="34" charset="0"/>
                <a:cs typeface="Arial" pitchFamily="34" charset="0"/>
              </a:rPr>
              <a:t>Use case dibuat berdasarkan keperluan actor.</a:t>
            </a:r>
          </a:p>
          <a:p>
            <a:pPr algn="just"/>
            <a:r>
              <a:rPr lang="en-US" sz="1800" smtClean="0">
                <a:latin typeface="Arial" pitchFamily="34" charset="0"/>
                <a:cs typeface="Arial" pitchFamily="34" charset="0"/>
              </a:rPr>
              <a:t>Merupakan “apa” yang dikerjakan sistem, bukan “bagaimana” system mengerjakannya.</a:t>
            </a:r>
          </a:p>
          <a:p>
            <a:pPr algn="just"/>
            <a:r>
              <a:rPr lang="en-US" sz="1800" smtClean="0">
                <a:latin typeface="Arial" pitchFamily="34" charset="0"/>
                <a:cs typeface="Arial" pitchFamily="34" charset="0"/>
              </a:rPr>
              <a:t>Use case diberi nama sesuai dengan apa yang dikerjakan sistem.</a:t>
            </a:r>
            <a:endParaRPr lang="en-US" sz="1800" i="1" smtClean="0">
              <a:latin typeface="Arial" pitchFamily="34" charset="0"/>
              <a:cs typeface="Arial" pitchFamily="34" charset="0"/>
            </a:endParaRPr>
          </a:p>
          <a:p>
            <a:pPr algn="just"/>
            <a:r>
              <a:rPr lang="en-US" sz="1800" smtClean="0">
                <a:latin typeface="Arial" pitchFamily="34" charset="0"/>
                <a:cs typeface="Arial" pitchFamily="34" charset="0"/>
              </a:rPr>
              <a:t>Notasi Use Case adalah gambar (horizontal ellipse)</a:t>
            </a:r>
          </a:p>
          <a:p>
            <a:pPr algn="just"/>
            <a:r>
              <a:rPr lang="en-US" sz="1800" smtClean="0">
                <a:latin typeface="Arial" pitchFamily="34" charset="0"/>
                <a:cs typeface="Arial" pitchFamily="34" charset="0"/>
              </a:rPr>
              <a:t>Use case biasanya menggunakan  kata kerja </a:t>
            </a:r>
          </a:p>
          <a:p>
            <a:pPr algn="just"/>
            <a:r>
              <a:rPr lang="en-US" sz="1800" smtClean="0">
                <a:latin typeface="Arial" pitchFamily="34" charset="0"/>
                <a:cs typeface="Arial" pitchFamily="34" charset="0"/>
              </a:rPr>
              <a:t>Nama use case boleh terdiri dari beberapa kata dan tidak boleh ada 2 use case yang memiliki nama yang sama</a:t>
            </a:r>
            <a:r>
              <a:rPr lang="id-ID" sz="1800" smtClean="0">
                <a:latin typeface="Arial" pitchFamily="34" charset="0"/>
                <a:cs typeface="Arial" pitchFamily="34" charset="0"/>
              </a:rPr>
              <a:t>.</a:t>
            </a:r>
          </a:p>
          <a:p>
            <a:pPr algn="just"/>
            <a:r>
              <a:rPr lang="en-US" sz="1800" smtClean="0">
                <a:latin typeface="Arial" pitchFamily="34" charset="0"/>
                <a:cs typeface="Arial" pitchFamily="34" charset="0"/>
              </a:rPr>
              <a:t>Use case diagram tidak terpengaruh urutan waktu, meskipun demikian supaya mudah dibaca perlu penyusunan use case supaya mudah dibaca.</a:t>
            </a:r>
          </a:p>
          <a:p>
            <a:pPr algn="just"/>
            <a:endParaRPr lang="en-US" sz="1800" dirty="0" smtClean="0">
              <a:latin typeface="Arial" pitchFamily="34" charset="0"/>
              <a:cs typeface="Arial" pitchFamily="34" charset="0"/>
            </a:endParaRPr>
          </a:p>
        </p:txBody>
      </p:sp>
      <p:sp>
        <p:nvSpPr>
          <p:cNvPr id="2" name="Oval 1"/>
          <p:cNvSpPr/>
          <p:nvPr/>
        </p:nvSpPr>
        <p:spPr>
          <a:xfrm>
            <a:off x="838200" y="4572000"/>
            <a:ext cx="1752600" cy="8382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FF0000"/>
                </a:solidFill>
              </a:rPr>
              <a:t>Nama Use Case</a:t>
            </a:r>
            <a:endParaRPr lang="en-US">
              <a:solidFill>
                <a:srgbClr val="FF0000"/>
              </a:solidFill>
            </a:endParaRPr>
          </a:p>
        </p:txBody>
      </p:sp>
      <p:sp>
        <p:nvSpPr>
          <p:cNvPr id="9" name="Oval 8"/>
          <p:cNvSpPr/>
          <p:nvPr/>
        </p:nvSpPr>
        <p:spPr>
          <a:xfrm>
            <a:off x="5562600" y="4163197"/>
            <a:ext cx="1752600" cy="8382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FF0000"/>
                </a:solidFill>
              </a:rPr>
              <a:t>Validasi login</a:t>
            </a:r>
            <a:endParaRPr lang="en-US">
              <a:solidFill>
                <a:srgbClr val="FF0000"/>
              </a:solidFill>
            </a:endParaRPr>
          </a:p>
        </p:txBody>
      </p:sp>
      <p:sp>
        <p:nvSpPr>
          <p:cNvPr id="10" name="Oval 9"/>
          <p:cNvSpPr/>
          <p:nvPr/>
        </p:nvSpPr>
        <p:spPr>
          <a:xfrm>
            <a:off x="4572000" y="5181600"/>
            <a:ext cx="1752600" cy="8382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FF0000"/>
                </a:solidFill>
              </a:rPr>
              <a:t>mengelola penjualan</a:t>
            </a:r>
            <a:endParaRPr lang="en-US">
              <a:solidFill>
                <a:srgbClr val="FF0000"/>
              </a:solidFill>
            </a:endParaRPr>
          </a:p>
        </p:txBody>
      </p:sp>
      <p:sp>
        <p:nvSpPr>
          <p:cNvPr id="11" name="Oval 10"/>
          <p:cNvSpPr/>
          <p:nvPr/>
        </p:nvSpPr>
        <p:spPr>
          <a:xfrm>
            <a:off x="6858000" y="5181600"/>
            <a:ext cx="1752600" cy="8382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FF0000"/>
                </a:solidFill>
              </a:rPr>
              <a:t>mengelola pembelian</a:t>
            </a:r>
            <a:endParaRPr lang="en-US">
              <a:solidFill>
                <a:srgbClr val="FF0000"/>
              </a:solidFill>
            </a:endParaRPr>
          </a:p>
        </p:txBody>
      </p:sp>
      <p:sp>
        <p:nvSpPr>
          <p:cNvPr id="3" name="Rectangle 2"/>
          <p:cNvSpPr/>
          <p:nvPr/>
        </p:nvSpPr>
        <p:spPr>
          <a:xfrm>
            <a:off x="4267200" y="3982994"/>
            <a:ext cx="4419600" cy="249400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13756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152400"/>
            <a:ext cx="8229600" cy="334962"/>
          </a:xfrm>
        </p:spPr>
        <p:txBody>
          <a:bodyPr/>
          <a:lstStyle/>
          <a:p>
            <a:r>
              <a:rPr lang="en-US" sz="2400" b="1">
                <a:latin typeface="Arial" panose="020B0604020202020204" pitchFamily="34" charset="0"/>
                <a:cs typeface="Arial" panose="020B0604020202020204" pitchFamily="34" charset="0"/>
              </a:rPr>
              <a:t>ACTOR</a:t>
            </a:r>
          </a:p>
        </p:txBody>
      </p:sp>
      <p:sp>
        <p:nvSpPr>
          <p:cNvPr id="9" name="Rectangle 3"/>
          <p:cNvSpPr txBox="1">
            <a:spLocks noChangeArrowheads="1"/>
          </p:cNvSpPr>
          <p:nvPr/>
        </p:nvSpPr>
        <p:spPr bwMode="auto">
          <a:xfrm>
            <a:off x="304800" y="609600"/>
            <a:ext cx="8534400" cy="3657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14000"/>
              </a:lnSpc>
              <a:spcBef>
                <a:spcPts val="0"/>
              </a:spcBef>
            </a:pPr>
            <a:r>
              <a:rPr lang="sv-SE" sz="2000" smtClean="0">
                <a:latin typeface="Arial" pitchFamily="34" charset="0"/>
                <a:cs typeface="Arial" pitchFamily="34" charset="0"/>
              </a:rPr>
              <a:t>Actor menggambarkan orang, system (hardware/software) atau entitas eksternal yang menyediakan atau menerima informasi dari sistem </a:t>
            </a:r>
          </a:p>
          <a:p>
            <a:pPr algn="just">
              <a:lnSpc>
                <a:spcPct val="114000"/>
              </a:lnSpc>
              <a:spcBef>
                <a:spcPts val="0"/>
              </a:spcBef>
            </a:pPr>
            <a:r>
              <a:rPr lang="sv-SE" sz="2000" smtClean="0">
                <a:latin typeface="Arial" pitchFamily="34" charset="0"/>
                <a:cs typeface="Arial" pitchFamily="34" charset="0"/>
              </a:rPr>
              <a:t>Actor menggambarkan sebuah tugas/peran </a:t>
            </a:r>
          </a:p>
          <a:p>
            <a:pPr algn="just">
              <a:lnSpc>
                <a:spcPct val="114000"/>
              </a:lnSpc>
              <a:spcBef>
                <a:spcPts val="0"/>
              </a:spcBef>
            </a:pPr>
            <a:r>
              <a:rPr lang="sv-SE" sz="2000" smtClean="0">
                <a:latin typeface="Arial" pitchFamily="34" charset="0"/>
                <a:cs typeface="Arial" pitchFamily="34" charset="0"/>
              </a:rPr>
              <a:t>Actor memberi input atau menerima informasi dari sistem</a:t>
            </a:r>
            <a:endParaRPr lang="en-US" sz="2000" smtClean="0">
              <a:latin typeface="Arial" pitchFamily="34" charset="0"/>
              <a:cs typeface="Arial" pitchFamily="34" charset="0"/>
            </a:endParaRPr>
          </a:p>
          <a:p>
            <a:pPr algn="just">
              <a:lnSpc>
                <a:spcPct val="114000"/>
              </a:lnSpc>
              <a:spcBef>
                <a:spcPts val="0"/>
              </a:spcBef>
            </a:pPr>
            <a:r>
              <a:rPr lang="en-US" sz="2000" smtClean="0">
                <a:latin typeface="Arial" pitchFamily="34" charset="0"/>
                <a:cs typeface="Arial" pitchFamily="34" charset="0"/>
              </a:rPr>
              <a:t>Actor biasanya menggunakan kata benda</a:t>
            </a:r>
          </a:p>
          <a:p>
            <a:pPr algn="just">
              <a:lnSpc>
                <a:spcPct val="114000"/>
              </a:lnSpc>
              <a:spcBef>
                <a:spcPts val="0"/>
              </a:spcBef>
            </a:pPr>
            <a:r>
              <a:rPr lang="en-US" sz="2000" smtClean="0">
                <a:latin typeface="Arial" pitchFamily="34" charset="0"/>
                <a:cs typeface="Arial" pitchFamily="34" charset="0"/>
              </a:rPr>
              <a:t>Tidak boleh ada komunikasi langsung antara actor dengan actor</a:t>
            </a:r>
          </a:p>
          <a:p>
            <a:pPr algn="just">
              <a:lnSpc>
                <a:spcPct val="114000"/>
              </a:lnSpc>
              <a:spcBef>
                <a:spcPts val="0"/>
              </a:spcBef>
            </a:pPr>
            <a:r>
              <a:rPr lang="sv-SE" sz="2000" smtClean="0">
                <a:latin typeface="Arial" pitchFamily="34" charset="0"/>
                <a:cs typeface="Arial" pitchFamily="34" charset="0"/>
              </a:rPr>
              <a:t>Indikasi &lt;&lt;system&gt;&gt; untuk sebuah actor yang merupakan sebuah system</a:t>
            </a:r>
            <a:endParaRPr lang="en-US" sz="2000" smtClean="0">
              <a:latin typeface="Arial" pitchFamily="34" charset="0"/>
              <a:cs typeface="Arial" pitchFamily="34" charset="0"/>
            </a:endParaRPr>
          </a:p>
          <a:p>
            <a:pPr algn="just">
              <a:lnSpc>
                <a:spcPct val="114000"/>
              </a:lnSpc>
              <a:spcBef>
                <a:spcPts val="0"/>
              </a:spcBef>
            </a:pPr>
            <a:r>
              <a:rPr lang="en-US" sz="2000" smtClean="0">
                <a:latin typeface="Arial" pitchFamily="34" charset="0"/>
                <a:cs typeface="Arial" pitchFamily="34" charset="0"/>
              </a:rPr>
              <a:t>Adanya actor bernama “Time” yang mengindikasikan scheduled events (suatu kejadian yang terjadi secara periodik/bulanan)</a:t>
            </a:r>
          </a:p>
          <a:p>
            <a:pPr algn="just">
              <a:lnSpc>
                <a:spcPct val="114000"/>
              </a:lnSpc>
              <a:spcBef>
                <a:spcPts val="0"/>
              </a:spcBef>
            </a:pPr>
            <a:endParaRPr lang="en-US" sz="2000" dirty="0" smtClean="0">
              <a:latin typeface="Arial" pitchFamily="34" charset="0"/>
              <a:cs typeface="Arial" pitchFamily="34" charset="0"/>
            </a:endParaRPr>
          </a:p>
        </p:txBody>
      </p:sp>
      <p:graphicFrame>
        <p:nvGraphicFramePr>
          <p:cNvPr id="4" name="Object 16"/>
          <p:cNvGraphicFramePr>
            <a:graphicFrameLocks noChangeAspect="1"/>
          </p:cNvGraphicFramePr>
          <p:nvPr>
            <p:extLst>
              <p:ext uri="{D42A27DB-BD31-4B8C-83A1-F6EECF244321}">
                <p14:modId xmlns:p14="http://schemas.microsoft.com/office/powerpoint/2010/main" val="1109809373"/>
              </p:ext>
            </p:extLst>
          </p:nvPr>
        </p:nvGraphicFramePr>
        <p:xfrm>
          <a:off x="6705600" y="4920478"/>
          <a:ext cx="2286000" cy="766763"/>
        </p:xfrm>
        <a:graphic>
          <a:graphicData uri="http://schemas.openxmlformats.org/presentationml/2006/ole">
            <mc:AlternateContent xmlns:mc="http://schemas.openxmlformats.org/markup-compatibility/2006">
              <mc:Choice xmlns:v="urn:schemas-microsoft-com:vml" Requires="v">
                <p:oleObj spid="_x0000_s2083" name="Visio" r:id="rId3" imgW="1788262" imgH="600151" progId="">
                  <p:embed/>
                </p:oleObj>
              </mc:Choice>
              <mc:Fallback>
                <p:oleObj name="Visio" r:id="rId3" imgW="1788262" imgH="600151" progId="">
                  <p:embed/>
                  <p:pic>
                    <p:nvPicPr>
                      <p:cNvPr id="5122"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4920478"/>
                        <a:ext cx="2286000" cy="76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Line 26"/>
          <p:cNvSpPr>
            <a:spLocks noChangeShapeType="1"/>
          </p:cNvSpPr>
          <p:nvPr/>
        </p:nvSpPr>
        <p:spPr bwMode="auto">
          <a:xfrm flipV="1">
            <a:off x="6553200" y="4937598"/>
            <a:ext cx="2209800" cy="762000"/>
          </a:xfrm>
          <a:prstGeom prst="line">
            <a:avLst/>
          </a:prstGeom>
          <a:noFill/>
          <a:ln w="19050">
            <a:solidFill>
              <a:srgbClr val="FF0000"/>
            </a:solidFill>
            <a:round/>
            <a:headEnd/>
            <a:tailEnd/>
          </a:ln>
        </p:spPr>
        <p:txBody>
          <a:bodyPr>
            <a:spAutoFit/>
          </a:bodyPr>
          <a:lstStyle/>
          <a:p>
            <a:endParaRPr lang="id-ID"/>
          </a:p>
        </p:txBody>
      </p:sp>
      <p:sp>
        <p:nvSpPr>
          <p:cNvPr id="6" name="Line 27"/>
          <p:cNvSpPr>
            <a:spLocks noChangeShapeType="1"/>
          </p:cNvSpPr>
          <p:nvPr/>
        </p:nvSpPr>
        <p:spPr bwMode="auto">
          <a:xfrm flipH="1" flipV="1">
            <a:off x="6726237" y="4866161"/>
            <a:ext cx="1981200" cy="762000"/>
          </a:xfrm>
          <a:prstGeom prst="line">
            <a:avLst/>
          </a:prstGeom>
          <a:noFill/>
          <a:ln w="19050">
            <a:solidFill>
              <a:srgbClr val="FF0000"/>
            </a:solidFill>
            <a:round/>
            <a:headEnd/>
            <a:tailEnd/>
          </a:ln>
        </p:spPr>
        <p:txBody>
          <a:bodyPr>
            <a:spAutoFit/>
          </a:bodyPr>
          <a:lstStyle/>
          <a:p>
            <a:endParaRPr lang="id-ID"/>
          </a:p>
        </p:txBody>
      </p:sp>
      <p:graphicFrame>
        <p:nvGraphicFramePr>
          <p:cNvPr id="7" name="Object 20"/>
          <p:cNvGraphicFramePr>
            <a:graphicFrameLocks noChangeAspect="1"/>
          </p:cNvGraphicFramePr>
          <p:nvPr>
            <p:extLst>
              <p:ext uri="{D42A27DB-BD31-4B8C-83A1-F6EECF244321}">
                <p14:modId xmlns:p14="http://schemas.microsoft.com/office/powerpoint/2010/main" val="3770512350"/>
              </p:ext>
            </p:extLst>
          </p:nvPr>
        </p:nvGraphicFramePr>
        <p:xfrm>
          <a:off x="1905000" y="4756366"/>
          <a:ext cx="2286000" cy="896938"/>
        </p:xfrm>
        <a:graphic>
          <a:graphicData uri="http://schemas.openxmlformats.org/presentationml/2006/ole">
            <mc:AlternateContent xmlns:mc="http://schemas.openxmlformats.org/markup-compatibility/2006">
              <mc:Choice xmlns:v="urn:schemas-microsoft-com:vml" Requires="v">
                <p:oleObj spid="_x0000_s2084" name="Visio" r:id="rId5" imgW="1041197" imgH="532486" progId="">
                  <p:embed/>
                </p:oleObj>
              </mc:Choice>
              <mc:Fallback>
                <p:oleObj name="Visio" r:id="rId5" imgW="1041197" imgH="532486" progId="">
                  <p:embed/>
                  <p:pic>
                    <p:nvPicPr>
                      <p:cNvPr id="5124"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4756366"/>
                        <a:ext cx="2286000"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9"/>
          <p:cNvGraphicFramePr>
            <a:graphicFrameLocks noChangeAspect="1"/>
          </p:cNvGraphicFramePr>
          <p:nvPr>
            <p:extLst>
              <p:ext uri="{D42A27DB-BD31-4B8C-83A1-F6EECF244321}">
                <p14:modId xmlns:p14="http://schemas.microsoft.com/office/powerpoint/2010/main" val="1971836142"/>
              </p:ext>
            </p:extLst>
          </p:nvPr>
        </p:nvGraphicFramePr>
        <p:xfrm>
          <a:off x="915645" y="4920478"/>
          <a:ext cx="707683" cy="707683"/>
        </p:xfrm>
        <a:graphic>
          <a:graphicData uri="http://schemas.openxmlformats.org/presentationml/2006/ole">
            <mc:AlternateContent xmlns:mc="http://schemas.openxmlformats.org/markup-compatibility/2006">
              <mc:Choice xmlns:v="urn:schemas-microsoft-com:vml" Requires="v">
                <p:oleObj spid="_x0000_s2085" name="Visio" r:id="rId7" imgW="364846" imgH="551688" progId="">
                  <p:embed/>
                </p:oleObj>
              </mc:Choice>
              <mc:Fallback>
                <p:oleObj name="Visio" r:id="rId7" imgW="364846" imgH="551688" progId="">
                  <p:embed/>
                  <p:pic>
                    <p:nvPicPr>
                      <p:cNvPr id="5125"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5645" y="4920478"/>
                        <a:ext cx="707683" cy="707683"/>
                      </a:xfrm>
                      <a:prstGeom prst="rect">
                        <a:avLst/>
                      </a:prstGeom>
                      <a:noFill/>
                      <a:ln>
                        <a:noFill/>
                      </a:ln>
                      <a:effectLst/>
                      <a:extLst/>
                    </p:spPr>
                  </p:pic>
                </p:oleObj>
              </mc:Fallback>
            </mc:AlternateContent>
          </a:graphicData>
        </a:graphic>
      </p:graphicFrame>
      <p:sp>
        <p:nvSpPr>
          <p:cNvPr id="11" name="Oval 10"/>
          <p:cNvSpPr>
            <a:spLocks noChangeArrowheads="1"/>
          </p:cNvSpPr>
          <p:nvPr/>
        </p:nvSpPr>
        <p:spPr bwMode="auto">
          <a:xfrm>
            <a:off x="5253038" y="4478811"/>
            <a:ext cx="306387" cy="306387"/>
          </a:xfrm>
          <a:prstGeom prst="ellipse">
            <a:avLst/>
          </a:prstGeom>
          <a:solidFill>
            <a:srgbClr val="FFFFFF"/>
          </a:solidFill>
          <a:ln w="9525">
            <a:solidFill>
              <a:srgbClr val="000000"/>
            </a:solidFill>
            <a:round/>
            <a:headEnd/>
            <a:tailEnd/>
          </a:ln>
        </p:spPr>
        <p:txBody>
          <a:bodyPr/>
          <a:lstStyle/>
          <a:p>
            <a:endParaRPr lang="id-ID"/>
          </a:p>
        </p:txBody>
      </p:sp>
      <p:sp>
        <p:nvSpPr>
          <p:cNvPr id="12" name="Line 8"/>
          <p:cNvSpPr>
            <a:spLocks noChangeShapeType="1"/>
          </p:cNvSpPr>
          <p:nvPr/>
        </p:nvSpPr>
        <p:spPr bwMode="auto">
          <a:xfrm>
            <a:off x="5405438" y="4785198"/>
            <a:ext cx="1587" cy="458788"/>
          </a:xfrm>
          <a:prstGeom prst="line">
            <a:avLst/>
          </a:prstGeom>
          <a:noFill/>
          <a:ln w="9525">
            <a:solidFill>
              <a:srgbClr val="000000"/>
            </a:solidFill>
            <a:round/>
            <a:headEnd/>
            <a:tailEnd/>
          </a:ln>
        </p:spPr>
        <p:txBody>
          <a:bodyPr/>
          <a:lstStyle/>
          <a:p>
            <a:endParaRPr lang="id-ID"/>
          </a:p>
        </p:txBody>
      </p:sp>
      <p:sp>
        <p:nvSpPr>
          <p:cNvPr id="13" name="Line 9"/>
          <p:cNvSpPr>
            <a:spLocks noChangeShapeType="1"/>
          </p:cNvSpPr>
          <p:nvPr/>
        </p:nvSpPr>
        <p:spPr bwMode="auto">
          <a:xfrm flipH="1">
            <a:off x="5253038" y="4937598"/>
            <a:ext cx="152400" cy="152400"/>
          </a:xfrm>
          <a:prstGeom prst="line">
            <a:avLst/>
          </a:prstGeom>
          <a:noFill/>
          <a:ln w="9525">
            <a:solidFill>
              <a:srgbClr val="000000"/>
            </a:solidFill>
            <a:round/>
            <a:headEnd/>
            <a:tailEnd/>
          </a:ln>
        </p:spPr>
        <p:txBody>
          <a:bodyPr/>
          <a:lstStyle/>
          <a:p>
            <a:endParaRPr lang="id-ID"/>
          </a:p>
        </p:txBody>
      </p:sp>
      <p:sp>
        <p:nvSpPr>
          <p:cNvPr id="14" name="Line 10"/>
          <p:cNvSpPr>
            <a:spLocks noChangeShapeType="1"/>
          </p:cNvSpPr>
          <p:nvPr/>
        </p:nvSpPr>
        <p:spPr bwMode="auto">
          <a:xfrm>
            <a:off x="5405438" y="4937598"/>
            <a:ext cx="153987" cy="152400"/>
          </a:xfrm>
          <a:prstGeom prst="line">
            <a:avLst/>
          </a:prstGeom>
          <a:noFill/>
          <a:ln w="9525">
            <a:solidFill>
              <a:srgbClr val="000000"/>
            </a:solidFill>
            <a:round/>
            <a:headEnd/>
            <a:tailEnd/>
          </a:ln>
        </p:spPr>
        <p:txBody>
          <a:bodyPr/>
          <a:lstStyle/>
          <a:p>
            <a:endParaRPr lang="id-ID"/>
          </a:p>
        </p:txBody>
      </p:sp>
      <p:sp>
        <p:nvSpPr>
          <p:cNvPr id="15" name="Line 11"/>
          <p:cNvSpPr>
            <a:spLocks noChangeShapeType="1"/>
          </p:cNvSpPr>
          <p:nvPr/>
        </p:nvSpPr>
        <p:spPr bwMode="auto">
          <a:xfrm flipH="1">
            <a:off x="5253038" y="5243986"/>
            <a:ext cx="152400" cy="304800"/>
          </a:xfrm>
          <a:prstGeom prst="line">
            <a:avLst/>
          </a:prstGeom>
          <a:noFill/>
          <a:ln w="9525">
            <a:solidFill>
              <a:srgbClr val="000000"/>
            </a:solidFill>
            <a:round/>
            <a:headEnd/>
            <a:tailEnd/>
          </a:ln>
        </p:spPr>
        <p:txBody>
          <a:bodyPr/>
          <a:lstStyle/>
          <a:p>
            <a:endParaRPr lang="id-ID"/>
          </a:p>
        </p:txBody>
      </p:sp>
      <p:sp>
        <p:nvSpPr>
          <p:cNvPr id="16" name="Line 12"/>
          <p:cNvSpPr>
            <a:spLocks noChangeShapeType="1"/>
          </p:cNvSpPr>
          <p:nvPr/>
        </p:nvSpPr>
        <p:spPr bwMode="auto">
          <a:xfrm>
            <a:off x="5405438" y="5243986"/>
            <a:ext cx="153987" cy="304800"/>
          </a:xfrm>
          <a:prstGeom prst="line">
            <a:avLst/>
          </a:prstGeom>
          <a:noFill/>
          <a:ln w="9525">
            <a:solidFill>
              <a:srgbClr val="000000"/>
            </a:solidFill>
            <a:round/>
            <a:headEnd/>
            <a:tailEnd/>
          </a:ln>
        </p:spPr>
        <p:txBody>
          <a:bodyPr/>
          <a:lstStyle/>
          <a:p>
            <a:endParaRPr lang="id-ID"/>
          </a:p>
        </p:txBody>
      </p:sp>
      <p:sp>
        <p:nvSpPr>
          <p:cNvPr id="17" name="Text Box 20"/>
          <p:cNvSpPr txBox="1">
            <a:spLocks noChangeArrowheads="1"/>
          </p:cNvSpPr>
          <p:nvPr/>
        </p:nvSpPr>
        <p:spPr bwMode="auto">
          <a:xfrm>
            <a:off x="5100638" y="5547198"/>
            <a:ext cx="917575" cy="304800"/>
          </a:xfrm>
          <a:prstGeom prst="rect">
            <a:avLst/>
          </a:prstGeom>
          <a:noFill/>
          <a:ln w="9525">
            <a:noFill/>
            <a:miter lim="800000"/>
            <a:headEnd/>
            <a:tailEnd/>
          </a:ln>
        </p:spPr>
        <p:txBody>
          <a:bodyPr/>
          <a:lstStyle/>
          <a:p>
            <a:r>
              <a:rPr lang="en-US" sz="1200" smtClean="0"/>
              <a:t>Admin</a:t>
            </a:r>
            <a:endParaRPr lang="en-US"/>
          </a:p>
        </p:txBody>
      </p:sp>
    </p:spTree>
    <p:extLst>
      <p:ext uri="{BB962C8B-B14F-4D97-AF65-F5344CB8AC3E}">
        <p14:creationId xmlns:p14="http://schemas.microsoft.com/office/powerpoint/2010/main" val="39922730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152400"/>
            <a:ext cx="8229600" cy="334962"/>
          </a:xfrm>
        </p:spPr>
        <p:txBody>
          <a:bodyPr/>
          <a:lstStyle/>
          <a:p>
            <a:r>
              <a:rPr lang="en-US" sz="2400" b="1" smtClean="0">
                <a:latin typeface="Arial" panose="020B0604020202020204" pitchFamily="34" charset="0"/>
                <a:cs typeface="Arial" panose="020B0604020202020204" pitchFamily="34" charset="0"/>
              </a:rPr>
              <a:t>ACTOR dan USE CASE</a:t>
            </a:r>
            <a:endParaRPr lang="en-US" sz="2400" b="1">
              <a:latin typeface="Arial" panose="020B0604020202020204" pitchFamily="34" charset="0"/>
              <a:cs typeface="Arial" panose="020B0604020202020204" pitchFamily="34" charset="0"/>
            </a:endParaRPr>
          </a:p>
        </p:txBody>
      </p:sp>
      <p:sp>
        <p:nvSpPr>
          <p:cNvPr id="18" name="Rectangle 4"/>
          <p:cNvSpPr>
            <a:spLocks noGrp="1" noChangeArrowheads="1"/>
          </p:cNvSpPr>
          <p:nvPr>
            <p:ph sz="quarter" idx="1"/>
          </p:nvPr>
        </p:nvSpPr>
        <p:spPr>
          <a:xfrm>
            <a:off x="465438" y="838200"/>
            <a:ext cx="8075612" cy="1296987"/>
          </a:xfrm>
        </p:spPr>
        <p:txBody>
          <a:bodyPr/>
          <a:lstStyle/>
          <a:p>
            <a:pPr algn="just">
              <a:lnSpc>
                <a:spcPct val="80000"/>
              </a:lnSpc>
            </a:pPr>
            <a:r>
              <a:rPr lang="en-US" sz="2000" dirty="0" err="1" smtClean="0">
                <a:latin typeface="Arial" pitchFamily="34" charset="0"/>
                <a:cs typeface="Arial" pitchFamily="34" charset="0"/>
              </a:rPr>
              <a:t>Letakkan</a:t>
            </a:r>
            <a:r>
              <a:rPr lang="en-US" sz="2000" dirty="0" smtClean="0">
                <a:latin typeface="Arial" pitchFamily="34" charset="0"/>
                <a:cs typeface="Arial" pitchFamily="34" charset="0"/>
              </a:rPr>
              <a:t> actor </a:t>
            </a:r>
            <a:r>
              <a:rPr lang="en-US" sz="2000" dirty="0" err="1" smtClean="0">
                <a:latin typeface="Arial" pitchFamily="34" charset="0"/>
                <a:cs typeface="Arial" pitchFamily="34" charset="0"/>
              </a:rPr>
              <a:t>utama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bagian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kiri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atau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kanan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dari</a:t>
            </a:r>
            <a:r>
              <a:rPr lang="en-US" sz="2000" dirty="0" smtClean="0">
                <a:latin typeface="Arial" pitchFamily="34" charset="0"/>
                <a:cs typeface="Arial" pitchFamily="34" charset="0"/>
              </a:rPr>
              <a:t> diagram </a:t>
            </a:r>
          </a:p>
          <a:p>
            <a:pPr algn="just">
              <a:lnSpc>
                <a:spcPct val="80000"/>
              </a:lnSpc>
            </a:pPr>
            <a:endParaRPr lang="en-US" sz="2000" dirty="0">
              <a:latin typeface="Arial" pitchFamily="34" charset="0"/>
              <a:cs typeface="Arial" pitchFamily="34" charset="0"/>
            </a:endParaRPr>
          </a:p>
          <a:p>
            <a:pPr algn="just">
              <a:lnSpc>
                <a:spcPct val="80000"/>
              </a:lnSpc>
            </a:pPr>
            <a:r>
              <a:rPr lang="en-US" sz="2000" dirty="0" smtClean="0">
                <a:latin typeface="Arial" pitchFamily="34" charset="0"/>
                <a:cs typeface="Arial" pitchFamily="34" charset="0"/>
              </a:rPr>
              <a:t>Actor </a:t>
            </a:r>
            <a:r>
              <a:rPr lang="en-US" sz="2000" dirty="0" err="1" smtClean="0">
                <a:latin typeface="Arial" pitchFamily="34" charset="0"/>
                <a:cs typeface="Arial" pitchFamily="34" charset="0"/>
              </a:rPr>
              <a:t>jangan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digambarkan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ditengah-tengah</a:t>
            </a:r>
            <a:r>
              <a:rPr lang="en-US" sz="2000" dirty="0" smtClean="0">
                <a:latin typeface="Arial" pitchFamily="34" charset="0"/>
                <a:cs typeface="Arial" pitchFamily="34" charset="0"/>
              </a:rPr>
              <a:t> use cases</a:t>
            </a:r>
          </a:p>
        </p:txBody>
      </p:sp>
      <p:graphicFrame>
        <p:nvGraphicFramePr>
          <p:cNvPr id="19" name="Object 5"/>
          <p:cNvGraphicFramePr>
            <a:graphicFrameLocks noChangeAspect="1"/>
          </p:cNvGraphicFramePr>
          <p:nvPr>
            <p:extLst>
              <p:ext uri="{D42A27DB-BD31-4B8C-83A1-F6EECF244321}">
                <p14:modId xmlns:p14="http://schemas.microsoft.com/office/powerpoint/2010/main" val="254949381"/>
              </p:ext>
            </p:extLst>
          </p:nvPr>
        </p:nvGraphicFramePr>
        <p:xfrm>
          <a:off x="740075" y="3021012"/>
          <a:ext cx="541338" cy="1111250"/>
        </p:xfrm>
        <a:graphic>
          <a:graphicData uri="http://schemas.openxmlformats.org/presentationml/2006/ole">
            <mc:AlternateContent xmlns:mc="http://schemas.openxmlformats.org/markup-compatibility/2006">
              <mc:Choice xmlns:v="urn:schemas-microsoft-com:vml" Requires="v">
                <p:oleObj spid="_x0000_s3173" name="Visio" r:id="rId3" imgW="540715" imgH="1110996" progId="">
                  <p:embed/>
                </p:oleObj>
              </mc:Choice>
              <mc:Fallback>
                <p:oleObj name="Visio" r:id="rId3" imgW="540715" imgH="1110996" progId="">
                  <p:embed/>
                  <p:pic>
                    <p:nvPicPr>
                      <p:cNvPr id="614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075" y="3021012"/>
                        <a:ext cx="541338" cy="111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6"/>
          <p:cNvGraphicFramePr>
            <a:graphicFrameLocks noChangeAspect="1"/>
          </p:cNvGraphicFramePr>
          <p:nvPr>
            <p:extLst>
              <p:ext uri="{D42A27DB-BD31-4B8C-83A1-F6EECF244321}">
                <p14:modId xmlns:p14="http://schemas.microsoft.com/office/powerpoint/2010/main" val="1617076855"/>
              </p:ext>
            </p:extLst>
          </p:nvPr>
        </p:nvGraphicFramePr>
        <p:xfrm>
          <a:off x="2035475" y="2716212"/>
          <a:ext cx="790575" cy="430212"/>
        </p:xfrm>
        <a:graphic>
          <a:graphicData uri="http://schemas.openxmlformats.org/presentationml/2006/ole">
            <mc:AlternateContent xmlns:mc="http://schemas.openxmlformats.org/markup-compatibility/2006">
              <mc:Choice xmlns:v="urn:schemas-microsoft-com:vml" Requires="v">
                <p:oleObj spid="_x0000_s3174" name="Visio" r:id="rId5" imgW="790042" imgH="430378" progId="">
                  <p:embed/>
                </p:oleObj>
              </mc:Choice>
              <mc:Fallback>
                <p:oleObj name="Visio" r:id="rId5" imgW="790042" imgH="430378" progId="">
                  <p:embed/>
                  <p:pic>
                    <p:nvPicPr>
                      <p:cNvPr id="614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5475" y="2716212"/>
                        <a:ext cx="790575"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7"/>
          <p:cNvGraphicFramePr>
            <a:graphicFrameLocks noChangeAspect="1"/>
          </p:cNvGraphicFramePr>
          <p:nvPr>
            <p:extLst>
              <p:ext uri="{D42A27DB-BD31-4B8C-83A1-F6EECF244321}">
                <p14:modId xmlns:p14="http://schemas.microsoft.com/office/powerpoint/2010/main" val="3213700780"/>
              </p:ext>
            </p:extLst>
          </p:nvPr>
        </p:nvGraphicFramePr>
        <p:xfrm>
          <a:off x="2035475" y="3428999"/>
          <a:ext cx="790575" cy="430213"/>
        </p:xfrm>
        <a:graphic>
          <a:graphicData uri="http://schemas.openxmlformats.org/presentationml/2006/ole">
            <mc:AlternateContent xmlns:mc="http://schemas.openxmlformats.org/markup-compatibility/2006">
              <mc:Choice xmlns:v="urn:schemas-microsoft-com:vml" Requires="v">
                <p:oleObj spid="_x0000_s3175" name="Visio" r:id="rId7" imgW="790042" imgH="430378" progId="">
                  <p:embed/>
                </p:oleObj>
              </mc:Choice>
              <mc:Fallback>
                <p:oleObj name="Visio" r:id="rId7" imgW="790042" imgH="430378" progId="">
                  <p:embed/>
                  <p:pic>
                    <p:nvPicPr>
                      <p:cNvPr id="6148"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35475" y="3428999"/>
                        <a:ext cx="7905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Object 8"/>
          <p:cNvGraphicFramePr>
            <a:graphicFrameLocks noChangeAspect="1"/>
          </p:cNvGraphicFramePr>
          <p:nvPr>
            <p:extLst>
              <p:ext uri="{D42A27DB-BD31-4B8C-83A1-F6EECF244321}">
                <p14:modId xmlns:p14="http://schemas.microsoft.com/office/powerpoint/2010/main" val="2870972189"/>
              </p:ext>
            </p:extLst>
          </p:nvPr>
        </p:nvGraphicFramePr>
        <p:xfrm>
          <a:off x="2035475" y="3935412"/>
          <a:ext cx="790575" cy="430212"/>
        </p:xfrm>
        <a:graphic>
          <a:graphicData uri="http://schemas.openxmlformats.org/presentationml/2006/ole">
            <mc:AlternateContent xmlns:mc="http://schemas.openxmlformats.org/markup-compatibility/2006">
              <mc:Choice xmlns:v="urn:schemas-microsoft-com:vml" Requires="v">
                <p:oleObj spid="_x0000_s3176" name="Visio" r:id="rId9" imgW="790042" imgH="430378" progId="">
                  <p:embed/>
                </p:oleObj>
              </mc:Choice>
              <mc:Fallback>
                <p:oleObj name="Visio" r:id="rId9" imgW="790042" imgH="430378" progId="">
                  <p:embed/>
                  <p:pic>
                    <p:nvPicPr>
                      <p:cNvPr id="6149"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35475" y="3935412"/>
                        <a:ext cx="790575"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9"/>
          <p:cNvGraphicFramePr>
            <a:graphicFrameLocks noChangeAspect="1"/>
          </p:cNvGraphicFramePr>
          <p:nvPr>
            <p:extLst>
              <p:ext uri="{D42A27DB-BD31-4B8C-83A1-F6EECF244321}">
                <p14:modId xmlns:p14="http://schemas.microsoft.com/office/powerpoint/2010/main" val="230483363"/>
              </p:ext>
            </p:extLst>
          </p:nvPr>
        </p:nvGraphicFramePr>
        <p:xfrm>
          <a:off x="2035475" y="4545012"/>
          <a:ext cx="790575" cy="430212"/>
        </p:xfrm>
        <a:graphic>
          <a:graphicData uri="http://schemas.openxmlformats.org/presentationml/2006/ole">
            <mc:AlternateContent xmlns:mc="http://schemas.openxmlformats.org/markup-compatibility/2006">
              <mc:Choice xmlns:v="urn:schemas-microsoft-com:vml" Requires="v">
                <p:oleObj spid="_x0000_s3177" name="Visio" r:id="rId11" imgW="790042" imgH="430378" progId="">
                  <p:embed/>
                </p:oleObj>
              </mc:Choice>
              <mc:Fallback>
                <p:oleObj name="Visio" r:id="rId11" imgW="790042" imgH="430378" progId="">
                  <p:embed/>
                  <p:pic>
                    <p:nvPicPr>
                      <p:cNvPr id="615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35475" y="4545012"/>
                        <a:ext cx="790575"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10"/>
          <p:cNvGraphicFramePr>
            <a:graphicFrameLocks noChangeAspect="1"/>
          </p:cNvGraphicFramePr>
          <p:nvPr>
            <p:extLst>
              <p:ext uri="{D42A27DB-BD31-4B8C-83A1-F6EECF244321}">
                <p14:modId xmlns:p14="http://schemas.microsoft.com/office/powerpoint/2010/main" val="353731987"/>
              </p:ext>
            </p:extLst>
          </p:nvPr>
        </p:nvGraphicFramePr>
        <p:xfrm>
          <a:off x="4016675" y="3021012"/>
          <a:ext cx="425450" cy="1111250"/>
        </p:xfrm>
        <a:graphic>
          <a:graphicData uri="http://schemas.openxmlformats.org/presentationml/2006/ole">
            <mc:AlternateContent xmlns:mc="http://schemas.openxmlformats.org/markup-compatibility/2006">
              <mc:Choice xmlns:v="urn:schemas-microsoft-com:vml" Requires="v">
                <p:oleObj spid="_x0000_s3178" name="Visio" r:id="rId13" imgW="425806" imgH="1110996" progId="">
                  <p:embed/>
                </p:oleObj>
              </mc:Choice>
              <mc:Fallback>
                <p:oleObj name="Visio" r:id="rId13" imgW="425806" imgH="1110996" progId="">
                  <p:embed/>
                  <p:pic>
                    <p:nvPicPr>
                      <p:cNvPr id="6151"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16675" y="3021012"/>
                        <a:ext cx="425450" cy="111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 name="Rectangle 11"/>
          <p:cNvSpPr>
            <a:spLocks noChangeArrowheads="1"/>
          </p:cNvSpPr>
          <p:nvPr/>
        </p:nvSpPr>
        <p:spPr bwMode="auto">
          <a:xfrm>
            <a:off x="701975" y="2643187"/>
            <a:ext cx="4038600" cy="2362200"/>
          </a:xfrm>
          <a:prstGeom prst="rect">
            <a:avLst/>
          </a:prstGeom>
          <a:noFill/>
          <a:ln w="9525" algn="ctr">
            <a:solidFill>
              <a:srgbClr val="000000"/>
            </a:solidFill>
            <a:miter lim="800000"/>
            <a:headEnd/>
            <a:tailEnd/>
          </a:ln>
        </p:spPr>
        <p:txBody>
          <a:bodyPr anchor="ctr">
            <a:spAutoFit/>
          </a:bodyPr>
          <a:lstStyle/>
          <a:p>
            <a:endParaRPr lang="id-ID"/>
          </a:p>
        </p:txBody>
      </p:sp>
      <p:sp>
        <p:nvSpPr>
          <p:cNvPr id="26" name="Line 12"/>
          <p:cNvSpPr>
            <a:spLocks noChangeShapeType="1"/>
          </p:cNvSpPr>
          <p:nvPr/>
        </p:nvSpPr>
        <p:spPr bwMode="auto">
          <a:xfrm flipV="1">
            <a:off x="1273475" y="3021012"/>
            <a:ext cx="762000" cy="609600"/>
          </a:xfrm>
          <a:prstGeom prst="line">
            <a:avLst/>
          </a:prstGeom>
          <a:noFill/>
          <a:ln w="9525">
            <a:solidFill>
              <a:srgbClr val="000000"/>
            </a:solidFill>
            <a:round/>
            <a:headEnd/>
            <a:tailEnd/>
          </a:ln>
        </p:spPr>
        <p:txBody>
          <a:bodyPr>
            <a:spAutoFit/>
          </a:bodyPr>
          <a:lstStyle/>
          <a:p>
            <a:endParaRPr lang="id-ID"/>
          </a:p>
        </p:txBody>
      </p:sp>
      <p:sp>
        <p:nvSpPr>
          <p:cNvPr id="27" name="Line 13"/>
          <p:cNvSpPr>
            <a:spLocks noChangeShapeType="1"/>
          </p:cNvSpPr>
          <p:nvPr/>
        </p:nvSpPr>
        <p:spPr bwMode="auto">
          <a:xfrm flipV="1">
            <a:off x="1273475" y="3630612"/>
            <a:ext cx="762000" cy="0"/>
          </a:xfrm>
          <a:prstGeom prst="line">
            <a:avLst/>
          </a:prstGeom>
          <a:noFill/>
          <a:ln w="9525">
            <a:solidFill>
              <a:srgbClr val="000000"/>
            </a:solidFill>
            <a:round/>
            <a:headEnd/>
            <a:tailEnd/>
          </a:ln>
        </p:spPr>
        <p:txBody>
          <a:bodyPr>
            <a:spAutoFit/>
          </a:bodyPr>
          <a:lstStyle/>
          <a:p>
            <a:endParaRPr lang="id-ID"/>
          </a:p>
        </p:txBody>
      </p:sp>
      <p:sp>
        <p:nvSpPr>
          <p:cNvPr id="28" name="Line 14"/>
          <p:cNvSpPr>
            <a:spLocks noChangeShapeType="1"/>
          </p:cNvSpPr>
          <p:nvPr/>
        </p:nvSpPr>
        <p:spPr bwMode="auto">
          <a:xfrm>
            <a:off x="1273475" y="3630612"/>
            <a:ext cx="838200" cy="457200"/>
          </a:xfrm>
          <a:prstGeom prst="line">
            <a:avLst/>
          </a:prstGeom>
          <a:noFill/>
          <a:ln w="9525">
            <a:solidFill>
              <a:srgbClr val="000000"/>
            </a:solidFill>
            <a:round/>
            <a:headEnd/>
            <a:tailEnd/>
          </a:ln>
        </p:spPr>
        <p:txBody>
          <a:bodyPr>
            <a:spAutoFit/>
          </a:bodyPr>
          <a:lstStyle/>
          <a:p>
            <a:endParaRPr lang="id-ID"/>
          </a:p>
        </p:txBody>
      </p:sp>
      <p:sp>
        <p:nvSpPr>
          <p:cNvPr id="29" name="Line 15"/>
          <p:cNvSpPr>
            <a:spLocks noChangeShapeType="1"/>
          </p:cNvSpPr>
          <p:nvPr/>
        </p:nvSpPr>
        <p:spPr bwMode="auto">
          <a:xfrm>
            <a:off x="1273475" y="3630612"/>
            <a:ext cx="838200" cy="1066800"/>
          </a:xfrm>
          <a:prstGeom prst="line">
            <a:avLst/>
          </a:prstGeom>
          <a:noFill/>
          <a:ln w="9525">
            <a:solidFill>
              <a:srgbClr val="000000"/>
            </a:solidFill>
            <a:round/>
            <a:headEnd/>
            <a:tailEnd/>
          </a:ln>
        </p:spPr>
        <p:txBody>
          <a:bodyPr>
            <a:spAutoFit/>
          </a:bodyPr>
          <a:lstStyle/>
          <a:p>
            <a:endParaRPr lang="id-ID"/>
          </a:p>
        </p:txBody>
      </p:sp>
      <p:sp>
        <p:nvSpPr>
          <p:cNvPr id="30" name="Line 16"/>
          <p:cNvSpPr>
            <a:spLocks noChangeShapeType="1"/>
          </p:cNvSpPr>
          <p:nvPr/>
        </p:nvSpPr>
        <p:spPr bwMode="auto">
          <a:xfrm flipH="1" flipV="1">
            <a:off x="2797475" y="2944812"/>
            <a:ext cx="1066800" cy="609600"/>
          </a:xfrm>
          <a:prstGeom prst="line">
            <a:avLst/>
          </a:prstGeom>
          <a:noFill/>
          <a:ln w="9525">
            <a:solidFill>
              <a:srgbClr val="000000"/>
            </a:solidFill>
            <a:round/>
            <a:headEnd/>
            <a:tailEnd/>
          </a:ln>
        </p:spPr>
        <p:txBody>
          <a:bodyPr>
            <a:spAutoFit/>
          </a:bodyPr>
          <a:lstStyle/>
          <a:p>
            <a:endParaRPr lang="id-ID"/>
          </a:p>
        </p:txBody>
      </p:sp>
      <p:sp>
        <p:nvSpPr>
          <p:cNvPr id="31" name="Line 17"/>
          <p:cNvSpPr>
            <a:spLocks noChangeShapeType="1"/>
          </p:cNvSpPr>
          <p:nvPr/>
        </p:nvSpPr>
        <p:spPr bwMode="auto">
          <a:xfrm flipH="1">
            <a:off x="2797475" y="3554412"/>
            <a:ext cx="990600" cy="76200"/>
          </a:xfrm>
          <a:prstGeom prst="line">
            <a:avLst/>
          </a:prstGeom>
          <a:noFill/>
          <a:ln w="9525">
            <a:solidFill>
              <a:srgbClr val="000000"/>
            </a:solidFill>
            <a:round/>
            <a:headEnd/>
            <a:tailEnd/>
          </a:ln>
        </p:spPr>
        <p:txBody>
          <a:bodyPr>
            <a:spAutoFit/>
          </a:bodyPr>
          <a:lstStyle/>
          <a:p>
            <a:endParaRPr lang="id-ID"/>
          </a:p>
        </p:txBody>
      </p:sp>
      <p:sp>
        <p:nvSpPr>
          <p:cNvPr id="32" name="Line 18"/>
          <p:cNvSpPr>
            <a:spLocks noChangeShapeType="1"/>
          </p:cNvSpPr>
          <p:nvPr/>
        </p:nvSpPr>
        <p:spPr bwMode="auto">
          <a:xfrm flipH="1">
            <a:off x="2797475" y="3554412"/>
            <a:ext cx="1066800" cy="609600"/>
          </a:xfrm>
          <a:prstGeom prst="line">
            <a:avLst/>
          </a:prstGeom>
          <a:noFill/>
          <a:ln w="9525">
            <a:solidFill>
              <a:srgbClr val="000000"/>
            </a:solidFill>
            <a:round/>
            <a:headEnd/>
            <a:tailEnd/>
          </a:ln>
        </p:spPr>
        <p:txBody>
          <a:bodyPr>
            <a:spAutoFit/>
          </a:bodyPr>
          <a:lstStyle/>
          <a:p>
            <a:endParaRPr lang="id-ID"/>
          </a:p>
        </p:txBody>
      </p:sp>
      <p:sp>
        <p:nvSpPr>
          <p:cNvPr id="33" name="Line 19"/>
          <p:cNvSpPr>
            <a:spLocks noChangeShapeType="1"/>
          </p:cNvSpPr>
          <p:nvPr/>
        </p:nvSpPr>
        <p:spPr bwMode="auto">
          <a:xfrm flipH="1">
            <a:off x="2721275" y="3554412"/>
            <a:ext cx="1143000" cy="1143000"/>
          </a:xfrm>
          <a:prstGeom prst="line">
            <a:avLst/>
          </a:prstGeom>
          <a:noFill/>
          <a:ln w="9525">
            <a:solidFill>
              <a:srgbClr val="000000"/>
            </a:solidFill>
            <a:round/>
            <a:headEnd/>
            <a:tailEnd/>
          </a:ln>
        </p:spPr>
        <p:txBody>
          <a:bodyPr>
            <a:spAutoFit/>
          </a:bodyPr>
          <a:lstStyle/>
          <a:p>
            <a:endParaRPr lang="id-ID"/>
          </a:p>
        </p:txBody>
      </p:sp>
      <p:sp>
        <p:nvSpPr>
          <p:cNvPr id="34" name="Rectangle 20"/>
          <p:cNvSpPr>
            <a:spLocks noChangeArrowheads="1"/>
          </p:cNvSpPr>
          <p:nvPr/>
        </p:nvSpPr>
        <p:spPr bwMode="auto">
          <a:xfrm>
            <a:off x="6282038" y="2297112"/>
            <a:ext cx="1600200" cy="2590800"/>
          </a:xfrm>
          <a:prstGeom prst="rect">
            <a:avLst/>
          </a:prstGeom>
          <a:noFill/>
          <a:ln w="9525" algn="ctr">
            <a:solidFill>
              <a:srgbClr val="000000"/>
            </a:solidFill>
            <a:miter lim="800000"/>
            <a:headEnd/>
            <a:tailEnd/>
          </a:ln>
        </p:spPr>
        <p:txBody>
          <a:bodyPr anchor="ctr">
            <a:spAutoFit/>
          </a:bodyPr>
          <a:lstStyle/>
          <a:p>
            <a:endParaRPr lang="id-ID"/>
          </a:p>
        </p:txBody>
      </p:sp>
      <p:graphicFrame>
        <p:nvGraphicFramePr>
          <p:cNvPr id="35" name="Object 21"/>
          <p:cNvGraphicFramePr>
            <a:graphicFrameLocks noChangeAspect="1"/>
          </p:cNvGraphicFramePr>
          <p:nvPr>
            <p:extLst>
              <p:ext uri="{D42A27DB-BD31-4B8C-83A1-F6EECF244321}">
                <p14:modId xmlns:p14="http://schemas.microsoft.com/office/powerpoint/2010/main" val="3290072242"/>
              </p:ext>
            </p:extLst>
          </p:nvPr>
        </p:nvGraphicFramePr>
        <p:xfrm>
          <a:off x="6663038" y="2373312"/>
          <a:ext cx="790575" cy="430213"/>
        </p:xfrm>
        <a:graphic>
          <a:graphicData uri="http://schemas.openxmlformats.org/presentationml/2006/ole">
            <mc:AlternateContent xmlns:mc="http://schemas.openxmlformats.org/markup-compatibility/2006">
              <mc:Choice xmlns:v="urn:schemas-microsoft-com:vml" Requires="v">
                <p:oleObj spid="_x0000_s3179" name="Visio" r:id="rId15" imgW="790042" imgH="430378" progId="">
                  <p:embed/>
                </p:oleObj>
              </mc:Choice>
              <mc:Fallback>
                <p:oleObj name="Visio" r:id="rId15" imgW="790042" imgH="430378" progId="">
                  <p:embed/>
                  <p:pic>
                    <p:nvPicPr>
                      <p:cNvPr id="6152"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3038" y="2373312"/>
                        <a:ext cx="7905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 name="Object 22"/>
          <p:cNvGraphicFramePr>
            <a:graphicFrameLocks noChangeAspect="1"/>
          </p:cNvGraphicFramePr>
          <p:nvPr>
            <p:extLst>
              <p:ext uri="{D42A27DB-BD31-4B8C-83A1-F6EECF244321}">
                <p14:modId xmlns:p14="http://schemas.microsoft.com/office/powerpoint/2010/main" val="1740136732"/>
              </p:ext>
            </p:extLst>
          </p:nvPr>
        </p:nvGraphicFramePr>
        <p:xfrm>
          <a:off x="6739238" y="4430712"/>
          <a:ext cx="790575" cy="430213"/>
        </p:xfrm>
        <a:graphic>
          <a:graphicData uri="http://schemas.openxmlformats.org/presentationml/2006/ole">
            <mc:AlternateContent xmlns:mc="http://schemas.openxmlformats.org/markup-compatibility/2006">
              <mc:Choice xmlns:v="urn:schemas-microsoft-com:vml" Requires="v">
                <p:oleObj spid="_x0000_s3180" name="Visio" r:id="rId16" imgW="790042" imgH="430378" progId="">
                  <p:embed/>
                </p:oleObj>
              </mc:Choice>
              <mc:Fallback>
                <p:oleObj name="Visio" r:id="rId16" imgW="790042" imgH="430378" progId="">
                  <p:embed/>
                  <p:pic>
                    <p:nvPicPr>
                      <p:cNvPr id="6153"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9238" y="4430712"/>
                        <a:ext cx="7905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 name="Object 23"/>
          <p:cNvGraphicFramePr>
            <a:graphicFrameLocks noChangeAspect="1"/>
          </p:cNvGraphicFramePr>
          <p:nvPr>
            <p:extLst>
              <p:ext uri="{D42A27DB-BD31-4B8C-83A1-F6EECF244321}">
                <p14:modId xmlns:p14="http://schemas.microsoft.com/office/powerpoint/2010/main" val="3090226869"/>
              </p:ext>
            </p:extLst>
          </p:nvPr>
        </p:nvGraphicFramePr>
        <p:xfrm>
          <a:off x="6815438" y="3135312"/>
          <a:ext cx="541337" cy="1111250"/>
        </p:xfrm>
        <a:graphic>
          <a:graphicData uri="http://schemas.openxmlformats.org/presentationml/2006/ole">
            <mc:AlternateContent xmlns:mc="http://schemas.openxmlformats.org/markup-compatibility/2006">
              <mc:Choice xmlns:v="urn:schemas-microsoft-com:vml" Requires="v">
                <p:oleObj spid="_x0000_s3181" name="Visio" r:id="rId17" imgW="540715" imgH="1110996" progId="">
                  <p:embed/>
                </p:oleObj>
              </mc:Choice>
              <mc:Fallback>
                <p:oleObj name="Visio" r:id="rId17" imgW="540715" imgH="1110996" progId="">
                  <p:embed/>
                  <p:pic>
                    <p:nvPicPr>
                      <p:cNvPr id="6154"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5438" y="3135312"/>
                        <a:ext cx="541337" cy="111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 name="Line 24"/>
          <p:cNvSpPr>
            <a:spLocks noChangeShapeType="1"/>
          </p:cNvSpPr>
          <p:nvPr/>
        </p:nvSpPr>
        <p:spPr bwMode="auto">
          <a:xfrm flipV="1">
            <a:off x="7120238" y="2754312"/>
            <a:ext cx="0" cy="381000"/>
          </a:xfrm>
          <a:prstGeom prst="line">
            <a:avLst/>
          </a:prstGeom>
          <a:noFill/>
          <a:ln w="9525">
            <a:solidFill>
              <a:srgbClr val="000000"/>
            </a:solidFill>
            <a:round/>
            <a:headEnd/>
            <a:tailEnd/>
          </a:ln>
        </p:spPr>
        <p:txBody>
          <a:bodyPr>
            <a:spAutoFit/>
          </a:bodyPr>
          <a:lstStyle/>
          <a:p>
            <a:endParaRPr lang="id-ID"/>
          </a:p>
        </p:txBody>
      </p:sp>
      <p:sp>
        <p:nvSpPr>
          <p:cNvPr id="39" name="Line 25"/>
          <p:cNvSpPr>
            <a:spLocks noChangeShapeType="1"/>
          </p:cNvSpPr>
          <p:nvPr/>
        </p:nvSpPr>
        <p:spPr bwMode="auto">
          <a:xfrm flipV="1">
            <a:off x="7120238" y="4125912"/>
            <a:ext cx="0" cy="304800"/>
          </a:xfrm>
          <a:prstGeom prst="line">
            <a:avLst/>
          </a:prstGeom>
          <a:noFill/>
          <a:ln w="9525">
            <a:solidFill>
              <a:srgbClr val="000000"/>
            </a:solidFill>
            <a:round/>
            <a:headEnd/>
            <a:tailEnd/>
          </a:ln>
        </p:spPr>
        <p:txBody>
          <a:bodyPr>
            <a:spAutoFit/>
          </a:bodyPr>
          <a:lstStyle/>
          <a:p>
            <a:endParaRPr lang="id-ID"/>
          </a:p>
        </p:txBody>
      </p:sp>
      <p:sp>
        <p:nvSpPr>
          <p:cNvPr id="40" name="Line 26"/>
          <p:cNvSpPr>
            <a:spLocks noChangeShapeType="1"/>
          </p:cNvSpPr>
          <p:nvPr/>
        </p:nvSpPr>
        <p:spPr bwMode="auto">
          <a:xfrm flipV="1">
            <a:off x="6370445" y="2461816"/>
            <a:ext cx="838200" cy="2438400"/>
          </a:xfrm>
          <a:prstGeom prst="line">
            <a:avLst/>
          </a:prstGeom>
          <a:noFill/>
          <a:ln w="19050">
            <a:solidFill>
              <a:srgbClr val="FF0000"/>
            </a:solidFill>
            <a:round/>
            <a:headEnd/>
            <a:tailEnd/>
          </a:ln>
        </p:spPr>
        <p:txBody>
          <a:bodyPr>
            <a:spAutoFit/>
          </a:bodyPr>
          <a:lstStyle/>
          <a:p>
            <a:endParaRPr lang="id-ID"/>
          </a:p>
        </p:txBody>
      </p:sp>
      <p:sp>
        <p:nvSpPr>
          <p:cNvPr id="41" name="Line 27"/>
          <p:cNvSpPr>
            <a:spLocks noChangeShapeType="1"/>
          </p:cNvSpPr>
          <p:nvPr/>
        </p:nvSpPr>
        <p:spPr bwMode="auto">
          <a:xfrm flipH="1" flipV="1">
            <a:off x="6342664" y="2424905"/>
            <a:ext cx="914400" cy="2438400"/>
          </a:xfrm>
          <a:prstGeom prst="line">
            <a:avLst/>
          </a:prstGeom>
          <a:noFill/>
          <a:ln w="19050">
            <a:solidFill>
              <a:srgbClr val="FF0000"/>
            </a:solidFill>
            <a:round/>
            <a:headEnd/>
            <a:tailEnd/>
          </a:ln>
        </p:spPr>
        <p:txBody>
          <a:bodyPr>
            <a:spAutoFit/>
          </a:bodyPr>
          <a:lstStyle/>
          <a:p>
            <a:endParaRPr lang="id-ID"/>
          </a:p>
        </p:txBody>
      </p:sp>
    </p:spTree>
    <p:extLst>
      <p:ext uri="{BB962C8B-B14F-4D97-AF65-F5344CB8AC3E}">
        <p14:creationId xmlns:p14="http://schemas.microsoft.com/office/powerpoint/2010/main" val="13546773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152400"/>
            <a:ext cx="8229600" cy="334962"/>
          </a:xfrm>
        </p:spPr>
        <p:txBody>
          <a:bodyPr/>
          <a:lstStyle/>
          <a:p>
            <a:r>
              <a:rPr lang="en-US" sz="2400" b="1" smtClean="0">
                <a:latin typeface="Arial" panose="020B0604020202020204" pitchFamily="34" charset="0"/>
                <a:cs typeface="Arial" panose="020B0604020202020204" pitchFamily="34" charset="0"/>
              </a:rPr>
              <a:t>ACTOR dan USE CASE</a:t>
            </a:r>
            <a:endParaRPr lang="en-US" sz="2400" b="1">
              <a:latin typeface="Arial" panose="020B0604020202020204" pitchFamily="34" charset="0"/>
              <a:cs typeface="Arial" panose="020B0604020202020204" pitchFamily="34" charset="0"/>
            </a:endParaRPr>
          </a:p>
        </p:txBody>
      </p:sp>
      <p:sp>
        <p:nvSpPr>
          <p:cNvPr id="18" name="Rectangle 4"/>
          <p:cNvSpPr>
            <a:spLocks noGrp="1" noChangeArrowheads="1"/>
          </p:cNvSpPr>
          <p:nvPr>
            <p:ph sz="quarter" idx="1"/>
          </p:nvPr>
        </p:nvSpPr>
        <p:spPr>
          <a:xfrm>
            <a:off x="426308" y="662781"/>
            <a:ext cx="8075612" cy="1296987"/>
          </a:xfrm>
        </p:spPr>
        <p:txBody>
          <a:bodyPr/>
          <a:lstStyle/>
          <a:p>
            <a:pPr algn="just">
              <a:lnSpc>
                <a:spcPct val="80000"/>
              </a:lnSpc>
            </a:pPr>
            <a:r>
              <a:rPr lang="en-US" sz="2000" dirty="0" err="1" smtClean="0">
                <a:latin typeface="Arial" pitchFamily="34" charset="0"/>
                <a:cs typeface="Arial" pitchFamily="34" charset="0"/>
              </a:rPr>
              <a:t>Letakkan</a:t>
            </a:r>
            <a:r>
              <a:rPr lang="en-US" sz="2000" dirty="0" smtClean="0">
                <a:latin typeface="Arial" pitchFamily="34" charset="0"/>
                <a:cs typeface="Arial" pitchFamily="34" charset="0"/>
              </a:rPr>
              <a:t> actor </a:t>
            </a:r>
            <a:r>
              <a:rPr lang="en-US" sz="2000" dirty="0" err="1" smtClean="0">
                <a:latin typeface="Arial" pitchFamily="34" charset="0"/>
                <a:cs typeface="Arial" pitchFamily="34" charset="0"/>
              </a:rPr>
              <a:t>utama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bagian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kiri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atau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kanan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dari</a:t>
            </a:r>
            <a:r>
              <a:rPr lang="en-US" sz="2000" dirty="0" smtClean="0">
                <a:latin typeface="Arial" pitchFamily="34" charset="0"/>
                <a:cs typeface="Arial" pitchFamily="34" charset="0"/>
              </a:rPr>
              <a:t> diagram </a:t>
            </a:r>
          </a:p>
          <a:p>
            <a:pPr algn="just">
              <a:lnSpc>
                <a:spcPct val="80000"/>
              </a:lnSpc>
            </a:pPr>
            <a:r>
              <a:rPr lang="en-US" sz="2000" smtClean="0">
                <a:latin typeface="Arial" pitchFamily="34" charset="0"/>
                <a:cs typeface="Arial" pitchFamily="34" charset="0"/>
              </a:rPr>
              <a:t>Actor </a:t>
            </a:r>
            <a:r>
              <a:rPr lang="en-US" sz="2000" dirty="0" err="1" smtClean="0">
                <a:latin typeface="Arial" pitchFamily="34" charset="0"/>
                <a:cs typeface="Arial" pitchFamily="34" charset="0"/>
              </a:rPr>
              <a:t>jangan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digambarkan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ditengah-tengah</a:t>
            </a:r>
            <a:r>
              <a:rPr lang="en-US" sz="2000" dirty="0" smtClean="0">
                <a:latin typeface="Arial" pitchFamily="34" charset="0"/>
                <a:cs typeface="Arial" pitchFamily="34" charset="0"/>
              </a:rPr>
              <a:t> use cases</a:t>
            </a:r>
          </a:p>
        </p:txBody>
      </p:sp>
      <p:sp>
        <p:nvSpPr>
          <p:cNvPr id="42" name="Rectangle 41"/>
          <p:cNvSpPr/>
          <p:nvPr/>
        </p:nvSpPr>
        <p:spPr bwMode="auto">
          <a:xfrm>
            <a:off x="6173786" y="2209800"/>
            <a:ext cx="914400" cy="10668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pic>
        <p:nvPicPr>
          <p:cNvPr id="43" name="Picture 4"/>
          <p:cNvPicPr>
            <a:picLocks noChangeAspect="1" noChangeArrowheads="1"/>
          </p:cNvPicPr>
          <p:nvPr/>
        </p:nvPicPr>
        <p:blipFill>
          <a:blip r:embed="rId2"/>
          <a:srcRect r="18814"/>
          <a:stretch>
            <a:fillRect/>
          </a:stretch>
        </p:blipFill>
        <p:spPr bwMode="auto">
          <a:xfrm>
            <a:off x="1977208" y="2135187"/>
            <a:ext cx="4021137" cy="3810000"/>
          </a:xfrm>
          <a:prstGeom prst="rect">
            <a:avLst/>
          </a:prstGeom>
          <a:noFill/>
          <a:ln w="12700">
            <a:noFill/>
            <a:miter lim="800000"/>
            <a:headEnd/>
            <a:tailEnd/>
          </a:ln>
        </p:spPr>
      </p:pic>
      <p:grpSp>
        <p:nvGrpSpPr>
          <p:cNvPr id="44" name="Group 12"/>
          <p:cNvGrpSpPr>
            <a:grpSpLocks/>
          </p:cNvGrpSpPr>
          <p:nvPr/>
        </p:nvGrpSpPr>
        <p:grpSpPr bwMode="auto">
          <a:xfrm>
            <a:off x="6096000" y="2247900"/>
            <a:ext cx="609600" cy="838200"/>
            <a:chOff x="507" y="1775"/>
            <a:chExt cx="239" cy="521"/>
          </a:xfrm>
          <a:solidFill>
            <a:schemeClr val="bg1"/>
          </a:solidFill>
        </p:grpSpPr>
        <p:sp>
          <p:nvSpPr>
            <p:cNvPr id="45" name="Oval 13"/>
            <p:cNvSpPr>
              <a:spLocks noChangeArrowheads="1"/>
            </p:cNvSpPr>
            <p:nvPr/>
          </p:nvSpPr>
          <p:spPr bwMode="auto">
            <a:xfrm>
              <a:off x="534" y="1775"/>
              <a:ext cx="200" cy="197"/>
            </a:xfrm>
            <a:prstGeom prst="ellipse">
              <a:avLst/>
            </a:prstGeom>
            <a:grpFill/>
            <a:ln w="3175">
              <a:solidFill>
                <a:schemeClr val="tx1"/>
              </a:solidFill>
              <a:round/>
              <a:headEnd/>
              <a:tailEnd/>
            </a:ln>
          </p:spPr>
          <p:txBody>
            <a:bodyPr wrap="none" anchor="ctr"/>
            <a:lstStyle/>
            <a:p>
              <a:endParaRPr lang="en-GB"/>
            </a:p>
          </p:txBody>
        </p:sp>
        <p:grpSp>
          <p:nvGrpSpPr>
            <p:cNvPr id="46" name="Group 14"/>
            <p:cNvGrpSpPr>
              <a:grpSpLocks/>
            </p:cNvGrpSpPr>
            <p:nvPr/>
          </p:nvGrpSpPr>
          <p:grpSpPr bwMode="auto">
            <a:xfrm>
              <a:off x="507" y="2154"/>
              <a:ext cx="239" cy="142"/>
              <a:chOff x="507" y="2154"/>
              <a:chExt cx="239" cy="142"/>
            </a:xfrm>
            <a:grpFill/>
          </p:grpSpPr>
          <p:sp>
            <p:nvSpPr>
              <p:cNvPr id="50" name="Line 15"/>
              <p:cNvSpPr>
                <a:spLocks noChangeShapeType="1"/>
              </p:cNvSpPr>
              <p:nvPr/>
            </p:nvSpPr>
            <p:spPr bwMode="auto">
              <a:xfrm flipH="1">
                <a:off x="507" y="2154"/>
                <a:ext cx="136" cy="142"/>
              </a:xfrm>
              <a:prstGeom prst="line">
                <a:avLst/>
              </a:prstGeom>
              <a:grpFill/>
              <a:ln w="3175">
                <a:solidFill>
                  <a:schemeClr val="tx1"/>
                </a:solidFill>
                <a:round/>
                <a:headEnd/>
                <a:tailEnd/>
              </a:ln>
            </p:spPr>
            <p:txBody>
              <a:bodyPr wrap="none" anchor="ctr"/>
              <a:lstStyle/>
              <a:p>
                <a:endParaRPr lang="id-ID"/>
              </a:p>
            </p:txBody>
          </p:sp>
          <p:sp>
            <p:nvSpPr>
              <p:cNvPr id="51" name="Line 16"/>
              <p:cNvSpPr>
                <a:spLocks noChangeShapeType="1"/>
              </p:cNvSpPr>
              <p:nvPr/>
            </p:nvSpPr>
            <p:spPr bwMode="auto">
              <a:xfrm>
                <a:off x="642" y="2154"/>
                <a:ext cx="104" cy="142"/>
              </a:xfrm>
              <a:prstGeom prst="line">
                <a:avLst/>
              </a:prstGeom>
              <a:grpFill/>
              <a:ln w="3175">
                <a:solidFill>
                  <a:schemeClr val="tx1"/>
                </a:solidFill>
                <a:round/>
                <a:headEnd/>
                <a:tailEnd/>
              </a:ln>
            </p:spPr>
            <p:txBody>
              <a:bodyPr wrap="none" anchor="ctr"/>
              <a:lstStyle/>
              <a:p>
                <a:endParaRPr lang="id-ID"/>
              </a:p>
            </p:txBody>
          </p:sp>
        </p:grpSp>
        <p:grpSp>
          <p:nvGrpSpPr>
            <p:cNvPr id="47" name="Group 17"/>
            <p:cNvGrpSpPr>
              <a:grpSpLocks/>
            </p:cNvGrpSpPr>
            <p:nvPr/>
          </p:nvGrpSpPr>
          <p:grpSpPr bwMode="auto">
            <a:xfrm>
              <a:off x="524" y="1988"/>
              <a:ext cx="221" cy="146"/>
              <a:chOff x="524" y="1988"/>
              <a:chExt cx="221" cy="146"/>
            </a:xfrm>
            <a:grpFill/>
          </p:grpSpPr>
          <p:sp>
            <p:nvSpPr>
              <p:cNvPr id="48" name="Line 18"/>
              <p:cNvSpPr>
                <a:spLocks noChangeShapeType="1"/>
              </p:cNvSpPr>
              <p:nvPr/>
            </p:nvSpPr>
            <p:spPr bwMode="auto">
              <a:xfrm>
                <a:off x="634" y="1988"/>
                <a:ext cx="0" cy="146"/>
              </a:xfrm>
              <a:prstGeom prst="line">
                <a:avLst/>
              </a:prstGeom>
              <a:grpFill/>
              <a:ln w="3175">
                <a:solidFill>
                  <a:schemeClr val="tx1"/>
                </a:solidFill>
                <a:round/>
                <a:headEnd/>
                <a:tailEnd/>
              </a:ln>
            </p:spPr>
            <p:txBody>
              <a:bodyPr wrap="none" anchor="ctr"/>
              <a:lstStyle/>
              <a:p>
                <a:endParaRPr lang="id-ID"/>
              </a:p>
            </p:txBody>
          </p:sp>
          <p:sp>
            <p:nvSpPr>
              <p:cNvPr id="49" name="Line 19"/>
              <p:cNvSpPr>
                <a:spLocks noChangeShapeType="1"/>
              </p:cNvSpPr>
              <p:nvPr/>
            </p:nvSpPr>
            <p:spPr bwMode="auto">
              <a:xfrm>
                <a:off x="524" y="2040"/>
                <a:ext cx="221" cy="0"/>
              </a:xfrm>
              <a:prstGeom prst="line">
                <a:avLst/>
              </a:prstGeom>
              <a:grpFill/>
              <a:ln w="3175">
                <a:solidFill>
                  <a:schemeClr val="tx1"/>
                </a:solidFill>
                <a:round/>
                <a:headEnd/>
                <a:tailEnd/>
              </a:ln>
            </p:spPr>
            <p:txBody>
              <a:bodyPr wrap="none" anchor="ctr"/>
              <a:lstStyle/>
              <a:p>
                <a:endParaRPr lang="id-ID"/>
              </a:p>
            </p:txBody>
          </p:sp>
        </p:grpSp>
      </p:grpSp>
      <p:sp>
        <p:nvSpPr>
          <p:cNvPr id="52" name="TextBox 51"/>
          <p:cNvSpPr txBox="1"/>
          <p:nvPr/>
        </p:nvSpPr>
        <p:spPr>
          <a:xfrm>
            <a:off x="6096000" y="3124200"/>
            <a:ext cx="1080745" cy="276999"/>
          </a:xfrm>
          <a:prstGeom prst="rect">
            <a:avLst/>
          </a:prstGeom>
          <a:noFill/>
        </p:spPr>
        <p:txBody>
          <a:bodyPr wrap="none" rtlCol="0">
            <a:spAutoFit/>
          </a:bodyPr>
          <a:lstStyle/>
          <a:p>
            <a:r>
              <a:rPr lang="en-US" sz="1200" smtClean="0"/>
              <a:t>&lt;&lt;Kamera&gt;&gt;</a:t>
            </a:r>
            <a:endParaRPr lang="en-US" sz="1200" dirty="0"/>
          </a:p>
        </p:txBody>
      </p:sp>
    </p:spTree>
    <p:extLst>
      <p:ext uri="{BB962C8B-B14F-4D97-AF65-F5344CB8AC3E}">
        <p14:creationId xmlns:p14="http://schemas.microsoft.com/office/powerpoint/2010/main" val="41068160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3200400" y="654506"/>
            <a:ext cx="2954655" cy="437043"/>
          </a:xfrm>
          <a:prstGeom prst="rect">
            <a:avLst/>
          </a:prstGeom>
        </p:spPr>
        <p:txBody>
          <a:bodyPr wrap="none">
            <a:spAutoFit/>
          </a:bodyPr>
          <a:lstStyle/>
          <a:p>
            <a:pPr>
              <a:lnSpc>
                <a:spcPct val="80000"/>
              </a:lnSpc>
            </a:pPr>
            <a:r>
              <a:rPr lang="en-US" sz="2800" dirty="0"/>
              <a:t>&lt;&lt;include&gt;&gt;	</a:t>
            </a:r>
          </a:p>
        </p:txBody>
      </p:sp>
      <p:sp>
        <p:nvSpPr>
          <p:cNvPr id="19" name="Rectangle 2"/>
          <p:cNvSpPr txBox="1">
            <a:spLocks noChangeArrowheads="1"/>
          </p:cNvSpPr>
          <p:nvPr/>
        </p:nvSpPr>
        <p:spPr bwMode="auto">
          <a:xfrm>
            <a:off x="453271" y="1091549"/>
            <a:ext cx="8228012"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4163" lvl="1" indent="-284163">
              <a:lnSpc>
                <a:spcPts val="2400"/>
              </a:lnSpc>
              <a:spcBef>
                <a:spcPct val="0"/>
              </a:spcBef>
            </a:pPr>
            <a:r>
              <a:rPr lang="en-US" sz="1800" smtClean="0">
                <a:latin typeface="Arial" pitchFamily="34" charset="0"/>
                <a:cs typeface="Arial" pitchFamily="34" charset="0"/>
              </a:rPr>
              <a:t>Case yang bersifat (required) / (diharuskan)	</a:t>
            </a:r>
          </a:p>
          <a:p>
            <a:pPr marL="284163" lvl="1" indent="-284163">
              <a:lnSpc>
                <a:spcPts val="2400"/>
              </a:lnSpc>
              <a:spcBef>
                <a:spcPct val="0"/>
              </a:spcBef>
            </a:pPr>
            <a:r>
              <a:rPr lang="en-US" sz="1800" smtClean="0">
                <a:latin typeface="Arial" pitchFamily="34" charset="0"/>
                <a:cs typeface="Arial" pitchFamily="34" charset="0"/>
              </a:rPr>
              <a:t>Pemanggilan use case oleh use case lain </a:t>
            </a:r>
          </a:p>
          <a:p>
            <a:pPr marL="284163" lvl="1" indent="-284163">
              <a:lnSpc>
                <a:spcPts val="2400"/>
              </a:lnSpc>
              <a:spcBef>
                <a:spcPct val="0"/>
              </a:spcBef>
            </a:pPr>
            <a:r>
              <a:rPr lang="en-US" sz="1800" smtClean="0">
                <a:latin typeface="Arial" pitchFamily="34" charset="0"/>
                <a:cs typeface="Arial" pitchFamily="34" charset="0"/>
              </a:rPr>
              <a:t>Sebaiknya gambarkan </a:t>
            </a:r>
            <a:r>
              <a:rPr lang="en-US" sz="1800" i="1" smtClean="0">
                <a:latin typeface="Arial" pitchFamily="34" charset="0"/>
                <a:cs typeface="Arial" pitchFamily="34" charset="0"/>
              </a:rPr>
              <a:t>&lt;&lt;include&gt;&gt; </a:t>
            </a:r>
            <a:r>
              <a:rPr lang="en-US" sz="1800" smtClean="0">
                <a:latin typeface="Arial" pitchFamily="34" charset="0"/>
                <a:cs typeface="Arial" pitchFamily="34" charset="0"/>
              </a:rPr>
              <a:t>secara horizontal</a:t>
            </a:r>
            <a:r>
              <a:rPr lang="en-US" sz="1800" i="1" smtClean="0">
                <a:latin typeface="Arial" pitchFamily="34" charset="0"/>
                <a:cs typeface="Arial" pitchFamily="34" charset="0"/>
              </a:rPr>
              <a:t>	</a:t>
            </a:r>
          </a:p>
          <a:p>
            <a:pPr marL="284163" lvl="1" indent="-284163">
              <a:lnSpc>
                <a:spcPts val="2400"/>
              </a:lnSpc>
              <a:spcBef>
                <a:spcPct val="0"/>
              </a:spcBef>
            </a:pPr>
            <a:r>
              <a:rPr lang="en-US" sz="1800" smtClean="0">
                <a:latin typeface="Arial" pitchFamily="34" charset="0"/>
                <a:cs typeface="Arial" pitchFamily="34" charset="0"/>
              </a:rPr>
              <a:t>Tanda panah terbuka harus terarah ke sub use case yang di-include</a:t>
            </a:r>
          </a:p>
        </p:txBody>
      </p:sp>
      <p:grpSp>
        <p:nvGrpSpPr>
          <p:cNvPr id="13" name="Group 12"/>
          <p:cNvGrpSpPr/>
          <p:nvPr/>
        </p:nvGrpSpPr>
        <p:grpSpPr>
          <a:xfrm>
            <a:off x="453271" y="2863563"/>
            <a:ext cx="4741064" cy="1498517"/>
            <a:chOff x="1413991" y="2383954"/>
            <a:chExt cx="4741064" cy="1498517"/>
          </a:xfrm>
        </p:grpSpPr>
        <p:graphicFrame>
          <p:nvGraphicFramePr>
            <p:cNvPr id="23" name="Object 8"/>
            <p:cNvGraphicFramePr>
              <a:graphicFrameLocks noChangeAspect="1"/>
            </p:cNvGraphicFramePr>
            <p:nvPr>
              <p:extLst>
                <p:ext uri="{D42A27DB-BD31-4B8C-83A1-F6EECF244321}">
                  <p14:modId xmlns:p14="http://schemas.microsoft.com/office/powerpoint/2010/main" val="3180875064"/>
                </p:ext>
              </p:extLst>
            </p:nvPr>
          </p:nvGraphicFramePr>
          <p:xfrm>
            <a:off x="1419508" y="2383954"/>
            <a:ext cx="4735547" cy="1498517"/>
          </p:xfrm>
          <a:graphic>
            <a:graphicData uri="http://schemas.openxmlformats.org/presentationml/2006/ole">
              <mc:AlternateContent xmlns:mc="http://schemas.openxmlformats.org/markup-compatibility/2006">
                <mc:Choice xmlns:v="urn:schemas-microsoft-com:vml" Requires="v">
                  <p:oleObj spid="_x0000_s4134" name="Visio" r:id="rId3" imgW="3795480" imgH="1350720" progId="">
                    <p:embed/>
                  </p:oleObj>
                </mc:Choice>
                <mc:Fallback>
                  <p:oleObj name="Visio" r:id="rId3" imgW="3795480" imgH="1350720" progId="">
                    <p:embed/>
                    <p:pic>
                      <p:nvPicPr>
                        <p:cNvPr id="8195"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9508" y="2383954"/>
                          <a:ext cx="4735547" cy="1498517"/>
                        </a:xfrm>
                        <a:prstGeom prst="rect">
                          <a:avLst/>
                        </a:prstGeom>
                        <a:noFill/>
                        <a:extLst/>
                      </p:spPr>
                    </p:pic>
                  </p:oleObj>
                </mc:Fallback>
              </mc:AlternateContent>
            </a:graphicData>
          </a:graphic>
        </p:graphicFrame>
        <p:sp>
          <p:nvSpPr>
            <p:cNvPr id="6" name="Rectangle 5"/>
            <p:cNvSpPr/>
            <p:nvPr/>
          </p:nvSpPr>
          <p:spPr>
            <a:xfrm>
              <a:off x="3742038" y="2683474"/>
              <a:ext cx="1371600" cy="771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3787281" y="2722024"/>
              <a:ext cx="1189357" cy="0"/>
            </a:xfrm>
            <a:prstGeom prst="line">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rot="19594689">
              <a:off x="2105761" y="2816924"/>
              <a:ext cx="597094" cy="1711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endCxn id="8" idx="3"/>
            </p:cNvCxnSpPr>
            <p:nvPr/>
          </p:nvCxnSpPr>
          <p:spPr>
            <a:xfrm flipV="1">
              <a:off x="2214424" y="2738059"/>
              <a:ext cx="439063" cy="395153"/>
            </a:xfrm>
            <a:prstGeom prst="line">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13991" y="3571432"/>
              <a:ext cx="1305165" cy="261610"/>
            </a:xfrm>
            <a:prstGeom prst="rect">
              <a:avLst/>
            </a:prstGeom>
            <a:solidFill>
              <a:schemeClr val="bg1"/>
            </a:solidFill>
          </p:spPr>
          <p:txBody>
            <a:bodyPr wrap="none" rtlCol="0">
              <a:spAutoFit/>
            </a:bodyPr>
            <a:lstStyle/>
            <a:p>
              <a:r>
                <a:rPr lang="en-US" sz="1100" smtClean="0"/>
                <a:t>Customer Service</a:t>
              </a:r>
              <a:endParaRPr lang="en-US" sz="1100"/>
            </a:p>
          </p:txBody>
        </p:sp>
      </p:grpSp>
      <p:sp>
        <p:nvSpPr>
          <p:cNvPr id="56" name="Rectangle 55"/>
          <p:cNvSpPr/>
          <p:nvPr/>
        </p:nvSpPr>
        <p:spPr>
          <a:xfrm rot="19594689">
            <a:off x="7953579" y="6079364"/>
            <a:ext cx="597094" cy="1711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611998" y="5113457"/>
            <a:ext cx="697627" cy="1015663"/>
          </a:xfrm>
          <a:prstGeom prst="rect">
            <a:avLst/>
          </a:prstGeom>
          <a:noFill/>
        </p:spPr>
        <p:txBody>
          <a:bodyPr wrap="none" rtlCol="0">
            <a:spAutoFit/>
          </a:bodyPr>
          <a:lstStyle/>
          <a:p>
            <a:r>
              <a:rPr lang="en-US" sz="6000" smtClean="0">
                <a:solidFill>
                  <a:srgbClr val="FF0000"/>
                </a:solidFill>
              </a:rPr>
              <a:t>X</a:t>
            </a:r>
            <a:endParaRPr lang="en-US" sz="6000">
              <a:solidFill>
                <a:srgbClr val="FF0000"/>
              </a:solidFill>
            </a:endParaRPr>
          </a:p>
        </p:txBody>
      </p:sp>
      <p:grpSp>
        <p:nvGrpSpPr>
          <p:cNvPr id="67" name="Group 66"/>
          <p:cNvGrpSpPr/>
          <p:nvPr/>
        </p:nvGrpSpPr>
        <p:grpSpPr>
          <a:xfrm>
            <a:off x="3778543" y="4750393"/>
            <a:ext cx="4741064" cy="1498517"/>
            <a:chOff x="1413991" y="2383954"/>
            <a:chExt cx="4741064" cy="1498517"/>
          </a:xfrm>
        </p:grpSpPr>
        <p:graphicFrame>
          <p:nvGraphicFramePr>
            <p:cNvPr id="68" name="Object 8"/>
            <p:cNvGraphicFramePr>
              <a:graphicFrameLocks noChangeAspect="1"/>
            </p:cNvGraphicFramePr>
            <p:nvPr>
              <p:extLst>
                <p:ext uri="{D42A27DB-BD31-4B8C-83A1-F6EECF244321}">
                  <p14:modId xmlns:p14="http://schemas.microsoft.com/office/powerpoint/2010/main" val="3180875064"/>
                </p:ext>
              </p:extLst>
            </p:nvPr>
          </p:nvGraphicFramePr>
          <p:xfrm>
            <a:off x="1419508" y="2383954"/>
            <a:ext cx="4735547" cy="1498517"/>
          </p:xfrm>
          <a:graphic>
            <a:graphicData uri="http://schemas.openxmlformats.org/presentationml/2006/ole">
              <mc:AlternateContent xmlns:mc="http://schemas.openxmlformats.org/markup-compatibility/2006">
                <mc:Choice xmlns:v="urn:schemas-microsoft-com:vml" Requires="v">
                  <p:oleObj spid="_x0000_s4135" name="Visio" r:id="rId5" imgW="3795480" imgH="1350720" progId="">
                    <p:embed/>
                  </p:oleObj>
                </mc:Choice>
                <mc:Fallback>
                  <p:oleObj name="Visio" r:id="rId5" imgW="3795480" imgH="1350720" progId="">
                    <p:embed/>
                    <p:pic>
                      <p:nvPicPr>
                        <p:cNvPr id="23"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9508" y="2383954"/>
                          <a:ext cx="4735547" cy="1498517"/>
                        </a:xfrm>
                        <a:prstGeom prst="rect">
                          <a:avLst/>
                        </a:prstGeom>
                        <a:noFill/>
                        <a:extLst/>
                      </p:spPr>
                    </p:pic>
                  </p:oleObj>
                </mc:Fallback>
              </mc:AlternateContent>
            </a:graphicData>
          </a:graphic>
        </p:graphicFrame>
        <p:sp>
          <p:nvSpPr>
            <p:cNvPr id="69" name="Rectangle 68"/>
            <p:cNvSpPr/>
            <p:nvPr/>
          </p:nvSpPr>
          <p:spPr>
            <a:xfrm>
              <a:off x="3742038" y="2683474"/>
              <a:ext cx="1371600" cy="771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p:cNvCxnSpPr/>
            <p:nvPr/>
          </p:nvCxnSpPr>
          <p:spPr>
            <a:xfrm>
              <a:off x="3787281" y="2722024"/>
              <a:ext cx="1189357" cy="0"/>
            </a:xfrm>
            <a:prstGeom prst="line">
              <a:avLst/>
            </a:prstGeom>
            <a:ln>
              <a:solidFill>
                <a:schemeClr val="tx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rot="19594689">
              <a:off x="2105761" y="2816924"/>
              <a:ext cx="597094" cy="1711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p:cNvCxnSpPr>
              <a:endCxn id="71" idx="3"/>
            </p:cNvCxnSpPr>
            <p:nvPr/>
          </p:nvCxnSpPr>
          <p:spPr>
            <a:xfrm flipV="1">
              <a:off x="2214424" y="2738059"/>
              <a:ext cx="439063" cy="395153"/>
            </a:xfrm>
            <a:prstGeom prst="line">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1413991" y="3571432"/>
              <a:ext cx="1305165" cy="261610"/>
            </a:xfrm>
            <a:prstGeom prst="rect">
              <a:avLst/>
            </a:prstGeom>
            <a:solidFill>
              <a:schemeClr val="bg1"/>
            </a:solidFill>
          </p:spPr>
          <p:txBody>
            <a:bodyPr wrap="none" rtlCol="0">
              <a:spAutoFit/>
            </a:bodyPr>
            <a:lstStyle/>
            <a:p>
              <a:r>
                <a:rPr lang="en-US" sz="1100" smtClean="0"/>
                <a:t>Customer Service</a:t>
              </a:r>
              <a:endParaRPr lang="en-US" sz="1100"/>
            </a:p>
          </p:txBody>
        </p:sp>
      </p:grpSp>
      <p:sp>
        <p:nvSpPr>
          <p:cNvPr id="74" name="Rectangle 2"/>
          <p:cNvSpPr>
            <a:spLocks noGrp="1" noChangeArrowheads="1"/>
          </p:cNvSpPr>
          <p:nvPr>
            <p:ph type="title"/>
          </p:nvPr>
        </p:nvSpPr>
        <p:spPr>
          <a:xfrm>
            <a:off x="6050" y="89443"/>
            <a:ext cx="8229600" cy="334962"/>
          </a:xfrm>
        </p:spPr>
        <p:txBody>
          <a:bodyPr/>
          <a:lstStyle/>
          <a:p>
            <a:r>
              <a:rPr lang="en-US" sz="2400" b="1" smtClean="0">
                <a:latin typeface="Arial" panose="020B0604020202020204" pitchFamily="34" charset="0"/>
                <a:cs typeface="Arial" panose="020B0604020202020204" pitchFamily="34" charset="0"/>
              </a:rPr>
              <a:t>USE CASE dengan Use Case</a:t>
            </a:r>
            <a:endParaRPr lang="en-US" sz="24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31519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732</TotalTime>
  <Words>1195</Words>
  <Application>Microsoft Office PowerPoint</Application>
  <PresentationFormat>On-screen Show (4:3)</PresentationFormat>
  <Paragraphs>224</Paragraphs>
  <Slides>22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8" baseType="lpstr">
      <vt:lpstr>Arial</vt:lpstr>
      <vt:lpstr>Calibri</vt:lpstr>
      <vt:lpstr>Verdana</vt:lpstr>
      <vt:lpstr>Wingdings</vt:lpstr>
      <vt:lpstr>Office Theme</vt:lpstr>
      <vt:lpstr>Visio</vt:lpstr>
      <vt:lpstr>PowerPoint Presentation</vt:lpstr>
      <vt:lpstr>Analisis Perangkat Lunak</vt:lpstr>
      <vt:lpstr>Analisis Perangkat Lunak</vt:lpstr>
      <vt:lpstr>DIAGRAM USE CASE</vt:lpstr>
      <vt:lpstr>USE CASE</vt:lpstr>
      <vt:lpstr>ACTOR</vt:lpstr>
      <vt:lpstr>ACTOR dan USE CASE</vt:lpstr>
      <vt:lpstr>ACTOR dan USE CASE</vt:lpstr>
      <vt:lpstr>USE CASE dengan Use Case</vt:lpstr>
      <vt:lpstr>USE CASE dengan Use Case</vt:lpstr>
      <vt:lpstr>PowerPoint Presentation</vt:lpstr>
      <vt:lpstr>Generalization/inheritance antara actor </vt:lpstr>
      <vt:lpstr>Use case System boundary boxes</vt:lpstr>
      <vt:lpstr>PowerPoint Presentation</vt:lpstr>
      <vt:lpstr>PowerPoint Presentation</vt:lpstr>
      <vt:lpstr>PowerPoint Presentation</vt:lpstr>
      <vt:lpstr>SPESIFIKASI KEBUTUHAN FUNGSIONAL</vt:lpstr>
      <vt:lpstr>SPESIFIKASI KEBUTUHAN FUNGSIONAL  SECURE PARKIR</vt:lpstr>
      <vt:lpstr>SPESIFIKASI KEBUTUHAN FUNGSIONAL SECURE PARKIR</vt:lpstr>
      <vt:lpstr>DIAGRAM USE CASE SECURE PARKING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isw@nto</dc:creator>
  <cp:lastModifiedBy>admin</cp:lastModifiedBy>
  <cp:revision>115</cp:revision>
  <dcterms:created xsi:type="dcterms:W3CDTF">2012-09-17T07:47:07Z</dcterms:created>
  <dcterms:modified xsi:type="dcterms:W3CDTF">2023-12-12T01:41:08Z</dcterms:modified>
</cp:coreProperties>
</file>