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371" r:id="rId3"/>
    <p:sldId id="373" r:id="rId4"/>
    <p:sldId id="374" r:id="rId5"/>
    <p:sldId id="372" r:id="rId6"/>
    <p:sldId id="384" r:id="rId7"/>
    <p:sldId id="385" r:id="rId8"/>
    <p:sldId id="379" r:id="rId9"/>
    <p:sldId id="386" r:id="rId10"/>
    <p:sldId id="387" r:id="rId11"/>
    <p:sldId id="393" r:id="rId12"/>
    <p:sldId id="388" r:id="rId13"/>
    <p:sldId id="389" r:id="rId14"/>
    <p:sldId id="390" r:id="rId15"/>
    <p:sldId id="391" r:id="rId16"/>
    <p:sldId id="380" r:id="rId17"/>
    <p:sldId id="381" r:id="rId18"/>
    <p:sldId id="382" r:id="rId19"/>
    <p:sldId id="383" r:id="rId20"/>
    <p:sldId id="392" r:id="rId21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Introduction" id="{969492F5-2BDB-4BBD-8A5B-0BF6B8A287D4}">
          <p14:sldIdLst>
            <p14:sldId id="256"/>
          </p14:sldIdLst>
        </p14:section>
        <p14:section name="Dataset" id="{236C170F-D395-4E6E-8DA5-FDA34C78275B}">
          <p14:sldIdLst>
            <p14:sldId id="371"/>
            <p14:sldId id="373"/>
            <p14:sldId id="374"/>
            <p14:sldId id="372"/>
            <p14:sldId id="384"/>
            <p14:sldId id="385"/>
            <p14:sldId id="379"/>
            <p14:sldId id="386"/>
            <p14:sldId id="387"/>
          </p14:sldIdLst>
        </p14:section>
        <p14:section name="Memahami Data" id="{3D10F031-2A87-43F5-8B9B-660BF36CB661}">
          <p14:sldIdLst>
            <p14:sldId id="393"/>
            <p14:sldId id="388"/>
            <p14:sldId id="389"/>
            <p14:sldId id="390"/>
          </p14:sldIdLst>
        </p14:section>
        <p14:section name="Visualisasi Data" id="{EA99698D-E707-4970-9B12-679C0843785F}">
          <p14:sldIdLst>
            <p14:sldId id="391"/>
            <p14:sldId id="380"/>
            <p14:sldId id="381"/>
            <p14:sldId id="382"/>
            <p14:sldId id="383"/>
            <p14:sldId id="3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2CC"/>
    <a:srgbClr val="23C1FF"/>
    <a:srgbClr val="E7EAF0"/>
    <a:srgbClr val="CBD3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75" autoAdjust="0"/>
    <p:restoredTop sz="92798" autoAdjust="0"/>
  </p:normalViewPr>
  <p:slideViewPr>
    <p:cSldViewPr snapToGrid="0" snapToObjects="1">
      <p:cViewPr varScale="1">
        <p:scale>
          <a:sx n="117" d="100"/>
          <a:sy n="117" d="100"/>
        </p:scale>
        <p:origin x="148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notesViewPr>
    <p:cSldViewPr snapToGrid="0" snapToObjects="1">
      <p:cViewPr varScale="1">
        <p:scale>
          <a:sx n="84" d="100"/>
          <a:sy n="84" d="100"/>
        </p:scale>
        <p:origin x="3828" y="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DB9219-4A66-4B41-AFAD-B4DCC55121D3}" type="datetimeFigureOut">
              <a:rPr lang="en-US" smtClean="0"/>
              <a:t>10/17/22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99D96-90C2-44B4-8DCF-3216EB4C36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0857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96F5A-DA36-4202-8F3F-DA89D0431918}" type="datetimeFigureOut">
              <a:rPr lang="en-US" smtClean="0"/>
              <a:t>10/17/22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BABC4-D3F8-4FEC-A081-17F891AA9F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849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BABC4-D3F8-4FEC-A081-17F891AA9F9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48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Mystogan\Downloads\Compressed\2917_internet_ppt\template_main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3394" y="3251531"/>
            <a:ext cx="3848669" cy="3094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34684" y="1269242"/>
            <a:ext cx="7909316" cy="765053"/>
          </a:xfrm>
          <a:prstGeom prst="rect">
            <a:avLst/>
          </a:prstGeom>
        </p:spPr>
        <p:txBody>
          <a:bodyPr/>
          <a:lstStyle>
            <a:lvl1pPr algn="l">
              <a:lnSpc>
                <a:spcPct val="90000"/>
              </a:lnSpc>
              <a:defRPr sz="28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34684" y="2227425"/>
            <a:ext cx="7909316" cy="42976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buFont typeface="Wingdings" pitchFamily="28" charset="2"/>
              <a:buNone/>
              <a:defRPr sz="2000" b="0" baseline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1234684" y="2875084"/>
            <a:ext cx="7918022" cy="37800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>
                <a:solidFill>
                  <a:schemeClr val="tx1"/>
                </a:solidFill>
                <a:latin typeface="Verdana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61DBC4B-18FA-4641-AED3-09167062A95C}" type="datetime1">
              <a:rPr lang="en-US" smtClean="0"/>
              <a:pPr>
                <a:defRPr/>
              </a:pPr>
              <a:t>10/17/22</a:t>
            </a:fld>
            <a:endParaRPr lang="en-US" dirty="0"/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A0FCE97-1E5D-3942-9893-29D29393C49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9144000" cy="1269242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C:\Users\Mystogan\Pictures\Untitled-1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89705" y="216578"/>
            <a:ext cx="3264827" cy="648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3624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365760" y="2009550"/>
            <a:ext cx="8326438" cy="40254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2884EB-C6E3-684C-A39B-0E652C4E0E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10/17/22</a:t>
            </a:fld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188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540D16-EBF5-0D44-A21F-B32E9F60957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616975-30F2-B74D-B90F-E83C4C9562E7}" type="datetime1">
              <a:rPr lang="en-US" smtClean="0"/>
              <a:pPr>
                <a:defRPr/>
              </a:pPr>
              <a:t>10/17/22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045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23"/>
          </p:nvPr>
        </p:nvSpPr>
        <p:spPr>
          <a:xfrm>
            <a:off x="374826" y="2009550"/>
            <a:ext cx="4035425" cy="400231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4"/>
          </p:nvPr>
        </p:nvSpPr>
        <p:spPr>
          <a:xfrm>
            <a:off x="4738863" y="2009550"/>
            <a:ext cx="4035425" cy="4002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467590-0BC9-4B4A-95A3-307D97AD4B4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1CA678-D006-7B41-A446-6998EA1314C2}" type="datetime1">
              <a:rPr lang="en-US" smtClean="0"/>
              <a:pPr>
                <a:defRPr/>
              </a:pPr>
              <a:t>10/17/22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4" y="1336417"/>
            <a:ext cx="8409163" cy="64123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3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366889" y="1645920"/>
            <a:ext cx="4035247" cy="78982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600" b="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7"/>
          </p:nvPr>
        </p:nvSpPr>
        <p:spPr>
          <a:xfrm>
            <a:off x="4703762" y="1645920"/>
            <a:ext cx="4045126" cy="78982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4"/>
          </p:nvPr>
        </p:nvSpPr>
        <p:spPr>
          <a:xfrm>
            <a:off x="357187" y="2659063"/>
            <a:ext cx="4044950" cy="3352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25"/>
          </p:nvPr>
        </p:nvSpPr>
        <p:spPr>
          <a:xfrm>
            <a:off x="4703762" y="2659063"/>
            <a:ext cx="4044950" cy="3352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D3C417-35D1-DE4B-9003-F2E94344F58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91F2DA-4C0E-AF48-AAE7-6B5FD0673F17}" type="datetime1">
              <a:rPr lang="en-US" smtClean="0"/>
              <a:pPr>
                <a:defRPr/>
              </a:pPr>
              <a:t>10/17/22</a:t>
            </a:fld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20"/>
          <p:cNvSpPr>
            <a:spLocks noGrp="1"/>
          </p:cNvSpPr>
          <p:nvPr>
            <p:ph type="body" sz="quarter" idx="28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50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1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21"/>
          </p:nvPr>
        </p:nvSpPr>
        <p:spPr>
          <a:xfrm>
            <a:off x="4678538" y="2009550"/>
            <a:ext cx="4035425" cy="400231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22"/>
          </p:nvPr>
        </p:nvSpPr>
        <p:spPr>
          <a:xfrm>
            <a:off x="365125" y="2009550"/>
            <a:ext cx="3997325" cy="4002313"/>
          </a:xfrm>
        </p:spPr>
        <p:txBody>
          <a:bodyPr rtlCol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Pct val="135000"/>
              <a:buFontTx/>
              <a:buNone/>
              <a:tabLst/>
              <a:defRPr sz="2000"/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DA4596-0E95-4845-A51E-381771D71C5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23548A-BD02-5246-9AB8-6847FF416924}" type="datetime1">
              <a:rPr lang="en-US" smtClean="0"/>
              <a:pPr>
                <a:defRPr/>
              </a:pPr>
              <a:t>10/17/22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198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 userDrawn="1"/>
        </p:nvSpPr>
        <p:spPr bwMode="auto">
          <a:xfrm>
            <a:off x="434548" y="4489331"/>
            <a:ext cx="8326438" cy="2119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bg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5400" dirty="0">
                <a:solidFill>
                  <a:srgbClr val="C00000"/>
                </a:solidFill>
                <a:latin typeface="Brush Script Std" pitchFamily="66" charset="0"/>
              </a:rPr>
              <a:t>THANK YOU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-489" y="4670967"/>
            <a:ext cx="9141923" cy="93681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74" name="Picture 2" descr="C:\Users\Mystogan\Pictures\red-digital-background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2566" y="0"/>
            <a:ext cx="9144000" cy="4670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Mystogan\Pictures\logo-white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4392" y="142946"/>
            <a:ext cx="3039184" cy="60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7725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3999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6" name="Title Placeholder 9"/>
          <p:cNvSpPr>
            <a:spLocks noGrp="1" noChangeAspect="1"/>
          </p:cNvSpPr>
          <p:nvPr>
            <p:ph type="title"/>
          </p:nvPr>
        </p:nvSpPr>
        <p:spPr bwMode="auto">
          <a:xfrm>
            <a:off x="365125" y="1336417"/>
            <a:ext cx="8326438" cy="641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5" name="Picture 2" descr="C:\Users\Mystogan\Pictures\75_big.jpg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248401"/>
            <a:ext cx="9143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89908" y="6451886"/>
            <a:ext cx="358775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5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2B1F015-1154-6F45-9F5A-29B4836DF7E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>
          <a:xfrm>
            <a:off x="810596" y="6451886"/>
            <a:ext cx="1643062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5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49DE922-2F34-1241-8A40-1B6D2996FA4E}" type="datetime1">
              <a:rPr lang="en-US" smtClean="0"/>
              <a:pPr>
                <a:defRPr/>
              </a:pPr>
              <a:t>10/17/22</a:t>
            </a:fld>
            <a:endParaRPr lang="en-US" dirty="0"/>
          </a:p>
        </p:txBody>
      </p:sp>
      <p:sp>
        <p:nvSpPr>
          <p:cNvPr id="1030" name="Rectangle 3"/>
          <p:cNvSpPr>
            <a:spLocks noChangeArrowheads="1"/>
          </p:cNvSpPr>
          <p:nvPr/>
        </p:nvSpPr>
        <p:spPr bwMode="auto">
          <a:xfrm rot="-5400000">
            <a:off x="9449594" y="5911057"/>
            <a:ext cx="1709737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600" dirty="0">
                <a:solidFill>
                  <a:srgbClr val="7F7F7F"/>
                </a:solidFill>
              </a:rPr>
              <a:t>12-CRS-0106 REVISED 8 FEB 2013</a:t>
            </a:r>
          </a:p>
        </p:txBody>
      </p:sp>
      <p:sp>
        <p:nvSpPr>
          <p:cNvPr id="1031" name="Text Placeholder 11"/>
          <p:cNvSpPr>
            <a:spLocks noGrp="1"/>
          </p:cNvSpPr>
          <p:nvPr>
            <p:ph type="body" idx="1"/>
          </p:nvPr>
        </p:nvSpPr>
        <p:spPr bwMode="auto">
          <a:xfrm>
            <a:off x="365125" y="1977656"/>
            <a:ext cx="8326438" cy="4054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" y="0"/>
            <a:ext cx="9143993" cy="1247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tx1">
              <a:lumMod val="75000"/>
              <a:lumOff val="25000"/>
            </a:schemeClr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9pPr>
    </p:titleStyle>
    <p:bodyStyle>
      <a:lvl1pPr marL="346075" indent="-346075" algn="l" defTabSz="457200" rtl="0" eaLnBrk="1" fontAlgn="base" hangingPunct="1">
        <a:spcBef>
          <a:spcPts val="1800"/>
        </a:spcBef>
        <a:spcAft>
          <a:spcPct val="0"/>
        </a:spcAft>
        <a:buSzPct val="135000"/>
        <a:buBlip>
          <a:blip r:embed="rId12"/>
        </a:buBlip>
        <a:defRPr sz="20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93725" indent="-182563" algn="l" defTabSz="457200" rtl="0" eaLnBrk="1" fontAlgn="base" hangingPunct="1">
        <a:spcBef>
          <a:spcPts val="800"/>
        </a:spcBef>
        <a:spcAft>
          <a:spcPct val="0"/>
        </a:spcAft>
        <a:buClr>
          <a:srgbClr val="595959"/>
        </a:buClr>
        <a:buFont typeface="Lucida Grande" charset="0"/>
        <a:buChar char="–"/>
        <a:defRPr sz="1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822325" indent="-182563" algn="l" defTabSz="457200" rtl="0" eaLnBrk="1" fontAlgn="base" hangingPunct="1">
        <a:spcBef>
          <a:spcPts val="700"/>
        </a:spcBef>
        <a:spcAft>
          <a:spcPct val="0"/>
        </a:spcAft>
        <a:buClr>
          <a:srgbClr val="595959"/>
        </a:buClr>
        <a:buFont typeface="Wingdings" charset="0"/>
        <a:buChar char="§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050925" indent="-182563" algn="l" defTabSz="457200" rtl="0" eaLnBrk="1" fontAlgn="base" hangingPunct="1">
        <a:spcBef>
          <a:spcPts val="600"/>
        </a:spcBef>
        <a:spcAft>
          <a:spcPct val="0"/>
        </a:spcAft>
        <a:buClr>
          <a:srgbClr val="595959"/>
        </a:buClr>
        <a:buFont typeface="Arial" charset="0"/>
        <a:buChar char="–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233488" indent="-182563" algn="l" defTabSz="457200" rtl="0" eaLnBrk="1" fontAlgn="base" hangingPunct="1">
        <a:spcBef>
          <a:spcPts val="600"/>
        </a:spcBef>
        <a:spcAft>
          <a:spcPct val="0"/>
        </a:spcAft>
        <a:buClr>
          <a:srgbClr val="7F7F7F"/>
        </a:buClr>
        <a:buFont typeface="Wingdings" charset="0"/>
        <a:buChar char="§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colaboratory.research.google.com/" TargetMode="Externa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h7s1xRJE8ddg_xVFI5_62zNZw3eTo7x6?usp=shari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/>
              <a:t>Machine Learning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061DBC4B-18FA-4641-AED3-09167062A95C}" type="datetime1">
              <a:rPr lang="en-US" smtClean="0"/>
              <a:pPr>
                <a:defRPr/>
              </a:pPr>
              <a:t>10/17/22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FA0FCE97-1E5D-3942-9893-29D29393C492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/>
              <a:t>Dataset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1191294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1939068-E4A7-4B6A-8082-01674A44F1D6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/>
              <a:t>Attribut</a:t>
            </a:r>
            <a:r>
              <a:rPr lang="en-US" dirty="0"/>
              <a:t> yang </a:t>
            </a:r>
            <a:r>
              <a:rPr lang="en-US" dirty="0" err="1"/>
              <a:t>membentuk</a:t>
            </a:r>
            <a:r>
              <a:rPr lang="en-US" dirty="0"/>
              <a:t> data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beragam</a:t>
            </a:r>
            <a:r>
              <a:rPr lang="en-US" dirty="0"/>
              <a:t>,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Nominal, biner, </a:t>
            </a:r>
            <a:r>
              <a:rPr lang="en-US" dirty="0" err="1"/>
              <a:t>numerik</a:t>
            </a:r>
            <a:r>
              <a:rPr lang="en-US" dirty="0"/>
              <a:t> dan ordinal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dikelompokkan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attribut</a:t>
            </a:r>
            <a:r>
              <a:rPr lang="en-US" dirty="0"/>
              <a:t> </a:t>
            </a:r>
            <a:r>
              <a:rPr lang="en-US" i="1" dirty="0" err="1"/>
              <a:t>diskrit</a:t>
            </a:r>
            <a:r>
              <a:rPr lang="en-US" i="1" dirty="0"/>
              <a:t> / </a:t>
            </a:r>
            <a:r>
              <a:rPr lang="en-US" i="1" dirty="0" err="1"/>
              <a:t>kontinu</a:t>
            </a:r>
            <a:endParaRPr lang="en-US" i="1" dirty="0"/>
          </a:p>
          <a:p>
            <a:pPr lvl="1"/>
            <a:r>
              <a:rPr lang="en-US" i="1" dirty="0" err="1"/>
              <a:t>Diskrit</a:t>
            </a:r>
            <a:r>
              <a:rPr lang="en-US" i="1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terbatas</a:t>
            </a:r>
            <a:r>
              <a:rPr lang="en-US" dirty="0"/>
              <a:t> dan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dihitung</a:t>
            </a:r>
            <a:r>
              <a:rPr lang="en-US" dirty="0"/>
              <a:t>,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bernilai</a:t>
            </a:r>
            <a:r>
              <a:rPr lang="en-US" dirty="0"/>
              <a:t> </a:t>
            </a:r>
            <a:r>
              <a:rPr lang="en-US" dirty="0" err="1"/>
              <a:t>bulat</a:t>
            </a:r>
            <a:r>
              <a:rPr lang="en-US" dirty="0"/>
              <a:t>. </a:t>
            </a:r>
            <a:r>
              <a:rPr lang="en-US" dirty="0" err="1"/>
              <a:t>Contoh</a:t>
            </a:r>
            <a:r>
              <a:rPr lang="en-US" dirty="0"/>
              <a:t>: </a:t>
            </a:r>
            <a:r>
              <a:rPr lang="en-US" dirty="0" err="1"/>
              <a:t>tempertur</a:t>
            </a:r>
            <a:r>
              <a:rPr lang="en-US" dirty="0"/>
              <a:t> </a:t>
            </a:r>
            <a:r>
              <a:rPr lang="en-US" dirty="0" err="1"/>
              <a:t>udara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satuan</a:t>
            </a:r>
            <a:r>
              <a:rPr lang="en-US" dirty="0"/>
              <a:t> Celsius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rentang</a:t>
            </a:r>
            <a:r>
              <a:rPr lang="en-US" dirty="0"/>
              <a:t> 0 – 60</a:t>
            </a:r>
          </a:p>
          <a:p>
            <a:pPr lvl="1"/>
            <a:r>
              <a:rPr lang="en-US" i="1" dirty="0" err="1"/>
              <a:t>Kontinu</a:t>
            </a:r>
            <a:r>
              <a:rPr lang="en-US" i="1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pecahan</a:t>
            </a:r>
            <a:r>
              <a:rPr lang="en-US" dirty="0"/>
              <a:t> yang </a:t>
            </a:r>
            <a:r>
              <a:rPr lang="en-US" dirty="0" err="1"/>
              <a:t>biasa</a:t>
            </a:r>
            <a:r>
              <a:rPr lang="en-US" dirty="0"/>
              <a:t> </a:t>
            </a:r>
            <a:r>
              <a:rPr lang="en-US" dirty="0" err="1"/>
              <a:t>direpresentasikan</a:t>
            </a:r>
            <a:r>
              <a:rPr lang="en-US" dirty="0"/>
              <a:t> </a:t>
            </a:r>
            <a:r>
              <a:rPr lang="en-US" dirty="0" err="1"/>
              <a:t>dalan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riil</a:t>
            </a:r>
            <a:r>
              <a:rPr lang="en-US" dirty="0"/>
              <a:t>. </a:t>
            </a:r>
            <a:r>
              <a:rPr lang="en-US" dirty="0" err="1"/>
              <a:t>Contoh</a:t>
            </a:r>
            <a:r>
              <a:rPr lang="en-US" dirty="0"/>
              <a:t>: Jarak </a:t>
            </a:r>
            <a:r>
              <a:rPr lang="en-US" dirty="0" err="1"/>
              <a:t>dalam</a:t>
            </a:r>
            <a:r>
              <a:rPr lang="en-US" dirty="0"/>
              <a:t> km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bernilai</a:t>
            </a:r>
            <a:r>
              <a:rPr lang="en-US" dirty="0"/>
              <a:t> 10,56 km</a:t>
            </a:r>
            <a:endParaRPr lang="en-ID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4CFCC7-E053-40EE-9125-70AE75D0CCB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931FF-7460-4131-BA8E-FFDBC5DD18B2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10/17/22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EA7574C-3AD7-4C61-A4DB-354C79F89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Attribut</a:t>
            </a:r>
            <a:endParaRPr lang="en-ID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984848E-DD0D-4D72-8E24-42A06BC45C9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401689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10/17/22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08781" y="3001929"/>
            <a:ext cx="8326438" cy="641239"/>
          </a:xfrm>
        </p:spPr>
        <p:txBody>
          <a:bodyPr/>
          <a:lstStyle/>
          <a:p>
            <a:pPr algn="ctr"/>
            <a:r>
              <a:rPr lang="en-US" dirty="0" err="1"/>
              <a:t>Memahami</a:t>
            </a:r>
            <a:r>
              <a:rPr lang="en-US" dirty="0"/>
              <a:t> Data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138473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10E8430-5207-452D-9B8C-3B2CE5DCE6D9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/>
              <a:t>Attribut</a:t>
            </a:r>
            <a:r>
              <a:rPr lang="en-US" dirty="0"/>
              <a:t> yang </a:t>
            </a:r>
            <a:r>
              <a:rPr lang="en-US" dirty="0" err="1"/>
              <a:t>menyusun</a:t>
            </a:r>
            <a:r>
              <a:rPr lang="en-US" dirty="0"/>
              <a:t> </a:t>
            </a:r>
            <a:r>
              <a:rPr lang="en-US" dirty="0" err="1"/>
              <a:t>objek-objek</a:t>
            </a:r>
            <a:r>
              <a:rPr lang="en-US" dirty="0"/>
              <a:t> data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fahami</a:t>
            </a:r>
            <a:r>
              <a:rPr lang="en-US" dirty="0"/>
              <a:t> agar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pemrosesan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benar</a:t>
            </a:r>
            <a:endParaRPr lang="en-US" dirty="0"/>
          </a:p>
          <a:p>
            <a:r>
              <a:rPr lang="en-US" dirty="0"/>
              <a:t>Kakas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memahami</a:t>
            </a:r>
            <a:r>
              <a:rPr lang="en-US" dirty="0"/>
              <a:t> data </a:t>
            </a:r>
            <a:r>
              <a:rPr lang="en-US" dirty="0" err="1"/>
              <a:t>antara</a:t>
            </a:r>
            <a:r>
              <a:rPr lang="en-US" dirty="0"/>
              <a:t> lain:</a:t>
            </a:r>
          </a:p>
          <a:p>
            <a:pPr lvl="1"/>
            <a:r>
              <a:rPr lang="en-US" dirty="0" err="1"/>
              <a:t>Tendensi</a:t>
            </a:r>
            <a:r>
              <a:rPr lang="en-US" dirty="0"/>
              <a:t> </a:t>
            </a:r>
            <a:r>
              <a:rPr lang="en-US" dirty="0" err="1"/>
              <a:t>sentral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kecenderungan</a:t>
            </a:r>
            <a:r>
              <a:rPr lang="en-US" dirty="0"/>
              <a:t> </a:t>
            </a:r>
            <a:r>
              <a:rPr lang="en-US" dirty="0" err="1"/>
              <a:t>pusat</a:t>
            </a:r>
            <a:r>
              <a:rPr lang="en-US" dirty="0"/>
              <a:t> data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dukur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rata-rata, median, modus </a:t>
            </a:r>
            <a:r>
              <a:rPr lang="en-US" dirty="0" err="1"/>
              <a:t>atau</a:t>
            </a:r>
            <a:r>
              <a:rPr lang="en-US" dirty="0"/>
              <a:t> midrange</a:t>
            </a:r>
          </a:p>
          <a:p>
            <a:pPr lvl="1"/>
            <a:r>
              <a:rPr lang="en-US" dirty="0" err="1"/>
              <a:t>Sebaran</a:t>
            </a:r>
            <a:r>
              <a:rPr lang="en-US" dirty="0"/>
              <a:t> data,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dipergunakan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menganalisis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jauh</a:t>
            </a:r>
            <a:r>
              <a:rPr lang="en-US" dirty="0"/>
              <a:t> data yang </a:t>
            </a:r>
            <a:r>
              <a:rPr lang="en-US" dirty="0" err="1"/>
              <a:t>termasuk</a:t>
            </a:r>
            <a:r>
              <a:rPr lang="en-US" dirty="0"/>
              <a:t> </a:t>
            </a:r>
            <a:r>
              <a:rPr lang="en-US" dirty="0" err="1"/>
              <a:t>pencilan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bukan</a:t>
            </a:r>
            <a:endParaRPr lang="en-US" dirty="0"/>
          </a:p>
          <a:p>
            <a:pPr lvl="1"/>
            <a:r>
              <a:rPr lang="en-US" dirty="0" err="1"/>
              <a:t>Grafik</a:t>
            </a:r>
            <a:r>
              <a:rPr lang="en-US" dirty="0"/>
              <a:t> </a:t>
            </a:r>
            <a:r>
              <a:rPr lang="en-US" dirty="0" err="1"/>
              <a:t>statistik</a:t>
            </a:r>
            <a:r>
              <a:rPr lang="en-US" dirty="0"/>
              <a:t>, </a:t>
            </a:r>
            <a:r>
              <a:rPr lang="en-US" dirty="0" err="1"/>
              <a:t>grafik</a:t>
            </a:r>
            <a:r>
              <a:rPr lang="en-US" dirty="0"/>
              <a:t> </a:t>
            </a:r>
            <a:r>
              <a:rPr lang="en-US" dirty="0" err="1"/>
              <a:t>alat</a:t>
            </a:r>
            <a:r>
              <a:rPr lang="en-US" dirty="0"/>
              <a:t> bantu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pendekatan</a:t>
            </a:r>
            <a:r>
              <a:rPr lang="en-US" dirty="0"/>
              <a:t> statistic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memahami</a:t>
            </a:r>
            <a:r>
              <a:rPr lang="en-US" dirty="0"/>
              <a:t> data</a:t>
            </a:r>
            <a:endParaRPr lang="en-ID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31294F-0C9B-42EE-9055-8E3DC4F94B7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232A1-258C-4469-99A2-962F1E08C961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10/17/22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1996FCA-D8E1-4A22-B1D8-974E3DA45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Memahami</a:t>
            </a:r>
            <a:r>
              <a:rPr lang="en-US" dirty="0"/>
              <a:t> Data</a:t>
            </a:r>
            <a:endParaRPr lang="en-ID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76961CA-5C52-44BA-A4CB-0F6742F8EA1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848465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AC1483B-AE7E-4ABD-B4EB-77915D82C007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/>
              <a:t>Menyatakan</a:t>
            </a:r>
            <a:r>
              <a:rPr lang="en-US" dirty="0"/>
              <a:t> </a:t>
            </a:r>
            <a:r>
              <a:rPr lang="en-US" dirty="0" err="1"/>
              <a:t>kecenderungan</a:t>
            </a:r>
            <a:r>
              <a:rPr lang="en-US" dirty="0"/>
              <a:t> </a:t>
            </a:r>
            <a:r>
              <a:rPr lang="en-US" dirty="0" err="1"/>
              <a:t>pusat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persebaran</a:t>
            </a:r>
            <a:r>
              <a:rPr lang="en-US" dirty="0"/>
              <a:t> data pada </a:t>
            </a:r>
            <a:r>
              <a:rPr lang="en-US" dirty="0" err="1"/>
              <a:t>suatu</a:t>
            </a:r>
            <a:r>
              <a:rPr lang="en-US" dirty="0"/>
              <a:t> attribute.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dukur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: </a:t>
            </a:r>
          </a:p>
          <a:p>
            <a:pPr lvl="1"/>
            <a:r>
              <a:rPr lang="en-US" i="1" dirty="0"/>
              <a:t>Rata-rata</a:t>
            </a:r>
            <a:r>
              <a:rPr lang="en-US" dirty="0"/>
              <a:t>: </a:t>
            </a:r>
            <a:r>
              <a:rPr lang="en-US" dirty="0" err="1"/>
              <a:t>penjumlahan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attribute </a:t>
            </a:r>
            <a:r>
              <a:rPr lang="en-US" dirty="0" err="1"/>
              <a:t>dibagi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data</a:t>
            </a:r>
          </a:p>
          <a:p>
            <a:pPr lvl="2"/>
            <a:r>
              <a:rPr lang="en-US" dirty="0" err="1"/>
              <a:t>Kelemahan</a:t>
            </a:r>
            <a:r>
              <a:rPr lang="en-US" dirty="0"/>
              <a:t>: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dimanfaatkan</a:t>
            </a:r>
            <a:r>
              <a:rPr lang="en-US" dirty="0"/>
              <a:t> pada data </a:t>
            </a:r>
            <a:r>
              <a:rPr lang="en-US" dirty="0" err="1"/>
              <a:t>kategorik</a:t>
            </a:r>
            <a:r>
              <a:rPr lang="en-US" dirty="0"/>
              <a:t>, sensitive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pencilan</a:t>
            </a:r>
            <a:endParaRPr lang="en-US" dirty="0"/>
          </a:p>
          <a:p>
            <a:pPr lvl="1"/>
            <a:r>
              <a:rPr lang="en-US" i="1" dirty="0"/>
              <a:t>Median</a:t>
            </a:r>
            <a:r>
              <a:rPr lang="en-US" dirty="0"/>
              <a:t>: </a:t>
            </a:r>
            <a:r>
              <a:rPr lang="en-US" dirty="0" err="1"/>
              <a:t>pusat</a:t>
            </a:r>
            <a:r>
              <a:rPr lang="en-US" dirty="0"/>
              <a:t> </a:t>
            </a:r>
            <a:r>
              <a:rPr lang="en-US" dirty="0" err="1"/>
              <a:t>himpunan</a:t>
            </a:r>
            <a:r>
              <a:rPr lang="en-US" dirty="0"/>
              <a:t> </a:t>
            </a:r>
            <a:r>
              <a:rPr lang="en-US" i="1" dirty="0"/>
              <a:t>N</a:t>
            </a:r>
            <a:r>
              <a:rPr lang="en-US" dirty="0"/>
              <a:t> </a:t>
            </a:r>
            <a:r>
              <a:rPr lang="en-US" dirty="0" err="1"/>
              <a:t>buah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attribute </a:t>
            </a:r>
            <a:r>
              <a:rPr lang="en-US" i="1" dirty="0"/>
              <a:t>X</a:t>
            </a:r>
            <a:r>
              <a:rPr lang="en-US" dirty="0"/>
              <a:t>.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i="1" dirty="0"/>
              <a:t>N</a:t>
            </a:r>
            <a:r>
              <a:rPr lang="en-US" dirty="0"/>
              <a:t> </a:t>
            </a:r>
            <a:r>
              <a:rPr lang="en-US" dirty="0" err="1"/>
              <a:t>ganjil</a:t>
            </a:r>
            <a:r>
              <a:rPr lang="en-US" dirty="0"/>
              <a:t>, media </a:t>
            </a:r>
            <a:r>
              <a:rPr lang="en-US" dirty="0" err="1"/>
              <a:t>persis</a:t>
            </a:r>
            <a:r>
              <a:rPr lang="en-US" dirty="0"/>
              <a:t> di </a:t>
            </a:r>
            <a:r>
              <a:rPr lang="en-US" dirty="0" err="1"/>
              <a:t>tengah-tengah</a:t>
            </a:r>
            <a:r>
              <a:rPr lang="en-US" dirty="0"/>
              <a:t>.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i="1" dirty="0"/>
              <a:t>N</a:t>
            </a:r>
            <a:r>
              <a:rPr lang="en-US" dirty="0"/>
              <a:t> </a:t>
            </a:r>
            <a:r>
              <a:rPr lang="en-US" dirty="0" err="1"/>
              <a:t>genap</a:t>
            </a:r>
            <a:r>
              <a:rPr lang="en-US" dirty="0"/>
              <a:t>, median </a:t>
            </a:r>
            <a:r>
              <a:rPr lang="en-US" dirty="0" err="1"/>
              <a:t>adalah</a:t>
            </a:r>
            <a:r>
              <a:rPr lang="en-US" dirty="0"/>
              <a:t> rata-rata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yang </a:t>
            </a:r>
            <a:r>
              <a:rPr lang="en-US" dirty="0" err="1"/>
              <a:t>persis</a:t>
            </a:r>
            <a:r>
              <a:rPr lang="en-US" dirty="0"/>
              <a:t> di </a:t>
            </a:r>
            <a:r>
              <a:rPr lang="en-US" dirty="0" err="1"/>
              <a:t>tengah</a:t>
            </a:r>
            <a:endParaRPr lang="en-US" dirty="0"/>
          </a:p>
          <a:p>
            <a:pPr lvl="1"/>
            <a:r>
              <a:rPr lang="en-US" i="1" dirty="0"/>
              <a:t>Modus</a:t>
            </a:r>
            <a:r>
              <a:rPr lang="en-US" dirty="0"/>
              <a:t>: </a:t>
            </a:r>
            <a:r>
              <a:rPr lang="en-US" dirty="0" err="1"/>
              <a:t>nilai</a:t>
            </a:r>
            <a:r>
              <a:rPr lang="en-US" dirty="0"/>
              <a:t> yang paling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muncul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data. </a:t>
            </a:r>
            <a:r>
              <a:rPr lang="en-US" dirty="0" err="1"/>
              <a:t>Memungkinkan</a:t>
            </a:r>
            <a:r>
              <a:rPr lang="en-US" dirty="0"/>
              <a:t> multi modal, </a:t>
            </a:r>
            <a:r>
              <a:rPr lang="en-US" dirty="0" err="1"/>
              <a:t>yakni</a:t>
            </a:r>
            <a:r>
              <a:rPr lang="en-US" dirty="0"/>
              <a:t> median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1 </a:t>
            </a:r>
            <a:r>
              <a:rPr lang="en-US" dirty="0" err="1"/>
              <a:t>buah</a:t>
            </a:r>
            <a:r>
              <a:rPr lang="en-US" dirty="0"/>
              <a:t> data</a:t>
            </a:r>
          </a:p>
          <a:p>
            <a:pPr lvl="1"/>
            <a:r>
              <a:rPr lang="en-US" i="1" dirty="0"/>
              <a:t>Midrange</a:t>
            </a:r>
            <a:r>
              <a:rPr lang="en-US" dirty="0"/>
              <a:t>: rata-rata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minimum dan </a:t>
            </a:r>
            <a:r>
              <a:rPr lang="en-US" dirty="0" err="1"/>
              <a:t>maksimum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attribut</a:t>
            </a:r>
            <a:endParaRPr lang="en-ID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6310D3F-697C-487B-A056-82ACDE8609F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44457-B27E-4AC4-9BD0-8DB80B677FD8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10/17/22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F40882F-462C-4ED5-9874-9B81290DC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Tendensi</a:t>
            </a:r>
            <a:r>
              <a:rPr lang="en-US" dirty="0"/>
              <a:t> </a:t>
            </a:r>
            <a:r>
              <a:rPr lang="en-US" dirty="0" err="1"/>
              <a:t>Sentral</a:t>
            </a:r>
            <a:endParaRPr lang="en-ID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0AA63FD-3ED7-4D13-B72B-2317C6CCAED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1187684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F247567-94A9-466B-9243-5913E313BF84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dipergunakan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menganalisis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jauh</a:t>
            </a:r>
            <a:r>
              <a:rPr lang="en-US" dirty="0"/>
              <a:t> data yang </a:t>
            </a:r>
            <a:r>
              <a:rPr lang="en-US" dirty="0" err="1"/>
              <a:t>dimiliki</a:t>
            </a:r>
            <a:r>
              <a:rPr lang="en-US" dirty="0"/>
              <a:t>. Salah </a:t>
            </a:r>
            <a:r>
              <a:rPr lang="en-US" dirty="0" err="1"/>
              <a:t>satu</a:t>
            </a:r>
            <a:r>
              <a:rPr lang="en-US" dirty="0"/>
              <a:t> yang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dimanfaatkan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data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pencilan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bukan</a:t>
            </a:r>
            <a:endParaRPr lang="en-US" dirty="0"/>
          </a:p>
          <a:p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Interquartile range (</a:t>
            </a:r>
            <a:r>
              <a:rPr lang="en-US" i="1" dirty="0"/>
              <a:t>IQR</a:t>
            </a:r>
            <a:r>
              <a:rPr lang="en-US" dirty="0"/>
              <a:t>) :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perempat</a:t>
            </a:r>
            <a:r>
              <a:rPr lang="en-US" dirty="0"/>
              <a:t> data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perempat</a:t>
            </a:r>
            <a:r>
              <a:rPr lang="en-US" dirty="0"/>
              <a:t> </a:t>
            </a:r>
            <a:r>
              <a:rPr lang="en-US" dirty="0" err="1"/>
              <a:t>ketiga</a:t>
            </a:r>
            <a:r>
              <a:rPr lang="en-US" dirty="0"/>
              <a:t> (</a:t>
            </a:r>
            <a:r>
              <a:rPr lang="en-US" i="1" dirty="0"/>
              <a:t>Q</a:t>
            </a:r>
            <a:r>
              <a:rPr lang="en-US" i="1" baseline="-25000" dirty="0"/>
              <a:t>3</a:t>
            </a:r>
            <a:r>
              <a:rPr lang="en-US" i="1" dirty="0"/>
              <a:t>-Q</a:t>
            </a:r>
            <a:r>
              <a:rPr lang="en-US" i="1" baseline="-25000" dirty="0"/>
              <a:t>1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standard deviation (</a:t>
            </a:r>
            <a:r>
              <a:rPr lang="en-US" i="1" dirty="0"/>
              <a:t>STD</a:t>
            </a:r>
            <a:r>
              <a:rPr lang="en-US" dirty="0"/>
              <a:t>) : </a:t>
            </a:r>
            <a:r>
              <a:rPr lang="en-US" dirty="0" err="1"/>
              <a:t>simpangan</a:t>
            </a:r>
            <a:r>
              <a:rPr lang="en-US" dirty="0"/>
              <a:t> </a:t>
            </a:r>
            <a:r>
              <a:rPr lang="en-US" dirty="0" err="1"/>
              <a:t>baku</a:t>
            </a:r>
            <a:r>
              <a:rPr lang="en-US" dirty="0"/>
              <a:t> </a:t>
            </a:r>
            <a:r>
              <a:rPr lang="en-US" dirty="0" err="1"/>
              <a:t>dihitung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menjumlahkan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rata-rata, </a:t>
            </a:r>
            <a:r>
              <a:rPr lang="en-US" dirty="0" err="1"/>
              <a:t>dibagi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data (N). STD </a:t>
            </a:r>
            <a:r>
              <a:rPr lang="en-US" dirty="0" err="1"/>
              <a:t>kecil</a:t>
            </a:r>
            <a:r>
              <a:rPr lang="en-US" dirty="0"/>
              <a:t> </a:t>
            </a:r>
            <a:r>
              <a:rPr lang="en-US" dirty="0" err="1"/>
              <a:t>menyatakan</a:t>
            </a:r>
            <a:r>
              <a:rPr lang="en-US" dirty="0"/>
              <a:t> data </a:t>
            </a:r>
            <a:r>
              <a:rPr lang="en-US" dirty="0" err="1"/>
              <a:t>cenderung</a:t>
            </a:r>
            <a:r>
              <a:rPr lang="en-US" dirty="0"/>
              <a:t> </a:t>
            </a:r>
            <a:r>
              <a:rPr lang="en-US" dirty="0" err="1"/>
              <a:t>dekat</a:t>
            </a:r>
            <a:r>
              <a:rPr lang="en-US" dirty="0"/>
              <a:t>.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B0F69F-5C79-4D1C-A229-6EE85CE137F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1ECE6-99FE-405C-94BA-0D1C67613510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10/17/22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58B5DC7-4494-4771-BECE-BFD1C5E4E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Sebaran</a:t>
            </a:r>
            <a:r>
              <a:rPr lang="en-US" dirty="0"/>
              <a:t> Data</a:t>
            </a:r>
            <a:endParaRPr lang="en-ID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8A5C5EE-C0F8-43F9-B28A-5864CEEFD6D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2177234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C1B1FE5-B83D-44CA-B1AC-C789D156873A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/>
              <a:t>Biasa</a:t>
            </a:r>
            <a:r>
              <a:rPr lang="en-US" dirty="0"/>
              <a:t> </a:t>
            </a:r>
            <a:r>
              <a:rPr lang="en-US" dirty="0" err="1"/>
              <a:t>dipergunakan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memahami</a:t>
            </a:r>
            <a:r>
              <a:rPr lang="en-US" dirty="0"/>
              <a:t> data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grafis</a:t>
            </a:r>
            <a:endParaRPr lang="en-US" dirty="0"/>
          </a:p>
          <a:p>
            <a:r>
              <a:rPr lang="en-US" dirty="0" err="1"/>
              <a:t>Beberapa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dipergunakan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Histogram,</a:t>
            </a:r>
          </a:p>
          <a:p>
            <a:pPr lvl="1"/>
            <a:r>
              <a:rPr lang="en-US" dirty="0"/>
              <a:t>Scatter Plot, </a:t>
            </a:r>
            <a:endParaRPr lang="en-ID" dirty="0"/>
          </a:p>
          <a:p>
            <a:pPr lvl="1"/>
            <a:r>
              <a:rPr lang="en-US" dirty="0"/>
              <a:t>Quantile plot, dan</a:t>
            </a:r>
          </a:p>
          <a:p>
            <a:pPr lvl="1"/>
            <a:r>
              <a:rPr lang="en-US" dirty="0"/>
              <a:t>QQ-Plot,</a:t>
            </a:r>
          </a:p>
          <a:p>
            <a:r>
              <a:rPr lang="en-US" dirty="0"/>
              <a:t>2 tools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di </a:t>
            </a:r>
            <a:r>
              <a:rPr lang="en-US" dirty="0" err="1"/>
              <a:t>demokan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dataset Iris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286480-BD7F-4D26-85E6-6A9F5AE8349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22413-A33C-4737-B425-1E24E760B699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10/17/22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ED54BDC-475E-4F6C-9297-BBE52F852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Grafik</a:t>
            </a:r>
            <a:r>
              <a:rPr lang="en-US" dirty="0"/>
              <a:t> </a:t>
            </a:r>
            <a:r>
              <a:rPr lang="en-US" dirty="0" err="1"/>
              <a:t>Statistik</a:t>
            </a:r>
            <a:endParaRPr lang="en-ID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70BAFC9-9C50-4F7C-8F39-DA87D257E50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852232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5D621DF-A61D-469C-B9C7-26CA38230BC6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1475141" y="1336417"/>
            <a:ext cx="6106406" cy="5015372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FCFCD1-747D-4134-905D-84BAA6D1C63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6515F5-A643-4284-8D6D-7B3C7802B835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10/17/22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3DC3B94-AA6E-4243-8818-37D5EFD901C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059350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A487E01-FC52-44BC-B8E4-D59D47E796A8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Number of Instances: 150 (50 in each of three classes)</a:t>
            </a:r>
          </a:p>
          <a:p>
            <a:r>
              <a:rPr lang="en-US" dirty="0"/>
              <a:t>Number of Attributes: 4 numeric, predictive attributes and the class</a:t>
            </a:r>
          </a:p>
          <a:p>
            <a:r>
              <a:rPr lang="en-US" dirty="0"/>
              <a:t>Attribute Information:</a:t>
            </a:r>
          </a:p>
          <a:p>
            <a:pPr lvl="1"/>
            <a:r>
              <a:rPr lang="en-US" dirty="0"/>
              <a:t>sepal length in cm</a:t>
            </a:r>
          </a:p>
          <a:p>
            <a:pPr lvl="1"/>
            <a:r>
              <a:rPr lang="en-US" dirty="0"/>
              <a:t>sepal width in cm</a:t>
            </a:r>
          </a:p>
          <a:p>
            <a:pPr lvl="1"/>
            <a:r>
              <a:rPr lang="en-US" dirty="0"/>
              <a:t>petal length in cm</a:t>
            </a:r>
          </a:p>
          <a:p>
            <a:pPr lvl="1"/>
            <a:r>
              <a:rPr lang="en-US" dirty="0"/>
              <a:t>petal width in cm</a:t>
            </a:r>
          </a:p>
          <a:p>
            <a:pPr lvl="1"/>
            <a:r>
              <a:rPr lang="en-US" dirty="0"/>
              <a:t>class: a. Iris </a:t>
            </a:r>
            <a:r>
              <a:rPr lang="en-US" dirty="0" err="1"/>
              <a:t>Setosa</a:t>
            </a:r>
            <a:r>
              <a:rPr lang="en-US" dirty="0"/>
              <a:t>, b. Iris </a:t>
            </a:r>
            <a:r>
              <a:rPr lang="en-US" dirty="0" err="1"/>
              <a:t>Versicolour</a:t>
            </a:r>
            <a:r>
              <a:rPr lang="en-US" dirty="0"/>
              <a:t>, c. Iris Virginica</a:t>
            </a:r>
            <a:endParaRPr lang="en-ID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67404C-6916-4556-9E32-C820B26F248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4355F-E3E0-4953-8201-E10BD26CD860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10/17/22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9A6B4DA-326E-4495-A473-291175FE7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Iris Dataset</a:t>
            </a:r>
            <a:endParaRPr lang="en-ID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3FF4328-C05D-4236-AE0D-2F1B5AA572F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pic>
        <p:nvPicPr>
          <p:cNvPr id="3074" name="Picture 2" descr="Hasil gambar untuk iris dataset">
            <a:extLst>
              <a:ext uri="{FF2B5EF4-FFF2-40B4-BE49-F238E27FC236}">
                <a16:creationId xmlns:a16="http://schemas.microsoft.com/office/drawing/2014/main" id="{90B31093-C179-4AF9-94FE-D77D5C4C00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0960" y="3330854"/>
            <a:ext cx="4724400" cy="1767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0297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1B4E7BB-70CA-4026-8A1E-4B9AA089CFD4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374826" y="2009550"/>
            <a:ext cx="8409163" cy="4002313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Open </a:t>
            </a:r>
            <a:r>
              <a:rPr lang="en-US" dirty="0">
                <a:hlinkClick r:id="rId2"/>
              </a:rPr>
              <a:t>https://colaboratory.research.google.com</a:t>
            </a:r>
            <a:r>
              <a:rPr lang="en-US" dirty="0"/>
              <a:t> </a:t>
            </a:r>
          </a:p>
          <a:p>
            <a:r>
              <a:rPr lang="en-US" dirty="0"/>
              <a:t>Click “NEW NOTEBOOK”</a:t>
            </a:r>
            <a:endParaRPr lang="en-ID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5CF45A9-A640-4BF5-9AA6-F2D923E7AD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3263" y="2908076"/>
            <a:ext cx="5167137" cy="3384473"/>
          </a:xfrm>
          <a:prstGeom prst="rect">
            <a:avLst/>
          </a:prstGeom>
          <a:noFill/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C0556B-2D0B-4318-8165-C7A523255F09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>
          <a:xfrm>
            <a:off x="389908" y="6451886"/>
            <a:ext cx="358775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1F2884EB-C6E3-684C-A39B-0E652C4E0E60}" type="slidenum">
              <a:rPr lang="en-US" smtClean="0"/>
              <a:pPr>
                <a:spcAft>
                  <a:spcPts val="600"/>
                </a:spcAft>
                <a:defRPr/>
              </a:pPr>
              <a:t>18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C2FDF-F72E-4E0C-A50D-FEDE7101C386}"/>
              </a:ext>
            </a:extLst>
          </p:cNvPr>
          <p:cNvSpPr>
            <a:spLocks noGrp="1"/>
          </p:cNvSpPr>
          <p:nvPr>
            <p:ph type="dt" sz="half" idx="26"/>
          </p:nvPr>
        </p:nvSpPr>
        <p:spPr>
          <a:xfrm>
            <a:off x="810596" y="6451886"/>
            <a:ext cx="164306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3137D54C-61CE-1041-9449-8583DE2630BB}" type="datetime1">
              <a:rPr lang="en-US" smtClean="0"/>
              <a:pPr>
                <a:spcAft>
                  <a:spcPts val="600"/>
                </a:spcAft>
                <a:defRPr/>
              </a:pPr>
              <a:t>10/17/22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B47FF5C-912E-40AE-B2BE-014B3A02F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124" y="1336417"/>
            <a:ext cx="8409163" cy="641239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Load Data in Google </a:t>
            </a:r>
            <a:r>
              <a:rPr lang="en-US" dirty="0" err="1"/>
              <a:t>Colaboratory</a:t>
            </a:r>
            <a:endParaRPr lang="en-ID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F61D24D-4D59-44D2-A75A-C2F5CAC059F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418163" y="6451600"/>
            <a:ext cx="3315778" cy="365125"/>
          </a:xfrm>
        </p:spPr>
        <p:txBody>
          <a:bodyPr/>
          <a:lstStyle/>
          <a:p>
            <a:r>
              <a:rPr lang="en-US" dirty="0"/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4172063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">
            <a:extLst>
              <a:ext uri="{FF2B5EF4-FFF2-40B4-BE49-F238E27FC236}">
                <a16:creationId xmlns:a16="http://schemas.microsoft.com/office/drawing/2014/main" id="{14ADDA4B-9AC1-47E4-BB31-3CC3E90BB5C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65760" y="2009550"/>
            <a:ext cx="8326438" cy="4025490"/>
          </a:xfrm>
        </p:spPr>
        <p:txBody>
          <a:bodyPr/>
          <a:lstStyle/>
          <a:p>
            <a:pPr marL="0" indent="0">
              <a:buNone/>
            </a:pPr>
            <a:r>
              <a:rPr lang="en-ID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ID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pandas </a:t>
            </a:r>
            <a:r>
              <a:rPr lang="en-ID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ID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pd</a:t>
            </a:r>
          </a:p>
          <a:p>
            <a:pPr marL="0" indent="0">
              <a:buNone/>
            </a:pPr>
            <a:r>
              <a:rPr lang="en-ID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iris = </a:t>
            </a:r>
            <a:r>
              <a:rPr lang="en-ID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pd.read_csv</a:t>
            </a:r>
            <a:r>
              <a:rPr lang="en-ID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D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'https://archive.ics.uci.edu/ml/machine-learning-databases/iris/</a:t>
            </a:r>
            <a:r>
              <a:rPr lang="en-ID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iris.data</a:t>
            </a:r>
            <a:r>
              <a:rPr lang="en-ID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ID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names=[</a:t>
            </a:r>
            <a:r>
              <a:rPr lang="en-ID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ID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sepal_length</a:t>
            </a:r>
            <a:r>
              <a:rPr lang="en-ID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ID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ID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ID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sepal_width</a:t>
            </a:r>
            <a:r>
              <a:rPr lang="en-ID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ID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ID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ID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petal_length</a:t>
            </a:r>
            <a:r>
              <a:rPr lang="en-ID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ID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ID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ID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petal_width</a:t>
            </a:r>
            <a:r>
              <a:rPr lang="en-ID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ID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ID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'class'</a:t>
            </a:r>
            <a:r>
              <a:rPr lang="en-ID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  <a:p>
            <a:pPr marL="0" indent="0">
              <a:buNone/>
            </a:pPr>
            <a:r>
              <a:rPr lang="en-ID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ID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D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iris.head</a:t>
            </a:r>
            <a:r>
              <a:rPr lang="en-ID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F05C86-4826-4676-B6B1-3A527A5ACFC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389908" y="6451886"/>
            <a:ext cx="358775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C8467590-0BC9-4B4A-95A3-307D97AD4B4F}" type="slidenum">
              <a:rPr lang="en-US" smtClean="0"/>
              <a:pPr>
                <a:spcAft>
                  <a:spcPts val="600"/>
                </a:spcAft>
                <a:defRPr/>
              </a:pPr>
              <a:t>19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25A29F-D4D3-4807-89E2-D8F394EEE84C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810596" y="6451886"/>
            <a:ext cx="164306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421CA678-D006-7B41-A446-6998EA1314C2}" type="datetime1">
              <a:rPr lang="en-US" smtClean="0"/>
              <a:pPr>
                <a:spcAft>
                  <a:spcPts val="600"/>
                </a:spcAft>
                <a:defRPr/>
              </a:pPr>
              <a:t>10/17/22</a:t>
            </a:fld>
            <a:endParaRPr lang="en-US"/>
          </a:p>
        </p:txBody>
      </p:sp>
      <p:sp>
        <p:nvSpPr>
          <p:cNvPr id="14" name="Title 4">
            <a:extLst>
              <a:ext uri="{FF2B5EF4-FFF2-40B4-BE49-F238E27FC236}">
                <a16:creationId xmlns:a16="http://schemas.microsoft.com/office/drawing/2014/main" id="{7A230410-60C4-4FF0-85CA-D13D32468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125" y="1336417"/>
            <a:ext cx="8326438" cy="641239"/>
          </a:xfrm>
        </p:spPr>
        <p:txBody>
          <a:bodyPr/>
          <a:lstStyle/>
          <a:p>
            <a:r>
              <a:rPr lang="en-US" dirty="0"/>
              <a:t>Load Data in Google </a:t>
            </a:r>
            <a:r>
              <a:rPr lang="en-US" dirty="0" err="1"/>
              <a:t>Colaboratory</a:t>
            </a:r>
            <a:endParaRPr lang="en-US" dirty="0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D71A3AFD-76F4-4C05-A933-ADF836CA6F0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418163" y="6451600"/>
            <a:ext cx="3315778" cy="365125"/>
          </a:xfrm>
        </p:spPr>
        <p:txBody>
          <a:bodyPr/>
          <a:lstStyle/>
          <a:p>
            <a:r>
              <a:rPr lang="en-US" dirty="0"/>
              <a:t>Machine Learning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F20A5F-2037-413D-8400-741394F1E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801" y="4505324"/>
            <a:ext cx="8239761" cy="1580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581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10/17/22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08781" y="3001929"/>
            <a:ext cx="8326438" cy="641239"/>
          </a:xfrm>
        </p:spPr>
        <p:txBody>
          <a:bodyPr/>
          <a:lstStyle/>
          <a:p>
            <a:pPr algn="ctr"/>
            <a:r>
              <a:rPr lang="en-US" dirty="0"/>
              <a:t>Data dan </a:t>
            </a:r>
            <a:r>
              <a:rPr lang="en-US" dirty="0" err="1"/>
              <a:t>Attribut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1851586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3276ABD-ADC7-404D-B934-0009368E1617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ID" dirty="0">
                <a:hlinkClick r:id="rId2"/>
              </a:rPr>
              <a:t>https://colab.research.google.com/drive/1h7s1xRJE8ddg_xVFI5_62zNZw3eTo7x6?usp=sharing</a:t>
            </a:r>
            <a:endParaRPr lang="en-ID" dirty="0"/>
          </a:p>
          <a:p>
            <a:endParaRPr lang="en-ID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2E5C11-1079-4EA7-9968-795206D39F4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EB4F7-0358-44F1-99A9-0E5C08DC588E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10/17/22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A2173FF-F71C-4285-A515-B7C0BBAF3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Source Code</a:t>
            </a:r>
            <a:endParaRPr lang="en-ID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2B0FE84-7126-4EB2-AEA2-B129541AC5F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ID" dirty="0"/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063194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725E0223-EC54-41EC-81A8-5B1A9594CFF6}"/>
              </a:ext>
            </a:extLst>
          </p:cNvPr>
          <p:cNvSpPr txBox="1">
            <a:spLocks/>
          </p:cNvSpPr>
          <p:nvPr/>
        </p:nvSpPr>
        <p:spPr bwMode="auto">
          <a:xfrm>
            <a:off x="374826" y="2009550"/>
            <a:ext cx="5839707" cy="400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6075" indent="-346075" algn="l" defTabSz="457200" rtl="0" eaLnBrk="1" fontAlgn="base" hangingPunct="1">
              <a:spcBef>
                <a:spcPts val="1800"/>
              </a:spcBef>
              <a:spcAft>
                <a:spcPct val="0"/>
              </a:spcAft>
              <a:buSzPct val="135000"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93725" indent="-182563" algn="l" defTabSz="457200" rtl="0" eaLnBrk="1" fontAlgn="base" hangingPunct="1">
              <a:spcBef>
                <a:spcPts val="800"/>
              </a:spcBef>
              <a:spcAft>
                <a:spcPct val="0"/>
              </a:spcAft>
              <a:buClr>
                <a:srgbClr val="595959"/>
              </a:buClr>
              <a:buFont typeface="Lucida Grande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822325" indent="-182563" algn="l" defTabSz="457200" rtl="0" eaLnBrk="1" fontAlgn="base" hangingPunct="1">
              <a:spcBef>
                <a:spcPts val="700"/>
              </a:spcBef>
              <a:spcAft>
                <a:spcPct val="0"/>
              </a:spcAft>
              <a:buClr>
                <a:srgbClr val="595959"/>
              </a:buClr>
              <a:buFont typeface="Wingdings" charset="0"/>
              <a:buChar char="§"/>
              <a:defRPr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050925" indent="-182563" algn="l" defTabSz="457200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595959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1233488" indent="-182563" algn="l" defTabSz="457200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7F7F7F"/>
              </a:buClr>
              <a:buFont typeface="Wingdings" charset="0"/>
              <a:buChar char="§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b="1" dirty="0"/>
              <a:t>Data</a:t>
            </a:r>
            <a:r>
              <a:rPr lang="en-US" dirty="0"/>
              <a:t> are characteristics or information, usually numeric, that are collected through observation.</a:t>
            </a:r>
          </a:p>
          <a:p>
            <a:pPr>
              <a:lnSpc>
                <a:spcPct val="90000"/>
              </a:lnSpc>
            </a:pPr>
            <a:r>
              <a:rPr lang="en-US" b="1" dirty="0"/>
              <a:t>Data </a:t>
            </a:r>
            <a:r>
              <a:rPr lang="en-US" dirty="0"/>
              <a:t>are a set of values of qualitative or quantitative variables about one or more persons or objects, </a:t>
            </a:r>
          </a:p>
          <a:p>
            <a:pPr>
              <a:lnSpc>
                <a:spcPct val="90000"/>
              </a:lnSpc>
            </a:pPr>
            <a:r>
              <a:rPr lang="en-US" dirty="0"/>
              <a:t>while a </a:t>
            </a:r>
            <a:r>
              <a:rPr lang="en-US" b="1" dirty="0"/>
              <a:t>datum </a:t>
            </a:r>
            <a:r>
              <a:rPr lang="en-US" dirty="0"/>
              <a:t>(singular of data) is a single value of a single variable</a:t>
            </a:r>
          </a:p>
          <a:p>
            <a:pPr>
              <a:lnSpc>
                <a:spcPct val="90000"/>
              </a:lnSpc>
            </a:pPr>
            <a:endParaRPr lang="en-US" sz="1400" dirty="0"/>
          </a:p>
          <a:p>
            <a:pPr>
              <a:lnSpc>
                <a:spcPct val="90000"/>
              </a:lnSpc>
            </a:pPr>
            <a:r>
              <a:rPr lang="en-US" sz="1400" dirty="0"/>
              <a:t>Source: https://en.wikipedia.org/wiki/Data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034ABFA-8F12-4EA6-AF07-247E5677FD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02399" y="2009551"/>
            <a:ext cx="2175285" cy="2265922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9139EB-2FA0-4308-B68E-B84F6F9EE9A8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>
          <a:xfrm>
            <a:off x="389908" y="6451886"/>
            <a:ext cx="358775" cy="365125"/>
          </a:xfrm>
        </p:spPr>
        <p:txBody>
          <a:bodyPr vert="horz" lIns="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F0540D16-EBF5-0D44-A21F-B32E9F609578}" type="slidenum">
              <a:rPr lang="en-US" kern="1200"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  <a:defRPr/>
              </a:pPr>
              <a:t>3</a:t>
            </a:fld>
            <a:endParaRPr lang="en-US" kern="1200">
              <a:latin typeface="+mn-lt"/>
              <a:ea typeface="+mn-ea"/>
              <a:cs typeface="+mn-cs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FA271E-4B5F-4585-94EA-5D812E2A57B2}"/>
              </a:ext>
            </a:extLst>
          </p:cNvPr>
          <p:cNvSpPr>
            <a:spLocks noGrp="1"/>
          </p:cNvSpPr>
          <p:nvPr>
            <p:ph type="dt" sz="half" idx="26"/>
          </p:nvPr>
        </p:nvSpPr>
        <p:spPr>
          <a:xfrm>
            <a:off x="810596" y="6451886"/>
            <a:ext cx="1643062" cy="365125"/>
          </a:xfrm>
        </p:spPr>
        <p:txBody>
          <a:bodyPr vert="horz" lIns="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18616975-30F2-B74D-B90F-E83C4C9562E7}" type="datetime1">
              <a:rPr lang="en-US" smtClean="0"/>
              <a:pPr>
                <a:spcAft>
                  <a:spcPts val="600"/>
                </a:spcAft>
                <a:defRPr/>
              </a:pPr>
              <a:t>10/17/22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0AFF72D-969F-4DB6-894A-7CCB3368C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124" y="1336417"/>
            <a:ext cx="8409163" cy="641239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en-US" b="1" kern="1200">
                <a:latin typeface="+mj-lt"/>
                <a:ea typeface="ＭＳ Ｐゴシック" charset="0"/>
                <a:cs typeface="ＭＳ Ｐゴシック" charset="0"/>
              </a:rPr>
              <a:t>Data</a:t>
            </a:r>
          </a:p>
        </p:txBody>
      </p:sp>
      <p:sp>
        <p:nvSpPr>
          <p:cNvPr id="1030" name="Text Placeholder 6">
            <a:extLst>
              <a:ext uri="{FF2B5EF4-FFF2-40B4-BE49-F238E27FC236}">
                <a16:creationId xmlns:a16="http://schemas.microsoft.com/office/drawing/2014/main" id="{D1F03D4F-7BDC-4381-AABE-E0ADC4FC298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418163" y="6451600"/>
            <a:ext cx="3315778" cy="365125"/>
          </a:xfrm>
        </p:spPr>
        <p:txBody>
          <a:bodyPr/>
          <a:lstStyle/>
          <a:p>
            <a:r>
              <a:rPr lang="en-US" dirty="0"/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279616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2263EEC-F62E-4D26-B612-B4B9D4DB85B1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166534" y="2009550"/>
            <a:ext cx="5547430" cy="4002313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b="0" i="0" dirty="0">
                <a:effectLst/>
              </a:rPr>
              <a:t>a collection of related sets of information that is composed of separate elements but can be manipulated as a unit by a computer.</a:t>
            </a:r>
          </a:p>
          <a:p>
            <a:pPr>
              <a:lnSpc>
                <a:spcPct val="90000"/>
              </a:lnSpc>
            </a:pPr>
            <a:r>
              <a:rPr lang="en-US" b="0" i="0" dirty="0">
                <a:effectLst/>
              </a:rPr>
              <a:t>The data set lists values for each of the variables, such as height and weight of an object, for each member of the data set. </a:t>
            </a:r>
          </a:p>
          <a:p>
            <a:pPr lvl="1">
              <a:lnSpc>
                <a:spcPct val="90000"/>
              </a:lnSpc>
            </a:pPr>
            <a:r>
              <a:rPr lang="en-US" sz="2000" b="0" i="0" dirty="0">
                <a:effectLst/>
              </a:rPr>
              <a:t>Each value is known as a datum.</a:t>
            </a:r>
          </a:p>
          <a:p>
            <a:pPr lvl="1">
              <a:lnSpc>
                <a:spcPct val="90000"/>
              </a:lnSpc>
            </a:pPr>
            <a:endParaRPr lang="en-US" sz="1400" dirty="0"/>
          </a:p>
          <a:p>
            <a:pPr>
              <a:lnSpc>
                <a:spcPct val="90000"/>
              </a:lnSpc>
            </a:pPr>
            <a:r>
              <a:rPr lang="en-ID" sz="1400" dirty="0" err="1"/>
              <a:t>Sumber</a:t>
            </a:r>
            <a:r>
              <a:rPr lang="en-ID" sz="1400" dirty="0"/>
              <a:t> : https://en.wikipedia.org/wiki/Data_set</a:t>
            </a:r>
          </a:p>
        </p:txBody>
      </p:sp>
      <p:pic>
        <p:nvPicPr>
          <p:cNvPr id="2050" name="Picture 2" descr="Hasil gambar untuk iris dataset">
            <a:extLst>
              <a:ext uri="{FF2B5EF4-FFF2-40B4-BE49-F238E27FC236}">
                <a16:creationId xmlns:a16="http://schemas.microsoft.com/office/drawing/2014/main" id="{1BB713A1-7D05-4967-9DE6-C71B05CB40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0037" y="2009550"/>
            <a:ext cx="2521456" cy="4002313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98C85A-7CCC-4749-B6DC-F78DD934DB3A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389908" y="6451886"/>
            <a:ext cx="358775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C8467590-0BC9-4B4A-95A3-307D97AD4B4F}" type="slidenum">
              <a:rPr lang="en-US" smtClean="0"/>
              <a:pPr>
                <a:spcAft>
                  <a:spcPts val="600"/>
                </a:spcAft>
                <a:defRPr/>
              </a:pPr>
              <a:t>4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A26645-A366-42B5-99C1-7132A91C2D9B}"/>
              </a:ext>
            </a:extLst>
          </p:cNvPr>
          <p:cNvSpPr>
            <a:spLocks noGrp="1"/>
          </p:cNvSpPr>
          <p:nvPr>
            <p:ph type="dt" sz="half" idx="24"/>
          </p:nvPr>
        </p:nvSpPr>
        <p:spPr>
          <a:xfrm>
            <a:off x="810596" y="6451886"/>
            <a:ext cx="164306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421CA678-D006-7B41-A446-6998EA1314C2}" type="datetime1">
              <a:rPr lang="en-US" smtClean="0"/>
              <a:pPr>
                <a:spcAft>
                  <a:spcPts val="600"/>
                </a:spcAft>
                <a:defRPr/>
              </a:pPr>
              <a:t>10/17/22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A1ECE74-BAC9-433A-891F-63ED24EB3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125" y="1336417"/>
            <a:ext cx="8326438" cy="641239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Dataset</a:t>
            </a:r>
            <a:endParaRPr lang="en-ID" dirty="0"/>
          </a:p>
        </p:txBody>
      </p:sp>
      <p:sp>
        <p:nvSpPr>
          <p:cNvPr id="2052" name="Text Placeholder 6">
            <a:extLst>
              <a:ext uri="{FF2B5EF4-FFF2-40B4-BE49-F238E27FC236}">
                <a16:creationId xmlns:a16="http://schemas.microsoft.com/office/drawing/2014/main" id="{6DE8FAD3-079A-4479-99F8-F88D7F2C2AC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418163" y="6451600"/>
            <a:ext cx="3315778" cy="365125"/>
          </a:xfrm>
        </p:spPr>
        <p:txBody>
          <a:bodyPr/>
          <a:lstStyle/>
          <a:p>
            <a:r>
              <a:rPr lang="en-US" dirty="0"/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250756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2F569F-6A2F-42C7-8EEB-129A014F181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F0540D16-EBF5-0D44-A21F-B32E9F609578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668C51-DB11-4B26-BD12-6175D62CEE04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18616975-30F2-B74D-B90F-E83C4C9562E7}" type="datetime1">
              <a:rPr lang="en-US" smtClean="0"/>
              <a:pPr>
                <a:defRPr/>
              </a:pPr>
              <a:t>10/17/22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4C9A29-5651-4F5F-921F-2BAF7397B44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Machine Learning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B9A2A647-5845-4582-B483-46B9D2D5DB7F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/>
            <p:txBody>
              <a:bodyPr/>
              <a:lstStyle/>
              <a:p>
                <a:r>
                  <a:rPr lang="en-US" dirty="0"/>
                  <a:t>Take a set of data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/>
                  <a:t> paired with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Observe the relation</a:t>
                </a:r>
              </a:p>
              <a:p>
                <a:r>
                  <a:rPr lang="en-US" dirty="0"/>
                  <a:t>Given a new set of data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and predict the corresponding classes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B9A2A647-5845-4582-B483-46B9D2D5DB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>
                <a:blip r:embed="rId3"/>
                <a:stretch>
                  <a:fillRect t="-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itle 10">
            <a:extLst>
              <a:ext uri="{FF2B5EF4-FFF2-40B4-BE49-F238E27FC236}">
                <a16:creationId xmlns:a16="http://schemas.microsoft.com/office/drawing/2014/main" id="{7D28EC01-322E-4DBA-898A-9DDA1FE36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and Label</a:t>
            </a:r>
          </a:p>
        </p:txBody>
      </p:sp>
    </p:spTree>
    <p:extLst>
      <p:ext uri="{BB962C8B-B14F-4D97-AF65-F5344CB8AC3E}">
        <p14:creationId xmlns:p14="http://schemas.microsoft.com/office/powerpoint/2010/main" val="1792002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EC34CCC-968B-43AE-A100-6375BFE81928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dibangun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sekumpulan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sample</a:t>
            </a:r>
          </a:p>
          <a:p>
            <a:r>
              <a:rPr lang="en-US" dirty="0" err="1"/>
              <a:t>Tiap-tiap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menyatakan</a:t>
            </a:r>
            <a:r>
              <a:rPr lang="en-US" dirty="0"/>
              <a:t> </a:t>
            </a:r>
            <a:r>
              <a:rPr lang="en-US" dirty="0" err="1"/>
              <a:t>entitas</a:t>
            </a:r>
            <a:r>
              <a:rPr lang="en-US" dirty="0"/>
              <a:t> dan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digambarkan</a:t>
            </a:r>
            <a:r>
              <a:rPr lang="en-US" dirty="0"/>
              <a:t> dan </a:t>
            </a:r>
            <a:r>
              <a:rPr lang="en-US" dirty="0" err="1"/>
              <a:t>adanya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sekumpulan</a:t>
            </a:r>
            <a:r>
              <a:rPr lang="en-US" dirty="0"/>
              <a:t> </a:t>
            </a:r>
            <a:r>
              <a:rPr lang="en-US" dirty="0" err="1"/>
              <a:t>atrrtibut</a:t>
            </a:r>
            <a:endParaRPr lang="en-US" dirty="0"/>
          </a:p>
          <a:p>
            <a:r>
              <a:rPr lang="en-ID" dirty="0" err="1"/>
              <a:t>Contoh</a:t>
            </a:r>
            <a:r>
              <a:rPr lang="en-ID" dirty="0"/>
              <a:t>:</a:t>
            </a:r>
          </a:p>
          <a:p>
            <a:pPr lvl="1"/>
            <a:r>
              <a:rPr lang="en-ID" dirty="0"/>
              <a:t>data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akhir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kelas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terdiri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beberapa</a:t>
            </a:r>
            <a:r>
              <a:rPr lang="en-ID" dirty="0"/>
              <a:t> sample </a:t>
            </a:r>
            <a:r>
              <a:rPr lang="en-ID" dirty="0" err="1"/>
              <a:t>mahasiswa</a:t>
            </a:r>
            <a:r>
              <a:rPr lang="en-ID" dirty="0"/>
              <a:t>, </a:t>
            </a:r>
          </a:p>
          <a:p>
            <a:pPr lvl="1"/>
            <a:r>
              <a:rPr lang="en-ID" dirty="0" err="1"/>
              <a:t>dengan</a:t>
            </a:r>
            <a:r>
              <a:rPr lang="en-ID" dirty="0"/>
              <a:t> attribute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Nim</a:t>
            </a:r>
            <a:r>
              <a:rPr lang="en-ID" dirty="0"/>
              <a:t>, Nama, </a:t>
            </a:r>
            <a:r>
              <a:rPr lang="en-ID" dirty="0" err="1"/>
              <a:t>Kuis</a:t>
            </a:r>
            <a:r>
              <a:rPr lang="en-ID" dirty="0"/>
              <a:t>, UTS, UAS, Index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2B8BEE-8CBA-4915-9205-91EC4B5AF62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5C76E-10FC-47BF-A8CE-D5EAF324B823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10/17/22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33118FB-BF0A-4656-9BC9-32FB709D7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Attribut</a:t>
            </a:r>
            <a:endParaRPr lang="en-ID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9126629-B0AD-4A3D-810C-9D5526819D7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864538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30AE2F2C-20C9-4B20-B83F-1C91894A1F23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1594368879"/>
              </p:ext>
            </p:extLst>
          </p:nvPr>
        </p:nvGraphicFramePr>
        <p:xfrm>
          <a:off x="365125" y="2009775"/>
          <a:ext cx="8326434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7739">
                  <a:extLst>
                    <a:ext uri="{9D8B030D-6E8A-4147-A177-3AD203B41FA5}">
                      <a16:colId xmlns:a16="http://schemas.microsoft.com/office/drawing/2014/main" val="1589903114"/>
                    </a:ext>
                  </a:extLst>
                </a:gridCol>
                <a:gridCol w="1387739">
                  <a:extLst>
                    <a:ext uri="{9D8B030D-6E8A-4147-A177-3AD203B41FA5}">
                      <a16:colId xmlns:a16="http://schemas.microsoft.com/office/drawing/2014/main" val="2316892155"/>
                    </a:ext>
                  </a:extLst>
                </a:gridCol>
                <a:gridCol w="1387739">
                  <a:extLst>
                    <a:ext uri="{9D8B030D-6E8A-4147-A177-3AD203B41FA5}">
                      <a16:colId xmlns:a16="http://schemas.microsoft.com/office/drawing/2014/main" val="4251831813"/>
                    </a:ext>
                  </a:extLst>
                </a:gridCol>
                <a:gridCol w="1387739">
                  <a:extLst>
                    <a:ext uri="{9D8B030D-6E8A-4147-A177-3AD203B41FA5}">
                      <a16:colId xmlns:a16="http://schemas.microsoft.com/office/drawing/2014/main" val="962800916"/>
                    </a:ext>
                  </a:extLst>
                </a:gridCol>
                <a:gridCol w="1387739">
                  <a:extLst>
                    <a:ext uri="{9D8B030D-6E8A-4147-A177-3AD203B41FA5}">
                      <a16:colId xmlns:a16="http://schemas.microsoft.com/office/drawing/2014/main" val="1698677479"/>
                    </a:ext>
                  </a:extLst>
                </a:gridCol>
                <a:gridCol w="1387739">
                  <a:extLst>
                    <a:ext uri="{9D8B030D-6E8A-4147-A177-3AD203B41FA5}">
                      <a16:colId xmlns:a16="http://schemas.microsoft.com/office/drawing/2014/main" val="40056957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NIM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NAMA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Kuis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UTS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UAS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593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11023029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Udin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7859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11023035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Adi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838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11023046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Ari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596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11023049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Cecep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1383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11023051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Deden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9243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11023054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Komar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148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11023067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Ajeng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7118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11023076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Budi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259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11023078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Indra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3167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11023098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Wahyu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971510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B96B997-71CA-4D56-B420-D82C06476E9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6F1C94-6C9A-4403-B228-0C9782A4406B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10/17/22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09982AF-2C54-4B62-82ED-F59506F99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Data</a:t>
            </a:r>
            <a:endParaRPr lang="en-ID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7F144B5-C2E7-4DFB-9E77-35ED21C64C3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2139413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1939068-E4A7-4B6A-8082-01674A44F1D6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/>
              <a:t>Attribut</a:t>
            </a:r>
            <a:r>
              <a:rPr lang="en-US" dirty="0"/>
              <a:t> yang </a:t>
            </a:r>
            <a:r>
              <a:rPr lang="en-US" dirty="0" err="1"/>
              <a:t>membentuk</a:t>
            </a:r>
            <a:r>
              <a:rPr lang="en-US" dirty="0"/>
              <a:t> data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beragam</a:t>
            </a:r>
            <a:r>
              <a:rPr lang="en-US" dirty="0"/>
              <a:t>,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:</a:t>
            </a:r>
          </a:p>
          <a:p>
            <a:pPr lvl="1"/>
            <a:r>
              <a:rPr lang="en-US" i="1" dirty="0"/>
              <a:t>Nominal </a:t>
            </a:r>
            <a:r>
              <a:rPr lang="en-US" dirty="0"/>
              <a:t>: </a:t>
            </a:r>
            <a:r>
              <a:rPr lang="en-US" dirty="0" err="1"/>
              <a:t>disebut</a:t>
            </a:r>
            <a:r>
              <a:rPr lang="en-US" dirty="0"/>
              <a:t> juga </a:t>
            </a:r>
            <a:r>
              <a:rPr lang="en-US" dirty="0" err="1"/>
              <a:t>kategorikal</a:t>
            </a:r>
            <a:r>
              <a:rPr lang="en-US" dirty="0"/>
              <a:t> yang </a:t>
            </a:r>
            <a:r>
              <a:rPr lang="en-US" dirty="0" err="1"/>
              <a:t>menggambarkan</a:t>
            </a:r>
            <a:r>
              <a:rPr lang="en-US" dirty="0"/>
              <a:t> </a:t>
            </a:r>
            <a:r>
              <a:rPr lang="en-US" dirty="0" err="1"/>
              <a:t>kategori</a:t>
            </a:r>
            <a:r>
              <a:rPr lang="en-US" dirty="0"/>
              <a:t>, status, </a:t>
            </a:r>
            <a:r>
              <a:rPr lang="en-US" dirty="0" err="1"/>
              <a:t>kode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berurut</a:t>
            </a:r>
            <a:r>
              <a:rPr lang="en-US" dirty="0"/>
              <a:t>.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warna</a:t>
            </a:r>
            <a:r>
              <a:rPr lang="en-US" dirty="0"/>
              <a:t> </a:t>
            </a:r>
            <a:r>
              <a:rPr lang="en-US" dirty="0" err="1"/>
              <a:t>lampu</a:t>
            </a:r>
            <a:r>
              <a:rPr lang="en-US" dirty="0"/>
              <a:t> </a:t>
            </a:r>
            <a:r>
              <a:rPr lang="en-US" dirty="0" err="1"/>
              <a:t>lalu-lintas</a:t>
            </a:r>
            <a:endParaRPr lang="en-US" dirty="0"/>
          </a:p>
          <a:p>
            <a:pPr lvl="1"/>
            <a:r>
              <a:rPr lang="en-US" i="1" dirty="0"/>
              <a:t>Biner </a:t>
            </a:r>
            <a:r>
              <a:rPr lang="en-US" dirty="0"/>
              <a:t>: </a:t>
            </a:r>
            <a:r>
              <a:rPr lang="en-US" dirty="0" err="1"/>
              <a:t>biasa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boolean</a:t>
            </a:r>
            <a:r>
              <a:rPr lang="en-US" dirty="0"/>
              <a:t>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0 </a:t>
            </a:r>
            <a:r>
              <a:rPr lang="en-US" dirty="0" err="1"/>
              <a:t>atau</a:t>
            </a:r>
            <a:r>
              <a:rPr lang="en-US" dirty="0"/>
              <a:t> 1. 0 </a:t>
            </a:r>
            <a:r>
              <a:rPr lang="en-US" dirty="0" err="1"/>
              <a:t>biasa</a:t>
            </a:r>
            <a:r>
              <a:rPr lang="en-US" dirty="0"/>
              <a:t> </a:t>
            </a:r>
            <a:r>
              <a:rPr lang="en-US" dirty="0" err="1"/>
              <a:t>menyatakan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/ negative, </a:t>
            </a:r>
            <a:r>
              <a:rPr lang="en-US" dirty="0" err="1"/>
              <a:t>sedang</a:t>
            </a:r>
            <a:r>
              <a:rPr lang="en-US" dirty="0"/>
              <a:t> 1 </a:t>
            </a:r>
            <a:r>
              <a:rPr lang="en-US" dirty="0" err="1"/>
              <a:t>menyatakan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/ </a:t>
            </a:r>
            <a:r>
              <a:rPr lang="en-US" dirty="0" err="1"/>
              <a:t>positif</a:t>
            </a:r>
            <a:endParaRPr lang="en-US" dirty="0"/>
          </a:p>
          <a:p>
            <a:pPr lvl="2"/>
            <a:r>
              <a:rPr lang="en-US" i="1" dirty="0"/>
              <a:t>Biner </a:t>
            </a:r>
            <a:r>
              <a:rPr lang="en-US" i="1" dirty="0" err="1"/>
              <a:t>simetris</a:t>
            </a:r>
            <a:r>
              <a:rPr lang="en-US" i="1" dirty="0"/>
              <a:t> </a:t>
            </a:r>
            <a:r>
              <a:rPr lang="en-US" dirty="0"/>
              <a:t>: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dianggap</a:t>
            </a:r>
            <a:r>
              <a:rPr lang="en-US" dirty="0"/>
              <a:t> </a:t>
            </a:r>
            <a:r>
              <a:rPr lang="en-US" dirty="0" err="1"/>
              <a:t>setara</a:t>
            </a:r>
            <a:r>
              <a:rPr lang="en-US" dirty="0"/>
              <a:t>.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kelamin</a:t>
            </a:r>
            <a:r>
              <a:rPr lang="en-US" dirty="0"/>
              <a:t> (0 </a:t>
            </a:r>
            <a:r>
              <a:rPr lang="en-US" dirty="0" err="1"/>
              <a:t>pria</a:t>
            </a:r>
            <a:r>
              <a:rPr lang="en-US" dirty="0"/>
              <a:t>, 1 </a:t>
            </a:r>
            <a:r>
              <a:rPr lang="en-US" dirty="0" err="1"/>
              <a:t>wanita</a:t>
            </a:r>
            <a:r>
              <a:rPr lang="en-US" dirty="0"/>
              <a:t>)</a:t>
            </a:r>
          </a:p>
          <a:p>
            <a:pPr lvl="2"/>
            <a:r>
              <a:rPr lang="en-US" i="1" dirty="0"/>
              <a:t>Biner </a:t>
            </a:r>
            <a:r>
              <a:rPr lang="en-US" i="1" dirty="0" err="1"/>
              <a:t>asimetris</a:t>
            </a:r>
            <a:r>
              <a:rPr lang="en-US" i="1" dirty="0"/>
              <a:t> </a:t>
            </a:r>
            <a:r>
              <a:rPr lang="en-US" dirty="0"/>
              <a:t>: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dampak</a:t>
            </a:r>
            <a:r>
              <a:rPr lang="en-US" dirty="0"/>
              <a:t> </a:t>
            </a:r>
            <a:r>
              <a:rPr lang="en-US" dirty="0" err="1"/>
              <a:t>berbeda</a:t>
            </a:r>
            <a:r>
              <a:rPr lang="en-US" dirty="0"/>
              <a:t>.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test PCR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4CFCC7-E053-40EE-9125-70AE75D0CCB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931FF-7460-4131-BA8E-FFDBC5DD18B2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10/17/22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EA7574C-3AD7-4C61-A4DB-354C79F89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Attribut</a:t>
            </a:r>
            <a:endParaRPr lang="en-ID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984848E-DD0D-4D72-8E24-42A06BC45C9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607207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1939068-E4A7-4B6A-8082-01674A44F1D6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/>
              <a:t>Attribut</a:t>
            </a:r>
            <a:r>
              <a:rPr lang="en-US" dirty="0"/>
              <a:t> yang </a:t>
            </a:r>
            <a:r>
              <a:rPr lang="en-US" dirty="0" err="1"/>
              <a:t>membentuk</a:t>
            </a:r>
            <a:r>
              <a:rPr lang="en-US" dirty="0"/>
              <a:t> data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beragam</a:t>
            </a:r>
            <a:r>
              <a:rPr lang="en-US" dirty="0"/>
              <a:t>,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:</a:t>
            </a:r>
          </a:p>
          <a:p>
            <a:pPr lvl="1"/>
            <a:r>
              <a:rPr lang="en-US" i="1" dirty="0" err="1"/>
              <a:t>Numerik</a:t>
            </a:r>
            <a:r>
              <a:rPr lang="en-US" dirty="0"/>
              <a:t>: attribute </a:t>
            </a:r>
            <a:r>
              <a:rPr lang="en-US" dirty="0" err="1"/>
              <a:t>kuantitatif</a:t>
            </a:r>
            <a:r>
              <a:rPr lang="en-US" dirty="0"/>
              <a:t>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terukur</a:t>
            </a:r>
            <a:r>
              <a:rPr lang="en-US" dirty="0"/>
              <a:t>, </a:t>
            </a:r>
            <a:r>
              <a:rPr lang="en-US" dirty="0" err="1"/>
              <a:t>biasa</a:t>
            </a:r>
            <a:r>
              <a:rPr lang="en-US" dirty="0"/>
              <a:t> </a:t>
            </a:r>
            <a:r>
              <a:rPr lang="en-US" dirty="0" err="1"/>
              <a:t>dinyatakan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integer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riil</a:t>
            </a:r>
            <a:r>
              <a:rPr lang="en-US" dirty="0"/>
              <a:t>.</a:t>
            </a:r>
          </a:p>
          <a:p>
            <a:pPr lvl="2"/>
            <a:r>
              <a:rPr lang="en-US" dirty="0" err="1"/>
              <a:t>Numerik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diskalakan</a:t>
            </a:r>
            <a:r>
              <a:rPr lang="en-US" dirty="0"/>
              <a:t> </a:t>
            </a:r>
            <a:r>
              <a:rPr lang="en-US" i="1" dirty="0"/>
              <a:t>interval</a:t>
            </a:r>
            <a:r>
              <a:rPr lang="en-US" dirty="0"/>
              <a:t>,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suhu</a:t>
            </a:r>
            <a:r>
              <a:rPr lang="en-US" dirty="0"/>
              <a:t>, </a:t>
            </a:r>
            <a:r>
              <a:rPr lang="en-US" dirty="0" err="1"/>
              <a:t>dimana</a:t>
            </a:r>
            <a:r>
              <a:rPr lang="en-US" dirty="0"/>
              <a:t> 10˚C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menyatakan</a:t>
            </a:r>
            <a:r>
              <a:rPr lang="en-US" dirty="0"/>
              <a:t> </a:t>
            </a:r>
            <a:r>
              <a:rPr lang="en-US" dirty="0" err="1"/>
              <a:t>setengah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20 ˚C </a:t>
            </a:r>
          </a:p>
          <a:p>
            <a:pPr lvl="2"/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diskalakan</a:t>
            </a:r>
            <a:r>
              <a:rPr lang="en-US" dirty="0"/>
              <a:t> </a:t>
            </a:r>
            <a:r>
              <a:rPr lang="en-US" i="1" dirty="0"/>
              <a:t>ratio</a:t>
            </a:r>
            <a:r>
              <a:rPr lang="en-US" dirty="0"/>
              <a:t>,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panjang</a:t>
            </a:r>
            <a:r>
              <a:rPr lang="en-US" dirty="0"/>
              <a:t> 20 cm </a:t>
            </a:r>
            <a:r>
              <a:rPr lang="en-US" dirty="0" err="1"/>
              <a:t>adalah</a:t>
            </a:r>
            <a:r>
              <a:rPr lang="en-US" dirty="0"/>
              <a:t> 2 kali </a:t>
            </a:r>
            <a:r>
              <a:rPr lang="en-US" dirty="0" err="1"/>
              <a:t>lipat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10 cm</a:t>
            </a:r>
          </a:p>
          <a:p>
            <a:pPr lvl="1"/>
            <a:r>
              <a:rPr lang="en-US" i="1" dirty="0"/>
              <a:t>Ordinal</a:t>
            </a:r>
            <a:r>
              <a:rPr lang="en-US" dirty="0"/>
              <a:t>: attribute yang </a:t>
            </a:r>
            <a:r>
              <a:rPr lang="en-US" dirty="0" err="1"/>
              <a:t>menyatakan</a:t>
            </a:r>
            <a:r>
              <a:rPr lang="en-US" dirty="0"/>
              <a:t> </a:t>
            </a:r>
            <a:r>
              <a:rPr lang="en-US" dirty="0" err="1"/>
              <a:t>urutan</a:t>
            </a:r>
            <a:r>
              <a:rPr lang="en-US" dirty="0"/>
              <a:t>,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perbedaan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diketahui</a:t>
            </a:r>
            <a:r>
              <a:rPr lang="en-US" dirty="0"/>
              <a:t>. </a:t>
            </a:r>
            <a:r>
              <a:rPr lang="en-US" dirty="0" err="1"/>
              <a:t>Contoh</a:t>
            </a:r>
            <a:r>
              <a:rPr lang="en-US" dirty="0"/>
              <a:t>: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anggrek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murah</a:t>
            </a:r>
            <a:r>
              <a:rPr lang="en-US" dirty="0"/>
              <a:t>, </a:t>
            </a:r>
            <a:r>
              <a:rPr lang="en-US" dirty="0" err="1"/>
              <a:t>wajar</a:t>
            </a:r>
            <a:r>
              <a:rPr lang="en-US" dirty="0"/>
              <a:t> dan mahal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4CFCC7-E053-40EE-9125-70AE75D0CCB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931FF-7460-4131-BA8E-FFDBC5DD18B2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10/17/22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EA7574C-3AD7-4C61-A4DB-354C79F89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Attribut</a:t>
            </a:r>
            <a:endParaRPr lang="en-ID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984848E-DD0D-4D72-8E24-42A06BC45C9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1239172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plate_informatika_slide">
  <a:themeElements>
    <a:clrScheme name="IEEE Corporate">
      <a:dk1>
        <a:sysClr val="windowText" lastClr="000000"/>
      </a:dk1>
      <a:lt1>
        <a:sysClr val="window" lastClr="FFFFFF"/>
      </a:lt1>
      <a:dk2>
        <a:srgbClr val="00678F"/>
      </a:dk2>
      <a:lt2>
        <a:srgbClr val="EEECE1"/>
      </a:lt2>
      <a:accent1>
        <a:srgbClr val="0066A1"/>
      </a:accent1>
      <a:accent2>
        <a:srgbClr val="E37222"/>
      </a:accent2>
      <a:accent3>
        <a:srgbClr val="71953D"/>
      </a:accent3>
      <a:accent4>
        <a:srgbClr val="6B1F7C"/>
      </a:accent4>
      <a:accent5>
        <a:srgbClr val="009FDB"/>
      </a:accent5>
      <a:accent6>
        <a:srgbClr val="810031"/>
      </a:accent6>
      <a:hlink>
        <a:srgbClr val="0066A1"/>
      </a:hlink>
      <a:folHlink>
        <a:srgbClr val="541868"/>
      </a:folHlink>
    </a:clrScheme>
    <a:fontScheme name="Office">
      <a:majorFont>
        <a:latin typeface="Verdan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ln>
          <a:noFill/>
        </a:ln>
      </a:spPr>
      <a:bodyPr/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ieee_presentation_template.pot</Template>
  <TotalTime>11224</TotalTime>
  <Words>1082</Words>
  <Application>Microsoft Macintosh PowerPoint</Application>
  <PresentationFormat>On-screen Show (4:3)</PresentationFormat>
  <Paragraphs>214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Brush Script Std</vt:lpstr>
      <vt:lpstr>Calibri</vt:lpstr>
      <vt:lpstr>Cambria Math</vt:lpstr>
      <vt:lpstr>Courier New</vt:lpstr>
      <vt:lpstr>Lucida Grande</vt:lpstr>
      <vt:lpstr>Verdana</vt:lpstr>
      <vt:lpstr>Wingdings</vt:lpstr>
      <vt:lpstr>template_informatika_slide</vt:lpstr>
      <vt:lpstr>Machine Learning</vt:lpstr>
      <vt:lpstr>Data dan Attribut</vt:lpstr>
      <vt:lpstr>Data</vt:lpstr>
      <vt:lpstr>Dataset</vt:lpstr>
      <vt:lpstr>Data and Label</vt:lpstr>
      <vt:lpstr>Attribut</vt:lpstr>
      <vt:lpstr>Contoh Data</vt:lpstr>
      <vt:lpstr>Jenis Attribut</vt:lpstr>
      <vt:lpstr>Jenis Attribut</vt:lpstr>
      <vt:lpstr>Jenis Attribut</vt:lpstr>
      <vt:lpstr>Memahami Data</vt:lpstr>
      <vt:lpstr>Memahami Data</vt:lpstr>
      <vt:lpstr>Tendensi Sentral</vt:lpstr>
      <vt:lpstr>Sebaran Data</vt:lpstr>
      <vt:lpstr>Grafik Statistik</vt:lpstr>
      <vt:lpstr>PowerPoint Presentation</vt:lpstr>
      <vt:lpstr>Iris Dataset</vt:lpstr>
      <vt:lpstr>Load Data in Google Colaboratory</vt:lpstr>
      <vt:lpstr>Load Data in Google Colaboratory</vt:lpstr>
      <vt:lpstr>Full Source Code</vt:lpstr>
    </vt:vector>
  </TitlesOfParts>
  <Company>IEEE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Anditya Arifianto</dc:creator>
  <cp:lastModifiedBy>HENRI TANTYOKO</cp:lastModifiedBy>
  <cp:revision>403</cp:revision>
  <dcterms:created xsi:type="dcterms:W3CDTF">2012-11-14T18:53:32Z</dcterms:created>
  <dcterms:modified xsi:type="dcterms:W3CDTF">2022-10-17T07:14:50Z</dcterms:modified>
</cp:coreProperties>
</file>