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1"/>
  </p:notesMasterIdLst>
  <p:sldIdLst>
    <p:sldId id="277" r:id="rId3"/>
    <p:sldId id="278" r:id="rId4"/>
    <p:sldId id="256" r:id="rId5"/>
    <p:sldId id="323" r:id="rId6"/>
    <p:sldId id="280" r:id="rId7"/>
    <p:sldId id="417"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1" r:id="rId22"/>
    <p:sldId id="272" r:id="rId23"/>
    <p:sldId id="273" r:id="rId24"/>
    <p:sldId id="274" r:id="rId25"/>
    <p:sldId id="275" r:id="rId26"/>
    <p:sldId id="276" r:id="rId27"/>
    <p:sldId id="418" r:id="rId28"/>
    <p:sldId id="419" r:id="rId29"/>
    <p:sldId id="279" r:id="rId30"/>
    <p:sldId id="420" r:id="rId31"/>
    <p:sldId id="281" r:id="rId32"/>
    <p:sldId id="282" r:id="rId33"/>
    <p:sldId id="283" r:id="rId34"/>
    <p:sldId id="342" r:id="rId35"/>
    <p:sldId id="343" r:id="rId36"/>
    <p:sldId id="344" r:id="rId37"/>
    <p:sldId id="345" r:id="rId38"/>
    <p:sldId id="348" r:id="rId39"/>
    <p:sldId id="349" r:id="rId40"/>
    <p:sldId id="350" r:id="rId41"/>
    <p:sldId id="351" r:id="rId42"/>
    <p:sldId id="352" r:id="rId43"/>
    <p:sldId id="346" r:id="rId44"/>
    <p:sldId id="354" r:id="rId45"/>
    <p:sldId id="355" r:id="rId46"/>
    <p:sldId id="357" r:id="rId47"/>
    <p:sldId id="353" r:id="rId48"/>
    <p:sldId id="359" r:id="rId49"/>
    <p:sldId id="360" r:id="rId50"/>
    <p:sldId id="361" r:id="rId51"/>
    <p:sldId id="362" r:id="rId52"/>
    <p:sldId id="358" r:id="rId53"/>
    <p:sldId id="364" r:id="rId54"/>
    <p:sldId id="365" r:id="rId55"/>
    <p:sldId id="366" r:id="rId56"/>
    <p:sldId id="367" r:id="rId57"/>
    <p:sldId id="363" r:id="rId58"/>
    <p:sldId id="369" r:id="rId59"/>
    <p:sldId id="368" r:id="rId60"/>
    <p:sldId id="370" r:id="rId61"/>
    <p:sldId id="371" r:id="rId62"/>
    <p:sldId id="372" r:id="rId63"/>
    <p:sldId id="373" r:id="rId64"/>
    <p:sldId id="347" r:id="rId65"/>
    <p:sldId id="375" r:id="rId66"/>
    <p:sldId id="376" r:id="rId67"/>
    <p:sldId id="377" r:id="rId68"/>
    <p:sldId id="378" r:id="rId69"/>
    <p:sldId id="379" r:id="rId70"/>
    <p:sldId id="380" r:id="rId71"/>
    <p:sldId id="381" r:id="rId72"/>
    <p:sldId id="382" r:id="rId73"/>
    <p:sldId id="383" r:id="rId74"/>
    <p:sldId id="384" r:id="rId75"/>
    <p:sldId id="374" r:id="rId76"/>
    <p:sldId id="386" r:id="rId77"/>
    <p:sldId id="387" r:id="rId78"/>
    <p:sldId id="388" r:id="rId79"/>
    <p:sldId id="389" r:id="rId80"/>
    <p:sldId id="385" r:id="rId81"/>
    <p:sldId id="390" r:id="rId82"/>
    <p:sldId id="391" r:id="rId83"/>
    <p:sldId id="392" r:id="rId84"/>
    <p:sldId id="393" r:id="rId85"/>
    <p:sldId id="394" r:id="rId86"/>
    <p:sldId id="397" r:id="rId87"/>
    <p:sldId id="395" r:id="rId88"/>
    <p:sldId id="398" r:id="rId89"/>
    <p:sldId id="399" r:id="rId90"/>
    <p:sldId id="400" r:id="rId91"/>
    <p:sldId id="401" r:id="rId92"/>
    <p:sldId id="402" r:id="rId93"/>
    <p:sldId id="403" r:id="rId94"/>
    <p:sldId id="396" r:id="rId95"/>
    <p:sldId id="404" r:id="rId96"/>
    <p:sldId id="405" r:id="rId97"/>
    <p:sldId id="406" r:id="rId98"/>
    <p:sldId id="407" r:id="rId99"/>
    <p:sldId id="408" r:id="rId100"/>
    <p:sldId id="409" r:id="rId101"/>
    <p:sldId id="410" r:id="rId102"/>
    <p:sldId id="411" r:id="rId103"/>
    <p:sldId id="412" r:id="rId104"/>
    <p:sldId id="413" r:id="rId105"/>
    <p:sldId id="414" r:id="rId106"/>
    <p:sldId id="415" r:id="rId107"/>
    <p:sldId id="288" r:id="rId108"/>
    <p:sldId id="320" r:id="rId109"/>
    <p:sldId id="321" r:id="rId110"/>
    <p:sldId id="322" r:id="rId111"/>
    <p:sldId id="317" r:id="rId112"/>
    <p:sldId id="318" r:id="rId113"/>
    <p:sldId id="319" r:id="rId114"/>
    <p:sldId id="431" r:id="rId115"/>
    <p:sldId id="314" r:id="rId116"/>
    <p:sldId id="315" r:id="rId117"/>
    <p:sldId id="316" r:id="rId118"/>
    <p:sldId id="416" r:id="rId119"/>
    <p:sldId id="295"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1"/>
    <p:restoredTop sz="83784"/>
  </p:normalViewPr>
  <p:slideViewPr>
    <p:cSldViewPr snapToGrid="0" snapToObjects="1">
      <p:cViewPr varScale="1">
        <p:scale>
          <a:sx n="85" d="100"/>
          <a:sy n="85" d="100"/>
        </p:scale>
        <p:origin x="9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51340-A222-C548-82AD-873E44E8C558}" type="datetimeFigureOut">
              <a:rPr lang="en-US" smtClean="0"/>
              <a:t>4/19/22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BBCDD-EFCA-944C-88F9-B985A07C98CF}" type="slidenum">
              <a:rPr lang="en-US" smtClean="0"/>
              <a:t>‹#›</a:t>
            </a:fld>
            <a:endParaRPr lang="en-US"/>
          </a:p>
        </p:txBody>
      </p:sp>
    </p:spTree>
    <p:extLst>
      <p:ext uri="{BB962C8B-B14F-4D97-AF65-F5344CB8AC3E}">
        <p14:creationId xmlns:p14="http://schemas.microsoft.com/office/powerpoint/2010/main" val="185726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fa7afdf14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cfa7afdf14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In pandas, rectangular data is represented as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object. Every programming language used for data analysis has something similar to this. R also has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while SQL has database tables. Every value within a column has the same data type, either text or numeric, but different columns can contain different data types.</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42777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05149f79e8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g105149f79e8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389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05149f79e8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g105149f79e8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19878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cfa7afdf14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gcfa7afdf14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you first receive a new dataset, you want to quickly explore it and get a sense of its contents. pandas has several methods for this. The first is head, which returns the first few rows of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We only had seven rows to begin with, so it's not super exciting, but this becomes very useful if you have many rows.</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296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info method displays the names of columns, the data types they contain, and whether they have any missing values.</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38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A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shape attribute contains a tuple that holds the number of rows followed by the number of columns. Since this is an attribute instead of a method, you write it without parentheses.</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28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describe method computes some summary statistics for numerical columns, like mean and median. "count" is the number of non-missing values in each column. describe is good for a quick overview of numeric variables, but if you want more control, you'll see how to perform more specific calculations later in the course.</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989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consist of three different components, accessible using attributes. The values attribute, as you might expect, contains the data values in a 2-dimensional NumPy array.</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1706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other two components of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are labels for columns and rows. The columns attribute contains column names, and the index attribute contains row numbers or row names. Be careful, since row labels are stored in dot-index, not in dot-rows. Notice that these are Index objects, which we'll cover in Chapter 3. This allows for flexibility in labels. For example, the dogs data uses row numbers, but row names are also possible.</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8855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Python has a semi-official philosophy on how to write good code called The Zen of Python. One suggestion is that given a programming problem, there should only be one obvious solution. As you go through this course, bear in mind that pandas deliberately doesn't follow this philosophy. Instead, there are often multiple ways to solve a problem, leaving you to choose the best. In this respect, pandas is like a Swiss Army Knife, giving you a variety of tools, making it incredibly powerful, but more difficult to learn. In this course, we aim for a more streamlined approach to pandas, only covering the most important ways of doing things.</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748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first thing you can do is change the order of the rows by sorting them so that the most interesting data is at the top of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You can sort rows using the </a:t>
            </a:r>
            <a:r>
              <a:rPr lang="en-ID" sz="1200" b="0" i="0" kern="1200" dirty="0" err="1">
                <a:solidFill>
                  <a:schemeClr val="tx1"/>
                </a:solidFill>
                <a:effectLst/>
                <a:latin typeface="+mn-lt"/>
                <a:ea typeface="+mn-ea"/>
                <a:cs typeface="+mn-cs"/>
              </a:rPr>
              <a:t>sort_values</a:t>
            </a:r>
            <a:r>
              <a:rPr lang="en-ID" sz="1200" b="0" i="0" kern="1200" dirty="0">
                <a:solidFill>
                  <a:schemeClr val="tx1"/>
                </a:solidFill>
                <a:effectLst/>
                <a:latin typeface="+mn-lt"/>
                <a:ea typeface="+mn-ea"/>
                <a:cs typeface="+mn-cs"/>
              </a:rPr>
              <a:t> method, passing in a column name that you want to sort by. For example, when we apply </a:t>
            </a:r>
            <a:r>
              <a:rPr lang="en-ID" sz="1200" b="0" i="0" kern="1200" dirty="0" err="1">
                <a:solidFill>
                  <a:schemeClr val="tx1"/>
                </a:solidFill>
                <a:effectLst/>
                <a:latin typeface="+mn-lt"/>
                <a:ea typeface="+mn-ea"/>
                <a:cs typeface="+mn-cs"/>
              </a:rPr>
              <a:t>sort_values</a:t>
            </a:r>
            <a:r>
              <a:rPr lang="en-ID" sz="1200" b="0" i="0" kern="1200" dirty="0">
                <a:solidFill>
                  <a:schemeClr val="tx1"/>
                </a:solidFill>
                <a:effectLst/>
                <a:latin typeface="+mn-lt"/>
                <a:ea typeface="+mn-ea"/>
                <a:cs typeface="+mn-cs"/>
              </a:rPr>
              <a:t> on the </a:t>
            </a:r>
            <a:r>
              <a:rPr lang="en-ID" sz="1200" b="0" i="0" kern="1200" dirty="0" err="1">
                <a:solidFill>
                  <a:schemeClr val="tx1"/>
                </a:solidFill>
                <a:effectLst/>
                <a:latin typeface="+mn-lt"/>
                <a:ea typeface="+mn-ea"/>
                <a:cs typeface="+mn-cs"/>
              </a:rPr>
              <a:t>weight_kg</a:t>
            </a:r>
            <a:r>
              <a:rPr lang="en-ID" sz="1200" b="0" i="0" kern="1200" dirty="0">
                <a:solidFill>
                  <a:schemeClr val="tx1"/>
                </a:solidFill>
                <a:effectLst/>
                <a:latin typeface="+mn-lt"/>
                <a:ea typeface="+mn-ea"/>
                <a:cs typeface="+mn-cs"/>
              </a:rPr>
              <a:t> column of the dogs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we get the lightest dog at the top, Stella the Chihuahua, and the heaviest dog at the bottom, Bernie the Saint Bernard.</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618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Setting the ascending argument to False will sort the data the other way around, from heaviest dog to lightest dog.</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01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fa7afdf14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cfa7afdf14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can sort by multiple variables by passing a list of column names to </a:t>
            </a:r>
            <a:r>
              <a:rPr lang="en-ID" sz="1200" b="0" i="0" kern="1200" dirty="0" err="1">
                <a:solidFill>
                  <a:schemeClr val="tx1"/>
                </a:solidFill>
                <a:effectLst/>
                <a:latin typeface="+mn-lt"/>
                <a:ea typeface="+mn-ea"/>
                <a:cs typeface="+mn-cs"/>
              </a:rPr>
              <a:t>sort_values</a:t>
            </a:r>
            <a:r>
              <a:rPr lang="en-ID" sz="1200" b="0" i="0" kern="1200" dirty="0">
                <a:solidFill>
                  <a:schemeClr val="tx1"/>
                </a:solidFill>
                <a:effectLst/>
                <a:latin typeface="+mn-lt"/>
                <a:ea typeface="+mn-ea"/>
                <a:cs typeface="+mn-cs"/>
              </a:rPr>
              <a:t>. Here, we sort first by weight, then by height. Now, Charlie, Lucy, and Bella are ordered from shortest to tallest, even though they all weigh the same.</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33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change the direction values are sorted in, pass a list to the ascending argument to specify which direction sorting should be done for each variable. Now, Charlie, Lucy, and Bella are ordered from tallest to shortest.</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397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may want to zoom in on just one column. We can do this using the name of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followed by square brackets with a column name inside. Here, we can look at just the name column.</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137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select multiple columns, you need two pairs of square brackets. In this code, the inner and outer square brackets are performing different tasks. The outer square brackets are responsible for </a:t>
            </a:r>
            <a:r>
              <a:rPr lang="en-ID" sz="1200" b="0" i="0" kern="1200" dirty="0" err="1">
                <a:solidFill>
                  <a:schemeClr val="tx1"/>
                </a:solidFill>
                <a:effectLst/>
                <a:latin typeface="+mn-lt"/>
                <a:ea typeface="+mn-ea"/>
                <a:cs typeface="+mn-cs"/>
              </a:rPr>
              <a:t>subsetting</a:t>
            </a:r>
            <a:r>
              <a:rPr lang="en-ID" sz="1200" b="0" i="0" kern="1200" dirty="0">
                <a:solidFill>
                  <a:schemeClr val="tx1"/>
                </a:solidFill>
                <a:effectLst/>
                <a:latin typeface="+mn-lt"/>
                <a:ea typeface="+mn-ea"/>
                <a:cs typeface="+mn-cs"/>
              </a:rPr>
              <a:t>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and the inner square brackets are creating a list of column names to subset. This means you could provide a separate list of column names as a variable and then use that list to perform the same </a:t>
            </a:r>
            <a:r>
              <a:rPr lang="en-ID" sz="1200" b="0" i="0" kern="1200" dirty="0" err="1">
                <a:solidFill>
                  <a:schemeClr val="tx1"/>
                </a:solidFill>
                <a:effectLst/>
                <a:latin typeface="+mn-lt"/>
                <a:ea typeface="+mn-ea"/>
                <a:cs typeface="+mn-cs"/>
              </a:rPr>
              <a:t>subsetting</a:t>
            </a:r>
            <a:r>
              <a:rPr lang="en-ID" sz="1200" b="0" i="0" kern="1200" dirty="0">
                <a:solidFill>
                  <a:schemeClr val="tx1"/>
                </a:solidFill>
                <a:effectLst/>
                <a:latin typeface="+mn-lt"/>
                <a:ea typeface="+mn-ea"/>
                <a:cs typeface="+mn-cs"/>
              </a:rPr>
              <a:t>. Usually, it's easier to do in one line.</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5732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There are lots of different ways to subset rows. The most common way to do this is by creating a logical condition to filter against. For example, let's find all the dogs whose height is greater than 50 </a:t>
            </a:r>
            <a:r>
              <a:rPr lang="en-ID" sz="1200" b="0" i="0" kern="1200" dirty="0" err="1">
                <a:solidFill>
                  <a:schemeClr val="tx1"/>
                </a:solidFill>
                <a:effectLst/>
                <a:latin typeface="+mn-lt"/>
                <a:ea typeface="+mn-ea"/>
                <a:cs typeface="+mn-cs"/>
              </a:rPr>
              <a:t>centimeters</a:t>
            </a:r>
            <a:r>
              <a:rPr lang="en-ID" sz="1200" b="0" i="0" kern="1200" dirty="0">
                <a:solidFill>
                  <a:schemeClr val="tx1"/>
                </a:solidFill>
                <a:effectLst/>
                <a:latin typeface="+mn-lt"/>
                <a:ea typeface="+mn-ea"/>
                <a:cs typeface="+mn-cs"/>
              </a:rPr>
              <a:t>. Now we have a True or False value for every row.</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201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can use the logical condition inside of square brackets to subset the rows we're interested in to get all of the dogs taller than 50 </a:t>
            </a:r>
            <a:r>
              <a:rPr lang="en-ID" sz="1200" b="0" i="0" kern="1200" dirty="0" err="1">
                <a:solidFill>
                  <a:schemeClr val="tx1"/>
                </a:solidFill>
                <a:effectLst/>
                <a:latin typeface="+mn-lt"/>
                <a:ea typeface="+mn-ea"/>
                <a:cs typeface="+mn-cs"/>
              </a:rPr>
              <a:t>centimeters</a:t>
            </a:r>
            <a:r>
              <a:rPr lang="en-ID" sz="1200" b="0" i="0" kern="1200" dirty="0">
                <a:solidFill>
                  <a:schemeClr val="tx1"/>
                </a:solidFill>
                <a:effectLst/>
                <a:latin typeface="+mn-lt"/>
                <a:ea typeface="+mn-ea"/>
                <a:cs typeface="+mn-cs"/>
              </a:rPr>
              <a:t>.</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855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can also subset rows based on text data. Here, we use the double equal sign in the logical condition to filter the dogs that are Labradors.</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168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can also subset based on dates. Here, we filter all the dogs born before 2015. Notice that the dates are in quotes and are written as year then month, then day. This is the international standard date format.</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795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subset the rows that meet multiple conditions, you can combine conditions using logical operators, such as the "and" operator seen here. This means that only rows that meet both of these conditions will be </a:t>
            </a:r>
            <a:r>
              <a:rPr lang="en-ID" sz="1200" b="0" i="0" kern="1200" dirty="0" err="1">
                <a:solidFill>
                  <a:schemeClr val="tx1"/>
                </a:solidFill>
                <a:effectLst/>
                <a:latin typeface="+mn-lt"/>
                <a:ea typeface="+mn-ea"/>
                <a:cs typeface="+mn-cs"/>
              </a:rPr>
              <a:t>subsetted</a:t>
            </a:r>
            <a:r>
              <a:rPr lang="en-ID" sz="1200" b="0" i="0" kern="1200" dirty="0">
                <a:solidFill>
                  <a:schemeClr val="tx1"/>
                </a:solidFill>
                <a:effectLst/>
                <a:latin typeface="+mn-lt"/>
                <a:ea typeface="+mn-ea"/>
                <a:cs typeface="+mn-cs"/>
              </a:rPr>
              <a:t>. You could also do this in one line of code, but you'll also need to add parentheses around each condition.</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5559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If you want to filter on multiple values of a categorical variable, the easiest way is to use the </a:t>
            </a:r>
            <a:r>
              <a:rPr lang="en-ID" sz="1200" b="0" i="0" kern="1200" dirty="0" err="1">
                <a:solidFill>
                  <a:schemeClr val="tx1"/>
                </a:solidFill>
                <a:effectLst/>
                <a:latin typeface="+mn-lt"/>
                <a:ea typeface="+mn-ea"/>
                <a:cs typeface="+mn-cs"/>
              </a:rPr>
              <a:t>isin</a:t>
            </a:r>
            <a:r>
              <a:rPr lang="en-ID" sz="1200" b="0" i="0" kern="1200" dirty="0">
                <a:solidFill>
                  <a:schemeClr val="tx1"/>
                </a:solidFill>
                <a:effectLst/>
                <a:latin typeface="+mn-lt"/>
                <a:ea typeface="+mn-ea"/>
                <a:cs typeface="+mn-cs"/>
              </a:rPr>
              <a:t> method. This takes in a list of values to filter for. Here, we check if the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of a dog is black or brown, and use this condition to subset the data.</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578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fa2ef2c23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cfa2ef2c23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828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Creating and adding new columns can go by many names, including mutating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transforming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and feature engineering. Let's say we want to add a new column to our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that has each dog's height in meters instead of </a:t>
            </a:r>
            <a:r>
              <a:rPr lang="en-ID" sz="1200" b="0" i="0" kern="1200" dirty="0" err="1">
                <a:solidFill>
                  <a:schemeClr val="tx1"/>
                </a:solidFill>
                <a:effectLst/>
                <a:latin typeface="+mn-lt"/>
                <a:ea typeface="+mn-ea"/>
                <a:cs typeface="+mn-cs"/>
              </a:rPr>
              <a:t>centimeters</a:t>
            </a:r>
            <a:r>
              <a:rPr lang="en-ID" sz="1200" b="0" i="0" kern="1200" dirty="0">
                <a:solidFill>
                  <a:schemeClr val="tx1"/>
                </a:solidFill>
                <a:effectLst/>
                <a:latin typeface="+mn-lt"/>
                <a:ea typeface="+mn-ea"/>
                <a:cs typeface="+mn-cs"/>
              </a:rPr>
              <a:t>. On the left-hand side of the equals, we use square brackets with the name of the new column we want to create. On the right-hand side, we have the calculation. Notice that both the existing column and the new column we just created are in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34</a:t>
            </a:fld>
            <a:endParaRPr lang="en-US"/>
          </a:p>
        </p:txBody>
      </p:sp>
    </p:spTree>
    <p:extLst>
      <p:ext uri="{BB962C8B-B14F-4D97-AF65-F5344CB8AC3E}">
        <p14:creationId xmlns:p14="http://schemas.microsoft.com/office/powerpoint/2010/main" val="486500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real power of pandas comes in when you combine all the skills you've learned so far. Let's figure out the names of skinny, tall dogs. First, to define the skinny dogs, we take the subset of the dogs who have a BMI of under 100. Next, we sort the result in descending order of height to get the tallest skinny dogs at the top. Finally, we keep only the columns we're interested in. Here, you can see that Max is the tallest dog with a BMI of under 100.</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35</a:t>
            </a:fld>
            <a:endParaRPr lang="en-US"/>
          </a:p>
        </p:txBody>
      </p:sp>
    </p:spTree>
    <p:extLst>
      <p:ext uri="{BB962C8B-B14F-4D97-AF65-F5344CB8AC3E}">
        <p14:creationId xmlns:p14="http://schemas.microsoft.com/office/powerpoint/2010/main" val="3133119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One of the most common summary statistics for numeric data is the mean, which is one way of telling you where the "</a:t>
            </a:r>
            <a:r>
              <a:rPr lang="en-ID" sz="1200" b="0" i="0" kern="1200" dirty="0" err="1">
                <a:solidFill>
                  <a:schemeClr val="tx1"/>
                </a:solidFill>
                <a:effectLst/>
                <a:latin typeface="+mn-lt"/>
                <a:ea typeface="+mn-ea"/>
                <a:cs typeface="+mn-cs"/>
              </a:rPr>
              <a:t>center</a:t>
            </a:r>
            <a:r>
              <a:rPr lang="en-ID" sz="1200" b="0" i="0" kern="1200" dirty="0">
                <a:solidFill>
                  <a:schemeClr val="tx1"/>
                </a:solidFill>
                <a:effectLst/>
                <a:latin typeface="+mn-lt"/>
                <a:ea typeface="+mn-ea"/>
                <a:cs typeface="+mn-cs"/>
              </a:rPr>
              <a:t>" of your data is. You can calculate the mean of a column by selecting the column with square brackets and calling dot-mean. There are lots of other summary statistics that you can compute on columns, like median and mode, minimum and maximum, and variance and standard deviation. You can also take sums and calculate quantiles.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38</a:t>
            </a:fld>
            <a:endParaRPr lang="en-US"/>
          </a:p>
        </p:txBody>
      </p:sp>
    </p:spTree>
    <p:extLst>
      <p:ext uri="{BB962C8B-B14F-4D97-AF65-F5344CB8AC3E}">
        <p14:creationId xmlns:p14="http://schemas.microsoft.com/office/powerpoint/2010/main" val="3637191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aggregate, or </a:t>
            </a:r>
            <a:r>
              <a:rPr lang="en-ID" sz="1200" b="0" i="0" kern="1200" dirty="0" err="1">
                <a:solidFill>
                  <a:schemeClr val="tx1"/>
                </a:solidFill>
                <a:effectLst/>
                <a:latin typeface="+mn-lt"/>
                <a:ea typeface="+mn-ea"/>
                <a:cs typeface="+mn-cs"/>
              </a:rPr>
              <a:t>agg</a:t>
            </a:r>
            <a:r>
              <a:rPr lang="en-ID" sz="1200" b="0" i="0" kern="1200" dirty="0">
                <a:solidFill>
                  <a:schemeClr val="tx1"/>
                </a:solidFill>
                <a:effectLst/>
                <a:latin typeface="+mn-lt"/>
                <a:ea typeface="+mn-ea"/>
                <a:cs typeface="+mn-cs"/>
              </a:rPr>
              <a:t>, method allows you to compute custom summary statistics. Here, we create a function called pct30 that computes the thirtieth percentile of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column. Don't worry if this code doesn't make sense to you -- just know that the function takes in a column and spits out the column's thirtieth percentile. Now we can subset the weight column and call dot-</a:t>
            </a:r>
            <a:r>
              <a:rPr lang="en-ID" sz="1200" b="0" i="0" kern="1200" dirty="0" err="1">
                <a:solidFill>
                  <a:schemeClr val="tx1"/>
                </a:solidFill>
                <a:effectLst/>
                <a:latin typeface="+mn-lt"/>
                <a:ea typeface="+mn-ea"/>
                <a:cs typeface="+mn-cs"/>
              </a:rPr>
              <a:t>agg</a:t>
            </a:r>
            <a:r>
              <a:rPr lang="en-ID" sz="1200" b="0" i="0" kern="1200" dirty="0">
                <a:solidFill>
                  <a:schemeClr val="tx1"/>
                </a:solidFill>
                <a:effectLst/>
                <a:latin typeface="+mn-lt"/>
                <a:ea typeface="+mn-ea"/>
                <a:cs typeface="+mn-cs"/>
              </a:rPr>
              <a:t>, passing in the name of our function, pct30. It gives us the thirtieth percentile of the dogs' weights.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39</a:t>
            </a:fld>
            <a:endParaRPr lang="en-US"/>
          </a:p>
        </p:txBody>
      </p:sp>
    </p:spTree>
    <p:extLst>
      <p:ext uri="{BB962C8B-B14F-4D97-AF65-F5344CB8AC3E}">
        <p14:creationId xmlns:p14="http://schemas.microsoft.com/office/powerpoint/2010/main" val="3279379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err="1">
                <a:solidFill>
                  <a:schemeClr val="tx1"/>
                </a:solidFill>
                <a:effectLst/>
                <a:latin typeface="+mn-lt"/>
                <a:ea typeface="+mn-ea"/>
                <a:cs typeface="+mn-cs"/>
              </a:rPr>
              <a:t>agg</a:t>
            </a:r>
            <a:r>
              <a:rPr lang="en-ID" sz="1200" b="0" i="0" kern="1200" dirty="0">
                <a:solidFill>
                  <a:schemeClr val="tx1"/>
                </a:solidFill>
                <a:effectLst/>
                <a:latin typeface="+mn-lt"/>
                <a:ea typeface="+mn-ea"/>
                <a:cs typeface="+mn-cs"/>
              </a:rPr>
              <a:t> can also be used on more than one column. By selecting the weight and height columns before calling </a:t>
            </a:r>
            <a:r>
              <a:rPr lang="en-ID" sz="1200" b="0" i="0" kern="1200" dirty="0" err="1">
                <a:solidFill>
                  <a:schemeClr val="tx1"/>
                </a:solidFill>
                <a:effectLst/>
                <a:latin typeface="+mn-lt"/>
                <a:ea typeface="+mn-ea"/>
                <a:cs typeface="+mn-cs"/>
              </a:rPr>
              <a:t>agg</a:t>
            </a:r>
            <a:r>
              <a:rPr lang="en-ID" sz="1200" b="0" i="0" kern="1200" dirty="0">
                <a:solidFill>
                  <a:schemeClr val="tx1"/>
                </a:solidFill>
                <a:effectLst/>
                <a:latin typeface="+mn-lt"/>
                <a:ea typeface="+mn-ea"/>
                <a:cs typeface="+mn-cs"/>
              </a:rPr>
              <a:t>, we get the thirtieth percentile for both columns.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40</a:t>
            </a:fld>
            <a:endParaRPr lang="en-US"/>
          </a:p>
        </p:txBody>
      </p:sp>
    </p:spTree>
    <p:extLst>
      <p:ext uri="{BB962C8B-B14F-4D97-AF65-F5344CB8AC3E}">
        <p14:creationId xmlns:p14="http://schemas.microsoft.com/office/powerpoint/2010/main" val="2242032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pandas also has methods for other cumulative statistics, such as the cumulative maximum, cumulative minimum, and the cumulative product. These all return an entire column of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rather than a single number.</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41</a:t>
            </a:fld>
            <a:endParaRPr lang="en-US"/>
          </a:p>
        </p:txBody>
      </p:sp>
    </p:spTree>
    <p:extLst>
      <p:ext uri="{BB962C8B-B14F-4D97-AF65-F5344CB8AC3E}">
        <p14:creationId xmlns:p14="http://schemas.microsoft.com/office/powerpoint/2010/main" val="72958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Here's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that contains vet visits. The vet's office wants to know how many dogs of each breed have visited their office. However, some dogs have been to the vet more than once, like Max and Stella, so we can't just count the number of each breed in the breed column.</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43</a:t>
            </a:fld>
            <a:endParaRPr lang="en-US"/>
          </a:p>
        </p:txBody>
      </p:sp>
    </p:spTree>
    <p:extLst>
      <p:ext uri="{BB962C8B-B14F-4D97-AF65-F5344CB8AC3E}">
        <p14:creationId xmlns:p14="http://schemas.microsoft.com/office/powerpoint/2010/main" val="2894204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Let's try to fix this by removing rows that contain a dog name already listed earlier in the dataset, or in other words; we'll extract a dog with each name from the dataset once. We can do this using the </a:t>
            </a:r>
            <a:r>
              <a:rPr lang="en-ID" sz="1200" b="0" i="0" kern="1200" dirty="0" err="1">
                <a:solidFill>
                  <a:schemeClr val="tx1"/>
                </a:solidFill>
                <a:effectLst/>
                <a:latin typeface="+mn-lt"/>
                <a:ea typeface="+mn-ea"/>
                <a:cs typeface="+mn-cs"/>
              </a:rPr>
              <a:t>drop_duplicates</a:t>
            </a:r>
            <a:r>
              <a:rPr lang="en-ID" sz="1200" b="0" i="0" kern="1200" dirty="0">
                <a:solidFill>
                  <a:schemeClr val="tx1"/>
                </a:solidFill>
                <a:effectLst/>
                <a:latin typeface="+mn-lt"/>
                <a:ea typeface="+mn-ea"/>
                <a:cs typeface="+mn-cs"/>
              </a:rPr>
              <a:t> method. It takes an argument, subset, which is the column we want to find our duplicates based on - in this case, we want all the unique names. Now we have a list of dogs where each one appears once. We have Max the Chow Chow, but where did Max the Labrador go? Because we have two different dogs with the same name, we'll need to consider more than just name when dropping duplicates.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44</a:t>
            </a:fld>
            <a:endParaRPr lang="en-US"/>
          </a:p>
        </p:txBody>
      </p:sp>
    </p:spTree>
    <p:extLst>
      <p:ext uri="{BB962C8B-B14F-4D97-AF65-F5344CB8AC3E}">
        <p14:creationId xmlns:p14="http://schemas.microsoft.com/office/powerpoint/2010/main" val="841470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While computing summary statistics of entire columns may be useful, you can gain many insights from summaries of individual groups. For example, does one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of dog weigh more than another on average? Are female dogs taller than males? You can already answer these questions with what you've learned so far! We can subset the dogs into groups based on their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and take the mean of each. But that's a lot of work, and the duplicated code means you can easily introduce copy and paste bugs.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47</a:t>
            </a:fld>
            <a:endParaRPr lang="en-US"/>
          </a:p>
        </p:txBody>
      </p:sp>
    </p:spTree>
    <p:extLst>
      <p:ext uri="{BB962C8B-B14F-4D97-AF65-F5344CB8AC3E}">
        <p14:creationId xmlns:p14="http://schemas.microsoft.com/office/powerpoint/2010/main" val="3396637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That's where the </a:t>
            </a:r>
            <a:r>
              <a:rPr lang="en-ID" sz="1200" b="0" i="0" kern="1200" dirty="0" err="1">
                <a:solidFill>
                  <a:schemeClr val="tx1"/>
                </a:solidFill>
                <a:effectLst/>
                <a:latin typeface="+mn-lt"/>
                <a:ea typeface="+mn-ea"/>
                <a:cs typeface="+mn-cs"/>
              </a:rPr>
              <a:t>groupby</a:t>
            </a:r>
            <a:r>
              <a:rPr lang="en-ID" sz="1200" b="0" i="0" kern="1200" dirty="0">
                <a:solidFill>
                  <a:schemeClr val="tx1"/>
                </a:solidFill>
                <a:effectLst/>
                <a:latin typeface="+mn-lt"/>
                <a:ea typeface="+mn-ea"/>
                <a:cs typeface="+mn-cs"/>
              </a:rPr>
              <a:t> method comes in. We can group by the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variable, select the weight column, and take the mean. This will give us the mean weight for each dog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This was just one line of code compared to the five we had to write before to get the same results.</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48</a:t>
            </a:fld>
            <a:endParaRPr lang="en-US"/>
          </a:p>
        </p:txBody>
      </p:sp>
    </p:spTree>
    <p:extLst>
      <p:ext uri="{BB962C8B-B14F-4D97-AF65-F5344CB8AC3E}">
        <p14:creationId xmlns:p14="http://schemas.microsoft.com/office/powerpoint/2010/main" val="352506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fa2ef2c23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cfa2ef2c23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Just like with ungrouped summary statistics, we can use the </a:t>
            </a:r>
            <a:r>
              <a:rPr lang="en-ID" sz="1200" b="0" i="0" kern="1200" dirty="0" err="1">
                <a:solidFill>
                  <a:schemeClr val="tx1"/>
                </a:solidFill>
                <a:effectLst/>
                <a:latin typeface="+mn-lt"/>
                <a:ea typeface="+mn-ea"/>
                <a:cs typeface="+mn-cs"/>
              </a:rPr>
              <a:t>agg</a:t>
            </a:r>
            <a:r>
              <a:rPr lang="en-ID" sz="1200" b="0" i="0" kern="1200" dirty="0">
                <a:solidFill>
                  <a:schemeClr val="tx1"/>
                </a:solidFill>
                <a:effectLst/>
                <a:latin typeface="+mn-lt"/>
                <a:ea typeface="+mn-ea"/>
                <a:cs typeface="+mn-cs"/>
              </a:rPr>
              <a:t> method to get multiple statistics. Here, we pass a list of functions into </a:t>
            </a:r>
            <a:r>
              <a:rPr lang="en-ID" sz="1200" b="0" i="0" kern="1200" dirty="0" err="1">
                <a:solidFill>
                  <a:schemeClr val="tx1"/>
                </a:solidFill>
                <a:effectLst/>
                <a:latin typeface="+mn-lt"/>
                <a:ea typeface="+mn-ea"/>
                <a:cs typeface="+mn-cs"/>
              </a:rPr>
              <a:t>agg</a:t>
            </a:r>
            <a:r>
              <a:rPr lang="en-ID" sz="1200" b="0" i="0" kern="1200" dirty="0">
                <a:solidFill>
                  <a:schemeClr val="tx1"/>
                </a:solidFill>
                <a:effectLst/>
                <a:latin typeface="+mn-lt"/>
                <a:ea typeface="+mn-ea"/>
                <a:cs typeface="+mn-cs"/>
              </a:rPr>
              <a:t> after grouping by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This gives us the minimum, maximum, and sum of the different </a:t>
            </a:r>
            <a:r>
              <a:rPr lang="en-ID" sz="1200" b="0" i="0" kern="1200" dirty="0" err="1">
                <a:solidFill>
                  <a:schemeClr val="tx1"/>
                </a:solidFill>
                <a:effectLst/>
                <a:latin typeface="+mn-lt"/>
                <a:ea typeface="+mn-ea"/>
                <a:cs typeface="+mn-cs"/>
              </a:rPr>
              <a:t>colored</a:t>
            </a:r>
            <a:r>
              <a:rPr lang="en-ID" sz="1200" b="0" i="0" kern="1200" dirty="0">
                <a:solidFill>
                  <a:schemeClr val="tx1"/>
                </a:solidFill>
                <a:effectLst/>
                <a:latin typeface="+mn-lt"/>
                <a:ea typeface="+mn-ea"/>
                <a:cs typeface="+mn-cs"/>
              </a:rPr>
              <a:t> dogs' weights.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49</a:t>
            </a:fld>
            <a:endParaRPr lang="en-US"/>
          </a:p>
        </p:txBody>
      </p:sp>
    </p:spTree>
    <p:extLst>
      <p:ext uri="{BB962C8B-B14F-4D97-AF65-F5344CB8AC3E}">
        <p14:creationId xmlns:p14="http://schemas.microsoft.com/office/powerpoint/2010/main" val="4284001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can also group by multiple columns and calculate summary statistics. Here, we group by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and breed, select the weight column and take the mean. This gives us the mean weight of each breed of each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50</a:t>
            </a:fld>
            <a:endParaRPr lang="en-US"/>
          </a:p>
        </p:txBody>
      </p:sp>
    </p:spTree>
    <p:extLst>
      <p:ext uri="{BB962C8B-B14F-4D97-AF65-F5344CB8AC3E}">
        <p14:creationId xmlns:p14="http://schemas.microsoft.com/office/powerpoint/2010/main" val="32870579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In the last lesson, we grouped the dogs by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and calculated their mean weights. We can do the same thing using the </a:t>
            </a:r>
            <a:r>
              <a:rPr lang="en-ID" sz="1200" b="0" i="0" kern="1200" dirty="0" err="1">
                <a:solidFill>
                  <a:schemeClr val="tx1"/>
                </a:solidFill>
                <a:effectLst/>
                <a:latin typeface="+mn-lt"/>
                <a:ea typeface="+mn-ea"/>
                <a:cs typeface="+mn-cs"/>
              </a:rPr>
              <a:t>pivot_table</a:t>
            </a:r>
            <a:r>
              <a:rPr lang="en-ID" sz="1200" b="0" i="0" kern="1200" dirty="0">
                <a:solidFill>
                  <a:schemeClr val="tx1"/>
                </a:solidFill>
                <a:effectLst/>
                <a:latin typeface="+mn-lt"/>
                <a:ea typeface="+mn-ea"/>
                <a:cs typeface="+mn-cs"/>
              </a:rPr>
              <a:t> method. The "values" argument is the column that you want to summarize, and the index column is the column that you want to group by. By default, </a:t>
            </a:r>
            <a:r>
              <a:rPr lang="en-ID" sz="1200" b="0" i="0" kern="1200" dirty="0" err="1">
                <a:solidFill>
                  <a:schemeClr val="tx1"/>
                </a:solidFill>
                <a:effectLst/>
                <a:latin typeface="+mn-lt"/>
                <a:ea typeface="+mn-ea"/>
                <a:cs typeface="+mn-cs"/>
              </a:rPr>
              <a:t>pivot_table</a:t>
            </a:r>
            <a:r>
              <a:rPr lang="en-ID" sz="1200" b="0" i="0" kern="1200" dirty="0">
                <a:solidFill>
                  <a:schemeClr val="tx1"/>
                </a:solidFill>
                <a:effectLst/>
                <a:latin typeface="+mn-lt"/>
                <a:ea typeface="+mn-ea"/>
                <a:cs typeface="+mn-cs"/>
              </a:rPr>
              <a:t> takes the mean value for each group.</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52</a:t>
            </a:fld>
            <a:endParaRPr lang="en-US"/>
          </a:p>
        </p:txBody>
      </p:sp>
    </p:spTree>
    <p:extLst>
      <p:ext uri="{BB962C8B-B14F-4D97-AF65-F5344CB8AC3E}">
        <p14:creationId xmlns:p14="http://schemas.microsoft.com/office/powerpoint/2010/main" val="1704566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also previously computed the mean weight grouped by two variables: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and breed. We can also do this using the </a:t>
            </a:r>
            <a:r>
              <a:rPr lang="en-ID" sz="1200" b="0" i="0" kern="1200" dirty="0" err="1">
                <a:solidFill>
                  <a:schemeClr val="tx1"/>
                </a:solidFill>
                <a:effectLst/>
                <a:latin typeface="+mn-lt"/>
                <a:ea typeface="+mn-ea"/>
                <a:cs typeface="+mn-cs"/>
              </a:rPr>
              <a:t>pivot_table</a:t>
            </a:r>
            <a:r>
              <a:rPr lang="en-ID" sz="1200" b="0" i="0" kern="1200" dirty="0">
                <a:solidFill>
                  <a:schemeClr val="tx1"/>
                </a:solidFill>
                <a:effectLst/>
                <a:latin typeface="+mn-lt"/>
                <a:ea typeface="+mn-ea"/>
                <a:cs typeface="+mn-cs"/>
              </a:rPr>
              <a:t> method. To group by two variables, we can pass a second variable name into the columns argument. While the result looks a little different than what we had before, it contains the same numbers. There are </a:t>
            </a:r>
            <a:r>
              <a:rPr lang="en-ID" sz="1200" b="0" i="0" kern="1200" dirty="0" err="1">
                <a:solidFill>
                  <a:schemeClr val="tx1"/>
                </a:solidFill>
                <a:effectLst/>
                <a:latin typeface="+mn-lt"/>
                <a:ea typeface="+mn-ea"/>
                <a:cs typeface="+mn-cs"/>
              </a:rPr>
              <a:t>NaNs</a:t>
            </a:r>
            <a:r>
              <a:rPr lang="en-ID" sz="1200" b="0" i="0" kern="1200" dirty="0">
                <a:solidFill>
                  <a:schemeClr val="tx1"/>
                </a:solidFill>
                <a:effectLst/>
                <a:latin typeface="+mn-lt"/>
                <a:ea typeface="+mn-ea"/>
                <a:cs typeface="+mn-cs"/>
              </a:rPr>
              <a:t>, or missing values, because there are no black Chihuahuas or </a:t>
            </a:r>
            <a:r>
              <a:rPr lang="en-ID" sz="1200" b="0" i="0" kern="1200" dirty="0" err="1">
                <a:solidFill>
                  <a:schemeClr val="tx1"/>
                </a:solidFill>
                <a:effectLst/>
                <a:latin typeface="+mn-lt"/>
                <a:ea typeface="+mn-ea"/>
                <a:cs typeface="+mn-cs"/>
              </a:rPr>
              <a:t>gray</a:t>
            </a:r>
            <a:r>
              <a:rPr lang="en-ID" sz="1200" b="0" i="0" kern="1200" dirty="0">
                <a:solidFill>
                  <a:schemeClr val="tx1"/>
                </a:solidFill>
                <a:effectLst/>
                <a:latin typeface="+mn-lt"/>
                <a:ea typeface="+mn-ea"/>
                <a:cs typeface="+mn-cs"/>
              </a:rPr>
              <a:t> Labradors in our dataset, for example.</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53</a:t>
            </a:fld>
            <a:endParaRPr lang="en-US"/>
          </a:p>
        </p:txBody>
      </p:sp>
    </p:spTree>
    <p:extLst>
      <p:ext uri="{BB962C8B-B14F-4D97-AF65-F5344CB8AC3E}">
        <p14:creationId xmlns:p14="http://schemas.microsoft.com/office/powerpoint/2010/main" val="437966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Instead of having lots of missing values in our pivot table, we can have them filled in using the </a:t>
            </a:r>
            <a:r>
              <a:rPr lang="en-ID" sz="1200" b="0" i="0" kern="1200" dirty="0" err="1">
                <a:solidFill>
                  <a:schemeClr val="tx1"/>
                </a:solidFill>
                <a:effectLst/>
                <a:latin typeface="+mn-lt"/>
                <a:ea typeface="+mn-ea"/>
                <a:cs typeface="+mn-cs"/>
              </a:rPr>
              <a:t>fill_value</a:t>
            </a:r>
            <a:r>
              <a:rPr lang="en-ID" sz="1200" b="0" i="0" kern="1200" dirty="0">
                <a:solidFill>
                  <a:schemeClr val="tx1"/>
                </a:solidFill>
                <a:effectLst/>
                <a:latin typeface="+mn-lt"/>
                <a:ea typeface="+mn-ea"/>
                <a:cs typeface="+mn-cs"/>
              </a:rPr>
              <a:t> argument. Here, all of the </a:t>
            </a:r>
            <a:r>
              <a:rPr lang="en-ID" sz="1200" b="0" i="0" kern="1200" dirty="0" err="1">
                <a:solidFill>
                  <a:schemeClr val="tx1"/>
                </a:solidFill>
                <a:effectLst/>
                <a:latin typeface="+mn-lt"/>
                <a:ea typeface="+mn-ea"/>
                <a:cs typeface="+mn-cs"/>
              </a:rPr>
              <a:t>NaNs</a:t>
            </a:r>
            <a:r>
              <a:rPr lang="en-ID" sz="1200" b="0" i="0" kern="1200" dirty="0">
                <a:solidFill>
                  <a:schemeClr val="tx1"/>
                </a:solidFill>
                <a:effectLst/>
                <a:latin typeface="+mn-lt"/>
                <a:ea typeface="+mn-ea"/>
                <a:cs typeface="+mn-cs"/>
              </a:rPr>
              <a:t> get filled in with zeros.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54</a:t>
            </a:fld>
            <a:endParaRPr lang="en-US"/>
          </a:p>
        </p:txBody>
      </p:sp>
    </p:spTree>
    <p:extLst>
      <p:ext uri="{BB962C8B-B14F-4D97-AF65-F5344CB8AC3E}">
        <p14:creationId xmlns:p14="http://schemas.microsoft.com/office/powerpoint/2010/main" val="2946570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If we set the margins argument to True, the last row and last column of the pivot table contain the mean of all the values in the column or row, not including the missing values that were filled in with </a:t>
            </a:r>
            <a:r>
              <a:rPr lang="en-ID" sz="1200" b="0" i="0" kern="1200" dirty="0" err="1">
                <a:solidFill>
                  <a:schemeClr val="tx1"/>
                </a:solidFill>
                <a:effectLst/>
                <a:latin typeface="+mn-lt"/>
                <a:ea typeface="+mn-ea"/>
                <a:cs typeface="+mn-cs"/>
              </a:rPr>
              <a:t>Os</a:t>
            </a:r>
            <a:r>
              <a:rPr lang="en-ID" sz="1200" b="0" i="0" kern="1200" dirty="0">
                <a:solidFill>
                  <a:schemeClr val="tx1"/>
                </a:solidFill>
                <a:effectLst/>
                <a:latin typeface="+mn-lt"/>
                <a:ea typeface="+mn-ea"/>
                <a:cs typeface="+mn-cs"/>
              </a:rPr>
              <a:t>. For example, in the last row of the Labrador column, we can see that the mean weight of the Labradors is 26 kilograms. In the last column of the Brown row, the mean weight of the Brown dogs is 24 kilograms. The value in the bottom right, in the last row and last column, is the mean weight of all the dogs in the dataset. Using margins equals True allows us to see a summary statistic for multiple levels of the dataset: the entire dataset, grouped by one variable, by another variable, and by two variables.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55</a:t>
            </a:fld>
            <a:endParaRPr lang="en-US"/>
          </a:p>
        </p:txBody>
      </p:sp>
    </p:spTree>
    <p:extLst>
      <p:ext uri="{BB962C8B-B14F-4D97-AF65-F5344CB8AC3E}">
        <p14:creationId xmlns:p14="http://schemas.microsoft.com/office/powerpoint/2010/main" val="4584626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can move a column from the body of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to the index. This is called "setting an index," and it uses the </a:t>
            </a:r>
            <a:r>
              <a:rPr lang="en-ID" sz="1200" b="0" i="0" kern="1200" dirty="0" err="1">
                <a:solidFill>
                  <a:schemeClr val="tx1"/>
                </a:solidFill>
                <a:effectLst/>
                <a:latin typeface="+mn-lt"/>
                <a:ea typeface="+mn-ea"/>
                <a:cs typeface="+mn-cs"/>
              </a:rPr>
              <a:t>set_index</a:t>
            </a:r>
            <a:r>
              <a:rPr lang="en-ID" sz="1200" b="0" i="0" kern="1200" dirty="0">
                <a:solidFill>
                  <a:schemeClr val="tx1"/>
                </a:solidFill>
                <a:effectLst/>
                <a:latin typeface="+mn-lt"/>
                <a:ea typeface="+mn-ea"/>
                <a:cs typeface="+mn-cs"/>
              </a:rPr>
              <a:t> method. Notice that the output has changed slightly; in particular, a quick visual clue that name is now in the index is that the index values are left-aligned rather than right-aligned.</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58</a:t>
            </a:fld>
            <a:endParaRPr lang="en-US"/>
          </a:p>
        </p:txBody>
      </p:sp>
    </p:spTree>
    <p:extLst>
      <p:ext uri="{BB962C8B-B14F-4D97-AF65-F5344CB8AC3E}">
        <p14:creationId xmlns:p14="http://schemas.microsoft.com/office/powerpoint/2010/main" val="38695885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undo what you just did, you can reset the index - that is, you remove it. This is done via </a:t>
            </a:r>
            <a:r>
              <a:rPr lang="en-ID" sz="1200" b="0" i="0" kern="1200" dirty="0" err="1">
                <a:solidFill>
                  <a:schemeClr val="tx1"/>
                </a:solidFill>
                <a:effectLst/>
                <a:latin typeface="+mn-lt"/>
                <a:ea typeface="+mn-ea"/>
                <a:cs typeface="+mn-cs"/>
              </a:rPr>
              <a:t>reset_index</a:t>
            </a:r>
            <a:r>
              <a:rPr lang="en-ID" sz="1200" b="0" i="0" kern="1200" dirty="0">
                <a:solidFill>
                  <a:schemeClr val="tx1"/>
                </a:solidFill>
                <a:effectLst/>
                <a:latin typeface="+mn-lt"/>
                <a:ea typeface="+mn-ea"/>
                <a:cs typeface="+mn-cs"/>
              </a:rPr>
              <a:t>.</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59</a:t>
            </a:fld>
            <a:endParaRPr lang="en-US"/>
          </a:p>
        </p:txBody>
      </p:sp>
    </p:spTree>
    <p:extLst>
      <p:ext uri="{BB962C8B-B14F-4D97-AF65-F5344CB8AC3E}">
        <p14:creationId xmlns:p14="http://schemas.microsoft.com/office/powerpoint/2010/main" val="8401194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err="1">
                <a:solidFill>
                  <a:schemeClr val="tx1"/>
                </a:solidFill>
                <a:effectLst/>
                <a:latin typeface="+mn-lt"/>
                <a:ea typeface="+mn-ea"/>
                <a:cs typeface="+mn-cs"/>
              </a:rPr>
              <a:t>reset_index</a:t>
            </a:r>
            <a:r>
              <a:rPr lang="en-ID" sz="1200" b="0" i="0" kern="1200" dirty="0">
                <a:solidFill>
                  <a:schemeClr val="tx1"/>
                </a:solidFill>
                <a:effectLst/>
                <a:latin typeface="+mn-lt"/>
                <a:ea typeface="+mn-ea"/>
                <a:cs typeface="+mn-cs"/>
              </a:rPr>
              <a:t> has a drop argument that allows you to discard an index. Here, setting drop to True entirely removes the dog names.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60</a:t>
            </a:fld>
            <a:endParaRPr lang="en-US"/>
          </a:p>
        </p:txBody>
      </p:sp>
    </p:spTree>
    <p:extLst>
      <p:ext uri="{BB962C8B-B14F-4D97-AF65-F5344CB8AC3E}">
        <p14:creationId xmlns:p14="http://schemas.microsoft.com/office/powerpoint/2010/main" val="1110720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values in the index don't need to be unique. Here, there are two Labradors in the index.</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61</a:t>
            </a:fld>
            <a:endParaRPr lang="en-US"/>
          </a:p>
        </p:txBody>
      </p:sp>
    </p:spTree>
    <p:extLst>
      <p:ext uri="{BB962C8B-B14F-4D97-AF65-F5344CB8AC3E}">
        <p14:creationId xmlns:p14="http://schemas.microsoft.com/office/powerpoint/2010/main" val="67814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pandas is a Python package for data manipulation. It can also be used for data visualization; we'll get to that in Chapter 4.</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5197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if you subset on "Labrador" using </a:t>
            </a:r>
            <a:r>
              <a:rPr lang="en-ID" sz="1200" b="0" i="0" kern="1200" dirty="0" err="1">
                <a:solidFill>
                  <a:schemeClr val="tx1"/>
                </a:solidFill>
                <a:effectLst/>
                <a:latin typeface="+mn-lt"/>
                <a:ea typeface="+mn-ea"/>
                <a:cs typeface="+mn-cs"/>
              </a:rPr>
              <a:t>loc</a:t>
            </a:r>
            <a:r>
              <a:rPr lang="en-ID" sz="1200" b="0" i="0" kern="1200" dirty="0">
                <a:solidFill>
                  <a:schemeClr val="tx1"/>
                </a:solidFill>
                <a:effectLst/>
                <a:latin typeface="+mn-lt"/>
                <a:ea typeface="+mn-ea"/>
                <a:cs typeface="+mn-cs"/>
              </a:rPr>
              <a:t>, all the Labrador data is returned.</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62</a:t>
            </a:fld>
            <a:endParaRPr lang="en-US"/>
          </a:p>
        </p:txBody>
      </p:sp>
    </p:spTree>
    <p:extLst>
      <p:ext uri="{BB962C8B-B14F-4D97-AF65-F5344CB8AC3E}">
        <p14:creationId xmlns:p14="http://schemas.microsoft.com/office/powerpoint/2010/main" val="41874917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Here are the dog breeds, this time as a list. To slice the list, you pass first and last positions separated by a colon into square brackets. Remember that Python positions start from zero, so 2 refers to the third element, Chow Chow. Also remember that the last position, 5, is not included in the slice, so we finish at Labrador, not Chihuahua. If you want the slice to start from the beginning of the list, you can omit the zero. Here, using colon-3 returns the first three elements. Slicing with colon on its own returns the whole list.</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64</a:t>
            </a:fld>
            <a:endParaRPr lang="en-US"/>
          </a:p>
        </p:txBody>
      </p:sp>
    </p:spTree>
    <p:extLst>
      <p:ext uri="{BB962C8B-B14F-4D97-AF65-F5344CB8AC3E}">
        <p14:creationId xmlns:p14="http://schemas.microsoft.com/office/powerpoint/2010/main" val="11838167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slice rows at the outer level of an index, you call </a:t>
            </a:r>
            <a:r>
              <a:rPr lang="en-ID" sz="1200" b="0" i="0" kern="1200" dirty="0" err="1">
                <a:solidFill>
                  <a:schemeClr val="tx1"/>
                </a:solidFill>
                <a:effectLst/>
                <a:latin typeface="+mn-lt"/>
                <a:ea typeface="+mn-ea"/>
                <a:cs typeface="+mn-cs"/>
              </a:rPr>
              <a:t>loc</a:t>
            </a:r>
            <a:r>
              <a:rPr lang="en-ID" sz="1200" b="0" i="0" kern="1200" dirty="0">
                <a:solidFill>
                  <a:schemeClr val="tx1"/>
                </a:solidFill>
                <a:effectLst/>
                <a:latin typeface="+mn-lt"/>
                <a:ea typeface="+mn-ea"/>
                <a:cs typeface="+mn-cs"/>
              </a:rPr>
              <a:t>, passing the first and last values separated by a colon. The full dataset is shown on the right for comparison. There are two differences compared to slicing lists. Rather than specifying row numbers, you specify index values. Secondly, notice that the final value is included. Here, Poodle is included in the results.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66</a:t>
            </a:fld>
            <a:endParaRPr lang="en-US"/>
          </a:p>
        </p:txBody>
      </p:sp>
    </p:spTree>
    <p:extLst>
      <p:ext uri="{BB962C8B-B14F-4D97-AF65-F5344CB8AC3E}">
        <p14:creationId xmlns:p14="http://schemas.microsoft.com/office/powerpoint/2010/main" val="39493498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same technique doesn't work on inner index levels. Here, trying to slice from Tan to Grey returns an empty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instead of the six dogs we wanted. It's important to understand the danger here. pandas doesn't throw an error to let you know that there is a problem, so be careful when coding.</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67</a:t>
            </a:fld>
            <a:endParaRPr lang="en-US"/>
          </a:p>
        </p:txBody>
      </p:sp>
    </p:spTree>
    <p:extLst>
      <p:ext uri="{BB962C8B-B14F-4D97-AF65-F5344CB8AC3E}">
        <p14:creationId xmlns:p14="http://schemas.microsoft.com/office/powerpoint/2010/main" val="15059230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correct approach to slicing at inner index levels is to pass the first and last positions as tuples. Here, the first element to include is a tuple of Labrador and Brown.</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68</a:t>
            </a:fld>
            <a:endParaRPr lang="en-US"/>
          </a:p>
        </p:txBody>
      </p:sp>
    </p:spTree>
    <p:extLst>
      <p:ext uri="{BB962C8B-B14F-4D97-AF65-F5344CB8AC3E}">
        <p14:creationId xmlns:p14="http://schemas.microsoft.com/office/powerpoint/2010/main" val="258539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Since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are two-dimensional objects, you can also slice columns. You do this by passing two arguments to loc. The simplest case involves </a:t>
            </a:r>
            <a:r>
              <a:rPr lang="en-ID" sz="1200" b="0" i="0" kern="1200" dirty="0" err="1">
                <a:solidFill>
                  <a:schemeClr val="tx1"/>
                </a:solidFill>
                <a:effectLst/>
                <a:latin typeface="+mn-lt"/>
                <a:ea typeface="+mn-ea"/>
                <a:cs typeface="+mn-cs"/>
              </a:rPr>
              <a:t>subsetting</a:t>
            </a:r>
            <a:r>
              <a:rPr lang="en-ID" sz="1200" b="0" i="0" kern="1200" dirty="0">
                <a:solidFill>
                  <a:schemeClr val="tx1"/>
                </a:solidFill>
                <a:effectLst/>
                <a:latin typeface="+mn-lt"/>
                <a:ea typeface="+mn-ea"/>
                <a:cs typeface="+mn-cs"/>
              </a:rPr>
              <a:t> columns but keeping all rows. To do this, pass a colon as the first argument to loc. As with slicing lists, a colon by itself means "keep everything." The second argument takes column names as the first and last positions to slice on.</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69</a:t>
            </a:fld>
            <a:endParaRPr lang="en-US"/>
          </a:p>
        </p:txBody>
      </p:sp>
    </p:spTree>
    <p:extLst>
      <p:ext uri="{BB962C8B-B14F-4D97-AF65-F5344CB8AC3E}">
        <p14:creationId xmlns:p14="http://schemas.microsoft.com/office/powerpoint/2010/main" val="41403595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can slice on rows and columns at the same time: simply pass the appropriate slice to each argument. Here, you see the previous two slices being performed in the same line of code.</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70</a:t>
            </a:fld>
            <a:endParaRPr lang="en-US"/>
          </a:p>
        </p:txBody>
      </p:sp>
    </p:spTree>
    <p:extLst>
      <p:ext uri="{BB962C8B-B14F-4D97-AF65-F5344CB8AC3E}">
        <p14:creationId xmlns:p14="http://schemas.microsoft.com/office/powerpoint/2010/main" val="26765634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slice dates with the same syntax as other types. The first and last dates are passed as strings.</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71</a:t>
            </a:fld>
            <a:endParaRPr lang="en-US"/>
          </a:p>
        </p:txBody>
      </p:sp>
    </p:spTree>
    <p:extLst>
      <p:ext uri="{BB962C8B-B14F-4D97-AF65-F5344CB8AC3E}">
        <p14:creationId xmlns:p14="http://schemas.microsoft.com/office/powerpoint/2010/main" val="2000420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One helpful feature is that you can slice by partial dates. Here, the first and last positions are only specified as 2014 and 2016, with no month or day parts. pandas interprets this as slicing from the start of 2014 to the end of 2016; that is, all dates in 2014, 2015, and 2016.</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72</a:t>
            </a:fld>
            <a:endParaRPr lang="en-US"/>
          </a:p>
        </p:txBody>
      </p:sp>
    </p:spTree>
    <p:extLst>
      <p:ext uri="{BB962C8B-B14F-4D97-AF65-F5344CB8AC3E}">
        <p14:creationId xmlns:p14="http://schemas.microsoft.com/office/powerpoint/2010/main" val="4086435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can also slice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by row or column number using the </a:t>
            </a:r>
            <a:r>
              <a:rPr lang="en-ID" sz="1200" b="0" i="0" kern="1200" dirty="0" err="1">
                <a:solidFill>
                  <a:schemeClr val="tx1"/>
                </a:solidFill>
                <a:effectLst/>
                <a:latin typeface="+mn-lt"/>
                <a:ea typeface="+mn-ea"/>
                <a:cs typeface="+mn-cs"/>
              </a:rPr>
              <a:t>iloc</a:t>
            </a:r>
            <a:r>
              <a:rPr lang="en-ID" sz="1200" b="0" i="0" kern="1200" dirty="0">
                <a:solidFill>
                  <a:schemeClr val="tx1"/>
                </a:solidFill>
                <a:effectLst/>
                <a:latin typeface="+mn-lt"/>
                <a:ea typeface="+mn-ea"/>
                <a:cs typeface="+mn-cs"/>
              </a:rPr>
              <a:t> method. This uses a similar syntax to slicing lists, except that there are two arguments: one for rows and one for columns. Notice that, like list slicing but unlike </a:t>
            </a:r>
            <a:r>
              <a:rPr lang="en-ID" sz="1200" b="0" i="0" kern="1200" dirty="0" err="1">
                <a:solidFill>
                  <a:schemeClr val="tx1"/>
                </a:solidFill>
                <a:effectLst/>
                <a:latin typeface="+mn-lt"/>
                <a:ea typeface="+mn-ea"/>
                <a:cs typeface="+mn-cs"/>
              </a:rPr>
              <a:t>loc</a:t>
            </a:r>
            <a:r>
              <a:rPr lang="en-ID" sz="1200" b="0" i="0" kern="1200" dirty="0">
                <a:solidFill>
                  <a:schemeClr val="tx1"/>
                </a:solidFill>
                <a:effectLst/>
                <a:latin typeface="+mn-lt"/>
                <a:ea typeface="+mn-ea"/>
                <a:cs typeface="+mn-cs"/>
              </a:rPr>
              <a:t>, the final values aren't included in the slice. In this case, the fifth row and fourth column aren't included.</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73</a:t>
            </a:fld>
            <a:endParaRPr lang="en-US"/>
          </a:p>
        </p:txBody>
      </p:sp>
    </p:spTree>
    <p:extLst>
      <p:ext uri="{BB962C8B-B14F-4D97-AF65-F5344CB8AC3E}">
        <p14:creationId xmlns:p14="http://schemas.microsoft.com/office/powerpoint/2010/main" val="137701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We'll start by talking about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which form the core of pandas. In chapter 2, we'll discuss aggregating data to gather insights. In chapter 3, you'll learn all about slicing and indexing to subset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Finally, you'll visualize your data, deal with missing data, and read data into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Let's dive in.</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25673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saw how to create pivot tables with pandas in chapter two. In this lesson, you'll perform </a:t>
            </a:r>
            <a:r>
              <a:rPr lang="en-ID" sz="1200" b="0" i="0" kern="1200" dirty="0" err="1">
                <a:solidFill>
                  <a:schemeClr val="tx1"/>
                </a:solidFill>
                <a:effectLst/>
                <a:latin typeface="+mn-lt"/>
                <a:ea typeface="+mn-ea"/>
                <a:cs typeface="+mn-cs"/>
              </a:rPr>
              <a:t>subsetting</a:t>
            </a:r>
            <a:r>
              <a:rPr lang="en-ID" sz="1200" b="0" i="0" kern="1200" dirty="0">
                <a:solidFill>
                  <a:schemeClr val="tx1"/>
                </a:solidFill>
                <a:effectLst/>
                <a:latin typeface="+mn-lt"/>
                <a:ea typeface="+mn-ea"/>
                <a:cs typeface="+mn-cs"/>
              </a:rPr>
              <a:t> and calculations on pivot tables.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74</a:t>
            </a:fld>
            <a:endParaRPr lang="en-US"/>
          </a:p>
        </p:txBody>
      </p:sp>
    </p:spTree>
    <p:extLst>
      <p:ext uri="{BB962C8B-B14F-4D97-AF65-F5344CB8AC3E}">
        <p14:creationId xmlns:p14="http://schemas.microsoft.com/office/powerpoint/2010/main" val="1401964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Recall that you create a pivot table by calling dot-</a:t>
            </a:r>
            <a:r>
              <a:rPr lang="en-ID" sz="1200" b="0" i="0" kern="1200" dirty="0" err="1">
                <a:solidFill>
                  <a:schemeClr val="tx1"/>
                </a:solidFill>
                <a:effectLst/>
                <a:latin typeface="+mn-lt"/>
                <a:ea typeface="+mn-ea"/>
                <a:cs typeface="+mn-cs"/>
              </a:rPr>
              <a:t>pivot_table</a:t>
            </a:r>
            <a:r>
              <a:rPr lang="en-ID" sz="1200" b="0" i="0" kern="1200" dirty="0">
                <a:solidFill>
                  <a:schemeClr val="tx1"/>
                </a:solidFill>
                <a:effectLst/>
                <a:latin typeface="+mn-lt"/>
                <a:ea typeface="+mn-ea"/>
                <a:cs typeface="+mn-cs"/>
              </a:rPr>
              <a:t>. The first argument is the column name containing values to aggregate. The index argument lists the columns to group by and display in rows, and the columns argument lists the columns to group by and display in columns. We'll use the default aggregation function, which is mean.</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75</a:t>
            </a:fld>
            <a:endParaRPr lang="en-US"/>
          </a:p>
        </p:txBody>
      </p:sp>
    </p:spTree>
    <p:extLst>
      <p:ext uri="{BB962C8B-B14F-4D97-AF65-F5344CB8AC3E}">
        <p14:creationId xmlns:p14="http://schemas.microsoft.com/office/powerpoint/2010/main" val="38464203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Pivot tables are just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with sorted indexes. That means that all the fun stuff you've learned so far this chapter can be used on them. In particular, the </a:t>
            </a:r>
            <a:r>
              <a:rPr lang="en-ID" sz="1200" b="0" i="0" kern="1200" dirty="0" err="1">
                <a:solidFill>
                  <a:schemeClr val="tx1"/>
                </a:solidFill>
                <a:effectLst/>
                <a:latin typeface="+mn-lt"/>
                <a:ea typeface="+mn-ea"/>
                <a:cs typeface="+mn-cs"/>
              </a:rPr>
              <a:t>loc</a:t>
            </a:r>
            <a:r>
              <a:rPr lang="en-ID" sz="1200" b="0" i="0" kern="1200" dirty="0">
                <a:solidFill>
                  <a:schemeClr val="tx1"/>
                </a:solidFill>
                <a:effectLst/>
                <a:latin typeface="+mn-lt"/>
                <a:ea typeface="+mn-ea"/>
                <a:cs typeface="+mn-cs"/>
              </a:rPr>
              <a:t> and slicing combination is ideal for </a:t>
            </a:r>
            <a:r>
              <a:rPr lang="en-ID" sz="1200" b="0" i="0" kern="1200" dirty="0" err="1">
                <a:solidFill>
                  <a:schemeClr val="tx1"/>
                </a:solidFill>
                <a:effectLst/>
                <a:latin typeface="+mn-lt"/>
                <a:ea typeface="+mn-ea"/>
                <a:cs typeface="+mn-cs"/>
              </a:rPr>
              <a:t>subsetting</a:t>
            </a:r>
            <a:r>
              <a:rPr lang="en-ID" sz="1200" b="0" i="0" kern="1200" dirty="0">
                <a:solidFill>
                  <a:schemeClr val="tx1"/>
                </a:solidFill>
                <a:effectLst/>
                <a:latin typeface="+mn-lt"/>
                <a:ea typeface="+mn-ea"/>
                <a:cs typeface="+mn-cs"/>
              </a:rPr>
              <a:t> pivot tables, like so.</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76</a:t>
            </a:fld>
            <a:endParaRPr lang="en-US"/>
          </a:p>
        </p:txBody>
      </p:sp>
    </p:spTree>
    <p:extLst>
      <p:ext uri="{BB962C8B-B14F-4D97-AF65-F5344CB8AC3E}">
        <p14:creationId xmlns:p14="http://schemas.microsoft.com/office/powerpoint/2010/main" val="22822163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 methods for calculating summary statistics on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such as mean, have an axis argument. The default value is "index," which means "calculate the statistic across rows." Here, the mean is calculated for each </a:t>
            </a:r>
            <a:r>
              <a:rPr lang="en-ID" sz="1200" b="0" i="0" kern="1200" dirty="0" err="1">
                <a:solidFill>
                  <a:schemeClr val="tx1"/>
                </a:solidFill>
                <a:effectLst/>
                <a:latin typeface="+mn-lt"/>
                <a:ea typeface="+mn-ea"/>
                <a:cs typeface="+mn-cs"/>
              </a:rPr>
              <a:t>color</a:t>
            </a:r>
            <a:r>
              <a:rPr lang="en-ID" sz="1200" b="0" i="0" kern="1200" dirty="0">
                <a:solidFill>
                  <a:schemeClr val="tx1"/>
                </a:solidFill>
                <a:effectLst/>
                <a:latin typeface="+mn-lt"/>
                <a:ea typeface="+mn-ea"/>
                <a:cs typeface="+mn-cs"/>
              </a:rPr>
              <a:t>. That is, "across the breeds." The </a:t>
            </a:r>
            <a:r>
              <a:rPr lang="en-ID" sz="1200" b="0" i="0" kern="1200" dirty="0" err="1">
                <a:solidFill>
                  <a:schemeClr val="tx1"/>
                </a:solidFill>
                <a:effectLst/>
                <a:latin typeface="+mn-lt"/>
                <a:ea typeface="+mn-ea"/>
                <a:cs typeface="+mn-cs"/>
              </a:rPr>
              <a:t>behavior</a:t>
            </a:r>
            <a:r>
              <a:rPr lang="en-ID" sz="1200" b="0" i="0" kern="1200" dirty="0">
                <a:solidFill>
                  <a:schemeClr val="tx1"/>
                </a:solidFill>
                <a:effectLst/>
                <a:latin typeface="+mn-lt"/>
                <a:ea typeface="+mn-ea"/>
                <a:cs typeface="+mn-cs"/>
              </a:rPr>
              <a:t> is the same as if you hadn't specified the axis argument.</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77</a:t>
            </a:fld>
            <a:endParaRPr lang="en-US"/>
          </a:p>
        </p:txBody>
      </p:sp>
    </p:spTree>
    <p:extLst>
      <p:ext uri="{BB962C8B-B14F-4D97-AF65-F5344CB8AC3E}">
        <p14:creationId xmlns:p14="http://schemas.microsoft.com/office/powerpoint/2010/main" val="529242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calculate a summary statistic for each row, that is, "across the columns," you set axis to "columns." Here, the mean height is calculated for each breed. That is, "across the </a:t>
            </a:r>
            <a:r>
              <a:rPr lang="en-ID" sz="1200" b="0" i="0" kern="1200" dirty="0" err="1">
                <a:solidFill>
                  <a:schemeClr val="tx1"/>
                </a:solidFill>
                <a:effectLst/>
                <a:latin typeface="+mn-lt"/>
                <a:ea typeface="+mn-ea"/>
                <a:cs typeface="+mn-cs"/>
              </a:rPr>
              <a:t>colors</a:t>
            </a:r>
            <a:r>
              <a:rPr lang="en-ID" sz="1200" b="0" i="0" kern="1200" dirty="0">
                <a:solidFill>
                  <a:schemeClr val="tx1"/>
                </a:solidFill>
                <a:effectLst/>
                <a:latin typeface="+mn-lt"/>
                <a:ea typeface="+mn-ea"/>
                <a:cs typeface="+mn-cs"/>
              </a:rPr>
              <a:t>." For most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setting the axis argument doesn't make any sense, since you'll have different data types in each column. Pivot tables are a special case since every column contains the same data type.</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78</a:t>
            </a:fld>
            <a:endParaRPr lang="en-US"/>
          </a:p>
        </p:txBody>
      </p:sp>
    </p:spTree>
    <p:extLst>
      <p:ext uri="{BB962C8B-B14F-4D97-AF65-F5344CB8AC3E}">
        <p14:creationId xmlns:p14="http://schemas.microsoft.com/office/powerpoint/2010/main" val="34024890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Remember when we talked about matplotlib at the beginning of the course? We'll need to import matplotlib-dot-</a:t>
            </a:r>
            <a:r>
              <a:rPr lang="en-ID" sz="1200" b="0" i="0" kern="1200" dirty="0" err="1">
                <a:solidFill>
                  <a:schemeClr val="tx1"/>
                </a:solidFill>
                <a:effectLst/>
                <a:latin typeface="+mn-lt"/>
                <a:ea typeface="+mn-ea"/>
                <a:cs typeface="+mn-cs"/>
              </a:rPr>
              <a:t>pyplot</a:t>
            </a:r>
            <a:r>
              <a:rPr lang="en-ID" sz="1200" b="0" i="0" kern="1200" dirty="0">
                <a:solidFill>
                  <a:schemeClr val="tx1"/>
                </a:solidFill>
                <a:effectLst/>
                <a:latin typeface="+mn-lt"/>
                <a:ea typeface="+mn-ea"/>
                <a:cs typeface="+mn-cs"/>
              </a:rPr>
              <a:t> as </a:t>
            </a:r>
            <a:r>
              <a:rPr lang="en-ID" sz="1200" b="0" i="0" kern="1200" dirty="0" err="1">
                <a:solidFill>
                  <a:schemeClr val="tx1"/>
                </a:solidFill>
                <a:effectLst/>
                <a:latin typeface="+mn-lt"/>
                <a:ea typeface="+mn-ea"/>
                <a:cs typeface="+mn-cs"/>
              </a:rPr>
              <a:t>plt</a:t>
            </a:r>
            <a:r>
              <a:rPr lang="en-ID" sz="1200" b="0" i="0" kern="1200" dirty="0">
                <a:solidFill>
                  <a:schemeClr val="tx1"/>
                </a:solidFill>
                <a:effectLst/>
                <a:latin typeface="+mn-lt"/>
                <a:ea typeface="+mn-ea"/>
                <a:cs typeface="+mn-cs"/>
              </a:rPr>
              <a:t> in order to display our visualizations. Just like pd is the standard alias for pandas, </a:t>
            </a:r>
            <a:r>
              <a:rPr lang="en-ID" sz="1200" b="0" i="0" kern="1200" dirty="0" err="1">
                <a:solidFill>
                  <a:schemeClr val="tx1"/>
                </a:solidFill>
                <a:effectLst/>
                <a:latin typeface="+mn-lt"/>
                <a:ea typeface="+mn-ea"/>
                <a:cs typeface="+mn-cs"/>
              </a:rPr>
              <a:t>plt</a:t>
            </a:r>
            <a:r>
              <a:rPr lang="en-ID" sz="1200" b="0" i="0" kern="1200" dirty="0">
                <a:solidFill>
                  <a:schemeClr val="tx1"/>
                </a:solidFill>
                <a:effectLst/>
                <a:latin typeface="+mn-lt"/>
                <a:ea typeface="+mn-ea"/>
                <a:cs typeface="+mn-cs"/>
              </a:rPr>
              <a:t> is the standard alias for matplotlib-dot-</a:t>
            </a:r>
            <a:r>
              <a:rPr lang="en-ID" sz="1200" b="0" i="0" kern="1200" dirty="0" err="1">
                <a:solidFill>
                  <a:schemeClr val="tx1"/>
                </a:solidFill>
                <a:effectLst/>
                <a:latin typeface="+mn-lt"/>
                <a:ea typeface="+mn-ea"/>
                <a:cs typeface="+mn-cs"/>
              </a:rPr>
              <a:t>pyplot</a:t>
            </a:r>
            <a:r>
              <a:rPr lang="en-ID" sz="1200" b="0" i="0" kern="1200" dirty="0">
                <a:solidFill>
                  <a:schemeClr val="tx1"/>
                </a:solidFill>
                <a:effectLst/>
                <a:latin typeface="+mn-lt"/>
                <a:ea typeface="+mn-ea"/>
                <a:cs typeface="+mn-cs"/>
              </a:rPr>
              <a:t>. Let's create a histogram, which shows the distribution of a numeric variable. We can create a histogram of the height variable by selecting the column and calling dot-hist. In order to show the plot, we need to call </a:t>
            </a:r>
            <a:r>
              <a:rPr lang="en-ID" sz="1200" b="0" i="0" kern="1200" dirty="0" err="1">
                <a:solidFill>
                  <a:schemeClr val="tx1"/>
                </a:solidFill>
                <a:effectLst/>
                <a:latin typeface="+mn-lt"/>
                <a:ea typeface="+mn-ea"/>
                <a:cs typeface="+mn-cs"/>
              </a:rPr>
              <a:t>plt</a:t>
            </a:r>
            <a:r>
              <a:rPr lang="en-ID" sz="1200" b="0" i="0" kern="1200" dirty="0">
                <a:solidFill>
                  <a:schemeClr val="tx1"/>
                </a:solidFill>
                <a:effectLst/>
                <a:latin typeface="+mn-lt"/>
                <a:ea typeface="+mn-ea"/>
                <a:cs typeface="+mn-cs"/>
              </a:rPr>
              <a:t>-dot-show. The x-axis represents the heights of the dogs, and the y-axis represents the number of dogs in each height range. By grouping observations into ranges, the histogram allows us to see that there are a lot of dogs around 50 to 60 </a:t>
            </a:r>
            <a:r>
              <a:rPr lang="en-ID" sz="1200" b="0" i="0" kern="1200" dirty="0" err="1">
                <a:solidFill>
                  <a:schemeClr val="tx1"/>
                </a:solidFill>
                <a:effectLst/>
                <a:latin typeface="+mn-lt"/>
                <a:ea typeface="+mn-ea"/>
                <a:cs typeface="+mn-cs"/>
              </a:rPr>
              <a:t>centimeters</a:t>
            </a:r>
            <a:r>
              <a:rPr lang="en-ID" sz="1200" b="0" i="0" kern="1200" dirty="0">
                <a:solidFill>
                  <a:schemeClr val="tx1"/>
                </a:solidFill>
                <a:effectLst/>
                <a:latin typeface="+mn-lt"/>
                <a:ea typeface="+mn-ea"/>
                <a:cs typeface="+mn-cs"/>
              </a:rPr>
              <a:t> tall.</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81</a:t>
            </a:fld>
            <a:endParaRPr lang="en-US"/>
          </a:p>
        </p:txBody>
      </p:sp>
    </p:spTree>
    <p:extLst>
      <p:ext uri="{BB962C8B-B14F-4D97-AF65-F5344CB8AC3E}">
        <p14:creationId xmlns:p14="http://schemas.microsoft.com/office/powerpoint/2010/main" val="35899556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can adjust the number of bars, or bins, using the "bins" argument. Increasing or decreasing this can give us a better idea of what the distribution looks like.</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82</a:t>
            </a:fld>
            <a:endParaRPr lang="en-US"/>
          </a:p>
        </p:txBody>
      </p:sp>
    </p:spTree>
    <p:extLst>
      <p:ext uri="{BB962C8B-B14F-4D97-AF65-F5344CB8AC3E}">
        <p14:creationId xmlns:p14="http://schemas.microsoft.com/office/powerpoint/2010/main" val="24506347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Bar plots can reveal relationships between a categorical variable and a numeric variable, like breed and weight. To compute the average weight of each breed, we group by breed, select the weight column, and take the mean, giving us the average weight of each breed.</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83</a:t>
            </a:fld>
            <a:endParaRPr lang="en-US"/>
          </a:p>
        </p:txBody>
      </p:sp>
    </p:spTree>
    <p:extLst>
      <p:ext uri="{BB962C8B-B14F-4D97-AF65-F5344CB8AC3E}">
        <p14:creationId xmlns:p14="http://schemas.microsoft.com/office/powerpoint/2010/main" val="3348223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Line plots are great for visualizing changes in numeric variables over time. Lucky for us, a Labrador named Sully has been weighed by his owner every month - let's see how his weight has changed over the year. We can use the plot method again, but this time, we pass in three arguments: date as x, weight as y, and "kind" equals "line." Sully's weight has fluctuated quite a bit over the year!</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84</a:t>
            </a:fld>
            <a:endParaRPr lang="en-US"/>
          </a:p>
        </p:txBody>
      </p:sp>
    </p:spTree>
    <p:extLst>
      <p:ext uri="{BB962C8B-B14F-4D97-AF65-F5344CB8AC3E}">
        <p14:creationId xmlns:p14="http://schemas.microsoft.com/office/powerpoint/2010/main" val="13522483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Most data is not perfect - there's always a possibility that there are some pieces missing from your dataset. For example, maybe on the day that Bella and Cooper's owner weighed them,</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85</a:t>
            </a:fld>
            <a:endParaRPr lang="en-US"/>
          </a:p>
        </p:txBody>
      </p:sp>
    </p:spTree>
    <p:extLst>
      <p:ext uri="{BB962C8B-B14F-4D97-AF65-F5344CB8AC3E}">
        <p14:creationId xmlns:p14="http://schemas.microsoft.com/office/powerpoint/2010/main" val="133076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pandas is built on top of two essential Python packages, NumPy and Matplotlib. </a:t>
            </a:r>
            <a:r>
              <a:rPr lang="en-ID" sz="1200" b="0" i="0" kern="1200" dirty="0" err="1">
                <a:solidFill>
                  <a:schemeClr val="tx1"/>
                </a:solidFill>
                <a:effectLst/>
                <a:latin typeface="+mn-lt"/>
                <a:ea typeface="+mn-ea"/>
                <a:cs typeface="+mn-cs"/>
              </a:rPr>
              <a:t>Numpy</a:t>
            </a:r>
            <a:r>
              <a:rPr lang="en-ID" sz="1200" b="0" i="0" kern="1200" dirty="0">
                <a:solidFill>
                  <a:schemeClr val="tx1"/>
                </a:solidFill>
                <a:effectLst/>
                <a:latin typeface="+mn-lt"/>
                <a:ea typeface="+mn-ea"/>
                <a:cs typeface="+mn-cs"/>
              </a:rPr>
              <a:t> provides multidimensional array objects for easy data manipulation that pandas uses to store data, and Matplotlib has powerful data visualization capabilities that pandas takes advantage of.</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206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In a pandas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missing values are indicated with N-a-N, which stands for "not a number."</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86</a:t>
            </a:fld>
            <a:endParaRPr lang="en-US"/>
          </a:p>
        </p:txBody>
      </p:sp>
    </p:spTree>
    <p:extLst>
      <p:ext uri="{BB962C8B-B14F-4D97-AF65-F5344CB8AC3E}">
        <p14:creationId xmlns:p14="http://schemas.microsoft.com/office/powerpoint/2010/main" val="21955011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you first get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it's a good idea to get a sense of whether it contains any missing values, and if so, how many. That's where the </a:t>
            </a:r>
            <a:r>
              <a:rPr lang="en-ID" sz="1200" b="0" i="0" kern="1200" dirty="0" err="1">
                <a:solidFill>
                  <a:schemeClr val="tx1"/>
                </a:solidFill>
                <a:effectLst/>
                <a:latin typeface="+mn-lt"/>
                <a:ea typeface="+mn-ea"/>
                <a:cs typeface="+mn-cs"/>
              </a:rPr>
              <a:t>isna</a:t>
            </a:r>
            <a:r>
              <a:rPr lang="en-ID" sz="1200" b="0" i="0" kern="1200" dirty="0">
                <a:solidFill>
                  <a:schemeClr val="tx1"/>
                </a:solidFill>
                <a:effectLst/>
                <a:latin typeface="+mn-lt"/>
                <a:ea typeface="+mn-ea"/>
                <a:cs typeface="+mn-cs"/>
              </a:rPr>
              <a:t> method comes in. When we call </a:t>
            </a:r>
            <a:r>
              <a:rPr lang="en-ID" sz="1200" b="0" i="0" kern="1200" dirty="0" err="1">
                <a:solidFill>
                  <a:schemeClr val="tx1"/>
                </a:solidFill>
                <a:effectLst/>
                <a:latin typeface="+mn-lt"/>
                <a:ea typeface="+mn-ea"/>
                <a:cs typeface="+mn-cs"/>
              </a:rPr>
              <a:t>isna</a:t>
            </a:r>
            <a:r>
              <a:rPr lang="en-ID" sz="1200" b="0" i="0" kern="1200" dirty="0">
                <a:solidFill>
                  <a:schemeClr val="tx1"/>
                </a:solidFill>
                <a:effectLst/>
                <a:latin typeface="+mn-lt"/>
                <a:ea typeface="+mn-ea"/>
                <a:cs typeface="+mn-cs"/>
              </a:rPr>
              <a:t> on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we get a Boolean for every single value indicating whether the value is missing or not, but this isn't very helpful when you're working with a lot of data.</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87</a:t>
            </a:fld>
            <a:endParaRPr lang="en-US"/>
          </a:p>
        </p:txBody>
      </p:sp>
    </p:spTree>
    <p:extLst>
      <p:ext uri="{BB962C8B-B14F-4D97-AF65-F5344CB8AC3E}">
        <p14:creationId xmlns:p14="http://schemas.microsoft.com/office/powerpoint/2010/main" val="39857480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If we chain dot-</a:t>
            </a:r>
            <a:r>
              <a:rPr lang="en-ID" sz="1200" b="0" i="0" kern="1200" dirty="0" err="1">
                <a:solidFill>
                  <a:schemeClr val="tx1"/>
                </a:solidFill>
                <a:effectLst/>
                <a:latin typeface="+mn-lt"/>
                <a:ea typeface="+mn-ea"/>
                <a:cs typeface="+mn-cs"/>
              </a:rPr>
              <a:t>isna</a:t>
            </a:r>
            <a:r>
              <a:rPr lang="en-ID" sz="1200" b="0" i="0" kern="1200" dirty="0">
                <a:solidFill>
                  <a:schemeClr val="tx1"/>
                </a:solidFill>
                <a:effectLst/>
                <a:latin typeface="+mn-lt"/>
                <a:ea typeface="+mn-ea"/>
                <a:cs typeface="+mn-cs"/>
              </a:rPr>
              <a:t> with dot-any, we get one value for each variable that tells us if there are any missing values in that column. Here, we see that there's at least one missing value in the weight column, but not in any of the others.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88</a:t>
            </a:fld>
            <a:endParaRPr lang="en-US"/>
          </a:p>
        </p:txBody>
      </p:sp>
    </p:spTree>
    <p:extLst>
      <p:ext uri="{BB962C8B-B14F-4D97-AF65-F5344CB8AC3E}">
        <p14:creationId xmlns:p14="http://schemas.microsoft.com/office/powerpoint/2010/main" val="3209762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Since taking the sum of Booleans is the same thing as counting the number of Trues, we can combine sum with </a:t>
            </a:r>
            <a:r>
              <a:rPr lang="en-ID" sz="1200" b="0" i="0" kern="1200" dirty="0" err="1">
                <a:solidFill>
                  <a:schemeClr val="tx1"/>
                </a:solidFill>
                <a:effectLst/>
                <a:latin typeface="+mn-lt"/>
                <a:ea typeface="+mn-ea"/>
                <a:cs typeface="+mn-cs"/>
              </a:rPr>
              <a:t>isna</a:t>
            </a:r>
            <a:r>
              <a:rPr lang="en-ID" sz="1200" b="0" i="0" kern="1200" dirty="0">
                <a:solidFill>
                  <a:schemeClr val="tx1"/>
                </a:solidFill>
                <a:effectLst/>
                <a:latin typeface="+mn-lt"/>
                <a:ea typeface="+mn-ea"/>
                <a:cs typeface="+mn-cs"/>
              </a:rPr>
              <a:t> to count the number of </a:t>
            </a:r>
            <a:r>
              <a:rPr lang="en-ID" sz="1200" b="0" i="0" kern="1200" dirty="0" err="1">
                <a:solidFill>
                  <a:schemeClr val="tx1"/>
                </a:solidFill>
                <a:effectLst/>
                <a:latin typeface="+mn-lt"/>
                <a:ea typeface="+mn-ea"/>
                <a:cs typeface="+mn-cs"/>
              </a:rPr>
              <a:t>NaNs</a:t>
            </a:r>
            <a:r>
              <a:rPr lang="en-ID" sz="1200" b="0" i="0" kern="1200" dirty="0">
                <a:solidFill>
                  <a:schemeClr val="tx1"/>
                </a:solidFill>
                <a:effectLst/>
                <a:latin typeface="+mn-lt"/>
                <a:ea typeface="+mn-ea"/>
                <a:cs typeface="+mn-cs"/>
              </a:rPr>
              <a:t> in each column.</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89</a:t>
            </a:fld>
            <a:endParaRPr lang="en-US"/>
          </a:p>
        </p:txBody>
      </p:sp>
    </p:spTree>
    <p:extLst>
      <p:ext uri="{BB962C8B-B14F-4D97-AF65-F5344CB8AC3E}">
        <p14:creationId xmlns:p14="http://schemas.microsoft.com/office/powerpoint/2010/main" val="9439702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can use those counts to visualize the missing values in the dataset using a bar plot. Plots like this are more interesting when you have missing data across different variables, while here, only weights are missing. Now that we know there are missing values in the dataset, what can we do about them?</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90</a:t>
            </a:fld>
            <a:endParaRPr lang="en-US"/>
          </a:p>
        </p:txBody>
      </p:sp>
    </p:spTree>
    <p:extLst>
      <p:ext uri="{BB962C8B-B14F-4D97-AF65-F5344CB8AC3E}">
        <p14:creationId xmlns:p14="http://schemas.microsoft.com/office/powerpoint/2010/main" val="22318532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One option is to remove the rows in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that contain missing values. This can be done using the </a:t>
            </a:r>
            <a:r>
              <a:rPr lang="en-ID" sz="1200" b="0" i="0" kern="1200" dirty="0" err="1">
                <a:solidFill>
                  <a:schemeClr val="tx1"/>
                </a:solidFill>
                <a:effectLst/>
                <a:latin typeface="+mn-lt"/>
                <a:ea typeface="+mn-ea"/>
                <a:cs typeface="+mn-cs"/>
              </a:rPr>
              <a:t>dropna</a:t>
            </a:r>
            <a:r>
              <a:rPr lang="en-ID" sz="1200" b="0" i="0" kern="1200" dirty="0">
                <a:solidFill>
                  <a:schemeClr val="tx1"/>
                </a:solidFill>
                <a:effectLst/>
                <a:latin typeface="+mn-lt"/>
                <a:ea typeface="+mn-ea"/>
                <a:cs typeface="+mn-cs"/>
              </a:rPr>
              <a:t> method. However, this may not be ideal if you have a lot of missing data, since that means losing a lot of observations.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91</a:t>
            </a:fld>
            <a:endParaRPr lang="en-US"/>
          </a:p>
        </p:txBody>
      </p:sp>
    </p:spTree>
    <p:extLst>
      <p:ext uri="{BB962C8B-B14F-4D97-AF65-F5344CB8AC3E}">
        <p14:creationId xmlns:p14="http://schemas.microsoft.com/office/powerpoint/2010/main" val="9723339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Another option is to replace missing values with another value. The </a:t>
            </a:r>
            <a:r>
              <a:rPr lang="en-ID" sz="1200" b="0" i="0" kern="1200" dirty="0" err="1">
                <a:solidFill>
                  <a:schemeClr val="tx1"/>
                </a:solidFill>
                <a:effectLst/>
                <a:latin typeface="+mn-lt"/>
                <a:ea typeface="+mn-ea"/>
                <a:cs typeface="+mn-cs"/>
              </a:rPr>
              <a:t>fillna</a:t>
            </a:r>
            <a:r>
              <a:rPr lang="en-ID" sz="1200" b="0" i="0" kern="1200" dirty="0">
                <a:solidFill>
                  <a:schemeClr val="tx1"/>
                </a:solidFill>
                <a:effectLst/>
                <a:latin typeface="+mn-lt"/>
                <a:ea typeface="+mn-ea"/>
                <a:cs typeface="+mn-cs"/>
              </a:rPr>
              <a:t> method takes in a value, and all </a:t>
            </a:r>
            <a:r>
              <a:rPr lang="en-ID" sz="1200" b="0" i="0" kern="1200" dirty="0" err="1">
                <a:solidFill>
                  <a:schemeClr val="tx1"/>
                </a:solidFill>
                <a:effectLst/>
                <a:latin typeface="+mn-lt"/>
                <a:ea typeface="+mn-ea"/>
                <a:cs typeface="+mn-cs"/>
              </a:rPr>
              <a:t>NaNs</a:t>
            </a:r>
            <a:r>
              <a:rPr lang="en-ID" sz="1200" b="0" i="0" kern="1200" dirty="0">
                <a:solidFill>
                  <a:schemeClr val="tx1"/>
                </a:solidFill>
                <a:effectLst/>
                <a:latin typeface="+mn-lt"/>
                <a:ea typeface="+mn-ea"/>
                <a:cs typeface="+mn-cs"/>
              </a:rPr>
              <a:t> will be replaced with this value. There are also many sophisticated techniques for replacing missing values, which you can learn more about in our course about missing data.</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92</a:t>
            </a:fld>
            <a:endParaRPr lang="en-US"/>
          </a:p>
        </p:txBody>
      </p:sp>
    </p:spTree>
    <p:extLst>
      <p:ext uri="{BB962C8B-B14F-4D97-AF65-F5344CB8AC3E}">
        <p14:creationId xmlns:p14="http://schemas.microsoft.com/office/powerpoint/2010/main" val="1478521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that you've learned a lot about how to work with pandas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how do you get data into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in the first place?</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93</a:t>
            </a:fld>
            <a:endParaRPr lang="en-US"/>
          </a:p>
        </p:txBody>
      </p:sp>
    </p:spTree>
    <p:extLst>
      <p:ext uri="{BB962C8B-B14F-4D97-AF65-F5344CB8AC3E}">
        <p14:creationId xmlns:p14="http://schemas.microsoft.com/office/powerpoint/2010/main" val="3037861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Before creating your own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let's talk about dictionaries. A dictionary is a way of storing data in Python. It holds a set of key-value pairs. You can create a dictionary like this, using curly braces. Inside, each key-value pair is written as "key colon value." Let's create a dictionary that holds information about a book. "Title" is a key in the dictionary, and "Charlotte's Web" is its corresponding value, and so on. You can access values of a dictionary via their keys in square brackets. For example, we can access the value of "title" like this</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94</a:t>
            </a:fld>
            <a:endParaRPr lang="en-US"/>
          </a:p>
        </p:txBody>
      </p:sp>
    </p:spTree>
    <p:extLst>
      <p:ext uri="{BB962C8B-B14F-4D97-AF65-F5344CB8AC3E}">
        <p14:creationId xmlns:p14="http://schemas.microsoft.com/office/powerpoint/2010/main" val="31549894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There are many ways to create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from scratch, but we'll discuss two ways: from a list of dictionaries and from a dictionary of lists. In the first method,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is built up row by row, while in the second method, the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is built up column by column.</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95</a:t>
            </a:fld>
            <a:endParaRPr lang="en-US"/>
          </a:p>
        </p:txBody>
      </p:sp>
    </p:spTree>
    <p:extLst>
      <p:ext uri="{BB962C8B-B14F-4D97-AF65-F5344CB8AC3E}">
        <p14:creationId xmlns:p14="http://schemas.microsoft.com/office/powerpoint/2010/main" val="981476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pandas has millions of users, with </a:t>
            </a:r>
            <a:r>
              <a:rPr lang="en-ID" sz="1200" b="0" i="0" kern="1200" dirty="0" err="1">
                <a:solidFill>
                  <a:schemeClr val="tx1"/>
                </a:solidFill>
                <a:effectLst/>
                <a:latin typeface="+mn-lt"/>
                <a:ea typeface="+mn-ea"/>
                <a:cs typeface="+mn-cs"/>
              </a:rPr>
              <a:t>PyPi</a:t>
            </a:r>
            <a:r>
              <a:rPr lang="en-ID" sz="1200" b="0" i="0" kern="1200" dirty="0">
                <a:solidFill>
                  <a:schemeClr val="tx1"/>
                </a:solidFill>
                <a:effectLst/>
                <a:latin typeface="+mn-lt"/>
                <a:ea typeface="+mn-ea"/>
                <a:cs typeface="+mn-cs"/>
              </a:rPr>
              <a:t> recording about 14 million downloads in December 2019. This represents almost the entire Python data science community!</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0341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have some new dog data to put into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Let's start with the first method to do this, creating a list of dictionaries. First, we'll create a new list using square brackets to hold our dictionaries. Then, we'll go through the first row of our data and put it in a dictionary. Each key, on the left of each colon, will become a column name. Each value is one dog's data for that column. Here, the first key is "name," which is the first column name, and its corresponding value is "Ginger," the name of the first dog. The second key is the second column name, "breed," and its value is "Dachshund," which is the first dog's breed. Then we have the dog's height and weight. For the next row, we create another dictionary that follows the same format.</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96</a:t>
            </a:fld>
            <a:endParaRPr lang="en-US"/>
          </a:p>
        </p:txBody>
      </p:sp>
    </p:spTree>
    <p:extLst>
      <p:ext uri="{BB962C8B-B14F-4D97-AF65-F5344CB8AC3E}">
        <p14:creationId xmlns:p14="http://schemas.microsoft.com/office/powerpoint/2010/main" val="8486677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that we have our list of dictionaries, we can pass it into pd-dot-</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to convert it into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form.</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97</a:t>
            </a:fld>
            <a:endParaRPr lang="en-US"/>
          </a:p>
        </p:txBody>
      </p:sp>
    </p:spTree>
    <p:extLst>
      <p:ext uri="{BB962C8B-B14F-4D97-AF65-F5344CB8AC3E}">
        <p14:creationId xmlns:p14="http://schemas.microsoft.com/office/powerpoint/2010/main" val="26408005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let's talk about the dictionary of lists method. When using this method, we need to go through the data column by column. Remember that keys are to the left of a colon, and values are to the right. Each key will be a column name, and each value will be a list of the values in the column. First, we'll create a dictionary using curly braces. Let's start with the first column, which is called "name," so the first key is "name." The value is a list containing each name, from top to bottom. In this case, it's "Ginger" and "Scout." Next, we have the "breed" column, so we add "breed" as a key, and its corresponding value is a list containing "Dachshund" and "Dalmatian." Then we have </a:t>
            </a:r>
            <a:r>
              <a:rPr lang="en-ID" sz="1200" b="0" i="0" kern="1200" dirty="0" err="1">
                <a:solidFill>
                  <a:schemeClr val="tx1"/>
                </a:solidFill>
                <a:effectLst/>
                <a:latin typeface="+mn-lt"/>
                <a:ea typeface="+mn-ea"/>
                <a:cs typeface="+mn-cs"/>
              </a:rPr>
              <a:t>height_cm</a:t>
            </a:r>
            <a:r>
              <a:rPr lang="en-ID" sz="1200" b="0" i="0" kern="1200" dirty="0">
                <a:solidFill>
                  <a:schemeClr val="tx1"/>
                </a:solidFill>
                <a:effectLst/>
                <a:latin typeface="+mn-lt"/>
                <a:ea typeface="+mn-ea"/>
                <a:cs typeface="+mn-cs"/>
              </a:rPr>
              <a:t>, which is 22 and 59, and </a:t>
            </a:r>
            <a:r>
              <a:rPr lang="en-ID" sz="1200" b="0" i="0" kern="1200" dirty="0" err="1">
                <a:solidFill>
                  <a:schemeClr val="tx1"/>
                </a:solidFill>
                <a:effectLst/>
                <a:latin typeface="+mn-lt"/>
                <a:ea typeface="+mn-ea"/>
                <a:cs typeface="+mn-cs"/>
              </a:rPr>
              <a:t>weight_kg</a:t>
            </a:r>
            <a:r>
              <a:rPr lang="en-ID" sz="1200" b="0" i="0" kern="1200" dirty="0">
                <a:solidFill>
                  <a:schemeClr val="tx1"/>
                </a:solidFill>
                <a:effectLst/>
                <a:latin typeface="+mn-lt"/>
                <a:ea typeface="+mn-ea"/>
                <a:cs typeface="+mn-cs"/>
              </a:rPr>
              <a:t>, which is 10 and 25. Now that we have our dictionary of lists set up, we can pass it into pd-dot-</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to convert it into a pandas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98</a:t>
            </a:fld>
            <a:endParaRPr lang="en-US"/>
          </a:p>
        </p:txBody>
      </p:sp>
    </p:spTree>
    <p:extLst>
      <p:ext uri="{BB962C8B-B14F-4D97-AF65-F5344CB8AC3E}">
        <p14:creationId xmlns:p14="http://schemas.microsoft.com/office/powerpoint/2010/main" val="23484795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If we print the new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we can see that it's exactly what we wanted.</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99</a:t>
            </a:fld>
            <a:endParaRPr lang="en-US"/>
          </a:p>
        </p:txBody>
      </p:sp>
    </p:spTree>
    <p:extLst>
      <p:ext uri="{BB962C8B-B14F-4D97-AF65-F5344CB8AC3E}">
        <p14:creationId xmlns:p14="http://schemas.microsoft.com/office/powerpoint/2010/main" val="23954856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You now know how to create your own </a:t>
            </a:r>
            <a:r>
              <a:rPr lang="en-ID" sz="1200" b="0" i="0" kern="1200" dirty="0" err="1">
                <a:solidFill>
                  <a:schemeClr val="tx1"/>
                </a:solidFill>
                <a:effectLst/>
                <a:latin typeface="+mn-lt"/>
                <a:ea typeface="+mn-ea"/>
                <a:cs typeface="+mn-cs"/>
              </a:rPr>
              <a:t>DataFrames</a:t>
            </a:r>
            <a:r>
              <a:rPr lang="en-ID" sz="1200" b="0" i="0" kern="1200" dirty="0">
                <a:solidFill>
                  <a:schemeClr val="tx1"/>
                </a:solidFill>
                <a:effectLst/>
                <a:latin typeface="+mn-lt"/>
                <a:ea typeface="+mn-ea"/>
                <a:cs typeface="+mn-cs"/>
              </a:rPr>
              <a:t>, but typing out your data entry-by-entry isn't usually the most efficient way to get your data into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In this video, you'll learn how to pull data from CSV files.</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100</a:t>
            </a:fld>
            <a:endParaRPr lang="en-US"/>
          </a:p>
        </p:txBody>
      </p:sp>
    </p:spTree>
    <p:extLst>
      <p:ext uri="{BB962C8B-B14F-4D97-AF65-F5344CB8AC3E}">
        <p14:creationId xmlns:p14="http://schemas.microsoft.com/office/powerpoint/2010/main" val="9241520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CSV, or comma-separated values, is a common data storage file type. It's designed to store tabular data, just like a pandas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It's a text file, where each row of data has its own line, and each value is separated by a comma. Almost every database, programming language, and piece of data analysis software can read and write CSV files. That makes it a good storage format if you need to share your data with other people who may be using different tools than you.</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101</a:t>
            </a:fld>
            <a:endParaRPr lang="en-US"/>
          </a:p>
        </p:txBody>
      </p:sp>
    </p:spTree>
    <p:extLst>
      <p:ext uri="{BB962C8B-B14F-4D97-AF65-F5344CB8AC3E}">
        <p14:creationId xmlns:p14="http://schemas.microsoft.com/office/powerpoint/2010/main" val="16946216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Remember the dogs from the last video? Their data is stored in a CSV file called </a:t>
            </a:r>
            <a:r>
              <a:rPr lang="en-ID" sz="1200" b="0" i="0" kern="1200" dirty="0" err="1">
                <a:solidFill>
                  <a:schemeClr val="tx1"/>
                </a:solidFill>
                <a:effectLst/>
                <a:latin typeface="+mn-lt"/>
                <a:ea typeface="+mn-ea"/>
                <a:cs typeface="+mn-cs"/>
              </a:rPr>
              <a:t>new_dogs</a:t>
            </a:r>
            <a:r>
              <a:rPr lang="en-ID" sz="1200" b="0" i="0" kern="1200" dirty="0">
                <a:solidFill>
                  <a:schemeClr val="tx1"/>
                </a:solidFill>
                <a:effectLst/>
                <a:latin typeface="+mn-lt"/>
                <a:ea typeface="+mn-ea"/>
                <a:cs typeface="+mn-cs"/>
              </a:rPr>
              <a:t>-dot-csv, which looks like this.</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102</a:t>
            </a:fld>
            <a:endParaRPr lang="en-US"/>
          </a:p>
        </p:txBody>
      </p:sp>
    </p:spTree>
    <p:extLst>
      <p:ext uri="{BB962C8B-B14F-4D97-AF65-F5344CB8AC3E}">
        <p14:creationId xmlns:p14="http://schemas.microsoft.com/office/powerpoint/2010/main" val="40586350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We can put this data in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using the handy pandas function, read-underscore-csv, and pass it the file path of the CSV.</a:t>
            </a:r>
          </a:p>
          <a:p>
            <a:br>
              <a:rPr lang="en-ID" sz="1200" b="0" i="0" kern="1200" dirty="0">
                <a:solidFill>
                  <a:schemeClr val="tx1"/>
                </a:solidFill>
                <a:effectLst/>
                <a:latin typeface="+mn-lt"/>
                <a:ea typeface="+mn-ea"/>
                <a:cs typeface="+mn-cs"/>
              </a:rPr>
            </a:br>
            <a:endParaRPr lang="en-ID" sz="1200" b="0" i="0" kern="1200" dirty="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103</a:t>
            </a:fld>
            <a:endParaRPr lang="en-US"/>
          </a:p>
        </p:txBody>
      </p:sp>
    </p:spTree>
    <p:extLst>
      <p:ext uri="{BB962C8B-B14F-4D97-AF65-F5344CB8AC3E}">
        <p14:creationId xmlns:p14="http://schemas.microsoft.com/office/powerpoint/2010/main" val="33771961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that the data is in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form, we can manipulate it using some of the functions from earlier in the course. Here, we'll add a body mass index column.</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104</a:t>
            </a:fld>
            <a:endParaRPr lang="en-US"/>
          </a:p>
        </p:txBody>
      </p:sp>
    </p:spTree>
    <p:extLst>
      <p:ext uri="{BB962C8B-B14F-4D97-AF65-F5344CB8AC3E}">
        <p14:creationId xmlns:p14="http://schemas.microsoft.com/office/powerpoint/2010/main" val="24828306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that we've changed the data let's create an updated CSV file to share with the dogs' owners. To convert a </a:t>
            </a:r>
            <a:r>
              <a:rPr lang="en-ID" sz="1200" b="0" i="0" kern="1200" dirty="0" err="1">
                <a:solidFill>
                  <a:schemeClr val="tx1"/>
                </a:solidFill>
                <a:effectLst/>
                <a:latin typeface="+mn-lt"/>
                <a:ea typeface="+mn-ea"/>
                <a:cs typeface="+mn-cs"/>
              </a:rPr>
              <a:t>DataFrame</a:t>
            </a:r>
            <a:r>
              <a:rPr lang="en-ID" sz="1200" b="0" i="0" kern="1200" dirty="0">
                <a:solidFill>
                  <a:schemeClr val="tx1"/>
                </a:solidFill>
                <a:effectLst/>
                <a:latin typeface="+mn-lt"/>
                <a:ea typeface="+mn-ea"/>
                <a:cs typeface="+mn-cs"/>
              </a:rPr>
              <a:t> to a CSV, we can use </a:t>
            </a:r>
            <a:r>
              <a:rPr lang="en-ID" sz="1200" b="0" i="0" kern="1200" dirty="0" err="1">
                <a:solidFill>
                  <a:schemeClr val="tx1"/>
                </a:solidFill>
                <a:effectLst/>
                <a:latin typeface="+mn-lt"/>
                <a:ea typeface="+mn-ea"/>
                <a:cs typeface="+mn-cs"/>
              </a:rPr>
              <a:t>new_dogs</a:t>
            </a:r>
            <a:r>
              <a:rPr lang="en-ID" sz="1200" b="0" i="0" kern="1200" dirty="0">
                <a:solidFill>
                  <a:schemeClr val="tx1"/>
                </a:solidFill>
                <a:effectLst/>
                <a:latin typeface="+mn-lt"/>
                <a:ea typeface="+mn-ea"/>
                <a:cs typeface="+mn-cs"/>
              </a:rPr>
              <a:t> dot to-underscore-csv, and pass in a new file path. If we take a look at the new file, it contains the BMI column.</a:t>
            </a:r>
            <a:endParaRPr lang="id-ID" dirty="0"/>
          </a:p>
        </p:txBody>
      </p:sp>
      <p:sp>
        <p:nvSpPr>
          <p:cNvPr id="4" name="Slide Number Placeholder 3"/>
          <p:cNvSpPr>
            <a:spLocks noGrp="1"/>
          </p:cNvSpPr>
          <p:nvPr>
            <p:ph type="sldNum" sz="quarter" idx="5"/>
          </p:nvPr>
        </p:nvSpPr>
        <p:spPr/>
        <p:txBody>
          <a:bodyPr/>
          <a:lstStyle/>
          <a:p>
            <a:fld id="{CA8BBCDD-EFCA-944C-88F9-B985A07C98CF}" type="slidenum">
              <a:rPr lang="en-US" smtClean="0"/>
              <a:t>105</a:t>
            </a:fld>
            <a:endParaRPr lang="en-US"/>
          </a:p>
        </p:txBody>
      </p:sp>
    </p:spTree>
    <p:extLst>
      <p:ext uri="{BB962C8B-B14F-4D97-AF65-F5344CB8AC3E}">
        <p14:creationId xmlns:p14="http://schemas.microsoft.com/office/powerpoint/2010/main" val="2279490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There are several ways to store data for analysis, but rectangular data, sometimes called "tabular data" is the most common form. In this example, with dogs, each observation, or each dog, is a row, and each variable, or each dog property, is a column. pandas is designed to work with rectangular data like this.</a:t>
            </a:r>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01DAB-F3E0-7E46-B6D8-8D02D9F1B30A}"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01118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cfa7afdf1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cfa7afdf14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cfa7afdf1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cfa7afdf14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7135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cfa7afdf1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cfa7afdf14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7265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cfa7afdf1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cfa7afdf14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50225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cfa2ef2c23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gcfa2ef2c23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58240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cfa2ef2c23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gcfa2ef2c23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9000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cfa2ef2c23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gcfa2ef2c23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267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cfa2ef2c23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gcfa2ef2c23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7934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fa7afdf14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gcfa7afdf14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19896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cfa7afdf14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gcfa7afdf14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62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ED0F-5D53-864C-A4CE-F6478545AE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5A7D14-4D62-F843-AF5D-247E208D6E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1A889E-8A4A-C241-AF6B-494F9FDD6316}"/>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5" name="Footer Placeholder 4">
            <a:extLst>
              <a:ext uri="{FF2B5EF4-FFF2-40B4-BE49-F238E27FC236}">
                <a16:creationId xmlns:a16="http://schemas.microsoft.com/office/drawing/2014/main" id="{55CAC6BF-1246-4249-9681-518B254D1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8327E-310D-EE49-B16B-4220E0EEA839}"/>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351114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C5FB-9CA5-FE45-8922-C408AEA42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1246E-7029-AC47-B120-A953A094E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34EB7-AF76-3643-9AC0-A15C207FCB0F}"/>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5" name="Footer Placeholder 4">
            <a:extLst>
              <a:ext uri="{FF2B5EF4-FFF2-40B4-BE49-F238E27FC236}">
                <a16:creationId xmlns:a16="http://schemas.microsoft.com/office/drawing/2014/main" id="{4641655A-C772-8F4D-85A5-47CEFD165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7E7B8-DC4B-0D42-98D5-C57B14F98CDB}"/>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172739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30964-019F-2648-A236-3D139F5646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DC728A-C2C0-2745-9ABA-D3CA457B1C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E9B88-7D57-B841-A8EF-AA2ABDAE247E}"/>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5" name="Footer Placeholder 4">
            <a:extLst>
              <a:ext uri="{FF2B5EF4-FFF2-40B4-BE49-F238E27FC236}">
                <a16:creationId xmlns:a16="http://schemas.microsoft.com/office/drawing/2014/main" id="{E1C54BDF-A14E-374B-B529-F5758BE94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748DA-89AB-5A49-A349-225AFDE4B9F9}"/>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423871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98488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761" b="0" i="0">
                <a:solidFill>
                  <a:srgbClr val="04182D"/>
                </a:solidFill>
                <a:latin typeface="Lucida Sans Unicode"/>
                <a:cs typeface="Lucida Sans Unicode"/>
              </a:defRPr>
            </a:lvl1pPr>
          </a:lstStyle>
          <a:p>
            <a:pPr marL="9939">
              <a:lnSpc>
                <a:spcPts val="1757"/>
              </a:lnSpc>
            </a:pPr>
            <a:r>
              <a:rPr lang="en-ID" spc="-70"/>
              <a:t>DATA</a:t>
            </a:r>
            <a:r>
              <a:rPr lang="en-ID" spc="-51"/>
              <a:t> </a:t>
            </a:r>
            <a:r>
              <a:rPr lang="en-ID" spc="27"/>
              <a:t>MANIPULATION</a:t>
            </a:r>
            <a:r>
              <a:rPr lang="en-ID" spc="-47"/>
              <a:t> </a:t>
            </a:r>
            <a:r>
              <a:rPr lang="en-ID" spc="43"/>
              <a:t>WITH</a:t>
            </a:r>
            <a:r>
              <a:rPr lang="en-ID" spc="-47"/>
              <a:t> </a:t>
            </a:r>
            <a:r>
              <a:rPr lang="en-ID" spc="27"/>
              <a:t>PANDAS</a:t>
            </a:r>
            <a:endParaRPr lang="en-ID" spc="27"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91342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21078" y="2276871"/>
            <a:ext cx="4949845" cy="770852"/>
          </a:xfrm>
        </p:spPr>
        <p:txBody>
          <a:bodyPr lIns="0" tIns="0" rIns="0" bIns="0"/>
          <a:lstStyle>
            <a:lvl1pPr>
              <a:defRPr sz="5009"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761" b="0" i="0">
                <a:solidFill>
                  <a:srgbClr val="04182D"/>
                </a:solidFill>
                <a:latin typeface="Lucida Sans Unicode"/>
                <a:cs typeface="Lucida Sans Unicode"/>
              </a:defRPr>
            </a:lvl1pPr>
          </a:lstStyle>
          <a:p>
            <a:pPr marL="9939">
              <a:lnSpc>
                <a:spcPts val="1757"/>
              </a:lnSpc>
            </a:pPr>
            <a:r>
              <a:rPr lang="en-ID" spc="-70"/>
              <a:t>DATA</a:t>
            </a:r>
            <a:r>
              <a:rPr lang="en-ID" spc="-51"/>
              <a:t> </a:t>
            </a:r>
            <a:r>
              <a:rPr lang="en-ID" spc="27"/>
              <a:t>MANIPULATION</a:t>
            </a:r>
            <a:r>
              <a:rPr lang="en-ID" spc="-47"/>
              <a:t> </a:t>
            </a:r>
            <a:r>
              <a:rPr lang="en-ID" spc="43"/>
              <a:t>WITH</a:t>
            </a:r>
            <a:r>
              <a:rPr lang="en-ID" spc="-47"/>
              <a:t> </a:t>
            </a:r>
            <a:r>
              <a:rPr lang="en-ID" spc="27"/>
              <a:t>PANDAS</a:t>
            </a:r>
            <a:endParaRPr lang="en-ID" spc="27"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54363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21078" y="2276871"/>
            <a:ext cx="4949845" cy="770852"/>
          </a:xfrm>
        </p:spPr>
        <p:txBody>
          <a:bodyPr lIns="0" tIns="0" rIns="0" bIns="0"/>
          <a:lstStyle>
            <a:lvl1pPr>
              <a:defRPr sz="5009" b="0" i="0">
                <a:solidFill>
                  <a:srgbClr val="04182D"/>
                </a:solidFill>
                <a:latin typeface="Lucida Sans Unicode"/>
                <a:cs typeface="Lucida Sans Unicode"/>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761" b="0" i="0">
                <a:solidFill>
                  <a:srgbClr val="04182D"/>
                </a:solidFill>
                <a:latin typeface="Lucida Sans Unicode"/>
                <a:cs typeface="Lucida Sans Unicode"/>
              </a:defRPr>
            </a:lvl1pPr>
          </a:lstStyle>
          <a:p>
            <a:pPr marL="9939">
              <a:lnSpc>
                <a:spcPts val="1757"/>
              </a:lnSpc>
            </a:pPr>
            <a:r>
              <a:rPr lang="en-ID" spc="-70"/>
              <a:t>DATA</a:t>
            </a:r>
            <a:r>
              <a:rPr lang="en-ID" spc="-51"/>
              <a:t> </a:t>
            </a:r>
            <a:r>
              <a:rPr lang="en-ID" spc="27"/>
              <a:t>MANIPULATION</a:t>
            </a:r>
            <a:r>
              <a:rPr lang="en-ID" spc="-47"/>
              <a:t> </a:t>
            </a:r>
            <a:r>
              <a:rPr lang="en-ID" spc="43"/>
              <a:t>WITH</a:t>
            </a:r>
            <a:r>
              <a:rPr lang="en-ID" spc="-47"/>
              <a:t> </a:t>
            </a:r>
            <a:r>
              <a:rPr lang="en-ID" spc="27"/>
              <a:t>PANDAS</a:t>
            </a:r>
            <a:endParaRPr lang="en-ID" spc="27"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30471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21078" y="2276871"/>
            <a:ext cx="4949845" cy="770852"/>
          </a:xfrm>
        </p:spPr>
        <p:txBody>
          <a:bodyPr lIns="0" tIns="0" rIns="0" bIns="0"/>
          <a:lstStyle>
            <a:lvl1pPr>
              <a:defRPr sz="5009" b="0" i="0">
                <a:solidFill>
                  <a:srgbClr val="04182D"/>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1761" b="0" i="0">
                <a:solidFill>
                  <a:srgbClr val="04182D"/>
                </a:solidFill>
                <a:latin typeface="Lucida Sans Unicode"/>
                <a:cs typeface="Lucida Sans Unicode"/>
              </a:defRPr>
            </a:lvl1pPr>
          </a:lstStyle>
          <a:p>
            <a:pPr marL="9939">
              <a:lnSpc>
                <a:spcPts val="1757"/>
              </a:lnSpc>
            </a:pPr>
            <a:r>
              <a:rPr lang="en-ID" spc="-70"/>
              <a:t>DATA</a:t>
            </a:r>
            <a:r>
              <a:rPr lang="en-ID" spc="-51"/>
              <a:t> </a:t>
            </a:r>
            <a:r>
              <a:rPr lang="en-ID" spc="27"/>
              <a:t>MANIPULATION</a:t>
            </a:r>
            <a:r>
              <a:rPr lang="en-ID" spc="-47"/>
              <a:t> </a:t>
            </a:r>
            <a:r>
              <a:rPr lang="en-ID" spc="43"/>
              <a:t>WITH</a:t>
            </a:r>
            <a:r>
              <a:rPr lang="en-ID" spc="-47"/>
              <a:t> </a:t>
            </a:r>
            <a:r>
              <a:rPr lang="en-ID" spc="27"/>
              <a:t>PANDAS</a:t>
            </a:r>
            <a:endParaRPr lang="en-ID" spc="27"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87490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761" b="0" i="0">
                <a:solidFill>
                  <a:srgbClr val="04182D"/>
                </a:solidFill>
                <a:latin typeface="Lucida Sans Unicode"/>
                <a:cs typeface="Lucida Sans Unicode"/>
              </a:defRPr>
            </a:lvl1pPr>
          </a:lstStyle>
          <a:p>
            <a:pPr marL="9939">
              <a:lnSpc>
                <a:spcPts val="1757"/>
              </a:lnSpc>
            </a:pPr>
            <a:r>
              <a:rPr lang="en-ID" spc="-70"/>
              <a:t>DATA</a:t>
            </a:r>
            <a:r>
              <a:rPr lang="en-ID" spc="-51"/>
              <a:t> </a:t>
            </a:r>
            <a:r>
              <a:rPr lang="en-ID" spc="27"/>
              <a:t>MANIPULATION</a:t>
            </a:r>
            <a:r>
              <a:rPr lang="en-ID" spc="-47"/>
              <a:t> </a:t>
            </a:r>
            <a:r>
              <a:rPr lang="en-ID" spc="43"/>
              <a:t>WITH</a:t>
            </a:r>
            <a:r>
              <a:rPr lang="en-ID" spc="-47"/>
              <a:t> </a:t>
            </a:r>
            <a:r>
              <a:rPr lang="en-ID" spc="27"/>
              <a:t>PANDAS</a:t>
            </a:r>
            <a:endParaRPr lang="en-ID" spc="27"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0879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01C5-F6B4-B34A-9C43-96195EE9E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25776-44D3-8E4A-90CE-87C9149CA5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0C77-2187-0F47-82A6-75ABD330DFE6}"/>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5" name="Footer Placeholder 4">
            <a:extLst>
              <a:ext uri="{FF2B5EF4-FFF2-40B4-BE49-F238E27FC236}">
                <a16:creationId xmlns:a16="http://schemas.microsoft.com/office/drawing/2014/main" id="{D55D4DC5-A74D-C440-9F16-76FA7705C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67EEC-36C0-C946-8867-86AD683655A8}"/>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214472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070E-86B1-2640-9DF6-EE3C4F5A7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4BA6C0-B3D4-8241-B9A4-7AC76CB91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A091A-3211-0D44-80D3-E4621EAEF260}"/>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5" name="Footer Placeholder 4">
            <a:extLst>
              <a:ext uri="{FF2B5EF4-FFF2-40B4-BE49-F238E27FC236}">
                <a16:creationId xmlns:a16="http://schemas.microsoft.com/office/drawing/2014/main" id="{EDC4C77B-1396-CD4B-81A3-8CE4A7B99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4EF4A-A69E-6F47-B13C-253247DD5932}"/>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111598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9F3F-3265-5D4C-8216-2DA331EFE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ED6D8-9E46-0E45-9B78-DB8160211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21494-7FDE-5D45-A2F7-3F208009E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5C7E4-7AE7-9D45-B069-65AE212195F6}"/>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6" name="Footer Placeholder 5">
            <a:extLst>
              <a:ext uri="{FF2B5EF4-FFF2-40B4-BE49-F238E27FC236}">
                <a16:creationId xmlns:a16="http://schemas.microsoft.com/office/drawing/2014/main" id="{F0B20C6E-5A46-1A4C-AC97-603745B09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F95C0-523E-9645-8E52-3824F2C0017A}"/>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258105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C9E2-E271-3642-9381-0687B9572F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7BC4B6-091E-C24C-A314-7893578AD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06F47B-D159-B449-9247-11D081587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E0E15B-49D6-B34F-B445-84B7C9D8C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1BEBA-DF2B-2442-A3B9-9266F17377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4FFA92-BE59-E14A-880E-5BEFC17FAA5B}"/>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8" name="Footer Placeholder 7">
            <a:extLst>
              <a:ext uri="{FF2B5EF4-FFF2-40B4-BE49-F238E27FC236}">
                <a16:creationId xmlns:a16="http://schemas.microsoft.com/office/drawing/2014/main" id="{5001861E-4D07-5F47-AFEC-04F766DEF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B6694C-5697-DD41-A86B-29D94863BFBA}"/>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83355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3EA4-8432-2E40-8082-C039F2DE0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22FFB-B468-6443-9D83-5CEC9C1E3EAB}"/>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4" name="Footer Placeholder 3">
            <a:extLst>
              <a:ext uri="{FF2B5EF4-FFF2-40B4-BE49-F238E27FC236}">
                <a16:creationId xmlns:a16="http://schemas.microsoft.com/office/drawing/2014/main" id="{F28136EE-3701-2249-A022-845242315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D96B24-6410-0B41-ADD9-9C2F705B21E6}"/>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338222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F7C48D-D625-FD42-BA9B-B5EB441EF005}"/>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3" name="Footer Placeholder 2">
            <a:extLst>
              <a:ext uri="{FF2B5EF4-FFF2-40B4-BE49-F238E27FC236}">
                <a16:creationId xmlns:a16="http://schemas.microsoft.com/office/drawing/2014/main" id="{7B3CFDC2-1295-1645-9C75-3007AFF239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08F958-92F0-994D-A453-1F813FBF9967}"/>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346270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3908-3E19-AB42-A4F4-159D39D47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54961E-19BF-B84D-84E3-FDDDE8526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F9B35E-9D5D-AB49-B86A-C0F146CAE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FB918-0B6C-2A46-9712-5B66D1EBA11B}"/>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6" name="Footer Placeholder 5">
            <a:extLst>
              <a:ext uri="{FF2B5EF4-FFF2-40B4-BE49-F238E27FC236}">
                <a16:creationId xmlns:a16="http://schemas.microsoft.com/office/drawing/2014/main" id="{DAA02B71-536C-1044-AAB4-FEA1DC788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80308-AE3E-604A-B684-6D81BEB74435}"/>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30468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447B-3520-9C4A-A2DE-A273EEA68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174B8-F4D7-E743-B48F-0125E9788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22BE06-F3FD-B442-8908-F731921A2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48ED8-42EB-8E47-B72C-82260B105E91}"/>
              </a:ext>
            </a:extLst>
          </p:cNvPr>
          <p:cNvSpPr>
            <a:spLocks noGrp="1"/>
          </p:cNvSpPr>
          <p:nvPr>
            <p:ph type="dt" sz="half" idx="10"/>
          </p:nvPr>
        </p:nvSpPr>
        <p:spPr/>
        <p:txBody>
          <a:bodyPr/>
          <a:lstStyle/>
          <a:p>
            <a:fld id="{9BA585C3-031D-E24D-BBDC-8165C712E97C}" type="datetimeFigureOut">
              <a:rPr lang="en-US" smtClean="0"/>
              <a:t>4/19/22</a:t>
            </a:fld>
            <a:endParaRPr lang="en-US"/>
          </a:p>
        </p:txBody>
      </p:sp>
      <p:sp>
        <p:nvSpPr>
          <p:cNvPr id="6" name="Footer Placeholder 5">
            <a:extLst>
              <a:ext uri="{FF2B5EF4-FFF2-40B4-BE49-F238E27FC236}">
                <a16:creationId xmlns:a16="http://schemas.microsoft.com/office/drawing/2014/main" id="{825B86E7-CC49-204F-8037-52E915B2A5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88C86-25CC-A549-A4A4-0563D965EFEF}"/>
              </a:ext>
            </a:extLst>
          </p:cNvPr>
          <p:cNvSpPr>
            <a:spLocks noGrp="1"/>
          </p:cNvSpPr>
          <p:nvPr>
            <p:ph type="sldNum" sz="quarter" idx="12"/>
          </p:nvPr>
        </p:nvSpPr>
        <p:spPr/>
        <p:txBody>
          <a:bodyPr/>
          <a:lstStyle/>
          <a:p>
            <a:fld id="{416E4788-AFA4-8E4C-8AAF-0A14E9984F6D}" type="slidenum">
              <a:rPr lang="en-US" smtClean="0"/>
              <a:t>‹#›</a:t>
            </a:fld>
            <a:endParaRPr lang="en-US"/>
          </a:p>
        </p:txBody>
      </p:sp>
    </p:spTree>
    <p:extLst>
      <p:ext uri="{BB962C8B-B14F-4D97-AF65-F5344CB8AC3E}">
        <p14:creationId xmlns:p14="http://schemas.microsoft.com/office/powerpoint/2010/main" val="99868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82A27-AD45-D143-8B49-81E57C21D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0A445-6D4B-E341-8EEF-19A6CA1CA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DA3CC-192D-1C47-8DC2-B28DF5CF1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585C3-031D-E24D-BBDC-8165C712E97C}" type="datetimeFigureOut">
              <a:rPr lang="en-US" smtClean="0"/>
              <a:t>4/19/22</a:t>
            </a:fld>
            <a:endParaRPr lang="en-US"/>
          </a:p>
        </p:txBody>
      </p:sp>
      <p:sp>
        <p:nvSpPr>
          <p:cNvPr id="5" name="Footer Placeholder 4">
            <a:extLst>
              <a:ext uri="{FF2B5EF4-FFF2-40B4-BE49-F238E27FC236}">
                <a16:creationId xmlns:a16="http://schemas.microsoft.com/office/drawing/2014/main" id="{C254B86D-AC79-1C44-AF8A-F1B43F9A7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82430-E5D9-A946-8223-08B8C859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E4788-AFA4-8E4C-8AAF-0A14E9984F6D}" type="slidenum">
              <a:rPr lang="en-US" smtClean="0"/>
              <a:t>‹#›</a:t>
            </a:fld>
            <a:endParaRPr lang="en-US"/>
          </a:p>
        </p:txBody>
      </p:sp>
    </p:spTree>
    <p:extLst>
      <p:ext uri="{BB962C8B-B14F-4D97-AF65-F5344CB8AC3E}">
        <p14:creationId xmlns:p14="http://schemas.microsoft.com/office/powerpoint/2010/main" val="243072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279941"/>
            <a:ext cx="12192000" cy="16400"/>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sz="1409"/>
          </a:p>
        </p:txBody>
      </p:sp>
      <p:sp>
        <p:nvSpPr>
          <p:cNvPr id="2" name="Holder 2"/>
          <p:cNvSpPr>
            <a:spLocks noGrp="1"/>
          </p:cNvSpPr>
          <p:nvPr>
            <p:ph type="title"/>
          </p:nvPr>
        </p:nvSpPr>
        <p:spPr>
          <a:xfrm>
            <a:off x="3621078" y="2276871"/>
            <a:ext cx="4949845" cy="984885"/>
          </a:xfrm>
          <a:prstGeom prst="rect">
            <a:avLst/>
          </a:prstGeom>
        </p:spPr>
        <p:txBody>
          <a:bodyPr wrap="square" lIns="0" tIns="0" rIns="0" bIns="0">
            <a:spAutoFit/>
          </a:bodyPr>
          <a:lstStyle>
            <a:lvl1pPr>
              <a:defRPr sz="64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a:xfrm>
            <a:off x="488465" y="1929156"/>
            <a:ext cx="894395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926126" y="6470050"/>
            <a:ext cx="4019378" cy="240835"/>
          </a:xfrm>
          <a:prstGeom prst="rect">
            <a:avLst/>
          </a:prstGeom>
        </p:spPr>
        <p:txBody>
          <a:bodyPr wrap="square" lIns="0" tIns="0" rIns="0" bIns="0">
            <a:spAutoFit/>
          </a:bodyPr>
          <a:lstStyle>
            <a:lvl1pPr>
              <a:defRPr sz="1761" b="0" i="0">
                <a:solidFill>
                  <a:srgbClr val="04182D"/>
                </a:solidFill>
                <a:latin typeface="Lucida Sans Unicode"/>
                <a:cs typeface="Lucida Sans Unicode"/>
              </a:defRPr>
            </a:lvl1pPr>
          </a:lstStyle>
          <a:p>
            <a:pPr marL="9939">
              <a:lnSpc>
                <a:spcPts val="1757"/>
              </a:lnSpc>
            </a:pPr>
            <a:r>
              <a:rPr lang="en-ID" spc="-70"/>
              <a:t>DATA</a:t>
            </a:r>
            <a:r>
              <a:rPr lang="en-ID" spc="-51"/>
              <a:t> </a:t>
            </a:r>
            <a:r>
              <a:rPr lang="en-ID" spc="27"/>
              <a:t>MANIPULATION</a:t>
            </a:r>
            <a:r>
              <a:rPr lang="en-ID" spc="-47"/>
              <a:t> </a:t>
            </a:r>
            <a:r>
              <a:rPr lang="en-ID" spc="43"/>
              <a:t>WITH</a:t>
            </a:r>
            <a:r>
              <a:rPr lang="en-ID" spc="-47"/>
              <a:t> </a:t>
            </a:r>
            <a:r>
              <a:rPr lang="en-ID" spc="27"/>
              <a:t>PANDAS</a:t>
            </a:r>
            <a:endParaRPr lang="en-ID" spc="27"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4/19/22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6162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57805">
        <a:defRPr>
          <a:latin typeface="+mn-lt"/>
          <a:ea typeface="+mn-ea"/>
          <a:cs typeface="+mn-cs"/>
        </a:defRPr>
      </a:lvl2pPr>
      <a:lvl3pPr marL="715609">
        <a:defRPr>
          <a:latin typeface="+mn-lt"/>
          <a:ea typeface="+mn-ea"/>
          <a:cs typeface="+mn-cs"/>
        </a:defRPr>
      </a:lvl3pPr>
      <a:lvl4pPr marL="1073414">
        <a:defRPr>
          <a:latin typeface="+mn-lt"/>
          <a:ea typeface="+mn-ea"/>
          <a:cs typeface="+mn-cs"/>
        </a:defRPr>
      </a:lvl4pPr>
      <a:lvl5pPr marL="1431219">
        <a:defRPr>
          <a:latin typeface="+mn-lt"/>
          <a:ea typeface="+mn-ea"/>
          <a:cs typeface="+mn-cs"/>
        </a:defRPr>
      </a:lvl5pPr>
      <a:lvl6pPr marL="1789024">
        <a:defRPr>
          <a:latin typeface="+mn-lt"/>
          <a:ea typeface="+mn-ea"/>
          <a:cs typeface="+mn-cs"/>
        </a:defRPr>
      </a:lvl6pPr>
      <a:lvl7pPr marL="2146828">
        <a:defRPr>
          <a:latin typeface="+mn-lt"/>
          <a:ea typeface="+mn-ea"/>
          <a:cs typeface="+mn-cs"/>
        </a:defRPr>
      </a:lvl7pPr>
      <a:lvl8pPr marL="2504633">
        <a:defRPr>
          <a:latin typeface="+mn-lt"/>
          <a:ea typeface="+mn-ea"/>
          <a:cs typeface="+mn-cs"/>
        </a:defRPr>
      </a:lvl8pPr>
      <a:lvl9pPr marL="2862438">
        <a:defRPr>
          <a:latin typeface="+mn-lt"/>
          <a:ea typeface="+mn-ea"/>
          <a:cs typeface="+mn-cs"/>
        </a:defRPr>
      </a:lvl9pPr>
    </p:bodyStyle>
    <p:otherStyle>
      <a:lvl1pPr marL="0">
        <a:defRPr>
          <a:latin typeface="+mn-lt"/>
          <a:ea typeface="+mn-ea"/>
          <a:cs typeface="+mn-cs"/>
        </a:defRPr>
      </a:lvl1pPr>
      <a:lvl2pPr marL="357805">
        <a:defRPr>
          <a:latin typeface="+mn-lt"/>
          <a:ea typeface="+mn-ea"/>
          <a:cs typeface="+mn-cs"/>
        </a:defRPr>
      </a:lvl2pPr>
      <a:lvl3pPr marL="715609">
        <a:defRPr>
          <a:latin typeface="+mn-lt"/>
          <a:ea typeface="+mn-ea"/>
          <a:cs typeface="+mn-cs"/>
        </a:defRPr>
      </a:lvl3pPr>
      <a:lvl4pPr marL="1073414">
        <a:defRPr>
          <a:latin typeface="+mn-lt"/>
          <a:ea typeface="+mn-ea"/>
          <a:cs typeface="+mn-cs"/>
        </a:defRPr>
      </a:lvl4pPr>
      <a:lvl5pPr marL="1431219">
        <a:defRPr>
          <a:latin typeface="+mn-lt"/>
          <a:ea typeface="+mn-ea"/>
          <a:cs typeface="+mn-cs"/>
        </a:defRPr>
      </a:lvl5pPr>
      <a:lvl6pPr marL="1789024">
        <a:defRPr>
          <a:latin typeface="+mn-lt"/>
          <a:ea typeface="+mn-ea"/>
          <a:cs typeface="+mn-cs"/>
        </a:defRPr>
      </a:lvl6pPr>
      <a:lvl7pPr marL="2146828">
        <a:defRPr>
          <a:latin typeface="+mn-lt"/>
          <a:ea typeface="+mn-ea"/>
          <a:cs typeface="+mn-cs"/>
        </a:defRPr>
      </a:lvl7pPr>
      <a:lvl8pPr marL="2504633">
        <a:defRPr>
          <a:latin typeface="+mn-lt"/>
          <a:ea typeface="+mn-ea"/>
          <a:cs typeface="+mn-cs"/>
        </a:defRPr>
      </a:lvl8pPr>
      <a:lvl9pPr marL="28624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s://datacamp.com/"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www.python.org/dev/peps/pep-002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hyperlink" Target="https://www.datacamp.com/tracks/data-visualization-with-python" TargetMode="External"/><Relationship Id="rId5" Type="http://schemas.openxmlformats.org/officeDocument/2006/relationships/hyperlink" Target="https://www.datacamp.com/tracks/data-manipulation-with-python" TargetMode="Externa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subTitle" idx="1"/>
          </p:nvPr>
        </p:nvSpPr>
        <p:spPr>
          <a:xfrm>
            <a:off x="1524000" y="466956"/>
            <a:ext cx="9144000" cy="1541544"/>
          </a:xfrm>
          <a:prstGeom prst="rect">
            <a:avLst/>
          </a:prstGeom>
          <a:noFill/>
          <a:ln>
            <a:noFill/>
          </a:ln>
        </p:spPr>
        <p:txBody>
          <a:bodyPr spcFirstLastPara="1" vert="horz" wrap="square" lIns="91433" tIns="45700" rIns="91433" bIns="45700" rtlCol="0" anchor="t" anchorCtr="0">
            <a:normAutofit/>
          </a:bodyPr>
          <a:lstStyle/>
          <a:p>
            <a:pPr>
              <a:spcBef>
                <a:spcPts val="0"/>
              </a:spcBef>
              <a:buClr>
                <a:schemeClr val="dk1"/>
              </a:buClr>
              <a:buSzPts val="1800"/>
            </a:pPr>
            <a:r>
              <a:rPr lang="en-GB" dirty="0"/>
              <a:t>Modul </a:t>
            </a:r>
            <a:r>
              <a:rPr lang="en-GB" dirty="0" err="1"/>
              <a:t>Pembelajaran</a:t>
            </a:r>
            <a:r>
              <a:rPr lang="en-GB" dirty="0"/>
              <a:t> [Kode Modul]</a:t>
            </a:r>
            <a:endParaRPr dirty="0"/>
          </a:p>
          <a:p>
            <a:pPr>
              <a:spcBef>
                <a:spcPts val="1067"/>
              </a:spcBef>
              <a:buClr>
                <a:schemeClr val="dk1"/>
              </a:buClr>
              <a:buSzPts val="3000"/>
            </a:pPr>
            <a:r>
              <a:rPr lang="en-ID" sz="4000" dirty="0"/>
              <a:t>Data Manipulation with Pandas</a:t>
            </a:r>
            <a:endParaRPr dirty="0"/>
          </a:p>
        </p:txBody>
      </p:sp>
      <p:sp>
        <p:nvSpPr>
          <p:cNvPr id="207" name="Google Shape;207;p37"/>
          <p:cNvSpPr/>
          <p:nvPr/>
        </p:nvSpPr>
        <p:spPr>
          <a:xfrm>
            <a:off x="0" y="6506942"/>
            <a:ext cx="12191997" cy="369332"/>
          </a:xfrm>
          <a:prstGeom prst="rect">
            <a:avLst/>
          </a:prstGeom>
          <a:solidFill>
            <a:srgbClr val="C00000"/>
          </a:solidFill>
          <a:ln>
            <a:noFill/>
          </a:ln>
        </p:spPr>
        <p:txBody>
          <a:bodyPr spcFirstLastPara="1" wrap="square" lIns="91433" tIns="45700" rIns="91433" bIns="45700" anchor="t" anchorCtr="0">
            <a:noAutofit/>
          </a:bodyPr>
          <a:lstStyle/>
          <a:p>
            <a:pPr algn="ctr"/>
            <a:endParaRPr sz="1867" b="1">
              <a:solidFill>
                <a:schemeClr val="lt1"/>
              </a:solidFill>
              <a:latin typeface="Calibri"/>
              <a:ea typeface="Calibri"/>
              <a:cs typeface="Calibri"/>
              <a:sym typeface="Calibri"/>
            </a:endParaRPr>
          </a:p>
        </p:txBody>
      </p:sp>
      <p:sp>
        <p:nvSpPr>
          <p:cNvPr id="208" name="Google Shape;208;p37"/>
          <p:cNvSpPr txBox="1"/>
          <p:nvPr/>
        </p:nvSpPr>
        <p:spPr>
          <a:xfrm>
            <a:off x="1" y="6506942"/>
            <a:ext cx="1935012" cy="338514"/>
          </a:xfrm>
          <a:prstGeom prst="rect">
            <a:avLst/>
          </a:prstGeom>
          <a:noFill/>
          <a:ln>
            <a:noFill/>
          </a:ln>
        </p:spPr>
        <p:txBody>
          <a:bodyPr spcFirstLastPara="1" wrap="square" lIns="91433" tIns="45700" rIns="91433" bIns="45700" anchor="t" anchorCtr="0">
            <a:spAutoFit/>
          </a:bodyPr>
          <a:lstStyle/>
          <a:p>
            <a:r>
              <a:rPr lang="en-GB" sz="1600" i="1">
                <a:solidFill>
                  <a:schemeClr val="lt1"/>
                </a:solidFill>
                <a:latin typeface="Calibri"/>
                <a:ea typeface="Calibri"/>
                <a:cs typeface="Calibri"/>
                <a:sym typeface="Calibri"/>
              </a:rPr>
              <a:t>Rev. : 00</a:t>
            </a:r>
            <a:endParaRPr sz="1467"/>
          </a:p>
        </p:txBody>
      </p:sp>
      <p:sp>
        <p:nvSpPr>
          <p:cNvPr id="209" name="Google Shape;209;p37"/>
          <p:cNvSpPr txBox="1"/>
          <p:nvPr/>
        </p:nvSpPr>
        <p:spPr>
          <a:xfrm>
            <a:off x="8606970" y="6493716"/>
            <a:ext cx="3585029" cy="338514"/>
          </a:xfrm>
          <a:prstGeom prst="rect">
            <a:avLst/>
          </a:prstGeom>
          <a:noFill/>
          <a:ln>
            <a:noFill/>
          </a:ln>
        </p:spPr>
        <p:txBody>
          <a:bodyPr spcFirstLastPara="1" wrap="square" lIns="91433" tIns="45700" rIns="91433" bIns="45700" anchor="t" anchorCtr="0">
            <a:spAutoFit/>
          </a:bodyPr>
          <a:lstStyle/>
          <a:p>
            <a:pPr algn="r"/>
            <a:r>
              <a:rPr lang="en-GB" sz="1600" i="1">
                <a:solidFill>
                  <a:schemeClr val="lt1"/>
                </a:solidFill>
                <a:latin typeface="Calibri"/>
                <a:ea typeface="Calibri"/>
                <a:cs typeface="Calibri"/>
                <a:sym typeface="Calibri"/>
              </a:rPr>
              <a:t>Created/Last Modified : 12-2021</a:t>
            </a:r>
            <a:endParaRPr sz="1467"/>
          </a:p>
        </p:txBody>
      </p:sp>
      <p:graphicFrame>
        <p:nvGraphicFramePr>
          <p:cNvPr id="210" name="Google Shape;210;p37"/>
          <p:cNvGraphicFramePr/>
          <p:nvPr>
            <p:extLst>
              <p:ext uri="{D42A27DB-BD31-4B8C-83A1-F6EECF244321}">
                <p14:modId xmlns:p14="http://schemas.microsoft.com/office/powerpoint/2010/main" val="1527616125"/>
              </p:ext>
            </p:extLst>
          </p:nvPr>
        </p:nvGraphicFramePr>
        <p:xfrm>
          <a:off x="2765878" y="2008500"/>
          <a:ext cx="6660166" cy="3615425"/>
        </p:xfrm>
        <a:graphic>
          <a:graphicData uri="http://schemas.openxmlformats.org/drawingml/2006/table">
            <a:tbl>
              <a:tblPr>
                <a:noFill/>
              </a:tblPr>
              <a:tblGrid>
                <a:gridCol w="1435300">
                  <a:extLst>
                    <a:ext uri="{9D8B030D-6E8A-4147-A177-3AD203B41FA5}">
                      <a16:colId xmlns:a16="http://schemas.microsoft.com/office/drawing/2014/main" val="20000"/>
                    </a:ext>
                  </a:extLst>
                </a:gridCol>
                <a:gridCol w="280233">
                  <a:extLst>
                    <a:ext uri="{9D8B030D-6E8A-4147-A177-3AD203B41FA5}">
                      <a16:colId xmlns:a16="http://schemas.microsoft.com/office/drawing/2014/main" val="20001"/>
                    </a:ext>
                  </a:extLst>
                </a:gridCol>
                <a:gridCol w="4944633">
                  <a:extLst>
                    <a:ext uri="{9D8B030D-6E8A-4147-A177-3AD203B41FA5}">
                      <a16:colId xmlns:a16="http://schemas.microsoft.com/office/drawing/2014/main" val="20002"/>
                    </a:ext>
                  </a:extLst>
                </a:gridCol>
              </a:tblGrid>
              <a:tr h="460333">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Pathway</a:t>
                      </a:r>
                      <a:endParaRPr sz="1500" u="none" strike="noStrike" cap="none">
                        <a:latin typeface="Calibri"/>
                        <a:ea typeface="Calibri"/>
                        <a:cs typeface="Calibri"/>
                        <a:sym typeface="Calibri"/>
                      </a:endParaRPr>
                    </a:p>
                  </a:txBody>
                  <a:tcPr marL="91433" marR="91433" marT="91433" marB="91433"/>
                </a:tc>
                <a:tc>
                  <a:txBody>
                    <a:bodyPr/>
                    <a:lstStyle/>
                    <a:p>
                      <a:pPr marL="0" marR="0" lvl="0" indent="0" algn="ctr"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dirty="0">
                          <a:latin typeface="Calibri"/>
                          <a:ea typeface="Calibri"/>
                          <a:cs typeface="Calibri"/>
                          <a:sym typeface="Calibri"/>
                        </a:rPr>
                        <a:t>Data Science</a:t>
                      </a:r>
                      <a:endParaRPr sz="1500" u="none" strike="noStrike" cap="none"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0"/>
                  </a:ext>
                </a:extLst>
              </a:tr>
              <a:tr h="460333">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Sub Pathway</a:t>
                      </a:r>
                      <a:endParaRPr sz="1500" u="none" strike="noStrike" cap="none">
                        <a:latin typeface="Calibri"/>
                        <a:ea typeface="Calibri"/>
                        <a:cs typeface="Calibri"/>
                        <a:sym typeface="Calibri"/>
                      </a:endParaRPr>
                    </a:p>
                  </a:txBody>
                  <a:tcPr marL="91433" marR="91433" marT="91433" marB="91433"/>
                </a:tc>
                <a:tc>
                  <a:txBody>
                    <a:bodyPr/>
                    <a:lstStyle/>
                    <a:p>
                      <a:pPr marL="0" marR="0" lvl="0" indent="0" algn="ctr"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lnSpc>
                          <a:spcPct val="115000"/>
                        </a:lnSpc>
                        <a:spcBef>
                          <a:spcPts val="0"/>
                        </a:spcBef>
                        <a:spcAft>
                          <a:spcPts val="0"/>
                        </a:spcAft>
                        <a:buClr>
                          <a:schemeClr val="dk1"/>
                        </a:buClr>
                        <a:buSzPts val="1400"/>
                        <a:buFont typeface="Calibri"/>
                        <a:buNone/>
                      </a:pPr>
                      <a:r>
                        <a:rPr lang="en-GB" sz="1500">
                          <a:latin typeface="Calibri"/>
                          <a:ea typeface="Calibri"/>
                          <a:cs typeface="Calibri"/>
                          <a:sym typeface="Calibri"/>
                        </a:rPr>
                        <a:t>Data Science</a:t>
                      </a:r>
                      <a:endParaRPr sz="1500" u="none" strike="noStrike" cap="none"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1"/>
                  </a:ext>
                </a:extLst>
              </a:tr>
              <a:tr h="460333">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Kompetensi</a:t>
                      </a:r>
                      <a:endParaRPr sz="1500" u="none" strike="noStrike" cap="none">
                        <a:latin typeface="Calibri"/>
                        <a:ea typeface="Calibri"/>
                        <a:cs typeface="Calibri"/>
                        <a:sym typeface="Calibri"/>
                      </a:endParaRPr>
                    </a:p>
                  </a:txBody>
                  <a:tcPr marL="91433" marR="91433" marT="91433" marB="91433"/>
                </a:tc>
                <a:tc>
                  <a:txBody>
                    <a:bodyPr/>
                    <a:lstStyle/>
                    <a:p>
                      <a:pPr marL="0" marR="0" lvl="0" indent="0" algn="ctr"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endParaRPr sz="1500" u="none" strike="noStrike" cap="none"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2"/>
                  </a:ext>
                </a:extLst>
              </a:tr>
              <a:tr h="460333">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Key Element</a:t>
                      </a:r>
                      <a:endParaRPr sz="1500" u="none" strike="noStrike" cap="none">
                        <a:latin typeface="Calibri"/>
                        <a:ea typeface="Calibri"/>
                        <a:cs typeface="Calibri"/>
                        <a:sym typeface="Calibri"/>
                      </a:endParaRPr>
                    </a:p>
                  </a:txBody>
                  <a:tcPr marL="91433" marR="91433" marT="91433" marB="91433"/>
                </a:tc>
                <a:tc>
                  <a:txBody>
                    <a:bodyPr/>
                    <a:lstStyle/>
                    <a:p>
                      <a:pPr marL="0" marR="0" lvl="0" indent="0" algn="ctr"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endParaRPr sz="1500" u="none" strike="noStrike" cap="none"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3"/>
                  </a:ext>
                </a:extLst>
              </a:tr>
              <a:tr h="460333">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Level</a:t>
                      </a:r>
                      <a:endParaRPr sz="1500" u="none" strike="noStrike" cap="none">
                        <a:latin typeface="Calibri"/>
                        <a:ea typeface="Calibri"/>
                        <a:cs typeface="Calibri"/>
                        <a:sym typeface="Calibri"/>
                      </a:endParaRPr>
                    </a:p>
                  </a:txBody>
                  <a:tcPr marL="91433" marR="91433" marT="91433" marB="91433"/>
                </a:tc>
                <a:tc>
                  <a:txBody>
                    <a:bodyPr/>
                    <a:lstStyle/>
                    <a:p>
                      <a:pPr marL="0" marR="0" lvl="0" indent="0" algn="ctr"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dirty="0">
                          <a:latin typeface="Calibri"/>
                          <a:ea typeface="Calibri"/>
                          <a:cs typeface="Calibri"/>
                          <a:sym typeface="Calibri"/>
                        </a:rPr>
                        <a:t>Beginner</a:t>
                      </a:r>
                      <a:endParaRPr sz="1500" u="none" strike="noStrike" cap="none"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4"/>
                  </a:ext>
                </a:extLst>
              </a:tr>
              <a:tr h="460333">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Developer</a:t>
                      </a:r>
                      <a:endParaRPr sz="1500" u="none" strike="noStrike" cap="none">
                        <a:latin typeface="Calibri"/>
                        <a:ea typeface="Calibri"/>
                        <a:cs typeface="Calibri"/>
                        <a:sym typeface="Calibri"/>
                      </a:endParaRPr>
                    </a:p>
                  </a:txBody>
                  <a:tcPr marL="91433" marR="91433" marT="91433" marB="91433"/>
                </a:tc>
                <a:tc>
                  <a:txBody>
                    <a:bodyPr/>
                    <a:lstStyle/>
                    <a:p>
                      <a:pPr marL="0" marR="0" lvl="0" indent="0" algn="ctr"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a:latin typeface="Calibri"/>
                          <a:ea typeface="Calibri"/>
                          <a:cs typeface="Calibri"/>
                          <a:sym typeface="Calibri"/>
                        </a:rPr>
                        <a:t>Telkom University</a:t>
                      </a:r>
                      <a:endParaRPr sz="1500" u="none" strike="noStrike" cap="none">
                        <a:latin typeface="Calibri"/>
                        <a:ea typeface="Calibri"/>
                        <a:cs typeface="Calibri"/>
                        <a:sym typeface="Calibri"/>
                      </a:endParaRPr>
                    </a:p>
                  </a:txBody>
                  <a:tcPr marL="91433" marR="91433" marT="91433" marB="91433"/>
                </a:tc>
                <a:extLst>
                  <a:ext uri="{0D108BD9-81ED-4DB2-BD59-A6C34878D82A}">
                    <a16:rowId xmlns:a16="http://schemas.microsoft.com/office/drawing/2014/main" val="10005"/>
                  </a:ext>
                </a:extLst>
              </a:tr>
              <a:tr h="853427">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Approval</a:t>
                      </a:r>
                      <a:endParaRPr sz="1500" u="none" strike="noStrike" cap="none">
                        <a:latin typeface="Calibri"/>
                        <a:ea typeface="Calibri"/>
                        <a:cs typeface="Calibri"/>
                        <a:sym typeface="Calibri"/>
                      </a:endParaRPr>
                    </a:p>
                  </a:txBody>
                  <a:tcPr marL="91433" marR="91433" marT="91433" marB="91433"/>
                </a:tc>
                <a:tc>
                  <a:txBody>
                    <a:bodyPr/>
                    <a:lstStyle/>
                    <a:p>
                      <a:pPr marL="0" marR="0" lvl="0" indent="0" algn="ctr"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endParaRPr sz="1500" u="none" strike="noStrike" cap="none"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6"/>
                  </a:ext>
                </a:extLst>
              </a:tr>
            </a:tbl>
          </a:graphicData>
        </a:graphic>
      </p:graphicFrame>
      <p:sp>
        <p:nvSpPr>
          <p:cNvPr id="211" name="Google Shape;211;p37"/>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3"/>
            <a:ext cx="3711768" cy="602205"/>
          </a:xfrm>
          <a:prstGeom prst="rect">
            <a:avLst/>
          </a:prstGeom>
        </p:spPr>
        <p:txBody>
          <a:bodyPr vert="horz" wrap="square" lIns="0" tIns="11927" rIns="0" bIns="0" rtlCol="0">
            <a:spAutoFit/>
          </a:bodyPr>
          <a:lstStyle/>
          <a:p>
            <a:pPr marL="9939">
              <a:spcBef>
                <a:spcPts val="94"/>
              </a:spcBef>
            </a:pPr>
            <a:r>
              <a:rPr sz="3522" spc="-117" dirty="0"/>
              <a:t>p</a:t>
            </a:r>
            <a:r>
              <a:rPr sz="3522" spc="157" dirty="0"/>
              <a:t>a</a:t>
            </a:r>
            <a:r>
              <a:rPr sz="3522" spc="-176" dirty="0"/>
              <a:t>n</a:t>
            </a:r>
            <a:r>
              <a:rPr sz="3522" spc="-133" dirty="0"/>
              <a:t>d</a:t>
            </a:r>
            <a:r>
              <a:rPr sz="3522" spc="157" dirty="0"/>
              <a:t>a</a:t>
            </a:r>
            <a:r>
              <a:rPr sz="3522" spc="-164" dirty="0"/>
              <a:t>s</a:t>
            </a:r>
            <a:r>
              <a:rPr sz="3522" spc="-207" dirty="0"/>
              <a:t> </a:t>
            </a:r>
            <a:r>
              <a:rPr sz="3522" spc="-70" dirty="0"/>
              <a:t>i</a:t>
            </a:r>
            <a:r>
              <a:rPr sz="3522" spc="-164" dirty="0"/>
              <a:t>s</a:t>
            </a:r>
            <a:r>
              <a:rPr sz="3522" spc="-207" dirty="0"/>
              <a:t> </a:t>
            </a:r>
            <a:r>
              <a:rPr sz="3522" spc="-117" dirty="0"/>
              <a:t>p</a:t>
            </a:r>
            <a:r>
              <a:rPr sz="3522" spc="-141" dirty="0"/>
              <a:t>o</a:t>
            </a:r>
            <a:r>
              <a:rPr sz="3522" spc="-157" dirty="0"/>
              <a:t>p</a:t>
            </a:r>
            <a:r>
              <a:rPr sz="3835" spc="-121" dirty="0">
                <a:latin typeface="Arial"/>
                <a:cs typeface="Arial"/>
              </a:rPr>
              <a:t>u</a:t>
            </a:r>
            <a:r>
              <a:rPr sz="3522" spc="-172" dirty="0"/>
              <a:t>l</a:t>
            </a:r>
            <a:r>
              <a:rPr sz="3522" spc="157" dirty="0"/>
              <a:t>a</a:t>
            </a:r>
            <a:r>
              <a:rPr sz="3522" spc="8" dirty="0"/>
              <a:t>r</a:t>
            </a:r>
            <a:endParaRPr sz="3522">
              <a:latin typeface="Arial"/>
              <a:cs typeface="Arial"/>
            </a:endParaRPr>
          </a:p>
        </p:txBody>
      </p:sp>
      <p:pic>
        <p:nvPicPr>
          <p:cNvPr id="3" name="object 3"/>
          <p:cNvPicPr/>
          <p:nvPr/>
        </p:nvPicPr>
        <p:blipFill>
          <a:blip r:embed="rId3" cstate="print"/>
          <a:stretch>
            <a:fillRect/>
          </a:stretch>
        </p:blipFill>
        <p:spPr>
          <a:xfrm>
            <a:off x="406189" y="926594"/>
            <a:ext cx="11393039" cy="4770936"/>
          </a:xfrm>
          <a:prstGeom prst="rect">
            <a:avLst/>
          </a:prstGeom>
        </p:spPr>
      </p:pic>
      <p:sp>
        <p:nvSpPr>
          <p:cNvPr id="4" name="object 4"/>
          <p:cNvSpPr txBox="1"/>
          <p:nvPr/>
        </p:nvSpPr>
        <p:spPr>
          <a:xfrm>
            <a:off x="106628" y="5874220"/>
            <a:ext cx="4351848" cy="276049"/>
          </a:xfrm>
          <a:prstGeom prst="rect">
            <a:avLst/>
          </a:prstGeom>
        </p:spPr>
        <p:txBody>
          <a:bodyPr vert="horz" wrap="square" lIns="0" tIns="10933" rIns="0" bIns="0" rtlCol="0">
            <a:spAutoFit/>
          </a:bodyPr>
          <a:lstStyle/>
          <a:p>
            <a:pPr marL="29817" defTabSz="715609">
              <a:spcBef>
                <a:spcPts val="86"/>
              </a:spcBef>
            </a:pPr>
            <a:r>
              <a:rPr sz="1937" spc="-358" baseline="26936" dirty="0">
                <a:solidFill>
                  <a:srgbClr val="04182D"/>
                </a:solidFill>
                <a:latin typeface="Arial"/>
                <a:cs typeface="Arial"/>
              </a:rPr>
              <a:t>1</a:t>
            </a:r>
            <a:r>
              <a:rPr sz="1937" spc="47" baseline="26936" dirty="0">
                <a:solidFill>
                  <a:srgbClr val="04182D"/>
                </a:solidFill>
                <a:latin typeface="Arial"/>
                <a:cs typeface="Arial"/>
              </a:rPr>
              <a:t> </a:t>
            </a:r>
            <a:r>
              <a:rPr sz="1722" spc="98" dirty="0">
                <a:solidFill>
                  <a:srgbClr val="04182D"/>
                </a:solidFill>
                <a:latin typeface="Arial"/>
                <a:cs typeface="Arial"/>
              </a:rPr>
              <a:t>h</a:t>
            </a:r>
            <a:r>
              <a:rPr sz="1683" spc="98" dirty="0">
                <a:solidFill>
                  <a:srgbClr val="04182D"/>
                </a:solidFill>
                <a:latin typeface="Charlemagne Std"/>
                <a:cs typeface="Charlemagne Std"/>
              </a:rPr>
              <a:t>t</a:t>
            </a:r>
            <a:r>
              <a:rPr sz="1722" spc="98" dirty="0">
                <a:solidFill>
                  <a:srgbClr val="04182D"/>
                </a:solidFill>
                <a:latin typeface="Arial"/>
                <a:cs typeface="Arial"/>
              </a:rPr>
              <a:t>ps://pypistats.org/packages/pandas</a:t>
            </a:r>
            <a:endParaRPr sz="1722">
              <a:solidFill>
                <a:prstClr val="black"/>
              </a:solidFill>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Reading and Writing CSVs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507400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What’s CSV file</a:t>
            </a:r>
            <a:endParaRPr lang="en-US" b="1" dirty="0">
              <a:latin typeface="+mn-lt"/>
            </a:endParaRPr>
          </a:p>
        </p:txBody>
      </p:sp>
      <p:sp>
        <p:nvSpPr>
          <p:cNvPr id="10" name="Rectangle 9">
            <a:extLst>
              <a:ext uri="{FF2B5EF4-FFF2-40B4-BE49-F238E27FC236}">
                <a16:creationId xmlns:a16="http://schemas.microsoft.com/office/drawing/2014/main" id="{DCF88011-C395-0240-A805-73F6A5CFA9B1}"/>
              </a:ext>
            </a:extLst>
          </p:cNvPr>
          <p:cNvSpPr/>
          <p:nvPr/>
        </p:nvSpPr>
        <p:spPr>
          <a:xfrm>
            <a:off x="809878" y="1983106"/>
            <a:ext cx="9973141" cy="1657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CSV = comma-</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seperated</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values</a:t>
            </a:r>
          </a:p>
          <a:p>
            <a:pPr marL="285750" indent="-285750">
              <a:lnSpc>
                <a:spcPct val="150000"/>
              </a:lnSpc>
              <a:buFont typeface="Arial" panose="020B0604020202020204" pitchFamily="34" charset="0"/>
              <a:buChar char="•"/>
            </a:pP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Designed of </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-like data</a:t>
            </a:r>
          </a:p>
          <a:p>
            <a:pPr marL="285750" indent="-285750">
              <a:lnSpc>
                <a:spcPct val="150000"/>
              </a:lnSpc>
              <a:buFont typeface="Arial" panose="020B0604020202020204" pitchFamily="34" charset="0"/>
              <a:buChar char="•"/>
            </a:pP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Most Database and spreadsheet programs can use them or create them</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5307965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Example CSV File</a:t>
            </a:r>
            <a:endParaRPr lang="en-US" b="1" dirty="0">
              <a:latin typeface="+mn-lt"/>
            </a:endParaRPr>
          </a:p>
        </p:txBody>
      </p:sp>
      <p:pic>
        <p:nvPicPr>
          <p:cNvPr id="3" name="Picture 2">
            <a:extLst>
              <a:ext uri="{FF2B5EF4-FFF2-40B4-BE49-F238E27FC236}">
                <a16:creationId xmlns:a16="http://schemas.microsoft.com/office/drawing/2014/main" id="{4599F86E-E4DB-5841-8FE4-8677F2F5AA64}"/>
              </a:ext>
            </a:extLst>
          </p:cNvPr>
          <p:cNvPicPr>
            <a:picLocks noChangeAspect="1"/>
          </p:cNvPicPr>
          <p:nvPr/>
        </p:nvPicPr>
        <p:blipFill>
          <a:blip r:embed="rId3"/>
          <a:stretch>
            <a:fillRect/>
          </a:stretch>
        </p:blipFill>
        <p:spPr>
          <a:xfrm>
            <a:off x="504316" y="1955156"/>
            <a:ext cx="11183367" cy="2122187"/>
          </a:xfrm>
          <a:prstGeom prst="rect">
            <a:avLst/>
          </a:prstGeom>
        </p:spPr>
      </p:pic>
    </p:spTree>
    <p:extLst>
      <p:ext uri="{BB962C8B-B14F-4D97-AF65-F5344CB8AC3E}">
        <p14:creationId xmlns:p14="http://schemas.microsoft.com/office/powerpoint/2010/main" val="35510860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CSV to </a:t>
            </a:r>
            <a:r>
              <a:rPr lang="en-ID" b="1" dirty="0" err="1">
                <a:latin typeface="+mn-lt"/>
              </a:rPr>
              <a:t>DataFrame</a:t>
            </a:r>
            <a:endParaRPr lang="en-US" b="1" dirty="0">
              <a:latin typeface="+mn-lt"/>
            </a:endParaRPr>
          </a:p>
        </p:txBody>
      </p:sp>
      <p:sp>
        <p:nvSpPr>
          <p:cNvPr id="4" name="Rectangle 3">
            <a:extLst>
              <a:ext uri="{FF2B5EF4-FFF2-40B4-BE49-F238E27FC236}">
                <a16:creationId xmlns:a16="http://schemas.microsoft.com/office/drawing/2014/main" id="{E235B2DE-6D61-F244-9147-05021F82275B}"/>
              </a:ext>
            </a:extLst>
          </p:cNvPr>
          <p:cNvSpPr/>
          <p:nvPr/>
        </p:nvSpPr>
        <p:spPr>
          <a:xfrm>
            <a:off x="964809" y="1552755"/>
            <a:ext cx="10037064" cy="1166061"/>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noProof="1">
                <a:solidFill>
                  <a:srgbClr val="7030A0"/>
                </a:solidFill>
                <a:latin typeface="Menlo" panose="020B0609030804020204" pitchFamily="49" charset="0"/>
                <a:ea typeface="Menlo" panose="020B0609030804020204" pitchFamily="49" charset="0"/>
                <a:cs typeface="Menlo" panose="020B0609030804020204" pitchFamily="49" charset="0"/>
              </a:rPr>
              <a:t>import</a:t>
            </a:r>
            <a:r>
              <a:rPr lang="en-US" sz="1600" noProof="1">
                <a:solidFill>
                  <a:schemeClr val="tx1"/>
                </a:solidFill>
                <a:latin typeface="Menlo" panose="020B0609030804020204" pitchFamily="49" charset="0"/>
                <a:ea typeface="Menlo" panose="020B0609030804020204" pitchFamily="49" charset="0"/>
                <a:cs typeface="Menlo" panose="020B0609030804020204" pitchFamily="49" charset="0"/>
              </a:rPr>
              <a:t> pandas </a:t>
            </a:r>
            <a:r>
              <a:rPr lang="en-US" sz="1600" noProof="1">
                <a:solidFill>
                  <a:srgbClr val="FF0000"/>
                </a:solidFill>
                <a:latin typeface="Menlo" panose="020B0609030804020204" pitchFamily="49" charset="0"/>
                <a:ea typeface="Menlo" panose="020B0609030804020204" pitchFamily="49" charset="0"/>
                <a:cs typeface="Menlo" panose="020B0609030804020204" pitchFamily="49" charset="0"/>
              </a:rPr>
              <a:t>as</a:t>
            </a:r>
            <a:r>
              <a:rPr lang="en-US" sz="1600" noProof="1">
                <a:solidFill>
                  <a:schemeClr val="tx1"/>
                </a:solidFill>
                <a:latin typeface="Menlo" panose="020B0609030804020204" pitchFamily="49" charset="0"/>
                <a:ea typeface="Menlo" panose="020B0609030804020204" pitchFamily="49" charset="0"/>
                <a:cs typeface="Menlo" panose="020B0609030804020204" pitchFamily="49" charset="0"/>
              </a:rPr>
              <a:t> pd</a:t>
            </a:r>
          </a:p>
          <a:p>
            <a:endParaRPr lang="en-US" sz="1600" noProof="1">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noProof="1">
                <a:solidFill>
                  <a:schemeClr val="tx1"/>
                </a:solidFill>
                <a:latin typeface="Menlo" panose="020B0609030804020204" pitchFamily="49" charset="0"/>
                <a:ea typeface="Menlo" panose="020B0609030804020204" pitchFamily="49" charset="0"/>
                <a:cs typeface="Menlo" panose="020B0609030804020204" pitchFamily="49" charset="0"/>
              </a:rPr>
              <a:t>new_dataframe = pd.read_csv(</a:t>
            </a:r>
            <a:r>
              <a:rPr lang="en-US" sz="1600" noProof="1">
                <a:solidFill>
                  <a:srgbClr val="FF0000"/>
                </a:solidFill>
                <a:latin typeface="Menlo" panose="020B0609030804020204" pitchFamily="49" charset="0"/>
                <a:ea typeface="Menlo" panose="020B0609030804020204" pitchFamily="49" charset="0"/>
                <a:cs typeface="Menlo" panose="020B0609030804020204" pitchFamily="49" charset="0"/>
              </a:rPr>
              <a:t>“your csv file”</a:t>
            </a:r>
            <a:r>
              <a:rPr lang="en-US" sz="1600" noProof="1">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600" b="1" noProof="1">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US" sz="1600" noProof="1">
                <a:solidFill>
                  <a:schemeClr val="tx1"/>
                </a:solidFill>
                <a:latin typeface="Menlo" panose="020B0609030804020204" pitchFamily="49" charset="0"/>
                <a:ea typeface="Menlo" panose="020B0609030804020204" pitchFamily="49" charset="0"/>
                <a:cs typeface="Menlo" panose="020B0609030804020204" pitchFamily="49" charset="0"/>
              </a:rPr>
              <a:t>(dnew_ataframe)</a:t>
            </a: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6" name="Picture 5">
            <a:extLst>
              <a:ext uri="{FF2B5EF4-FFF2-40B4-BE49-F238E27FC236}">
                <a16:creationId xmlns:a16="http://schemas.microsoft.com/office/drawing/2014/main" id="{79E9056F-BA0A-DA4A-A0EC-703F9F97C862}"/>
              </a:ext>
            </a:extLst>
          </p:cNvPr>
          <p:cNvPicPr>
            <a:picLocks noChangeAspect="1"/>
          </p:cNvPicPr>
          <p:nvPr/>
        </p:nvPicPr>
        <p:blipFill>
          <a:blip r:embed="rId3"/>
          <a:stretch>
            <a:fillRect/>
          </a:stretch>
        </p:blipFill>
        <p:spPr>
          <a:xfrm>
            <a:off x="964809" y="3296846"/>
            <a:ext cx="10058400" cy="1219200"/>
          </a:xfrm>
          <a:prstGeom prst="rect">
            <a:avLst/>
          </a:prstGeom>
        </p:spPr>
      </p:pic>
    </p:spTree>
    <p:extLst>
      <p:ext uri="{BB962C8B-B14F-4D97-AF65-F5344CB8AC3E}">
        <p14:creationId xmlns:p14="http://schemas.microsoft.com/office/powerpoint/2010/main" val="40485581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err="1">
                <a:latin typeface="+mn-lt"/>
              </a:rPr>
              <a:t>DataFrame</a:t>
            </a:r>
            <a:r>
              <a:rPr lang="en-ID" b="1" dirty="0">
                <a:latin typeface="+mn-lt"/>
              </a:rPr>
              <a:t> manipulation</a:t>
            </a:r>
            <a:endParaRPr lang="en-US" b="1" dirty="0">
              <a:latin typeface="+mn-lt"/>
            </a:endParaRPr>
          </a:p>
        </p:txBody>
      </p:sp>
      <p:sp>
        <p:nvSpPr>
          <p:cNvPr id="7" name="TextBox 6">
            <a:extLst>
              <a:ext uri="{FF2B5EF4-FFF2-40B4-BE49-F238E27FC236}">
                <a16:creationId xmlns:a16="http://schemas.microsoft.com/office/drawing/2014/main" id="{B87640AC-C538-FB4E-A91F-9A832A918D25}"/>
              </a:ext>
            </a:extLst>
          </p:cNvPr>
          <p:cNvSpPr txBox="1"/>
          <p:nvPr/>
        </p:nvSpPr>
        <p:spPr>
          <a:xfrm>
            <a:off x="811483" y="1994266"/>
            <a:ext cx="10071100" cy="1077218"/>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sz="1600" b="0" dirty="0" err="1">
                <a:solidFill>
                  <a:srgbClr val="383A42"/>
                </a:solidFill>
                <a:effectLst/>
                <a:latin typeface="Menlo" panose="020B0609030804020204" pitchFamily="49" charset="0"/>
              </a:rPr>
              <a:t>new_dataframe</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a:t>
            </a:r>
            <a:r>
              <a:rPr lang="en-ID" sz="1600" b="0" dirty="0" err="1">
                <a:solidFill>
                  <a:srgbClr val="50A14F"/>
                </a:solidFill>
                <a:effectLst/>
                <a:latin typeface="Menlo" panose="020B0609030804020204" pitchFamily="49" charset="0"/>
              </a:rPr>
              <a:t>bmi</a:t>
            </a:r>
            <a:r>
              <a:rPr lang="en-ID" sz="1600" b="0" dirty="0">
                <a:solidFill>
                  <a:srgbClr val="50A14F"/>
                </a:solidFill>
                <a:effectLst/>
                <a:latin typeface="Menlo" panose="020B0609030804020204" pitchFamily="49" charset="0"/>
              </a:rPr>
              <a:t>"</a:t>
            </a:r>
            <a:r>
              <a:rPr lang="en-ID" sz="1600" b="0" dirty="0">
                <a:solidFill>
                  <a:srgbClr val="383A42"/>
                </a:solidFill>
                <a:effectLst/>
                <a:latin typeface="Menlo" panose="020B0609030804020204" pitchFamily="49" charset="0"/>
              </a:rPr>
              <a:t>] = </a:t>
            </a:r>
            <a:r>
              <a:rPr lang="en-ID" sz="1600" b="0" dirty="0" err="1">
                <a:solidFill>
                  <a:srgbClr val="383A42"/>
                </a:solidFill>
                <a:effectLst/>
                <a:latin typeface="Menlo" panose="020B0609030804020204" pitchFamily="49" charset="0"/>
              </a:rPr>
              <a:t>new_dataframe</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a:t>
            </a:r>
            <a:r>
              <a:rPr lang="en-ID" sz="1600" b="0" dirty="0" err="1">
                <a:solidFill>
                  <a:srgbClr val="50A14F"/>
                </a:solidFill>
                <a:effectLst/>
                <a:latin typeface="Menlo" panose="020B0609030804020204" pitchFamily="49" charset="0"/>
              </a:rPr>
              <a:t>weight_kg</a:t>
            </a:r>
            <a:r>
              <a:rPr lang="en-ID" sz="1600" b="0" dirty="0">
                <a:solidFill>
                  <a:srgbClr val="50A14F"/>
                </a:solidFill>
                <a:effectLst/>
                <a:latin typeface="Menlo" panose="020B0609030804020204" pitchFamily="49" charset="0"/>
              </a:rPr>
              <a:t>"</a:t>
            </a:r>
            <a:r>
              <a:rPr lang="en-ID" sz="1600" b="0" dirty="0">
                <a:solidFill>
                  <a:srgbClr val="383A42"/>
                </a:solidFill>
                <a:effectLst/>
                <a:latin typeface="Menlo" panose="020B0609030804020204" pitchFamily="49" charset="0"/>
              </a:rPr>
              <a:t>] / (</a:t>
            </a:r>
            <a:r>
              <a:rPr lang="en-ID" sz="1600" b="0" dirty="0" err="1">
                <a:solidFill>
                  <a:srgbClr val="383A42"/>
                </a:solidFill>
                <a:effectLst/>
                <a:latin typeface="Menlo" panose="020B0609030804020204" pitchFamily="49" charset="0"/>
              </a:rPr>
              <a:t>new_dataframe</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a:t>
            </a:r>
            <a:r>
              <a:rPr lang="en-ID" sz="1600" b="0" dirty="0" err="1">
                <a:solidFill>
                  <a:srgbClr val="50A14F"/>
                </a:solidFill>
                <a:effectLst/>
                <a:latin typeface="Menlo" panose="020B0609030804020204" pitchFamily="49" charset="0"/>
              </a:rPr>
              <a:t>height_cm</a:t>
            </a:r>
            <a:r>
              <a:rPr lang="en-ID" sz="1600" b="0" dirty="0">
                <a:solidFill>
                  <a:srgbClr val="50A14F"/>
                </a:solidFill>
                <a:effectLst/>
                <a:latin typeface="Menlo" panose="020B0609030804020204" pitchFamily="49" charset="0"/>
              </a:rPr>
              <a:t>"</a:t>
            </a:r>
            <a:r>
              <a:rPr lang="en-ID" sz="1600" b="0" dirty="0">
                <a:solidFill>
                  <a:srgbClr val="383A42"/>
                </a:solidFill>
                <a:effectLst/>
                <a:latin typeface="Menlo" panose="020B0609030804020204" pitchFamily="49" charset="0"/>
              </a:rPr>
              <a:t>] / </a:t>
            </a:r>
            <a:r>
              <a:rPr lang="en-ID" sz="1600" b="0" dirty="0">
                <a:solidFill>
                  <a:srgbClr val="986801"/>
                </a:solidFill>
                <a:effectLst/>
                <a:latin typeface="Menlo" panose="020B0609030804020204" pitchFamily="49" charset="0"/>
              </a:rPr>
              <a:t>100</a:t>
            </a:r>
            <a:r>
              <a:rPr lang="en-ID" sz="1600" b="0" dirty="0">
                <a:solidFill>
                  <a:srgbClr val="383A42"/>
                </a:solidFill>
                <a:effectLst/>
                <a:latin typeface="Menlo" panose="020B0609030804020204" pitchFamily="49" charset="0"/>
              </a:rPr>
              <a:t>) ** </a:t>
            </a:r>
            <a:r>
              <a:rPr lang="en-ID" sz="1600" b="0" dirty="0">
                <a:solidFill>
                  <a:srgbClr val="986801"/>
                </a:solidFill>
                <a:effectLst/>
                <a:latin typeface="Menlo" panose="020B0609030804020204" pitchFamily="49" charset="0"/>
              </a:rPr>
              <a:t>2</a:t>
            </a:r>
          </a:p>
          <a:p>
            <a:endParaRPr lang="en-ID" sz="1600" b="0" dirty="0">
              <a:solidFill>
                <a:srgbClr val="383A42"/>
              </a:solidFill>
              <a:effectLst/>
              <a:latin typeface="Menlo" panose="020B0609030804020204" pitchFamily="49" charset="0"/>
            </a:endParaRPr>
          </a:p>
          <a:p>
            <a:r>
              <a:rPr lang="en-ID" sz="1600" b="0" dirty="0">
                <a:solidFill>
                  <a:srgbClr val="0184BC"/>
                </a:solidFill>
                <a:effectLst/>
                <a:latin typeface="Menlo" panose="020B0609030804020204" pitchFamily="49" charset="0"/>
              </a:rPr>
              <a:t>print</a:t>
            </a:r>
            <a:r>
              <a:rPr lang="en-ID" sz="1600" b="0" dirty="0">
                <a:solidFill>
                  <a:srgbClr val="383A42"/>
                </a:solidFill>
                <a:effectLst/>
                <a:latin typeface="Menlo" panose="020B0609030804020204" pitchFamily="49" charset="0"/>
              </a:rPr>
              <a:t>(</a:t>
            </a:r>
            <a:r>
              <a:rPr lang="en-ID" sz="1600" b="0" dirty="0" err="1">
                <a:solidFill>
                  <a:srgbClr val="383A42"/>
                </a:solidFill>
                <a:effectLst/>
                <a:latin typeface="Menlo" panose="020B0609030804020204" pitchFamily="49" charset="0"/>
              </a:rPr>
              <a:t>new_dataframe</a:t>
            </a:r>
            <a:r>
              <a:rPr lang="en-ID" sz="1600" b="0" dirty="0">
                <a:solidFill>
                  <a:srgbClr val="383A42"/>
                </a:solidFill>
                <a:effectLst/>
                <a:latin typeface="Menlo" panose="020B0609030804020204" pitchFamily="49" charset="0"/>
              </a:rPr>
              <a:t>)</a:t>
            </a:r>
          </a:p>
        </p:txBody>
      </p:sp>
      <p:pic>
        <p:nvPicPr>
          <p:cNvPr id="5" name="Picture 4">
            <a:extLst>
              <a:ext uri="{FF2B5EF4-FFF2-40B4-BE49-F238E27FC236}">
                <a16:creationId xmlns:a16="http://schemas.microsoft.com/office/drawing/2014/main" id="{4AE2081D-8A52-8547-9E91-CABFCB9224C3}"/>
              </a:ext>
            </a:extLst>
          </p:cNvPr>
          <p:cNvPicPr>
            <a:picLocks noChangeAspect="1"/>
          </p:cNvPicPr>
          <p:nvPr/>
        </p:nvPicPr>
        <p:blipFill>
          <a:blip r:embed="rId3"/>
          <a:stretch>
            <a:fillRect/>
          </a:stretch>
        </p:blipFill>
        <p:spPr>
          <a:xfrm>
            <a:off x="811482" y="3429000"/>
            <a:ext cx="10071100" cy="1219200"/>
          </a:xfrm>
          <a:prstGeom prst="rect">
            <a:avLst/>
          </a:prstGeom>
        </p:spPr>
      </p:pic>
    </p:spTree>
    <p:extLst>
      <p:ext uri="{BB962C8B-B14F-4D97-AF65-F5344CB8AC3E}">
        <p14:creationId xmlns:p14="http://schemas.microsoft.com/office/powerpoint/2010/main" val="3896768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err="1">
                <a:latin typeface="+mn-lt"/>
              </a:rPr>
              <a:t>DataFrame</a:t>
            </a:r>
            <a:r>
              <a:rPr lang="en-ID" b="1" dirty="0">
                <a:latin typeface="+mn-lt"/>
              </a:rPr>
              <a:t> to CSV</a:t>
            </a:r>
            <a:endParaRPr lang="en-US" b="1" dirty="0">
              <a:latin typeface="+mn-lt"/>
            </a:endParaRPr>
          </a:p>
        </p:txBody>
      </p:sp>
      <p:sp>
        <p:nvSpPr>
          <p:cNvPr id="7" name="TextBox 6">
            <a:extLst>
              <a:ext uri="{FF2B5EF4-FFF2-40B4-BE49-F238E27FC236}">
                <a16:creationId xmlns:a16="http://schemas.microsoft.com/office/drawing/2014/main" id="{B87640AC-C538-FB4E-A91F-9A832A918D25}"/>
              </a:ext>
            </a:extLst>
          </p:cNvPr>
          <p:cNvSpPr txBox="1"/>
          <p:nvPr/>
        </p:nvSpPr>
        <p:spPr>
          <a:xfrm>
            <a:off x="811483" y="1994266"/>
            <a:ext cx="10071100" cy="419217"/>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nSpc>
                <a:spcPct val="150000"/>
              </a:lnSpc>
            </a:pPr>
            <a:r>
              <a:rPr lang="en-ID" sz="1600" dirty="0" err="1">
                <a:solidFill>
                  <a:srgbClr val="383A42"/>
                </a:solidFill>
                <a:latin typeface="Menlo" panose="020B0609030804020204" pitchFamily="49" charset="0"/>
              </a:rPr>
              <a:t>new_dataset.to_csv</a:t>
            </a:r>
            <a:r>
              <a:rPr lang="en-ID" sz="1600" dirty="0">
                <a:solidFill>
                  <a:srgbClr val="383A42"/>
                </a:solidFill>
                <a:latin typeface="Menlo" panose="020B0609030804020204" pitchFamily="49" charset="0"/>
              </a:rPr>
              <a:t>(</a:t>
            </a:r>
            <a:r>
              <a:rPr lang="en-ID" sz="1600" b="1" dirty="0">
                <a:solidFill>
                  <a:srgbClr val="00B050"/>
                </a:solidFill>
                <a:latin typeface="Menlo" panose="020B0609030804020204" pitchFamily="49" charset="0"/>
              </a:rPr>
              <a:t>"</a:t>
            </a:r>
            <a:r>
              <a:rPr lang="en-ID" sz="1600" b="1" dirty="0" err="1">
                <a:solidFill>
                  <a:srgbClr val="00B050"/>
                </a:solidFill>
                <a:latin typeface="Menlo" panose="020B0609030804020204" pitchFamily="49" charset="0"/>
              </a:rPr>
              <a:t>new_dataset_with_bmi.csv</a:t>
            </a:r>
            <a:r>
              <a:rPr lang="en-ID" sz="1600" b="1" dirty="0">
                <a:solidFill>
                  <a:srgbClr val="00B050"/>
                </a:solidFill>
                <a:latin typeface="Menlo" panose="020B0609030804020204" pitchFamily="49" charset="0"/>
              </a:rPr>
              <a:t>"</a:t>
            </a:r>
            <a:r>
              <a:rPr lang="en-ID" sz="1600" dirty="0">
                <a:solidFill>
                  <a:srgbClr val="383A42"/>
                </a:solidFill>
                <a:latin typeface="Menlo" panose="020B0609030804020204" pitchFamily="49" charset="0"/>
              </a:rPr>
              <a:t>)</a:t>
            </a:r>
            <a:endParaRPr lang="en-ID" sz="1600" b="0" dirty="0">
              <a:solidFill>
                <a:srgbClr val="383A42"/>
              </a:solidFill>
              <a:effectLst/>
              <a:latin typeface="Menlo" panose="020B0609030804020204" pitchFamily="49" charset="0"/>
            </a:endParaRPr>
          </a:p>
        </p:txBody>
      </p:sp>
      <p:pic>
        <p:nvPicPr>
          <p:cNvPr id="3" name="Picture 2">
            <a:extLst>
              <a:ext uri="{FF2B5EF4-FFF2-40B4-BE49-F238E27FC236}">
                <a16:creationId xmlns:a16="http://schemas.microsoft.com/office/drawing/2014/main" id="{FD9899AE-0F59-BE44-B237-0DA702A567A5}"/>
              </a:ext>
            </a:extLst>
          </p:cNvPr>
          <p:cNvPicPr>
            <a:picLocks noChangeAspect="1"/>
          </p:cNvPicPr>
          <p:nvPr/>
        </p:nvPicPr>
        <p:blipFill>
          <a:blip r:embed="rId3"/>
          <a:stretch>
            <a:fillRect/>
          </a:stretch>
        </p:blipFill>
        <p:spPr>
          <a:xfrm>
            <a:off x="773383" y="2717061"/>
            <a:ext cx="10109200" cy="1257300"/>
          </a:xfrm>
          <a:prstGeom prst="rect">
            <a:avLst/>
          </a:prstGeom>
        </p:spPr>
      </p:pic>
    </p:spTree>
    <p:extLst>
      <p:ext uri="{BB962C8B-B14F-4D97-AF65-F5344CB8AC3E}">
        <p14:creationId xmlns:p14="http://schemas.microsoft.com/office/powerpoint/2010/main" val="42741955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txBox="1">
            <a:spLocks noGrp="1"/>
          </p:cNvSpPr>
          <p:nvPr>
            <p:ph type="title"/>
          </p:nvPr>
        </p:nvSpPr>
        <p:spPr>
          <a:xfrm>
            <a:off x="312667" y="194333"/>
            <a:ext cx="49032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b="1" dirty="0">
                <a:latin typeface="+mn-lt"/>
              </a:rPr>
              <a:t>Pre &amp; Post Test</a:t>
            </a:r>
            <a:endParaRPr b="1" dirty="0">
              <a:latin typeface="+mn-lt"/>
            </a:endParaRPr>
          </a:p>
        </p:txBody>
      </p:sp>
      <p:sp>
        <p:nvSpPr>
          <p:cNvPr id="465" name="Google Shape;465;p69"/>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106</a:t>
            </a:fld>
            <a:endParaRPr/>
          </a:p>
        </p:txBody>
      </p:sp>
      <p:sp>
        <p:nvSpPr>
          <p:cNvPr id="7" name="TextBox 6">
            <a:extLst>
              <a:ext uri="{FF2B5EF4-FFF2-40B4-BE49-F238E27FC236}">
                <a16:creationId xmlns:a16="http://schemas.microsoft.com/office/drawing/2014/main" id="{A90D7BAC-F198-4383-96F9-290B56F09E77}"/>
              </a:ext>
            </a:extLst>
          </p:cNvPr>
          <p:cNvSpPr txBox="1"/>
          <p:nvPr/>
        </p:nvSpPr>
        <p:spPr>
          <a:xfrm>
            <a:off x="312666" y="1278719"/>
            <a:ext cx="9333115"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ea typeface="Arial"/>
                <a:cs typeface="Calibri" panose="020F0502020204030204" pitchFamily="34" charset="0"/>
                <a:sym typeface="Arial"/>
              </a:rPr>
              <a:t>1.  How to open csv file using pandas? </a:t>
            </a:r>
          </a:p>
          <a:p>
            <a:pPr marL="806431" lvl="8" indent="-457189">
              <a:buClr>
                <a:srgbClr val="202122"/>
              </a:buClr>
              <a:buSzPct val="100000"/>
              <a:buAutoNum type="alphaLcPeriod"/>
            </a:pPr>
            <a:r>
              <a:rPr lang="en-GB" sz="2000" dirty="0" err="1">
                <a:solidFill>
                  <a:srgbClr val="FF0000"/>
                </a:solidFill>
                <a:latin typeface="Calibri" panose="020F0502020204030204" pitchFamily="34" charset="0"/>
                <a:cs typeface="Calibri" panose="020F0502020204030204" pitchFamily="34" charset="0"/>
              </a:rPr>
              <a:t>pd.read_csv</a:t>
            </a:r>
            <a:r>
              <a:rPr lang="en-GB" sz="2000" dirty="0">
                <a:solidFill>
                  <a:srgbClr val="FF0000"/>
                </a:solidFill>
                <a:latin typeface="Calibri" panose="020F0502020204030204" pitchFamily="34" charset="0"/>
                <a:cs typeface="Calibri" panose="020F0502020204030204" pitchFamily="34" charset="0"/>
              </a:rPr>
              <a:t>(“</a:t>
            </a:r>
            <a:r>
              <a:rPr lang="en-GB" sz="2000" dirty="0" err="1">
                <a:solidFill>
                  <a:srgbClr val="FF0000"/>
                </a:solidFill>
                <a:latin typeface="Calibri" panose="020F0502020204030204" pitchFamily="34" charset="0"/>
                <a:cs typeface="Calibri" panose="020F0502020204030204" pitchFamily="34" charset="0"/>
              </a:rPr>
              <a:t>file.csv</a:t>
            </a:r>
            <a:r>
              <a:rPr lang="en-GB" sz="2000" dirty="0">
                <a:solidFill>
                  <a:srgbClr val="FF0000"/>
                </a:solidFill>
                <a:latin typeface="Calibri" panose="020F0502020204030204" pitchFamily="34" charset="0"/>
                <a:cs typeface="Calibri" panose="020F0502020204030204" pitchFamily="34" charset="0"/>
              </a:rPr>
              <a:t>”)</a:t>
            </a:r>
          </a:p>
          <a:p>
            <a:pPr marL="806431" lvl="8" indent="-457189">
              <a:buClr>
                <a:srgbClr val="202122"/>
              </a:buClr>
              <a:buSzPct val="100000"/>
              <a:buAutoNum type="alphaLcPeriod"/>
            </a:pPr>
            <a:r>
              <a:rPr lang="en-GB" sz="2000" dirty="0" err="1">
                <a:latin typeface="Calibri" panose="020F0502020204030204" pitchFamily="34" charset="0"/>
                <a:ea typeface="Arial"/>
                <a:cs typeface="Calibri" panose="020F0502020204030204" pitchFamily="34" charset="0"/>
                <a:sym typeface="Arial"/>
              </a:rPr>
              <a:t>pd.open_csv</a:t>
            </a: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file.csv</a:t>
            </a:r>
            <a:r>
              <a:rPr lang="en-GB" sz="2000" dirty="0">
                <a:latin typeface="Calibri" panose="020F0502020204030204" pitchFamily="34" charset="0"/>
                <a:ea typeface="Arial"/>
                <a:cs typeface="Calibri" panose="020F0502020204030204" pitchFamily="34" charset="0"/>
                <a:sym typeface="Arial"/>
              </a:rPr>
              <a:t>”)</a:t>
            </a:r>
          </a:p>
          <a:p>
            <a:pPr marL="806431" lvl="8" indent="-457189">
              <a:buClr>
                <a:srgbClr val="202122"/>
              </a:buClr>
              <a:buSzPct val="100000"/>
              <a:buFontTx/>
              <a:buAutoNum type="alphaLcPeriod"/>
            </a:pPr>
            <a:r>
              <a:rPr lang="en-GB" sz="2000" dirty="0" err="1">
                <a:latin typeface="Calibri" panose="020F0502020204030204" pitchFamily="34" charset="0"/>
                <a:ea typeface="Arial"/>
                <a:cs typeface="Calibri" panose="020F0502020204030204" pitchFamily="34" charset="0"/>
                <a:sym typeface="Arial"/>
              </a:rPr>
              <a:t>pd.to_csv</a:t>
            </a: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file.csv</a:t>
            </a:r>
            <a:r>
              <a:rPr lang="en-GB" sz="2000" dirty="0">
                <a:latin typeface="Calibri" panose="020F0502020204030204" pitchFamily="34" charset="0"/>
                <a:ea typeface="Arial"/>
                <a:cs typeface="Calibri" panose="020F0502020204030204" pitchFamily="34" charset="0"/>
                <a:sym typeface="Arial"/>
              </a:rPr>
              <a:t>”)</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000" dirty="0" err="1">
                <a:latin typeface="Calibri" panose="020F0502020204030204" pitchFamily="34" charset="0"/>
                <a:ea typeface="Arial"/>
                <a:cs typeface="Calibri" panose="020F0502020204030204" pitchFamily="34" charset="0"/>
                <a:sym typeface="Arial"/>
              </a:rPr>
              <a:t>pd.view_csv</a:t>
            </a: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file.csv</a:t>
            </a:r>
            <a:r>
              <a:rPr lang="en-GB" sz="2000" dirty="0">
                <a:latin typeface="Calibri" panose="020F0502020204030204" pitchFamily="34" charset="0"/>
                <a:ea typeface="Arial"/>
                <a:cs typeface="Calibri" panose="020F0502020204030204" pitchFamily="34" charset="0"/>
                <a:sym typeface="Arial"/>
              </a:rPr>
              <a:t>”)</a:t>
            </a:r>
            <a:endParaRPr lang="en-GB" sz="2000" dirty="0">
              <a:solidFill>
                <a:srgbClr val="20212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61E769C-1C3E-4602-8F5F-B8F089BB610F}"/>
              </a:ext>
            </a:extLst>
          </p:cNvPr>
          <p:cNvSpPr txBox="1"/>
          <p:nvPr/>
        </p:nvSpPr>
        <p:spPr>
          <a:xfrm>
            <a:off x="312665" y="3001927"/>
            <a:ext cx="9333115"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ea typeface="Arial"/>
                <a:cs typeface="Calibri" panose="020F0502020204030204" pitchFamily="34" charset="0"/>
                <a:sym typeface="Arial"/>
              </a:rPr>
              <a:t>2.  How to display row with column “Major” that contain ”Data Science”?</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000" dirty="0" err="1">
                <a:solidFill>
                  <a:srgbClr val="FF0000"/>
                </a:solidFill>
                <a:latin typeface="Calibri" panose="020F0502020204030204" pitchFamily="34" charset="0"/>
                <a:ea typeface="Arial"/>
                <a:cs typeface="Calibri" panose="020F0502020204030204" pitchFamily="34" charset="0"/>
                <a:sym typeface="Arial"/>
              </a:rPr>
              <a:t>dataframe</a:t>
            </a:r>
            <a:r>
              <a:rPr lang="en-GB" sz="2000" dirty="0">
                <a:solidFill>
                  <a:srgbClr val="FF0000"/>
                </a:solidFill>
                <a:latin typeface="Calibri" panose="020F0502020204030204" pitchFamily="34" charset="0"/>
                <a:ea typeface="Arial"/>
                <a:cs typeface="Calibri" panose="020F0502020204030204" pitchFamily="34" charset="0"/>
                <a:sym typeface="Arial"/>
              </a:rPr>
              <a:t>[</a:t>
            </a:r>
            <a:r>
              <a:rPr lang="en-GB" sz="2000" dirty="0" err="1">
                <a:solidFill>
                  <a:srgbClr val="FF0000"/>
                </a:solidFill>
                <a:latin typeface="Calibri" panose="020F0502020204030204" pitchFamily="34" charset="0"/>
                <a:ea typeface="Arial"/>
                <a:cs typeface="Calibri" panose="020F0502020204030204" pitchFamily="34" charset="0"/>
                <a:sym typeface="Arial"/>
              </a:rPr>
              <a:t>dataframe</a:t>
            </a:r>
            <a:r>
              <a:rPr lang="en-GB" sz="2000" dirty="0">
                <a:solidFill>
                  <a:srgbClr val="FF0000"/>
                </a:solidFill>
                <a:latin typeface="Calibri" panose="020F0502020204030204" pitchFamily="34" charset="0"/>
                <a:ea typeface="Arial"/>
                <a:cs typeface="Calibri" panose="020F0502020204030204" pitchFamily="34" charset="0"/>
                <a:sym typeface="Arial"/>
              </a:rPr>
              <a:t>[“Major”]] == “Data Science”</a:t>
            </a: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dataframe</a:t>
            </a:r>
            <a:r>
              <a:rPr lang="en-GB" sz="2000" dirty="0">
                <a:solidFill>
                  <a:srgbClr val="202122"/>
                </a:solidFill>
                <a:latin typeface="Calibri" panose="020F0502020204030204" pitchFamily="34" charset="0"/>
                <a:cs typeface="Calibri" panose="020F0502020204030204" pitchFamily="34" charset="0"/>
              </a:rPr>
              <a:t>[“Major”] == “Data Science”</a:t>
            </a: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dataframe</a:t>
            </a:r>
            <a:r>
              <a:rPr lang="en-GB" sz="2000" dirty="0">
                <a:solidFill>
                  <a:srgbClr val="202122"/>
                </a:solidFill>
                <a:latin typeface="Calibri" panose="020F0502020204030204" pitchFamily="34" charset="0"/>
                <a:cs typeface="Calibri" panose="020F0502020204030204" pitchFamily="34" charset="0"/>
              </a:rPr>
              <a:t>[“Major”] = “Data Science”</a:t>
            </a:r>
            <a:endParaRPr lang="en-GB" sz="2000" dirty="0">
              <a:latin typeface="Calibri" panose="020F0502020204030204" pitchFamily="34" charset="0"/>
              <a:ea typeface="Arial"/>
              <a:cs typeface="Calibri" panose="020F0502020204030204" pitchFamily="34" charset="0"/>
              <a:sym typeface="Arial"/>
            </a:endParaRPr>
          </a:p>
          <a:p>
            <a:pPr marL="806431" lvl="8" indent="-457189">
              <a:buClr>
                <a:srgbClr val="202122"/>
              </a:buClr>
              <a:buSzPct val="100000"/>
              <a:buAutoNum type="alphaLcPeriod"/>
            </a:pPr>
            <a:r>
              <a:rPr lang="en-GB" sz="2000" dirty="0">
                <a:solidFill>
                  <a:srgbClr val="202122"/>
                </a:solidFill>
                <a:latin typeface="Calibri" panose="020F0502020204030204" pitchFamily="34" charset="0"/>
                <a:cs typeface="Calibri" panose="020F0502020204030204" pitchFamily="34" charset="0"/>
              </a:rPr>
              <a:t>”Major” == “Data Science”</a:t>
            </a:r>
          </a:p>
        </p:txBody>
      </p:sp>
      <p:sp>
        <p:nvSpPr>
          <p:cNvPr id="9" name="TextBox 8">
            <a:extLst>
              <a:ext uri="{FF2B5EF4-FFF2-40B4-BE49-F238E27FC236}">
                <a16:creationId xmlns:a16="http://schemas.microsoft.com/office/drawing/2014/main" id="{F840A8FC-3E7B-4F05-993B-BD7113ADC6A6}"/>
              </a:ext>
            </a:extLst>
          </p:cNvPr>
          <p:cNvSpPr txBox="1"/>
          <p:nvPr/>
        </p:nvSpPr>
        <p:spPr>
          <a:xfrm>
            <a:off x="312664" y="4782559"/>
            <a:ext cx="9333115"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ea typeface="Arial"/>
                <a:cs typeface="Calibri" panose="020F0502020204030204" pitchFamily="34" charset="0"/>
                <a:sym typeface="Arial"/>
              </a:rPr>
              <a:t>3. How to filter </a:t>
            </a:r>
            <a:r>
              <a:rPr lang="en-GB" sz="2000" dirty="0" err="1">
                <a:solidFill>
                  <a:srgbClr val="202122"/>
                </a:solidFill>
                <a:latin typeface="Calibri" panose="020F0502020204030204" pitchFamily="34" charset="0"/>
                <a:ea typeface="Arial"/>
                <a:cs typeface="Calibri" panose="020F0502020204030204" pitchFamily="34" charset="0"/>
                <a:sym typeface="Arial"/>
              </a:rPr>
              <a:t>dataframe</a:t>
            </a:r>
            <a:r>
              <a:rPr lang="en-GB" sz="2000" dirty="0">
                <a:solidFill>
                  <a:srgbClr val="202122"/>
                </a:solidFill>
                <a:latin typeface="Calibri" panose="020F0502020204030204" pitchFamily="34" charset="0"/>
                <a:ea typeface="Arial"/>
                <a:cs typeface="Calibri" panose="020F0502020204030204" pitchFamily="34" charset="0"/>
                <a:sym typeface="Arial"/>
              </a:rPr>
              <a:t> with GPA &gt; 3.5?</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dataframe</a:t>
            </a:r>
            <a:r>
              <a:rPr lang="en-GB" sz="2000" dirty="0">
                <a:solidFill>
                  <a:srgbClr val="202122"/>
                </a:solidFill>
                <a:latin typeface="Calibri" panose="020F0502020204030204" pitchFamily="34" charset="0"/>
                <a:cs typeface="Calibri" panose="020F0502020204030204" pitchFamily="34" charset="0"/>
              </a:rPr>
              <a:t>[“GPA”] &gt; 3.5</a:t>
            </a:r>
            <a:endParaRPr lang="en-GB" sz="2000" dirty="0">
              <a:latin typeface="Calibri" panose="020F0502020204030204" pitchFamily="34" charset="0"/>
              <a:ea typeface="Arial"/>
              <a:cs typeface="Calibri" panose="020F0502020204030204" pitchFamily="34" charset="0"/>
              <a:sym typeface="Arial"/>
            </a:endParaRPr>
          </a:p>
          <a:p>
            <a:pPr marL="806431" lvl="8" indent="-457189">
              <a:buClr>
                <a:srgbClr val="202122"/>
              </a:buClr>
              <a:buSzPct val="100000"/>
              <a:buAutoNum type="alphaLcPeriod"/>
            </a:pPr>
            <a:r>
              <a:rPr lang="en-GB" sz="2000" dirty="0" err="1">
                <a:solidFill>
                  <a:srgbClr val="FF0000"/>
                </a:solidFill>
                <a:latin typeface="Calibri" panose="020F0502020204030204" pitchFamily="34" charset="0"/>
                <a:ea typeface="Arial"/>
                <a:cs typeface="Calibri" panose="020F0502020204030204" pitchFamily="34" charset="0"/>
                <a:sym typeface="Arial"/>
              </a:rPr>
              <a:t>dataframe</a:t>
            </a:r>
            <a:r>
              <a:rPr lang="en-GB" sz="2000" dirty="0">
                <a:solidFill>
                  <a:srgbClr val="FF0000"/>
                </a:solidFill>
                <a:latin typeface="Calibri" panose="020F0502020204030204" pitchFamily="34" charset="0"/>
                <a:ea typeface="Arial"/>
                <a:cs typeface="Calibri" panose="020F0502020204030204" pitchFamily="34" charset="0"/>
                <a:sym typeface="Arial"/>
              </a:rPr>
              <a:t>[</a:t>
            </a:r>
            <a:r>
              <a:rPr lang="en-GB" sz="2000" dirty="0" err="1">
                <a:solidFill>
                  <a:srgbClr val="FF0000"/>
                </a:solidFill>
                <a:latin typeface="Calibri" panose="020F0502020204030204" pitchFamily="34" charset="0"/>
                <a:ea typeface="Arial"/>
                <a:cs typeface="Calibri" panose="020F0502020204030204" pitchFamily="34" charset="0"/>
                <a:sym typeface="Arial"/>
              </a:rPr>
              <a:t>dataframe</a:t>
            </a:r>
            <a:r>
              <a:rPr lang="en-GB" sz="2000" dirty="0">
                <a:solidFill>
                  <a:srgbClr val="FF0000"/>
                </a:solidFill>
                <a:latin typeface="Calibri" panose="020F0502020204030204" pitchFamily="34" charset="0"/>
                <a:ea typeface="Arial"/>
                <a:cs typeface="Calibri" panose="020F0502020204030204" pitchFamily="34" charset="0"/>
                <a:sym typeface="Arial"/>
              </a:rPr>
              <a:t>[“GPA”]] &gt; 3.5</a:t>
            </a:r>
          </a:p>
          <a:p>
            <a:pPr marL="806431" lvl="8" indent="-457189">
              <a:buClr>
                <a:srgbClr val="202122"/>
              </a:buClr>
              <a:buSzPct val="100000"/>
              <a:buFontTx/>
              <a:buAutoNum type="alphaLcPeriod"/>
            </a:pPr>
            <a:r>
              <a:rPr lang="en-GB" sz="2000" dirty="0" err="1">
                <a:solidFill>
                  <a:srgbClr val="202122"/>
                </a:solidFill>
                <a:latin typeface="Calibri" panose="020F0502020204030204" pitchFamily="34" charset="0"/>
                <a:cs typeface="Calibri" panose="020F0502020204030204" pitchFamily="34" charset="0"/>
              </a:rPr>
              <a:t>dataframe</a:t>
            </a:r>
            <a:r>
              <a:rPr lang="en-GB" sz="2000" dirty="0">
                <a:solidFill>
                  <a:srgbClr val="202122"/>
                </a:solidFill>
                <a:latin typeface="Calibri" panose="020F0502020204030204" pitchFamily="34" charset="0"/>
                <a:cs typeface="Calibri" panose="020F0502020204030204" pitchFamily="34" charset="0"/>
              </a:rPr>
              <a:t>[</a:t>
            </a:r>
            <a:r>
              <a:rPr lang="en-GB" sz="2000" dirty="0" err="1">
                <a:solidFill>
                  <a:srgbClr val="202122"/>
                </a:solidFill>
                <a:latin typeface="Calibri" panose="020F0502020204030204" pitchFamily="34" charset="0"/>
                <a:cs typeface="Calibri" panose="020F0502020204030204" pitchFamily="34" charset="0"/>
              </a:rPr>
              <a:t>dataframe</a:t>
            </a:r>
            <a:r>
              <a:rPr lang="en-GB" sz="2000" dirty="0">
                <a:solidFill>
                  <a:srgbClr val="202122"/>
                </a:solidFill>
                <a:latin typeface="Calibri" panose="020F0502020204030204" pitchFamily="34" charset="0"/>
                <a:cs typeface="Calibri" panose="020F0502020204030204" pitchFamily="34" charset="0"/>
              </a:rPr>
              <a:t>[“GPA”]] &gt; “3.5”</a:t>
            </a:r>
            <a:endParaRPr lang="en-GB" sz="2000" dirty="0">
              <a:solidFill>
                <a:srgbClr val="202122"/>
              </a:solidFill>
              <a:latin typeface="Calibri" panose="020F0502020204030204" pitchFamily="34" charset="0"/>
              <a:ea typeface="Arial"/>
              <a:cs typeface="Calibri" panose="020F0502020204030204" pitchFamily="34" charset="0"/>
              <a:sym typeface="Arial"/>
            </a:endParaRP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dataframe</a:t>
            </a:r>
            <a:r>
              <a:rPr lang="en-GB" sz="2000" dirty="0">
                <a:solidFill>
                  <a:srgbClr val="202122"/>
                </a:solidFill>
                <a:latin typeface="Calibri" panose="020F0502020204030204" pitchFamily="34" charset="0"/>
                <a:cs typeface="Calibri" panose="020F0502020204030204" pitchFamily="34" charset="0"/>
              </a:rPr>
              <a:t>[“GPA”] &gt; “3.5”</a:t>
            </a:r>
            <a:endParaRPr lang="en-GB" sz="2000" dirty="0">
              <a:latin typeface="Calibri" panose="020F0502020204030204" pitchFamily="34" charset="0"/>
              <a:ea typeface="Arial"/>
              <a:cs typeface="Calibri" panose="020F0502020204030204" pitchFamily="34" charset="0"/>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txBox="1">
            <a:spLocks noGrp="1"/>
          </p:cNvSpPr>
          <p:nvPr>
            <p:ph type="title"/>
          </p:nvPr>
        </p:nvSpPr>
        <p:spPr>
          <a:xfrm>
            <a:off x="312667" y="194333"/>
            <a:ext cx="49032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b="1" dirty="0">
                <a:latin typeface="+mn-lt"/>
              </a:rPr>
              <a:t>Pre &amp; Post Test</a:t>
            </a:r>
            <a:endParaRPr b="1" dirty="0">
              <a:latin typeface="+mn-lt"/>
            </a:endParaRPr>
          </a:p>
        </p:txBody>
      </p:sp>
      <p:sp>
        <p:nvSpPr>
          <p:cNvPr id="465" name="Google Shape;465;p69"/>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107</a:t>
            </a:fld>
            <a:endParaRPr/>
          </a:p>
        </p:txBody>
      </p:sp>
      <p:sp>
        <p:nvSpPr>
          <p:cNvPr id="7" name="TextBox 6">
            <a:extLst>
              <a:ext uri="{FF2B5EF4-FFF2-40B4-BE49-F238E27FC236}">
                <a16:creationId xmlns:a16="http://schemas.microsoft.com/office/drawing/2014/main" id="{A90D7BAC-F198-4383-96F9-290B56F09E77}"/>
              </a:ext>
            </a:extLst>
          </p:cNvPr>
          <p:cNvSpPr txBox="1"/>
          <p:nvPr/>
        </p:nvSpPr>
        <p:spPr>
          <a:xfrm>
            <a:off x="312665" y="1262118"/>
            <a:ext cx="9636007"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ea typeface="Arial"/>
                <a:cs typeface="Calibri" panose="020F0502020204030204" pitchFamily="34" charset="0"/>
                <a:sym typeface="Arial"/>
              </a:rPr>
              <a:t>4. if GPA &gt;= 3.5. Students get </a:t>
            </a:r>
            <a:r>
              <a:rPr lang="en-GB" sz="2000" dirty="0" err="1">
                <a:solidFill>
                  <a:srgbClr val="202122"/>
                </a:solidFill>
                <a:latin typeface="Calibri" panose="020F0502020204030204" pitchFamily="34" charset="0"/>
                <a:ea typeface="Arial"/>
                <a:cs typeface="Calibri" panose="020F0502020204030204" pitchFamily="34" charset="0"/>
                <a:sym typeface="Arial"/>
              </a:rPr>
              <a:t>cumlaude</a:t>
            </a:r>
            <a:r>
              <a:rPr lang="en-GB" sz="2000" dirty="0">
                <a:solidFill>
                  <a:srgbClr val="202122"/>
                </a:solidFill>
                <a:latin typeface="Calibri" panose="020F0502020204030204" pitchFamily="34" charset="0"/>
                <a:ea typeface="Arial"/>
                <a:cs typeface="Calibri" panose="020F0502020204030204" pitchFamily="34" charset="0"/>
                <a:sym typeface="Arial"/>
              </a:rPr>
              <a:t> predicate. How we can add ”</a:t>
            </a:r>
            <a:r>
              <a:rPr lang="en-GB" sz="2000" dirty="0" err="1">
                <a:solidFill>
                  <a:srgbClr val="202122"/>
                </a:solidFill>
                <a:latin typeface="Calibri" panose="020F0502020204030204" pitchFamily="34" charset="0"/>
                <a:ea typeface="Arial"/>
                <a:cs typeface="Calibri" panose="020F0502020204030204" pitchFamily="34" charset="0"/>
                <a:sym typeface="Arial"/>
              </a:rPr>
              <a:t>Cumlaude</a:t>
            </a:r>
            <a:r>
              <a:rPr lang="en-GB" sz="2000" dirty="0">
                <a:solidFill>
                  <a:srgbClr val="202122"/>
                </a:solidFill>
                <a:latin typeface="Calibri" panose="020F0502020204030204" pitchFamily="34" charset="0"/>
                <a:ea typeface="Arial"/>
                <a:cs typeface="Calibri" panose="020F0502020204030204" pitchFamily="34" charset="0"/>
                <a:sym typeface="Arial"/>
              </a:rPr>
              <a:t>” column?</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000" dirty="0" err="1">
                <a:latin typeface="Calibri" panose="020F0502020204030204" pitchFamily="34" charset="0"/>
                <a:ea typeface="Arial"/>
                <a:cs typeface="Calibri" panose="020F0502020204030204" pitchFamily="34" charset="0"/>
                <a:sym typeface="Arial"/>
              </a:rPr>
              <a:t>dataframe</a:t>
            </a: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dataframe</a:t>
            </a: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Cumlaude</a:t>
            </a:r>
            <a:r>
              <a:rPr lang="en-GB" sz="2000" dirty="0">
                <a:latin typeface="Calibri" panose="020F0502020204030204" pitchFamily="34" charset="0"/>
                <a:ea typeface="Arial"/>
                <a:cs typeface="Calibri" panose="020F0502020204030204" pitchFamily="34" charset="0"/>
                <a:sym typeface="Arial"/>
              </a:rPr>
              <a:t>”]] = </a:t>
            </a:r>
            <a:r>
              <a:rPr lang="en-GB" sz="2000" dirty="0" err="1">
                <a:latin typeface="Calibri" panose="020F0502020204030204" pitchFamily="34" charset="0"/>
                <a:ea typeface="Arial"/>
                <a:cs typeface="Calibri" panose="020F0502020204030204" pitchFamily="34" charset="0"/>
                <a:sym typeface="Arial"/>
              </a:rPr>
              <a:t>dataframe</a:t>
            </a:r>
            <a:r>
              <a:rPr lang="en-GB" sz="2000" dirty="0">
                <a:latin typeface="Calibri" panose="020F0502020204030204" pitchFamily="34" charset="0"/>
                <a:ea typeface="Arial"/>
                <a:cs typeface="Calibri" panose="020F0502020204030204" pitchFamily="34" charset="0"/>
                <a:sym typeface="Arial"/>
              </a:rPr>
              <a:t>[“GPA”] &gt;= 3.5  </a:t>
            </a:r>
          </a:p>
          <a:p>
            <a:pPr marL="806431" lvl="8" indent="-457189">
              <a:buClr>
                <a:srgbClr val="202122"/>
              </a:buClr>
              <a:buSzPct val="100000"/>
              <a:buAutoNum type="alphaLcPeriod"/>
            </a:pPr>
            <a:r>
              <a:rPr lang="en-GB" sz="2000" dirty="0" err="1">
                <a:solidFill>
                  <a:srgbClr val="FF0000"/>
                </a:solidFill>
                <a:latin typeface="Calibri" panose="020F0502020204030204" pitchFamily="34" charset="0"/>
                <a:ea typeface="Arial"/>
                <a:cs typeface="Calibri" panose="020F0502020204030204" pitchFamily="34" charset="0"/>
                <a:sym typeface="Arial"/>
              </a:rPr>
              <a:t>dataframe</a:t>
            </a:r>
            <a:r>
              <a:rPr lang="en-GB" sz="2000" dirty="0">
                <a:solidFill>
                  <a:srgbClr val="FF0000"/>
                </a:solidFill>
                <a:latin typeface="Calibri" panose="020F0502020204030204" pitchFamily="34" charset="0"/>
                <a:ea typeface="Arial"/>
                <a:cs typeface="Calibri" panose="020F0502020204030204" pitchFamily="34" charset="0"/>
                <a:sym typeface="Arial"/>
              </a:rPr>
              <a:t>[“</a:t>
            </a:r>
            <a:r>
              <a:rPr lang="en-GB" sz="2000" dirty="0" err="1">
                <a:solidFill>
                  <a:srgbClr val="FF0000"/>
                </a:solidFill>
                <a:latin typeface="Calibri" panose="020F0502020204030204" pitchFamily="34" charset="0"/>
                <a:ea typeface="Arial"/>
                <a:cs typeface="Calibri" panose="020F0502020204030204" pitchFamily="34" charset="0"/>
                <a:sym typeface="Arial"/>
              </a:rPr>
              <a:t>Cumlaude</a:t>
            </a:r>
            <a:r>
              <a:rPr lang="en-GB" sz="2000" dirty="0">
                <a:solidFill>
                  <a:srgbClr val="FF0000"/>
                </a:solidFill>
                <a:latin typeface="Calibri" panose="020F0502020204030204" pitchFamily="34" charset="0"/>
                <a:ea typeface="Arial"/>
                <a:cs typeface="Calibri" panose="020F0502020204030204" pitchFamily="34" charset="0"/>
                <a:sym typeface="Arial"/>
              </a:rPr>
              <a:t>”] = </a:t>
            </a:r>
            <a:r>
              <a:rPr lang="en-GB" sz="2000" dirty="0" err="1">
                <a:solidFill>
                  <a:srgbClr val="FF0000"/>
                </a:solidFill>
                <a:latin typeface="Calibri" panose="020F0502020204030204" pitchFamily="34" charset="0"/>
                <a:ea typeface="Arial"/>
                <a:cs typeface="Calibri" panose="020F0502020204030204" pitchFamily="34" charset="0"/>
                <a:sym typeface="Arial"/>
              </a:rPr>
              <a:t>dataframe</a:t>
            </a:r>
            <a:r>
              <a:rPr lang="en-GB" sz="2000" dirty="0">
                <a:solidFill>
                  <a:srgbClr val="FF0000"/>
                </a:solidFill>
                <a:latin typeface="Calibri" panose="020F0502020204030204" pitchFamily="34" charset="0"/>
                <a:ea typeface="Arial"/>
                <a:cs typeface="Calibri" panose="020F0502020204030204" pitchFamily="34" charset="0"/>
                <a:sym typeface="Arial"/>
              </a:rPr>
              <a:t>[“GPA”] &gt;= 3.5</a:t>
            </a:r>
          </a:p>
          <a:p>
            <a:pPr marL="806431" lvl="8" indent="-457189">
              <a:buClr>
                <a:srgbClr val="202122"/>
              </a:buClr>
              <a:buSzPct val="100000"/>
              <a:buFontTx/>
              <a:buAutoNum type="alphaLcPeriod"/>
            </a:pP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dataframe</a:t>
            </a:r>
            <a:r>
              <a:rPr lang="en-GB" sz="2000" dirty="0">
                <a:latin typeface="Calibri" panose="020F0502020204030204" pitchFamily="34" charset="0"/>
                <a:ea typeface="Arial"/>
                <a:cs typeface="Calibri" panose="020F0502020204030204" pitchFamily="34" charset="0"/>
                <a:sym typeface="Arial"/>
              </a:rPr>
              <a:t>[“GPA”] &gt;= 3.5).</a:t>
            </a:r>
            <a:r>
              <a:rPr lang="en-GB" sz="2000" dirty="0" err="1">
                <a:latin typeface="Calibri" panose="020F0502020204030204" pitchFamily="34" charset="0"/>
                <a:ea typeface="Arial"/>
                <a:cs typeface="Calibri" panose="020F0502020204030204" pitchFamily="34" charset="0"/>
                <a:sym typeface="Arial"/>
              </a:rPr>
              <a:t>to_column</a:t>
            </a: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dataframe</a:t>
            </a:r>
            <a:r>
              <a:rPr lang="en-GB" sz="2000" dirty="0">
                <a:latin typeface="Calibri" panose="020F0502020204030204" pitchFamily="34" charset="0"/>
                <a:ea typeface="Arial"/>
                <a:cs typeface="Calibri" panose="020F0502020204030204" pitchFamily="34" charset="0"/>
                <a:sym typeface="Arial"/>
              </a:rPr>
              <a:t>[“</a:t>
            </a:r>
            <a:r>
              <a:rPr lang="en-GB" sz="2000" dirty="0" err="1">
                <a:latin typeface="Calibri" panose="020F0502020204030204" pitchFamily="34" charset="0"/>
                <a:ea typeface="Arial"/>
                <a:cs typeface="Calibri" panose="020F0502020204030204" pitchFamily="34" charset="0"/>
                <a:sym typeface="Arial"/>
              </a:rPr>
              <a:t>Cumlaude</a:t>
            </a:r>
            <a:r>
              <a:rPr lang="en-GB" sz="2000" dirty="0">
                <a:latin typeface="Calibri" panose="020F0502020204030204" pitchFamily="34" charset="0"/>
                <a:ea typeface="Arial"/>
                <a:cs typeface="Calibri" panose="020F0502020204030204" pitchFamily="34" charset="0"/>
                <a:sym typeface="Arial"/>
              </a:rPr>
              <a:t>”])</a:t>
            </a:r>
          </a:p>
          <a:p>
            <a:pPr marL="806431" lvl="8" indent="-457189">
              <a:buClr>
                <a:srgbClr val="202122"/>
              </a:buClr>
              <a:buSzPct val="100000"/>
              <a:buFontTx/>
              <a:buAutoNum type="alphaLcPeriod"/>
            </a:pPr>
            <a:r>
              <a:rPr lang="en-GB" sz="2000" dirty="0" err="1">
                <a:solidFill>
                  <a:srgbClr val="202122"/>
                </a:solidFill>
                <a:latin typeface="Calibri" panose="020F0502020204030204" pitchFamily="34" charset="0"/>
                <a:ea typeface="Arial"/>
                <a:cs typeface="Calibri" panose="020F0502020204030204" pitchFamily="34" charset="0"/>
                <a:sym typeface="Arial"/>
              </a:rPr>
              <a:t>dataframe</a:t>
            </a:r>
            <a:r>
              <a:rPr lang="en-GB" sz="2000" dirty="0">
                <a:solidFill>
                  <a:srgbClr val="202122"/>
                </a:solidFill>
                <a:latin typeface="Calibri" panose="020F0502020204030204" pitchFamily="34" charset="0"/>
                <a:ea typeface="Arial"/>
                <a:cs typeface="Calibri" panose="020F0502020204030204" pitchFamily="34" charset="0"/>
                <a:sym typeface="Arial"/>
              </a:rPr>
              <a:t>[“</a:t>
            </a:r>
            <a:r>
              <a:rPr lang="en-GB" sz="2000" dirty="0" err="1">
                <a:solidFill>
                  <a:srgbClr val="202122"/>
                </a:solidFill>
                <a:latin typeface="Calibri" panose="020F0502020204030204" pitchFamily="34" charset="0"/>
                <a:ea typeface="Arial"/>
                <a:cs typeface="Calibri" panose="020F0502020204030204" pitchFamily="34" charset="0"/>
                <a:sym typeface="Arial"/>
              </a:rPr>
              <a:t>cumlaude</a:t>
            </a:r>
            <a:r>
              <a:rPr lang="en-GB" sz="2000" dirty="0">
                <a:solidFill>
                  <a:srgbClr val="202122"/>
                </a:solidFill>
                <a:latin typeface="Calibri" panose="020F0502020204030204" pitchFamily="34" charset="0"/>
                <a:ea typeface="Arial"/>
                <a:cs typeface="Calibri" panose="020F0502020204030204" pitchFamily="34" charset="0"/>
                <a:sym typeface="Arial"/>
              </a:rPr>
              <a:t>”].</a:t>
            </a:r>
            <a:r>
              <a:rPr lang="en-GB" sz="2000" dirty="0" err="1">
                <a:solidFill>
                  <a:srgbClr val="202122"/>
                </a:solidFill>
                <a:latin typeface="Calibri" panose="020F0502020204030204" pitchFamily="34" charset="0"/>
                <a:ea typeface="Arial"/>
                <a:cs typeface="Calibri" panose="020F0502020204030204" pitchFamily="34" charset="0"/>
                <a:sym typeface="Arial"/>
              </a:rPr>
              <a:t>addColumn</a:t>
            </a:r>
            <a:r>
              <a:rPr lang="en-GB" sz="2000" dirty="0">
                <a:solidFill>
                  <a:srgbClr val="202122"/>
                </a:solidFill>
                <a:latin typeface="Calibri" panose="020F0502020204030204" pitchFamily="34" charset="0"/>
                <a:ea typeface="Arial"/>
                <a:cs typeface="Calibri" panose="020F0502020204030204" pitchFamily="34" charset="0"/>
                <a:sym typeface="Arial"/>
              </a:rPr>
              <a:t>(</a:t>
            </a:r>
            <a:r>
              <a:rPr lang="en-GB" sz="2000" dirty="0" err="1">
                <a:solidFill>
                  <a:srgbClr val="202122"/>
                </a:solidFill>
                <a:latin typeface="Calibri" panose="020F0502020204030204" pitchFamily="34" charset="0"/>
                <a:ea typeface="Arial"/>
                <a:cs typeface="Calibri" panose="020F0502020204030204" pitchFamily="34" charset="0"/>
                <a:sym typeface="Arial"/>
              </a:rPr>
              <a:t>dataframe</a:t>
            </a:r>
            <a:r>
              <a:rPr lang="en-GB" sz="2000" dirty="0">
                <a:solidFill>
                  <a:srgbClr val="202122"/>
                </a:solidFill>
                <a:latin typeface="Calibri" panose="020F0502020204030204" pitchFamily="34" charset="0"/>
                <a:ea typeface="Arial"/>
                <a:cs typeface="Calibri" panose="020F0502020204030204" pitchFamily="34" charset="0"/>
                <a:sym typeface="Arial"/>
              </a:rPr>
              <a:t>[“GPA”] &gt;= 3.5)</a:t>
            </a:r>
          </a:p>
        </p:txBody>
      </p:sp>
      <p:sp>
        <p:nvSpPr>
          <p:cNvPr id="8" name="TextBox 7">
            <a:extLst>
              <a:ext uri="{FF2B5EF4-FFF2-40B4-BE49-F238E27FC236}">
                <a16:creationId xmlns:a16="http://schemas.microsoft.com/office/drawing/2014/main" id="{661E769C-1C3E-4602-8F5F-B8F089BB610F}"/>
              </a:ext>
            </a:extLst>
          </p:cNvPr>
          <p:cNvSpPr txBox="1"/>
          <p:nvPr/>
        </p:nvSpPr>
        <p:spPr>
          <a:xfrm>
            <a:off x="312666" y="2896422"/>
            <a:ext cx="9333115"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cs typeface="Calibri" panose="020F0502020204030204" pitchFamily="34" charset="0"/>
              </a:rPr>
              <a:t>5</a:t>
            </a:r>
            <a:r>
              <a:rPr lang="en-GB" sz="2000" dirty="0">
                <a:solidFill>
                  <a:srgbClr val="202122"/>
                </a:solidFill>
                <a:latin typeface="Calibri" panose="020F0502020204030204" pitchFamily="34" charset="0"/>
                <a:ea typeface="Arial"/>
                <a:cs typeface="Calibri" panose="020F0502020204030204" pitchFamily="34" charset="0"/>
                <a:sym typeface="Arial"/>
              </a:rPr>
              <a:t>.  If we have csv file and we want to save csv file using pandas python. How to make it?</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pd.write</a:t>
            </a:r>
            <a:r>
              <a:rPr lang="en-GB" sz="2000" dirty="0">
                <a:solidFill>
                  <a:srgbClr val="202122"/>
                </a:solidFill>
                <a:latin typeface="Calibri" panose="020F0502020204030204" pitchFamily="34" charset="0"/>
                <a:cs typeface="Calibri" panose="020F0502020204030204" pitchFamily="34" charset="0"/>
              </a:rPr>
              <a:t>(“</a:t>
            </a:r>
            <a:r>
              <a:rPr lang="en-GB" sz="2000" dirty="0" err="1">
                <a:solidFill>
                  <a:srgbClr val="202122"/>
                </a:solidFill>
                <a:latin typeface="Calibri" panose="020F0502020204030204" pitchFamily="34" charset="0"/>
                <a:cs typeface="Calibri" panose="020F0502020204030204" pitchFamily="34" charset="0"/>
              </a:rPr>
              <a:t>filename.csv</a:t>
            </a:r>
            <a:r>
              <a:rPr lang="en-GB" sz="2000" dirty="0">
                <a:solidFill>
                  <a:srgbClr val="202122"/>
                </a:solidFill>
                <a:latin typeface="Calibri" panose="020F0502020204030204" pitchFamily="34" charset="0"/>
                <a:cs typeface="Calibri" panose="020F0502020204030204" pitchFamily="34" charset="0"/>
              </a:rPr>
              <a:t>”)</a:t>
            </a: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pd.open</a:t>
            </a:r>
            <a:r>
              <a:rPr lang="en-GB" sz="2000" dirty="0">
                <a:solidFill>
                  <a:srgbClr val="202122"/>
                </a:solidFill>
                <a:latin typeface="Calibri" panose="020F0502020204030204" pitchFamily="34" charset="0"/>
                <a:cs typeface="Calibri" panose="020F0502020204030204" pitchFamily="34" charset="0"/>
              </a:rPr>
              <a:t>(“</a:t>
            </a:r>
            <a:r>
              <a:rPr lang="en-GB" sz="2000" dirty="0" err="1">
                <a:solidFill>
                  <a:srgbClr val="202122"/>
                </a:solidFill>
                <a:latin typeface="Calibri" panose="020F0502020204030204" pitchFamily="34" charset="0"/>
                <a:cs typeface="Calibri" panose="020F0502020204030204" pitchFamily="34" charset="0"/>
              </a:rPr>
              <a:t>filename.csv</a:t>
            </a:r>
            <a:r>
              <a:rPr lang="en-GB" sz="2000" dirty="0">
                <a:solidFill>
                  <a:srgbClr val="202122"/>
                </a:solidFill>
                <a:latin typeface="Calibri" panose="020F0502020204030204" pitchFamily="34" charset="0"/>
                <a:cs typeface="Calibri" panose="020F0502020204030204" pitchFamily="34" charset="0"/>
              </a:rPr>
              <a:t>”)</a:t>
            </a:r>
          </a:p>
          <a:p>
            <a:pPr marL="806431" lvl="8" indent="-457189">
              <a:buClr>
                <a:srgbClr val="202122"/>
              </a:buClr>
              <a:buSzPct val="100000"/>
              <a:buAutoNum type="alphaLcPeriod"/>
            </a:pPr>
            <a:r>
              <a:rPr lang="en-GB" sz="2000" dirty="0">
                <a:solidFill>
                  <a:srgbClr val="202122"/>
                </a:solidFill>
                <a:latin typeface="Calibri" panose="020F0502020204030204" pitchFamily="34" charset="0"/>
                <a:cs typeface="Calibri" panose="020F0502020204030204" pitchFamily="34" charset="0"/>
              </a:rPr>
              <a:t>open(“</a:t>
            </a:r>
            <a:r>
              <a:rPr lang="en-GB" sz="2000" dirty="0" err="1">
                <a:solidFill>
                  <a:srgbClr val="202122"/>
                </a:solidFill>
                <a:latin typeface="Calibri" panose="020F0502020204030204" pitchFamily="34" charset="0"/>
                <a:cs typeface="Calibri" panose="020F0502020204030204" pitchFamily="34" charset="0"/>
              </a:rPr>
              <a:t>filename.csv</a:t>
            </a:r>
            <a:r>
              <a:rPr lang="en-GB" sz="2000" dirty="0">
                <a:solidFill>
                  <a:srgbClr val="202122"/>
                </a:solidFill>
                <a:latin typeface="Calibri" panose="020F0502020204030204" pitchFamily="34" charset="0"/>
                <a:cs typeface="Calibri" panose="020F0502020204030204" pitchFamily="34" charset="0"/>
              </a:rPr>
              <a:t>”)</a:t>
            </a:r>
          </a:p>
          <a:p>
            <a:pPr marL="806431" lvl="8" indent="-457189">
              <a:buClr>
                <a:srgbClr val="202122"/>
              </a:buClr>
              <a:buSzPct val="100000"/>
              <a:buAutoNum type="alphaLcPeriod"/>
            </a:pPr>
            <a:r>
              <a:rPr lang="en-GB" sz="2000" dirty="0" err="1">
                <a:solidFill>
                  <a:srgbClr val="FF0000"/>
                </a:solidFill>
                <a:latin typeface="Calibri" panose="020F0502020204030204" pitchFamily="34" charset="0"/>
                <a:cs typeface="Calibri" panose="020F0502020204030204" pitchFamily="34" charset="0"/>
              </a:rPr>
              <a:t>pd.to_csv</a:t>
            </a:r>
            <a:r>
              <a:rPr lang="en-GB" sz="2000" dirty="0">
                <a:solidFill>
                  <a:srgbClr val="FF0000"/>
                </a:solidFill>
                <a:latin typeface="Calibri" panose="020F0502020204030204" pitchFamily="34" charset="0"/>
                <a:cs typeface="Calibri" panose="020F0502020204030204" pitchFamily="34" charset="0"/>
              </a:rPr>
              <a:t>(“</a:t>
            </a:r>
            <a:r>
              <a:rPr lang="en-GB" sz="2000" dirty="0" err="1">
                <a:solidFill>
                  <a:srgbClr val="FF0000"/>
                </a:solidFill>
                <a:latin typeface="Calibri" panose="020F0502020204030204" pitchFamily="34" charset="0"/>
                <a:cs typeface="Calibri" panose="020F0502020204030204" pitchFamily="34" charset="0"/>
              </a:rPr>
              <a:t>filename.csv</a:t>
            </a:r>
            <a:r>
              <a:rPr lang="en-GB" sz="2000" dirty="0">
                <a:solidFill>
                  <a:srgbClr val="FF0000"/>
                </a:solidFill>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F840A8FC-3E7B-4F05-993B-BD7113ADC6A6}"/>
              </a:ext>
            </a:extLst>
          </p:cNvPr>
          <p:cNvSpPr txBox="1"/>
          <p:nvPr/>
        </p:nvSpPr>
        <p:spPr>
          <a:xfrm>
            <a:off x="312666" y="4623298"/>
            <a:ext cx="9333115"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ea typeface="Arial"/>
                <a:cs typeface="Calibri" panose="020F0502020204030204" pitchFamily="34" charset="0"/>
                <a:sym typeface="Arial"/>
              </a:rPr>
              <a:t>6. How we can dropping duplicate names in </a:t>
            </a:r>
            <a:r>
              <a:rPr lang="en-GB" sz="2000" dirty="0" err="1">
                <a:solidFill>
                  <a:srgbClr val="202122"/>
                </a:solidFill>
                <a:latin typeface="Calibri" panose="020F0502020204030204" pitchFamily="34" charset="0"/>
                <a:ea typeface="Arial"/>
                <a:cs typeface="Calibri" panose="020F0502020204030204" pitchFamily="34" charset="0"/>
                <a:sym typeface="Arial"/>
              </a:rPr>
              <a:t>DataFrames</a:t>
            </a:r>
            <a:r>
              <a:rPr lang="en-GB" sz="2000" dirty="0">
                <a:solidFill>
                  <a:srgbClr val="202122"/>
                </a:solidFill>
                <a:latin typeface="Calibri" panose="020F0502020204030204" pitchFamily="34" charset="0"/>
                <a:ea typeface="Arial"/>
                <a:cs typeface="Calibri" panose="020F0502020204030204" pitchFamily="34" charset="0"/>
                <a:sym typeface="Arial"/>
              </a:rPr>
              <a:t>?</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000" dirty="0">
                <a:latin typeface="Calibri" panose="020F0502020204030204" pitchFamily="34" charset="0"/>
                <a:ea typeface="Arial"/>
                <a:cs typeface="Calibri" panose="020F0502020204030204" pitchFamily="34" charset="0"/>
                <a:sym typeface="Arial"/>
              </a:rPr>
              <a:t>del </a:t>
            </a:r>
            <a:r>
              <a:rPr lang="en-GB" sz="2000" dirty="0" err="1">
                <a:latin typeface="Calibri" panose="020F0502020204030204" pitchFamily="34" charset="0"/>
                <a:ea typeface="Arial"/>
                <a:cs typeface="Calibri" panose="020F0502020204030204" pitchFamily="34" charset="0"/>
                <a:sym typeface="Arial"/>
              </a:rPr>
              <a:t>dataframe</a:t>
            </a:r>
            <a:r>
              <a:rPr lang="en-GB" sz="2000" dirty="0">
                <a:latin typeface="Calibri" panose="020F0502020204030204" pitchFamily="34" charset="0"/>
                <a:ea typeface="Arial"/>
                <a:cs typeface="Calibri" panose="020F0502020204030204" pitchFamily="34" charset="0"/>
                <a:sym typeface="Arial"/>
              </a:rPr>
              <a:t>[“name"] if </a:t>
            </a:r>
            <a:r>
              <a:rPr lang="en-GB" sz="2000" dirty="0" err="1">
                <a:latin typeface="Calibri" panose="020F0502020204030204" pitchFamily="34" charset="0"/>
                <a:ea typeface="Arial"/>
                <a:cs typeface="Calibri" panose="020F0502020204030204" pitchFamily="34" charset="0"/>
                <a:sym typeface="Arial"/>
              </a:rPr>
              <a:t>name.duplicate</a:t>
            </a:r>
            <a:endParaRPr lang="en-GB" sz="2000" dirty="0">
              <a:latin typeface="Calibri" panose="020F0502020204030204" pitchFamily="34" charset="0"/>
              <a:ea typeface="Arial"/>
              <a:cs typeface="Calibri" panose="020F0502020204030204" pitchFamily="34" charset="0"/>
              <a:sym typeface="Arial"/>
            </a:endParaRPr>
          </a:p>
          <a:p>
            <a:pPr marL="806431" lvl="8" indent="-457189">
              <a:buClr>
                <a:srgbClr val="202122"/>
              </a:buClr>
              <a:buSzPct val="100000"/>
              <a:buAutoNum type="alphaLcPeriod"/>
            </a:pPr>
            <a:r>
              <a:rPr lang="en-GB" sz="2000" dirty="0" err="1">
                <a:latin typeface="Calibri" panose="020F0502020204030204" pitchFamily="34" charset="0"/>
                <a:ea typeface="Arial"/>
                <a:cs typeface="Calibri" panose="020F0502020204030204" pitchFamily="34" charset="0"/>
                <a:sym typeface="Arial"/>
              </a:rPr>
              <a:t>drop.dataframe</a:t>
            </a:r>
            <a:r>
              <a:rPr lang="en-GB" sz="2000" dirty="0">
                <a:latin typeface="Calibri" panose="020F0502020204030204" pitchFamily="34" charset="0"/>
                <a:ea typeface="Arial"/>
                <a:cs typeface="Calibri" panose="020F0502020204030204" pitchFamily="34" charset="0"/>
                <a:sym typeface="Arial"/>
              </a:rPr>
              <a:t>[name]</a:t>
            </a:r>
          </a:p>
          <a:p>
            <a:pPr marL="806431" lvl="8" indent="-457189">
              <a:buClr>
                <a:srgbClr val="202122"/>
              </a:buClr>
              <a:buSzPct val="100000"/>
              <a:buAutoNum type="alphaLcPeriod"/>
            </a:pPr>
            <a:r>
              <a:rPr lang="en-GB" sz="2000" dirty="0" err="1">
                <a:solidFill>
                  <a:srgbClr val="FF0000"/>
                </a:solidFill>
                <a:latin typeface="Calibri" panose="020F0502020204030204" pitchFamily="34" charset="0"/>
                <a:ea typeface="Arial"/>
                <a:cs typeface="Calibri" panose="020F0502020204030204" pitchFamily="34" charset="0"/>
                <a:sym typeface="Arial"/>
              </a:rPr>
              <a:t>dataframe.drop_duplicates</a:t>
            </a:r>
            <a:r>
              <a:rPr lang="en-GB" sz="2000" dirty="0">
                <a:solidFill>
                  <a:srgbClr val="FF0000"/>
                </a:solidFill>
                <a:latin typeface="Calibri" panose="020F0502020204030204" pitchFamily="34" charset="0"/>
                <a:ea typeface="Arial"/>
                <a:cs typeface="Calibri" panose="020F0502020204030204" pitchFamily="34" charset="0"/>
                <a:sym typeface="Arial"/>
              </a:rPr>
              <a:t>(subset=“name”)</a:t>
            </a:r>
          </a:p>
          <a:p>
            <a:pPr marL="806431" lvl="8" indent="-457189">
              <a:buClr>
                <a:srgbClr val="202122"/>
              </a:buClr>
              <a:buSzPct val="100000"/>
              <a:buAutoNum type="alphaLcPeriod"/>
            </a:pPr>
            <a:r>
              <a:rPr lang="en-GB" sz="2000" dirty="0" err="1">
                <a:latin typeface="Calibri" panose="020F0502020204030204" pitchFamily="34" charset="0"/>
                <a:ea typeface="Arial"/>
                <a:cs typeface="Calibri" panose="020F0502020204030204" pitchFamily="34" charset="0"/>
                <a:sym typeface="Arial"/>
              </a:rPr>
              <a:t>dataframe</a:t>
            </a:r>
            <a:r>
              <a:rPr lang="en-GB" sz="2000" dirty="0">
                <a:latin typeface="Calibri" panose="020F0502020204030204" pitchFamily="34" charset="0"/>
                <a:ea typeface="Arial"/>
                <a:cs typeface="Calibri" panose="020F0502020204030204" pitchFamily="34" charset="0"/>
                <a:sym typeface="Arial"/>
              </a:rPr>
              <a:t>[“name”].</a:t>
            </a:r>
            <a:r>
              <a:rPr lang="en-GB" sz="2000" dirty="0" err="1">
                <a:latin typeface="Calibri" panose="020F0502020204030204" pitchFamily="34" charset="0"/>
                <a:ea typeface="Arial"/>
                <a:cs typeface="Calibri" panose="020F0502020204030204" pitchFamily="34" charset="0"/>
                <a:sym typeface="Arial"/>
              </a:rPr>
              <a:t>drop_duplicate</a:t>
            </a:r>
            <a:endParaRPr lang="en-GB" sz="2000" dirty="0">
              <a:latin typeface="Calibri" panose="020F0502020204030204" pitchFamily="34" charset="0"/>
              <a:ea typeface="Arial"/>
              <a:cs typeface="Calibri" panose="020F0502020204030204" pitchFamily="34" charset="0"/>
              <a:sym typeface="Arial"/>
            </a:endParaRPr>
          </a:p>
        </p:txBody>
      </p:sp>
    </p:spTree>
    <p:extLst>
      <p:ext uri="{BB962C8B-B14F-4D97-AF65-F5344CB8AC3E}">
        <p14:creationId xmlns:p14="http://schemas.microsoft.com/office/powerpoint/2010/main" val="41485787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txBox="1">
            <a:spLocks noGrp="1"/>
          </p:cNvSpPr>
          <p:nvPr>
            <p:ph type="title"/>
          </p:nvPr>
        </p:nvSpPr>
        <p:spPr>
          <a:xfrm>
            <a:off x="312667" y="194333"/>
            <a:ext cx="49032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b="1" dirty="0">
                <a:latin typeface="+mn-lt"/>
              </a:rPr>
              <a:t>Pre &amp; Post Test</a:t>
            </a:r>
            <a:endParaRPr b="1" dirty="0">
              <a:latin typeface="+mn-lt"/>
            </a:endParaRPr>
          </a:p>
        </p:txBody>
      </p:sp>
      <p:sp>
        <p:nvSpPr>
          <p:cNvPr id="465" name="Google Shape;465;p69"/>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108</a:t>
            </a:fld>
            <a:endParaRPr/>
          </a:p>
        </p:txBody>
      </p:sp>
      <p:sp>
        <p:nvSpPr>
          <p:cNvPr id="7" name="TextBox 6">
            <a:extLst>
              <a:ext uri="{FF2B5EF4-FFF2-40B4-BE49-F238E27FC236}">
                <a16:creationId xmlns:a16="http://schemas.microsoft.com/office/drawing/2014/main" id="{A90D7BAC-F198-4383-96F9-290B56F09E77}"/>
              </a:ext>
            </a:extLst>
          </p:cNvPr>
          <p:cNvSpPr txBox="1"/>
          <p:nvPr/>
        </p:nvSpPr>
        <p:spPr>
          <a:xfrm>
            <a:off x="401134" y="1265205"/>
            <a:ext cx="10281381"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ea typeface="Arial"/>
                <a:cs typeface="Calibri" panose="020F0502020204030204" pitchFamily="34" charset="0"/>
                <a:sym typeface="Arial"/>
              </a:rPr>
              <a:t>7.  How to grouping students who take courses with mean value?</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dataframe.groupby</a:t>
            </a:r>
            <a:r>
              <a:rPr lang="en-GB" sz="2000" dirty="0">
                <a:solidFill>
                  <a:srgbClr val="202122"/>
                </a:solidFill>
                <a:latin typeface="Calibri" panose="020F0502020204030204" pitchFamily="34" charset="0"/>
                <a:cs typeface="Calibri" panose="020F0502020204030204" pitchFamily="34" charset="0"/>
              </a:rPr>
              <a:t>([“Course”]).mean</a:t>
            </a: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Dataframe</a:t>
            </a:r>
            <a:r>
              <a:rPr lang="en-GB" sz="2000" dirty="0">
                <a:solidFill>
                  <a:srgbClr val="202122"/>
                </a:solidFill>
                <a:latin typeface="Calibri" panose="020F0502020204030204" pitchFamily="34" charset="0"/>
                <a:cs typeface="Calibri" panose="020F0502020204030204" pitchFamily="34" charset="0"/>
              </a:rPr>
              <a:t>[“name”][“Course”].mean()</a:t>
            </a:r>
          </a:p>
          <a:p>
            <a:pPr marL="806431" lvl="8" indent="-457189">
              <a:buClr>
                <a:srgbClr val="202122"/>
              </a:buClr>
              <a:buSzPct val="100000"/>
              <a:buAutoNum type="alphaLcPeriod"/>
            </a:pPr>
            <a:r>
              <a:rPr lang="en-GB" sz="2000" dirty="0" err="1">
                <a:solidFill>
                  <a:srgbClr val="202122"/>
                </a:solidFill>
                <a:latin typeface="Calibri" panose="020F0502020204030204" pitchFamily="34" charset="0"/>
                <a:cs typeface="Calibri" panose="020F0502020204030204" pitchFamily="34" charset="0"/>
              </a:rPr>
              <a:t>Dataframe.groupby</a:t>
            </a:r>
            <a:r>
              <a:rPr lang="en-GB" sz="2000" dirty="0">
                <a:solidFill>
                  <a:srgbClr val="202122"/>
                </a:solidFill>
                <a:latin typeface="Calibri" panose="020F0502020204030204" pitchFamily="34" charset="0"/>
                <a:cs typeface="Calibri" panose="020F0502020204030204" pitchFamily="34" charset="0"/>
              </a:rPr>
              <a:t>[“name][“Course”].mean</a:t>
            </a:r>
          </a:p>
          <a:p>
            <a:pPr marL="806431" lvl="8" indent="-457189">
              <a:buClr>
                <a:srgbClr val="202122"/>
              </a:buClr>
              <a:buSzPct val="100000"/>
              <a:buAutoNum type="alphaLcPeriod"/>
            </a:pPr>
            <a:r>
              <a:rPr lang="en-GB" sz="2000" dirty="0" err="1">
                <a:solidFill>
                  <a:srgbClr val="FF0000"/>
                </a:solidFill>
                <a:latin typeface="Calibri" panose="020F0502020204030204" pitchFamily="34" charset="0"/>
                <a:cs typeface="Calibri" panose="020F0502020204030204" pitchFamily="34" charset="0"/>
              </a:rPr>
              <a:t>dataframe.groupby</a:t>
            </a:r>
            <a:r>
              <a:rPr lang="en-GB" sz="2000" dirty="0">
                <a:solidFill>
                  <a:srgbClr val="FF0000"/>
                </a:solidFill>
                <a:latin typeface="Calibri" panose="020F0502020204030204" pitchFamily="34" charset="0"/>
                <a:cs typeface="Calibri" panose="020F0502020204030204" pitchFamily="34" charset="0"/>
              </a:rPr>
              <a:t>(“name”)[“Course”].mean()</a:t>
            </a:r>
          </a:p>
        </p:txBody>
      </p:sp>
      <p:sp>
        <p:nvSpPr>
          <p:cNvPr id="8" name="TextBox 7">
            <a:extLst>
              <a:ext uri="{FF2B5EF4-FFF2-40B4-BE49-F238E27FC236}">
                <a16:creationId xmlns:a16="http://schemas.microsoft.com/office/drawing/2014/main" id="{661E769C-1C3E-4602-8F5F-B8F089BB610F}"/>
              </a:ext>
            </a:extLst>
          </p:cNvPr>
          <p:cNvSpPr txBox="1"/>
          <p:nvPr/>
        </p:nvSpPr>
        <p:spPr>
          <a:xfrm>
            <a:off x="312666" y="2992084"/>
            <a:ext cx="9333115" cy="2246769"/>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ea typeface="Arial"/>
                <a:cs typeface="Calibri" panose="020F0502020204030204" pitchFamily="34" charset="0"/>
                <a:sym typeface="Arial"/>
              </a:rPr>
              <a:t>8. If we have list of variable with name is “Student” and the length is 100. How we can access 10 lists from the end? </a:t>
            </a:r>
            <a:endParaRPr lang="en-GB" sz="2000" dirty="0">
              <a:latin typeface="Calibri" panose="020F0502020204030204" pitchFamily="34" charset="0"/>
              <a:ea typeface="Arial"/>
              <a:cs typeface="Calibri" panose="020F0502020204030204" pitchFamily="34" charset="0"/>
              <a:sym typeface="Arial"/>
            </a:endParaRPr>
          </a:p>
          <a:p>
            <a:pPr marL="806431" lvl="8" indent="-457189">
              <a:buClr>
                <a:srgbClr val="202122"/>
              </a:buClr>
              <a:buSzPct val="100000"/>
              <a:buAutoNum type="alphaLcPeriod"/>
            </a:pPr>
            <a:r>
              <a:rPr lang="en-GB" sz="2000" dirty="0">
                <a:solidFill>
                  <a:srgbClr val="FF0000"/>
                </a:solidFill>
                <a:latin typeface="Calibri" panose="020F0502020204030204" pitchFamily="34" charset="0"/>
                <a:cs typeface="Calibri" panose="020F0502020204030204" pitchFamily="34" charset="0"/>
              </a:rPr>
              <a:t>Student[10:]</a:t>
            </a:r>
          </a:p>
          <a:p>
            <a:pPr marL="806431" lvl="8" indent="-457189">
              <a:buClr>
                <a:srgbClr val="202122"/>
              </a:buClr>
              <a:buSzPct val="100000"/>
              <a:buAutoNum type="alphaLcPeriod"/>
            </a:pPr>
            <a:r>
              <a:rPr lang="en-GB" sz="2000" dirty="0">
                <a:latin typeface="Calibri" panose="020F0502020204030204" pitchFamily="34" charset="0"/>
                <a:ea typeface="Arial"/>
                <a:cs typeface="Calibri" panose="020F0502020204030204" pitchFamily="34" charset="0"/>
                <a:sym typeface="Arial"/>
              </a:rPr>
              <a:t>Student[</a:t>
            </a:r>
            <a:r>
              <a:rPr lang="en-GB" sz="2000" dirty="0" err="1">
                <a:latin typeface="Calibri" panose="020F0502020204030204" pitchFamily="34" charset="0"/>
                <a:ea typeface="Arial"/>
                <a:cs typeface="Calibri" panose="020F0502020204030204" pitchFamily="34" charset="0"/>
                <a:sym typeface="Arial"/>
              </a:rPr>
              <a:t>len</a:t>
            </a:r>
            <a:r>
              <a:rPr lang="en-GB" sz="2000" dirty="0">
                <a:latin typeface="Calibri" panose="020F0502020204030204" pitchFamily="34" charset="0"/>
                <a:ea typeface="Arial"/>
                <a:cs typeface="Calibri" panose="020F0502020204030204" pitchFamily="34" charset="0"/>
                <a:sym typeface="Arial"/>
              </a:rPr>
              <a:t>(Student)]</a:t>
            </a:r>
          </a:p>
          <a:p>
            <a:pPr marL="806431" lvl="8" indent="-457189">
              <a:buClr>
                <a:srgbClr val="202122"/>
              </a:buClr>
              <a:buSzPct val="100000"/>
              <a:buFontTx/>
              <a:buAutoNum type="alphaLcPeriod"/>
            </a:pPr>
            <a:r>
              <a:rPr lang="en-GB" sz="2000" dirty="0">
                <a:latin typeface="Calibri" panose="020F0502020204030204" pitchFamily="34" charset="0"/>
                <a:ea typeface="Arial"/>
                <a:cs typeface="Calibri" panose="020F0502020204030204" pitchFamily="34" charset="0"/>
                <a:sym typeface="Arial"/>
              </a:rPr>
              <a:t>Student[:10]</a:t>
            </a:r>
          </a:p>
          <a:p>
            <a:pPr marL="806431" lvl="8" indent="-457189">
              <a:buClr>
                <a:srgbClr val="202122"/>
              </a:buClr>
              <a:buSzPct val="100000"/>
              <a:buFontTx/>
              <a:buAutoNum type="alphaLcPeriod"/>
            </a:pPr>
            <a:r>
              <a:rPr lang="en-GB" sz="2000" dirty="0">
                <a:latin typeface="Calibri" panose="020F0502020204030204" pitchFamily="34" charset="0"/>
                <a:ea typeface="Arial"/>
                <a:cs typeface="Calibri" panose="020F0502020204030204" pitchFamily="34" charset="0"/>
                <a:sym typeface="Arial"/>
              </a:rPr>
              <a:t>Student[10]</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endParaRPr lang="en-GB" sz="2000" dirty="0">
              <a:solidFill>
                <a:srgbClr val="202122"/>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840A8FC-3E7B-4F05-993B-BD7113ADC6A6}"/>
              </a:ext>
            </a:extLst>
          </p:cNvPr>
          <p:cNvSpPr txBox="1"/>
          <p:nvPr/>
        </p:nvSpPr>
        <p:spPr>
          <a:xfrm>
            <a:off x="312665" y="4979863"/>
            <a:ext cx="9333115" cy="1631216"/>
          </a:xfrm>
          <a:prstGeom prst="rect">
            <a:avLst/>
          </a:prstGeom>
          <a:noFill/>
        </p:spPr>
        <p:txBody>
          <a:bodyPr wrap="square">
            <a:spAutoFit/>
          </a:bodyPr>
          <a:lstStyle/>
          <a:p>
            <a:pPr marL="8466">
              <a:buClr>
                <a:srgbClr val="202122"/>
              </a:buClr>
              <a:buSzPct val="100000"/>
            </a:pPr>
            <a:r>
              <a:rPr lang="en-GB" sz="2000" dirty="0">
                <a:solidFill>
                  <a:srgbClr val="202122"/>
                </a:solidFill>
                <a:latin typeface="Calibri" panose="020F0502020204030204" pitchFamily="34" charset="0"/>
                <a:cs typeface="Calibri" panose="020F0502020204030204" pitchFamily="34" charset="0"/>
              </a:rPr>
              <a:t>9</a:t>
            </a:r>
            <a:r>
              <a:rPr lang="en-GB" sz="2000" dirty="0">
                <a:solidFill>
                  <a:srgbClr val="202122"/>
                </a:solidFill>
                <a:latin typeface="Calibri" panose="020F0502020204030204" pitchFamily="34" charset="0"/>
                <a:ea typeface="Arial"/>
                <a:cs typeface="Calibri" panose="020F0502020204030204" pitchFamily="34" charset="0"/>
                <a:sym typeface="Arial"/>
              </a:rPr>
              <a:t>. We can display statistical like count, mean, std, min, max with pandas function?</a:t>
            </a:r>
            <a:endParaRPr lang="en-GB" sz="20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FontTx/>
              <a:buAutoNum type="alphaLcPeriod"/>
            </a:pPr>
            <a:r>
              <a:rPr lang="en-GB" sz="2000" dirty="0">
                <a:latin typeface="Calibri" panose="020F0502020204030204" pitchFamily="34" charset="0"/>
                <a:ea typeface="Arial"/>
                <a:cs typeface="Calibri" panose="020F0502020204030204" pitchFamily="34" charset="0"/>
                <a:sym typeface="Arial"/>
              </a:rPr>
              <a:t>statistic()</a:t>
            </a:r>
          </a:p>
          <a:p>
            <a:pPr marL="806431" lvl="8" indent="-457189">
              <a:buClr>
                <a:srgbClr val="202122"/>
              </a:buClr>
              <a:buSzPct val="100000"/>
              <a:buFontTx/>
              <a:buAutoNum type="alphaLcPeriod"/>
            </a:pPr>
            <a:r>
              <a:rPr lang="en-GB" sz="2000" dirty="0" err="1">
                <a:latin typeface="Calibri" panose="020F0502020204030204" pitchFamily="34" charset="0"/>
                <a:ea typeface="Arial"/>
                <a:cs typeface="Calibri" panose="020F0502020204030204" pitchFamily="34" charset="0"/>
                <a:sym typeface="Arial"/>
              </a:rPr>
              <a:t>dtatistical</a:t>
            </a:r>
            <a:r>
              <a:rPr lang="en-GB" sz="2000" dirty="0">
                <a:latin typeface="Calibri" panose="020F0502020204030204" pitchFamily="34" charset="0"/>
                <a:ea typeface="Arial"/>
                <a:cs typeface="Calibri" panose="020F0502020204030204" pitchFamily="34" charset="0"/>
                <a:sym typeface="Arial"/>
              </a:rPr>
              <a:t>()</a:t>
            </a:r>
          </a:p>
          <a:p>
            <a:pPr marL="806431" lvl="8" indent="-457189">
              <a:buClr>
                <a:srgbClr val="202122"/>
              </a:buClr>
              <a:buSzPct val="100000"/>
              <a:buFontTx/>
              <a:buAutoNum type="alphaLcPeriod"/>
            </a:pPr>
            <a:r>
              <a:rPr lang="en-GB" sz="2000" dirty="0">
                <a:solidFill>
                  <a:srgbClr val="FF0000"/>
                </a:solidFill>
                <a:latin typeface="Calibri" panose="020F0502020204030204" pitchFamily="34" charset="0"/>
                <a:ea typeface="Arial"/>
                <a:cs typeface="Calibri" panose="020F0502020204030204" pitchFamily="34" charset="0"/>
                <a:sym typeface="Arial"/>
              </a:rPr>
              <a:t>describe()</a:t>
            </a:r>
          </a:p>
          <a:p>
            <a:pPr marL="806431" lvl="8" indent="-457189">
              <a:buClr>
                <a:srgbClr val="202122"/>
              </a:buClr>
              <a:buSzPct val="100000"/>
              <a:buFontTx/>
              <a:buAutoNum type="alphaLcPeriod"/>
            </a:pPr>
            <a:r>
              <a:rPr lang="en-GB" sz="2000" dirty="0">
                <a:latin typeface="Calibri" panose="020F0502020204030204" pitchFamily="34" charset="0"/>
                <a:ea typeface="Arial"/>
                <a:cs typeface="Calibri" panose="020F0502020204030204" pitchFamily="34" charset="0"/>
                <a:sym typeface="Arial"/>
              </a:rPr>
              <a:t>Info()</a:t>
            </a:r>
          </a:p>
        </p:txBody>
      </p:sp>
    </p:spTree>
    <p:extLst>
      <p:ext uri="{BB962C8B-B14F-4D97-AF65-F5344CB8AC3E}">
        <p14:creationId xmlns:p14="http://schemas.microsoft.com/office/powerpoint/2010/main" val="24234093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txBox="1">
            <a:spLocks noGrp="1"/>
          </p:cNvSpPr>
          <p:nvPr>
            <p:ph type="title"/>
          </p:nvPr>
        </p:nvSpPr>
        <p:spPr>
          <a:xfrm>
            <a:off x="312667" y="194333"/>
            <a:ext cx="49032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b="1" dirty="0">
                <a:latin typeface="+mn-lt"/>
              </a:rPr>
              <a:t>Pre &amp; Post Test</a:t>
            </a:r>
            <a:endParaRPr b="1" dirty="0">
              <a:latin typeface="+mn-lt"/>
            </a:endParaRPr>
          </a:p>
        </p:txBody>
      </p:sp>
      <p:sp>
        <p:nvSpPr>
          <p:cNvPr id="465" name="Google Shape;465;p69"/>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109</a:t>
            </a:fld>
            <a:endParaRPr/>
          </a:p>
        </p:txBody>
      </p:sp>
      <p:sp>
        <p:nvSpPr>
          <p:cNvPr id="7" name="TextBox 6">
            <a:extLst>
              <a:ext uri="{FF2B5EF4-FFF2-40B4-BE49-F238E27FC236}">
                <a16:creationId xmlns:a16="http://schemas.microsoft.com/office/drawing/2014/main" id="{A90D7BAC-F198-4383-96F9-290B56F09E77}"/>
              </a:ext>
            </a:extLst>
          </p:cNvPr>
          <p:cNvSpPr txBox="1"/>
          <p:nvPr/>
        </p:nvSpPr>
        <p:spPr>
          <a:xfrm>
            <a:off x="401133" y="1265206"/>
            <a:ext cx="10952667" cy="1938992"/>
          </a:xfrm>
          <a:prstGeom prst="rect">
            <a:avLst/>
          </a:prstGeom>
          <a:noFill/>
        </p:spPr>
        <p:txBody>
          <a:bodyPr wrap="square">
            <a:spAutoFit/>
          </a:bodyPr>
          <a:lstStyle/>
          <a:p>
            <a:pPr marL="8466">
              <a:buClr>
                <a:srgbClr val="202122"/>
              </a:buClr>
              <a:buSzPct val="100000"/>
            </a:pPr>
            <a:r>
              <a:rPr lang="en-GB" sz="2400" dirty="0">
                <a:solidFill>
                  <a:srgbClr val="202122"/>
                </a:solidFill>
                <a:latin typeface="Calibri" panose="020F0502020204030204" pitchFamily="34" charset="0"/>
                <a:cs typeface="Calibri" panose="020F0502020204030204" pitchFamily="34" charset="0"/>
              </a:rPr>
              <a:t>10</a:t>
            </a:r>
            <a:r>
              <a:rPr lang="en-GB" sz="2400" dirty="0">
                <a:solidFill>
                  <a:srgbClr val="202122"/>
                </a:solidFill>
                <a:latin typeface="Calibri" panose="020F0502020204030204" pitchFamily="34" charset="0"/>
                <a:ea typeface="Arial"/>
                <a:cs typeface="Calibri" panose="020F0502020204030204" pitchFamily="34" charset="0"/>
                <a:sym typeface="Arial"/>
              </a:rPr>
              <a:t>. </a:t>
            </a:r>
            <a:r>
              <a:rPr lang="en-US" sz="2400" dirty="0">
                <a:solidFill>
                  <a:srgbClr val="202122"/>
                </a:solidFill>
                <a:latin typeface="Calibri" panose="020F0502020204030204" pitchFamily="34" charset="0"/>
                <a:ea typeface="Arial"/>
                <a:cs typeface="Calibri" panose="020F0502020204030204" pitchFamily="34" charset="0"/>
                <a:sym typeface="Arial"/>
              </a:rPr>
              <a:t>How to sorting values </a:t>
            </a:r>
            <a:r>
              <a:rPr lang="en-US" sz="2400" dirty="0" err="1">
                <a:solidFill>
                  <a:srgbClr val="202122"/>
                </a:solidFill>
                <a:latin typeface="Calibri" panose="020F0502020204030204" pitchFamily="34" charset="0"/>
                <a:ea typeface="Arial"/>
                <a:cs typeface="Calibri" panose="020F0502020204030204" pitchFamily="34" charset="0"/>
                <a:sym typeface="Arial"/>
              </a:rPr>
              <a:t>dataframe</a:t>
            </a:r>
            <a:r>
              <a:rPr lang="en-US" sz="2400" dirty="0">
                <a:solidFill>
                  <a:srgbClr val="202122"/>
                </a:solidFill>
                <a:latin typeface="Calibri" panose="020F0502020204030204" pitchFamily="34" charset="0"/>
                <a:ea typeface="Arial"/>
                <a:cs typeface="Calibri" panose="020F0502020204030204" pitchFamily="34" charset="0"/>
                <a:sym typeface="Arial"/>
              </a:rPr>
              <a:t>?</a:t>
            </a:r>
            <a:endParaRPr lang="en-GB" sz="2400" dirty="0">
              <a:solidFill>
                <a:srgbClr val="202122"/>
              </a:solidFill>
              <a:latin typeface="Calibri" panose="020F0502020204030204" pitchFamily="34" charset="0"/>
              <a:cs typeface="Calibri" panose="020F0502020204030204" pitchFamily="34" charset="0"/>
            </a:endParaRPr>
          </a:p>
          <a:p>
            <a:pPr marL="806431" lvl="8" indent="-457189">
              <a:buClr>
                <a:srgbClr val="202122"/>
              </a:buClr>
              <a:buSzPct val="100000"/>
              <a:buAutoNum type="alphaLcPeriod"/>
            </a:pPr>
            <a:r>
              <a:rPr lang="en-GB" sz="2400" dirty="0">
                <a:solidFill>
                  <a:srgbClr val="FF0000"/>
                </a:solidFill>
                <a:latin typeface="Calibri" panose="020F0502020204030204" pitchFamily="34" charset="0"/>
                <a:cs typeface="Calibri" panose="020F0502020204030204" pitchFamily="34" charset="0"/>
              </a:rPr>
              <a:t>Using </a:t>
            </a:r>
            <a:r>
              <a:rPr lang="en-GB" sz="2400" dirty="0" err="1">
                <a:solidFill>
                  <a:srgbClr val="FF0000"/>
                </a:solidFill>
                <a:latin typeface="Calibri" panose="020F0502020204030204" pitchFamily="34" charset="0"/>
                <a:cs typeface="Calibri" panose="020F0502020204030204" pitchFamily="34" charset="0"/>
              </a:rPr>
              <a:t>sort_values</a:t>
            </a:r>
            <a:r>
              <a:rPr lang="en-GB" sz="2400" dirty="0">
                <a:solidFill>
                  <a:srgbClr val="FF0000"/>
                </a:solidFill>
                <a:latin typeface="Calibri" panose="020F0502020204030204" pitchFamily="34" charset="0"/>
                <a:cs typeface="Calibri" panose="020F0502020204030204" pitchFamily="34" charset="0"/>
              </a:rPr>
              <a:t>() </a:t>
            </a:r>
          </a:p>
          <a:p>
            <a:pPr marL="806431" lvl="8" indent="-457189">
              <a:buClr>
                <a:srgbClr val="202122"/>
              </a:buClr>
              <a:buSzPct val="100000"/>
              <a:buAutoNum type="alphaLcPeriod"/>
            </a:pPr>
            <a:r>
              <a:rPr lang="en-GB" sz="2400" dirty="0">
                <a:solidFill>
                  <a:srgbClr val="202122"/>
                </a:solidFill>
                <a:latin typeface="Calibri" panose="020F0502020204030204" pitchFamily="34" charset="0"/>
                <a:cs typeface="Calibri" panose="020F0502020204030204" pitchFamily="34" charset="0"/>
              </a:rPr>
              <a:t>Using sorted()</a:t>
            </a:r>
          </a:p>
          <a:p>
            <a:pPr marL="806431" lvl="8" indent="-457189">
              <a:buClr>
                <a:srgbClr val="202122"/>
              </a:buClr>
              <a:buSzPct val="100000"/>
              <a:buAutoNum type="alphaLcPeriod"/>
            </a:pPr>
            <a:r>
              <a:rPr lang="en-GB" sz="2400" dirty="0">
                <a:solidFill>
                  <a:srgbClr val="202122"/>
                </a:solidFill>
                <a:latin typeface="Calibri" panose="020F0502020204030204" pitchFamily="34" charset="0"/>
                <a:cs typeface="Calibri" panose="020F0502020204030204" pitchFamily="34" charset="0"/>
              </a:rPr>
              <a:t>Using </a:t>
            </a:r>
            <a:r>
              <a:rPr lang="en-GB" sz="2400" dirty="0" err="1">
                <a:solidFill>
                  <a:srgbClr val="202122"/>
                </a:solidFill>
                <a:latin typeface="Calibri" panose="020F0502020204030204" pitchFamily="34" charset="0"/>
                <a:cs typeface="Calibri" panose="020F0502020204030204" pitchFamily="34" charset="0"/>
              </a:rPr>
              <a:t>sort_list</a:t>
            </a:r>
            <a:r>
              <a:rPr lang="en-GB" sz="2400" dirty="0">
                <a:solidFill>
                  <a:srgbClr val="202122"/>
                </a:solidFill>
                <a:latin typeface="Calibri" panose="020F0502020204030204" pitchFamily="34" charset="0"/>
                <a:cs typeface="Calibri" panose="020F0502020204030204" pitchFamily="34" charset="0"/>
              </a:rPr>
              <a:t>()</a:t>
            </a:r>
          </a:p>
          <a:p>
            <a:pPr marL="806431" lvl="8" indent="-457189">
              <a:buClr>
                <a:srgbClr val="202122"/>
              </a:buClr>
              <a:buSzPct val="100000"/>
              <a:buAutoNum type="alphaLcPeriod"/>
            </a:pPr>
            <a:r>
              <a:rPr lang="en-GB" sz="2400" dirty="0">
                <a:solidFill>
                  <a:srgbClr val="202122"/>
                </a:solidFill>
                <a:latin typeface="Calibri" panose="020F0502020204030204" pitchFamily="34" charset="0"/>
                <a:cs typeface="Calibri" panose="020F0502020204030204" pitchFamily="34" charset="0"/>
              </a:rPr>
              <a:t>Using </a:t>
            </a:r>
            <a:r>
              <a:rPr lang="en-GB" sz="2400" dirty="0" err="1">
                <a:solidFill>
                  <a:srgbClr val="202122"/>
                </a:solidFill>
                <a:latin typeface="Calibri" panose="020F0502020204030204" pitchFamily="34" charset="0"/>
                <a:cs typeface="Calibri" panose="020F0502020204030204" pitchFamily="34" charset="0"/>
              </a:rPr>
              <a:t>sort_row</a:t>
            </a:r>
            <a:r>
              <a:rPr lang="en-GB" sz="2400" dirty="0">
                <a:solidFill>
                  <a:srgbClr val="202122"/>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26914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3632255" cy="602205"/>
          </a:xfrm>
          <a:prstGeom prst="rect">
            <a:avLst/>
          </a:prstGeom>
        </p:spPr>
        <p:txBody>
          <a:bodyPr vert="horz" wrap="square" lIns="0" tIns="11927" rIns="0" bIns="0" rtlCol="0">
            <a:spAutoFit/>
          </a:bodyPr>
          <a:lstStyle/>
          <a:p>
            <a:pPr marL="9939">
              <a:spcBef>
                <a:spcPts val="94"/>
              </a:spcBef>
            </a:pPr>
            <a:r>
              <a:rPr sz="3522" spc="-27" dirty="0"/>
              <a:t>Rectang</a:t>
            </a:r>
            <a:r>
              <a:rPr sz="3835" spc="-27" dirty="0">
                <a:latin typeface="Arial"/>
                <a:cs typeface="Arial"/>
              </a:rPr>
              <a:t>u</a:t>
            </a:r>
            <a:r>
              <a:rPr sz="3522" spc="-27" dirty="0"/>
              <a:t>lar</a:t>
            </a:r>
            <a:r>
              <a:rPr sz="3522" spc="-254" dirty="0"/>
              <a:t> </a:t>
            </a:r>
            <a:r>
              <a:rPr sz="3522" spc="43" dirty="0"/>
              <a:t>data</a:t>
            </a:r>
            <a:endParaRPr sz="3522">
              <a:latin typeface="Arial"/>
              <a:cs typeface="Arial"/>
            </a:endParaRPr>
          </a:p>
        </p:txBody>
      </p:sp>
      <p:graphicFrame>
        <p:nvGraphicFramePr>
          <p:cNvPr id="3" name="object 3"/>
          <p:cNvGraphicFramePr>
            <a:graphicFrameLocks noGrp="1"/>
          </p:cNvGraphicFramePr>
          <p:nvPr/>
        </p:nvGraphicFramePr>
        <p:xfrm>
          <a:off x="392770" y="913157"/>
          <a:ext cx="8858745" cy="3713256"/>
        </p:xfrm>
        <a:graphic>
          <a:graphicData uri="http://schemas.openxmlformats.org/drawingml/2006/table">
            <a:tbl>
              <a:tblPr firstRow="1" bandRow="1">
                <a:tableStyleId>{2D5ABB26-0587-4C30-8999-92F81FD0307C}</a:tableStyleId>
              </a:tblPr>
              <a:tblGrid>
                <a:gridCol w="1105231">
                  <a:extLst>
                    <a:ext uri="{9D8B030D-6E8A-4147-A177-3AD203B41FA5}">
                      <a16:colId xmlns:a16="http://schemas.microsoft.com/office/drawing/2014/main" val="20000"/>
                    </a:ext>
                  </a:extLst>
                </a:gridCol>
                <a:gridCol w="1682198">
                  <a:extLst>
                    <a:ext uri="{9D8B030D-6E8A-4147-A177-3AD203B41FA5}">
                      <a16:colId xmlns:a16="http://schemas.microsoft.com/office/drawing/2014/main" val="20001"/>
                    </a:ext>
                  </a:extLst>
                </a:gridCol>
                <a:gridCol w="961113">
                  <a:extLst>
                    <a:ext uri="{9D8B030D-6E8A-4147-A177-3AD203B41FA5}">
                      <a16:colId xmlns:a16="http://schemas.microsoft.com/office/drawing/2014/main" val="20002"/>
                    </a:ext>
                  </a:extLst>
                </a:gridCol>
                <a:gridCol w="1682198">
                  <a:extLst>
                    <a:ext uri="{9D8B030D-6E8A-4147-A177-3AD203B41FA5}">
                      <a16:colId xmlns:a16="http://schemas.microsoft.com/office/drawing/2014/main" val="20003"/>
                    </a:ext>
                  </a:extLst>
                </a:gridCol>
                <a:gridCol w="1633992">
                  <a:extLst>
                    <a:ext uri="{9D8B030D-6E8A-4147-A177-3AD203B41FA5}">
                      <a16:colId xmlns:a16="http://schemas.microsoft.com/office/drawing/2014/main" val="20004"/>
                    </a:ext>
                  </a:extLst>
                </a:gridCol>
                <a:gridCol w="1794013">
                  <a:extLst>
                    <a:ext uri="{9D8B030D-6E8A-4147-A177-3AD203B41FA5}">
                      <a16:colId xmlns:a16="http://schemas.microsoft.com/office/drawing/2014/main" val="20005"/>
                    </a:ext>
                  </a:extLst>
                </a:gridCol>
              </a:tblGrid>
              <a:tr h="464157">
                <a:tc>
                  <a:txBody>
                    <a:bodyPr/>
                    <a:lstStyle/>
                    <a:p>
                      <a:pPr marL="132715">
                        <a:lnSpc>
                          <a:spcPct val="100000"/>
                        </a:lnSpc>
                        <a:spcBef>
                          <a:spcPts val="590"/>
                        </a:spcBef>
                      </a:pPr>
                      <a:r>
                        <a:rPr sz="2000" spc="65" dirty="0">
                          <a:solidFill>
                            <a:srgbClr val="04182D"/>
                          </a:solidFill>
                          <a:latin typeface="Lucida Sans Unicode"/>
                          <a:cs typeface="Lucida Sans Unicode"/>
                        </a:rPr>
                        <a:t>Name</a:t>
                      </a:r>
                      <a:endParaRPr sz="2000">
                        <a:latin typeface="Lucida Sans Unicode"/>
                        <a:cs typeface="Lucida Sans Unicode"/>
                      </a:endParaRPr>
                    </a:p>
                  </a:txBody>
                  <a:tcPr marL="0" marR="0" marT="58641"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EFEBE3"/>
                    </a:solidFill>
                  </a:tcPr>
                </a:tc>
                <a:tc>
                  <a:txBody>
                    <a:bodyPr/>
                    <a:lstStyle/>
                    <a:p>
                      <a:pPr marL="132715">
                        <a:lnSpc>
                          <a:spcPct val="100000"/>
                        </a:lnSpc>
                        <a:spcBef>
                          <a:spcPts val="590"/>
                        </a:spcBef>
                      </a:pPr>
                      <a:r>
                        <a:rPr sz="2000" spc="35" dirty="0">
                          <a:solidFill>
                            <a:srgbClr val="04182D"/>
                          </a:solidFill>
                          <a:latin typeface="Lucida Sans Unicode"/>
                          <a:cs typeface="Lucida Sans Unicode"/>
                        </a:rPr>
                        <a:t>Breed</a:t>
                      </a:r>
                      <a:endParaRPr sz="2000">
                        <a:latin typeface="Lucida Sans Unicode"/>
                        <a:cs typeface="Lucida Sans Unicode"/>
                      </a:endParaRPr>
                    </a:p>
                  </a:txBody>
                  <a:tcPr marL="0" marR="0" marT="58641"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EFEBE3"/>
                    </a:solidFill>
                  </a:tcPr>
                </a:tc>
                <a:tc>
                  <a:txBody>
                    <a:bodyPr/>
                    <a:lstStyle/>
                    <a:p>
                      <a:pPr marL="132715">
                        <a:lnSpc>
                          <a:spcPct val="100000"/>
                        </a:lnSpc>
                        <a:spcBef>
                          <a:spcPts val="590"/>
                        </a:spcBef>
                      </a:pPr>
                      <a:r>
                        <a:rPr sz="2000" dirty="0">
                          <a:solidFill>
                            <a:srgbClr val="04182D"/>
                          </a:solidFill>
                          <a:latin typeface="Lucida Sans Unicode"/>
                          <a:cs typeface="Lucida Sans Unicode"/>
                        </a:rPr>
                        <a:t>Color</a:t>
                      </a:r>
                      <a:endParaRPr sz="2000">
                        <a:latin typeface="Lucida Sans Unicode"/>
                        <a:cs typeface="Lucida Sans Unicode"/>
                      </a:endParaRPr>
                    </a:p>
                  </a:txBody>
                  <a:tcPr marL="0" marR="0" marT="58641"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EFEBE3"/>
                    </a:solidFill>
                  </a:tcPr>
                </a:tc>
                <a:tc>
                  <a:txBody>
                    <a:bodyPr/>
                    <a:lstStyle/>
                    <a:p>
                      <a:pPr marL="132715">
                        <a:lnSpc>
                          <a:spcPct val="100000"/>
                        </a:lnSpc>
                        <a:spcBef>
                          <a:spcPts val="340"/>
                        </a:spcBef>
                      </a:pPr>
                      <a:r>
                        <a:rPr sz="2000" dirty="0">
                          <a:solidFill>
                            <a:srgbClr val="04182D"/>
                          </a:solidFill>
                          <a:latin typeface="Lucida Sans Unicode"/>
                          <a:cs typeface="Lucida Sans Unicode"/>
                        </a:rPr>
                        <a:t>Height</a:t>
                      </a:r>
                      <a:r>
                        <a:rPr sz="2000" spc="-90" dirty="0">
                          <a:solidFill>
                            <a:srgbClr val="04182D"/>
                          </a:solidFill>
                          <a:latin typeface="Lucida Sans Unicode"/>
                          <a:cs typeface="Lucida Sans Unicode"/>
                        </a:rPr>
                        <a:t> </a:t>
                      </a:r>
                      <a:r>
                        <a:rPr sz="2200" spc="45" dirty="0">
                          <a:solidFill>
                            <a:srgbClr val="04182D"/>
                          </a:solidFill>
                          <a:latin typeface="Arial"/>
                          <a:cs typeface="Arial"/>
                        </a:rPr>
                        <a:t>(</a:t>
                      </a:r>
                      <a:r>
                        <a:rPr sz="2000" spc="45" dirty="0">
                          <a:solidFill>
                            <a:srgbClr val="04182D"/>
                          </a:solidFill>
                          <a:latin typeface="Lucida Sans Unicode"/>
                          <a:cs typeface="Lucida Sans Unicode"/>
                        </a:rPr>
                        <a:t>cm</a:t>
                      </a:r>
                      <a:r>
                        <a:rPr sz="2200" spc="45" dirty="0">
                          <a:solidFill>
                            <a:srgbClr val="04182D"/>
                          </a:solidFill>
                          <a:latin typeface="Arial"/>
                          <a:cs typeface="Arial"/>
                        </a:rPr>
                        <a:t>)</a:t>
                      </a:r>
                      <a:endParaRPr sz="2200">
                        <a:latin typeface="Arial"/>
                        <a:cs typeface="Arial"/>
                      </a:endParaRPr>
                    </a:p>
                  </a:txBody>
                  <a:tcPr marL="0" marR="0" marT="33793"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EFEBE3"/>
                    </a:solidFill>
                  </a:tcPr>
                </a:tc>
                <a:tc>
                  <a:txBody>
                    <a:bodyPr/>
                    <a:lstStyle/>
                    <a:p>
                      <a:pPr marL="132715">
                        <a:lnSpc>
                          <a:spcPct val="100000"/>
                        </a:lnSpc>
                        <a:spcBef>
                          <a:spcPts val="340"/>
                        </a:spcBef>
                      </a:pPr>
                      <a:r>
                        <a:rPr sz="2000" spc="15" dirty="0">
                          <a:solidFill>
                            <a:srgbClr val="04182D"/>
                          </a:solidFill>
                          <a:latin typeface="Lucida Sans Unicode"/>
                          <a:cs typeface="Lucida Sans Unicode"/>
                        </a:rPr>
                        <a:t>Weight</a:t>
                      </a:r>
                      <a:r>
                        <a:rPr sz="2000" spc="-90" dirty="0">
                          <a:solidFill>
                            <a:srgbClr val="04182D"/>
                          </a:solidFill>
                          <a:latin typeface="Lucida Sans Unicode"/>
                          <a:cs typeface="Lucida Sans Unicode"/>
                        </a:rPr>
                        <a:t> </a:t>
                      </a:r>
                      <a:r>
                        <a:rPr sz="2200" spc="-25" dirty="0">
                          <a:solidFill>
                            <a:srgbClr val="04182D"/>
                          </a:solidFill>
                          <a:latin typeface="Arial"/>
                          <a:cs typeface="Arial"/>
                        </a:rPr>
                        <a:t>(</a:t>
                      </a:r>
                      <a:r>
                        <a:rPr sz="2000" spc="-25" dirty="0">
                          <a:solidFill>
                            <a:srgbClr val="04182D"/>
                          </a:solidFill>
                          <a:latin typeface="Lucida Sans Unicode"/>
                          <a:cs typeface="Lucida Sans Unicode"/>
                        </a:rPr>
                        <a:t>kg</a:t>
                      </a:r>
                      <a:r>
                        <a:rPr sz="2200" spc="-25" dirty="0">
                          <a:solidFill>
                            <a:srgbClr val="04182D"/>
                          </a:solidFill>
                          <a:latin typeface="Arial"/>
                          <a:cs typeface="Arial"/>
                        </a:rPr>
                        <a:t>)</a:t>
                      </a:r>
                      <a:endParaRPr sz="2200">
                        <a:latin typeface="Arial"/>
                        <a:cs typeface="Arial"/>
                      </a:endParaRPr>
                    </a:p>
                  </a:txBody>
                  <a:tcPr marL="0" marR="0" marT="33793"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EFEBE3"/>
                    </a:solidFill>
                  </a:tcPr>
                </a:tc>
                <a:tc>
                  <a:txBody>
                    <a:bodyPr/>
                    <a:lstStyle/>
                    <a:p>
                      <a:pPr marL="132715">
                        <a:lnSpc>
                          <a:spcPct val="100000"/>
                        </a:lnSpc>
                        <a:spcBef>
                          <a:spcPts val="590"/>
                        </a:spcBef>
                      </a:pPr>
                      <a:r>
                        <a:rPr sz="2000" spc="60" dirty="0">
                          <a:solidFill>
                            <a:srgbClr val="04182D"/>
                          </a:solidFill>
                          <a:latin typeface="Lucida Sans Unicode"/>
                          <a:cs typeface="Lucida Sans Unicode"/>
                        </a:rPr>
                        <a:t>Date</a:t>
                      </a:r>
                      <a:r>
                        <a:rPr sz="2000" spc="-80" dirty="0">
                          <a:solidFill>
                            <a:srgbClr val="04182D"/>
                          </a:solidFill>
                          <a:latin typeface="Lucida Sans Unicode"/>
                          <a:cs typeface="Lucida Sans Unicode"/>
                        </a:rPr>
                        <a:t> </a:t>
                      </a:r>
                      <a:r>
                        <a:rPr sz="2000" spc="-55" dirty="0">
                          <a:solidFill>
                            <a:srgbClr val="04182D"/>
                          </a:solidFill>
                          <a:latin typeface="Lucida Sans Unicode"/>
                          <a:cs typeface="Lucida Sans Unicode"/>
                        </a:rPr>
                        <a:t>of</a:t>
                      </a:r>
                      <a:r>
                        <a:rPr sz="2000" spc="-75" dirty="0">
                          <a:solidFill>
                            <a:srgbClr val="04182D"/>
                          </a:solidFill>
                          <a:latin typeface="Lucida Sans Unicode"/>
                          <a:cs typeface="Lucida Sans Unicode"/>
                        </a:rPr>
                        <a:t> </a:t>
                      </a:r>
                      <a:r>
                        <a:rPr sz="2000" spc="35" dirty="0">
                          <a:solidFill>
                            <a:srgbClr val="04182D"/>
                          </a:solidFill>
                          <a:latin typeface="Lucida Sans Unicode"/>
                          <a:cs typeface="Lucida Sans Unicode"/>
                        </a:rPr>
                        <a:t>Birth</a:t>
                      </a:r>
                      <a:endParaRPr sz="2000">
                        <a:latin typeface="Lucida Sans Unicode"/>
                        <a:cs typeface="Lucida Sans Unicode"/>
                      </a:endParaRPr>
                    </a:p>
                  </a:txBody>
                  <a:tcPr marL="0" marR="0" marT="58641"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EFEBE3"/>
                    </a:solidFill>
                  </a:tcPr>
                </a:tc>
                <a:extLst>
                  <a:ext uri="{0D108BD9-81ED-4DB2-BD59-A6C34878D82A}">
                    <a16:rowId xmlns:a16="http://schemas.microsoft.com/office/drawing/2014/main" val="10000"/>
                  </a:ext>
                </a:extLst>
              </a:tr>
              <a:tr h="464157">
                <a:tc>
                  <a:txBody>
                    <a:bodyPr/>
                    <a:lstStyle/>
                    <a:p>
                      <a:pPr marL="132715">
                        <a:lnSpc>
                          <a:spcPct val="100000"/>
                        </a:lnSpc>
                        <a:spcBef>
                          <a:spcPts val="640"/>
                        </a:spcBef>
                      </a:pPr>
                      <a:r>
                        <a:rPr sz="2000" spc="70" dirty="0">
                          <a:solidFill>
                            <a:srgbClr val="04182D"/>
                          </a:solidFill>
                          <a:latin typeface="Arial"/>
                          <a:cs typeface="Arial"/>
                        </a:rPr>
                        <a:t>Bella</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0" dirty="0">
                          <a:solidFill>
                            <a:srgbClr val="04182D"/>
                          </a:solidFill>
                          <a:latin typeface="Arial"/>
                          <a:cs typeface="Arial"/>
                        </a:rPr>
                        <a:t>Labrador</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90" dirty="0">
                          <a:solidFill>
                            <a:srgbClr val="04182D"/>
                          </a:solidFill>
                          <a:latin typeface="Arial"/>
                          <a:cs typeface="Arial"/>
                        </a:rPr>
                        <a:t>Brown</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0" dirty="0">
                          <a:solidFill>
                            <a:srgbClr val="04182D"/>
                          </a:solidFill>
                          <a:latin typeface="Arial"/>
                          <a:cs typeface="Arial"/>
                        </a:rPr>
                        <a:t>56</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25" dirty="0">
                          <a:solidFill>
                            <a:srgbClr val="04182D"/>
                          </a:solidFill>
                          <a:latin typeface="Arial"/>
                          <a:cs typeface="Arial"/>
                        </a:rPr>
                        <a:t>25</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35" dirty="0">
                          <a:solidFill>
                            <a:srgbClr val="04182D"/>
                          </a:solidFill>
                          <a:latin typeface="Arial"/>
                          <a:cs typeface="Arial"/>
                        </a:rPr>
                        <a:t>2013-07-01</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extLst>
                  <a:ext uri="{0D108BD9-81ED-4DB2-BD59-A6C34878D82A}">
                    <a16:rowId xmlns:a16="http://schemas.microsoft.com/office/drawing/2014/main" val="10001"/>
                  </a:ext>
                </a:extLst>
              </a:tr>
              <a:tr h="464157">
                <a:tc>
                  <a:txBody>
                    <a:bodyPr/>
                    <a:lstStyle/>
                    <a:p>
                      <a:pPr marL="132715">
                        <a:lnSpc>
                          <a:spcPct val="100000"/>
                        </a:lnSpc>
                        <a:spcBef>
                          <a:spcPts val="640"/>
                        </a:spcBef>
                      </a:pPr>
                      <a:r>
                        <a:rPr sz="2000" spc="114" dirty="0">
                          <a:solidFill>
                            <a:srgbClr val="04182D"/>
                          </a:solidFill>
                          <a:latin typeface="Arial"/>
                          <a:cs typeface="Arial"/>
                        </a:rPr>
                        <a:t>Charlie</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70" dirty="0">
                          <a:solidFill>
                            <a:srgbClr val="04182D"/>
                          </a:solidFill>
                          <a:latin typeface="Arial"/>
                          <a:cs typeface="Arial"/>
                        </a:rPr>
                        <a:t>Poodle</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100" dirty="0">
                          <a:solidFill>
                            <a:srgbClr val="04182D"/>
                          </a:solidFill>
                          <a:latin typeface="Arial"/>
                          <a:cs typeface="Arial"/>
                        </a:rPr>
                        <a:t>Black</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80" dirty="0">
                          <a:solidFill>
                            <a:srgbClr val="04182D"/>
                          </a:solidFill>
                          <a:latin typeface="Arial"/>
                          <a:cs typeface="Arial"/>
                        </a:rPr>
                        <a:t>43</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25" dirty="0">
                          <a:solidFill>
                            <a:srgbClr val="04182D"/>
                          </a:solidFill>
                          <a:latin typeface="Arial"/>
                          <a:cs typeface="Arial"/>
                        </a:rPr>
                        <a:t>23</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50" dirty="0">
                          <a:solidFill>
                            <a:srgbClr val="04182D"/>
                          </a:solidFill>
                          <a:latin typeface="Arial"/>
                          <a:cs typeface="Arial"/>
                        </a:rPr>
                        <a:t>2016-09-16</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extLst>
                  <a:ext uri="{0D108BD9-81ED-4DB2-BD59-A6C34878D82A}">
                    <a16:rowId xmlns:a16="http://schemas.microsoft.com/office/drawing/2014/main" val="10002"/>
                  </a:ext>
                </a:extLst>
              </a:tr>
              <a:tr h="464157">
                <a:tc>
                  <a:txBody>
                    <a:bodyPr/>
                    <a:lstStyle/>
                    <a:p>
                      <a:pPr marL="132715">
                        <a:lnSpc>
                          <a:spcPct val="100000"/>
                        </a:lnSpc>
                        <a:spcBef>
                          <a:spcPts val="640"/>
                        </a:spcBef>
                      </a:pPr>
                      <a:r>
                        <a:rPr sz="2000" spc="110" dirty="0">
                          <a:solidFill>
                            <a:srgbClr val="04182D"/>
                          </a:solidFill>
                          <a:latin typeface="Arial"/>
                          <a:cs typeface="Arial"/>
                        </a:rPr>
                        <a:t>Lucy</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45" dirty="0">
                          <a:solidFill>
                            <a:srgbClr val="04182D"/>
                          </a:solidFill>
                          <a:latin typeface="Arial"/>
                          <a:cs typeface="Arial"/>
                        </a:rPr>
                        <a:t>Chow</a:t>
                      </a:r>
                      <a:r>
                        <a:rPr sz="2000" spc="25" dirty="0">
                          <a:solidFill>
                            <a:srgbClr val="04182D"/>
                          </a:solidFill>
                          <a:latin typeface="Arial"/>
                          <a:cs typeface="Arial"/>
                        </a:rPr>
                        <a:t> </a:t>
                      </a:r>
                      <a:r>
                        <a:rPr sz="2000" spc="145" dirty="0">
                          <a:solidFill>
                            <a:srgbClr val="04182D"/>
                          </a:solidFill>
                          <a:latin typeface="Arial"/>
                          <a:cs typeface="Arial"/>
                        </a:rPr>
                        <a:t>Chow</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90" dirty="0">
                          <a:solidFill>
                            <a:srgbClr val="04182D"/>
                          </a:solidFill>
                          <a:latin typeface="Arial"/>
                          <a:cs typeface="Arial"/>
                        </a:rPr>
                        <a:t>Brown</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20" dirty="0">
                          <a:solidFill>
                            <a:srgbClr val="04182D"/>
                          </a:solidFill>
                          <a:latin typeface="Arial"/>
                          <a:cs typeface="Arial"/>
                        </a:rPr>
                        <a:t>46</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 dirty="0">
                          <a:solidFill>
                            <a:srgbClr val="04182D"/>
                          </a:solidFill>
                          <a:latin typeface="Arial"/>
                          <a:cs typeface="Arial"/>
                        </a:rPr>
                        <a:t>22</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80" dirty="0">
                          <a:solidFill>
                            <a:srgbClr val="04182D"/>
                          </a:solidFill>
                          <a:latin typeface="Arial"/>
                          <a:cs typeface="Arial"/>
                        </a:rPr>
                        <a:t>2014-08-25</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extLst>
                  <a:ext uri="{0D108BD9-81ED-4DB2-BD59-A6C34878D82A}">
                    <a16:rowId xmlns:a16="http://schemas.microsoft.com/office/drawing/2014/main" val="10003"/>
                  </a:ext>
                </a:extLst>
              </a:tr>
              <a:tr h="464157">
                <a:tc>
                  <a:txBody>
                    <a:bodyPr/>
                    <a:lstStyle/>
                    <a:p>
                      <a:pPr marL="132715">
                        <a:lnSpc>
                          <a:spcPct val="100000"/>
                        </a:lnSpc>
                        <a:spcBef>
                          <a:spcPts val="640"/>
                        </a:spcBef>
                      </a:pPr>
                      <a:r>
                        <a:rPr sz="2000" spc="130" dirty="0">
                          <a:solidFill>
                            <a:srgbClr val="04182D"/>
                          </a:solidFill>
                          <a:latin typeface="Arial"/>
                          <a:cs typeface="Arial"/>
                        </a:rPr>
                        <a:t>Cooper</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65" dirty="0">
                          <a:solidFill>
                            <a:srgbClr val="04182D"/>
                          </a:solidFill>
                          <a:latin typeface="Arial"/>
                          <a:cs typeface="Arial"/>
                        </a:rPr>
                        <a:t>Schnauzer</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135" dirty="0">
                          <a:solidFill>
                            <a:srgbClr val="04182D"/>
                          </a:solidFill>
                          <a:latin typeface="Arial"/>
                          <a:cs typeface="Arial"/>
                        </a:rPr>
                        <a:t>Gray</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120" dirty="0">
                          <a:solidFill>
                            <a:srgbClr val="04182D"/>
                          </a:solidFill>
                          <a:latin typeface="Arial"/>
                          <a:cs typeface="Arial"/>
                        </a:rPr>
                        <a:t>49</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270" dirty="0">
                          <a:solidFill>
                            <a:srgbClr val="04182D"/>
                          </a:solidFill>
                          <a:latin typeface="Arial"/>
                          <a:cs typeface="Arial"/>
                        </a:rPr>
                        <a:t>17</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165" dirty="0">
                          <a:solidFill>
                            <a:srgbClr val="04182D"/>
                          </a:solidFill>
                          <a:latin typeface="Arial"/>
                          <a:cs typeface="Arial"/>
                        </a:rPr>
                        <a:t>2011-12-11</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extLst>
                  <a:ext uri="{0D108BD9-81ED-4DB2-BD59-A6C34878D82A}">
                    <a16:rowId xmlns:a16="http://schemas.microsoft.com/office/drawing/2014/main" val="10004"/>
                  </a:ext>
                </a:extLst>
              </a:tr>
              <a:tr h="464157">
                <a:tc>
                  <a:txBody>
                    <a:bodyPr/>
                    <a:lstStyle/>
                    <a:p>
                      <a:pPr marL="132715">
                        <a:lnSpc>
                          <a:spcPct val="100000"/>
                        </a:lnSpc>
                        <a:spcBef>
                          <a:spcPts val="640"/>
                        </a:spcBef>
                      </a:pPr>
                      <a:r>
                        <a:rPr sz="2000" spc="160" dirty="0">
                          <a:solidFill>
                            <a:srgbClr val="04182D"/>
                          </a:solidFill>
                          <a:latin typeface="Arial"/>
                          <a:cs typeface="Arial"/>
                        </a:rPr>
                        <a:t>Max</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0" dirty="0">
                          <a:solidFill>
                            <a:srgbClr val="04182D"/>
                          </a:solidFill>
                          <a:latin typeface="Arial"/>
                          <a:cs typeface="Arial"/>
                        </a:rPr>
                        <a:t>Labrador</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0" dirty="0">
                          <a:solidFill>
                            <a:srgbClr val="04182D"/>
                          </a:solidFill>
                          <a:latin typeface="Arial"/>
                          <a:cs typeface="Arial"/>
                        </a:rPr>
                        <a:t>Black</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0" dirty="0">
                          <a:solidFill>
                            <a:srgbClr val="04182D"/>
                          </a:solidFill>
                          <a:latin typeface="Arial"/>
                          <a:cs typeface="Arial"/>
                        </a:rPr>
                        <a:t>59</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65" dirty="0">
                          <a:solidFill>
                            <a:srgbClr val="04182D"/>
                          </a:solidFill>
                          <a:latin typeface="Arial"/>
                          <a:cs typeface="Arial"/>
                        </a:rPr>
                        <a:t>29</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35" dirty="0">
                          <a:solidFill>
                            <a:srgbClr val="04182D"/>
                          </a:solidFill>
                          <a:latin typeface="Arial"/>
                          <a:cs typeface="Arial"/>
                        </a:rPr>
                        <a:t>2017-01-20</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extLst>
                  <a:ext uri="{0D108BD9-81ED-4DB2-BD59-A6C34878D82A}">
                    <a16:rowId xmlns:a16="http://schemas.microsoft.com/office/drawing/2014/main" val="10005"/>
                  </a:ext>
                </a:extLst>
              </a:tr>
              <a:tr h="464157">
                <a:tc>
                  <a:txBody>
                    <a:bodyPr/>
                    <a:lstStyle/>
                    <a:p>
                      <a:pPr marL="132715">
                        <a:lnSpc>
                          <a:spcPct val="100000"/>
                        </a:lnSpc>
                        <a:spcBef>
                          <a:spcPts val="640"/>
                        </a:spcBef>
                      </a:pPr>
                      <a:r>
                        <a:rPr sz="2000" spc="60" dirty="0">
                          <a:solidFill>
                            <a:srgbClr val="04182D"/>
                          </a:solidFill>
                          <a:latin typeface="Arial"/>
                          <a:cs typeface="Arial"/>
                        </a:rPr>
                        <a:t>Stella</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125" dirty="0">
                          <a:solidFill>
                            <a:srgbClr val="04182D"/>
                          </a:solidFill>
                          <a:latin typeface="Arial"/>
                          <a:cs typeface="Arial"/>
                        </a:rPr>
                        <a:t>Chihuahua</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dirty="0">
                          <a:solidFill>
                            <a:srgbClr val="04182D"/>
                          </a:solidFill>
                          <a:latin typeface="Arial"/>
                          <a:cs typeface="Arial"/>
                        </a:rPr>
                        <a:t>Tan</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170" dirty="0">
                          <a:solidFill>
                            <a:srgbClr val="04182D"/>
                          </a:solidFill>
                          <a:latin typeface="Arial"/>
                          <a:cs typeface="Arial"/>
                        </a:rPr>
                        <a:t>18</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dirty="0">
                          <a:solidFill>
                            <a:srgbClr val="04182D"/>
                          </a:solidFill>
                          <a:latin typeface="Arial"/>
                          <a:cs typeface="Arial"/>
                        </a:rPr>
                        <a:t>2</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tc>
                  <a:txBody>
                    <a:bodyPr/>
                    <a:lstStyle/>
                    <a:p>
                      <a:pPr marL="132715">
                        <a:lnSpc>
                          <a:spcPct val="100000"/>
                        </a:lnSpc>
                        <a:spcBef>
                          <a:spcPts val="640"/>
                        </a:spcBef>
                      </a:pPr>
                      <a:r>
                        <a:rPr sz="2000" spc="105" dirty="0">
                          <a:solidFill>
                            <a:srgbClr val="04182D"/>
                          </a:solidFill>
                          <a:latin typeface="Arial"/>
                          <a:cs typeface="Arial"/>
                        </a:rPr>
                        <a:t>2015-04-20</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solidFill>
                      <a:srgbClr val="F6F2EB"/>
                    </a:solidFill>
                  </a:tcPr>
                </a:tc>
                <a:extLst>
                  <a:ext uri="{0D108BD9-81ED-4DB2-BD59-A6C34878D82A}">
                    <a16:rowId xmlns:a16="http://schemas.microsoft.com/office/drawing/2014/main" val="10006"/>
                  </a:ext>
                </a:extLst>
              </a:tr>
              <a:tr h="464157">
                <a:tc>
                  <a:txBody>
                    <a:bodyPr/>
                    <a:lstStyle/>
                    <a:p>
                      <a:pPr marL="132715">
                        <a:lnSpc>
                          <a:spcPct val="100000"/>
                        </a:lnSpc>
                        <a:spcBef>
                          <a:spcPts val="640"/>
                        </a:spcBef>
                      </a:pPr>
                      <a:r>
                        <a:rPr sz="2000" spc="70" dirty="0">
                          <a:solidFill>
                            <a:srgbClr val="04182D"/>
                          </a:solidFill>
                          <a:latin typeface="Arial"/>
                          <a:cs typeface="Arial"/>
                        </a:rPr>
                        <a:t>Bernie</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 dirty="0">
                          <a:solidFill>
                            <a:srgbClr val="04182D"/>
                          </a:solidFill>
                          <a:latin typeface="Arial"/>
                          <a:cs typeface="Arial"/>
                        </a:rPr>
                        <a:t>St.</a:t>
                      </a:r>
                      <a:r>
                        <a:rPr sz="2000" spc="15" dirty="0">
                          <a:solidFill>
                            <a:srgbClr val="04182D"/>
                          </a:solidFill>
                          <a:latin typeface="Arial"/>
                          <a:cs typeface="Arial"/>
                        </a:rPr>
                        <a:t> </a:t>
                      </a:r>
                      <a:r>
                        <a:rPr sz="2000" spc="95" dirty="0">
                          <a:solidFill>
                            <a:srgbClr val="04182D"/>
                          </a:solidFill>
                          <a:latin typeface="Arial"/>
                          <a:cs typeface="Arial"/>
                        </a:rPr>
                        <a:t>Bernard</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105" dirty="0">
                          <a:solidFill>
                            <a:srgbClr val="04182D"/>
                          </a:solidFill>
                          <a:latin typeface="Arial"/>
                          <a:cs typeface="Arial"/>
                        </a:rPr>
                        <a:t>White</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70" dirty="0">
                          <a:solidFill>
                            <a:srgbClr val="04182D"/>
                          </a:solidFill>
                          <a:latin typeface="Arial"/>
                          <a:cs typeface="Arial"/>
                        </a:rPr>
                        <a:t>77</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55" dirty="0">
                          <a:solidFill>
                            <a:srgbClr val="04182D"/>
                          </a:solidFill>
                          <a:latin typeface="Arial"/>
                          <a:cs typeface="Arial"/>
                        </a:rPr>
                        <a:t>74</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tc>
                  <a:txBody>
                    <a:bodyPr/>
                    <a:lstStyle/>
                    <a:p>
                      <a:pPr marL="132715">
                        <a:lnSpc>
                          <a:spcPct val="100000"/>
                        </a:lnSpc>
                        <a:spcBef>
                          <a:spcPts val="640"/>
                        </a:spcBef>
                      </a:pPr>
                      <a:r>
                        <a:rPr sz="2000" spc="55" dirty="0">
                          <a:solidFill>
                            <a:srgbClr val="04182D"/>
                          </a:solidFill>
                          <a:latin typeface="Arial"/>
                          <a:cs typeface="Arial"/>
                        </a:rPr>
                        <a:t>2018-02-27</a:t>
                      </a:r>
                      <a:endParaRPr sz="2000">
                        <a:latin typeface="Arial"/>
                        <a:cs typeface="Arial"/>
                      </a:endParaRPr>
                    </a:p>
                  </a:txBody>
                  <a:tcPr marL="0" marR="0" marT="63610" marB="0">
                    <a:lnL w="28575">
                      <a:solidFill>
                        <a:srgbClr val="E4E1D9"/>
                      </a:solidFill>
                      <a:prstDash val="solid"/>
                    </a:lnL>
                    <a:lnR w="28575">
                      <a:solidFill>
                        <a:srgbClr val="E4E1D9"/>
                      </a:solidFill>
                      <a:prstDash val="solid"/>
                    </a:lnR>
                    <a:lnT w="28575">
                      <a:solidFill>
                        <a:srgbClr val="E4E1D9"/>
                      </a:solidFill>
                      <a:prstDash val="solid"/>
                    </a:lnT>
                    <a:lnB w="28575">
                      <a:solidFill>
                        <a:srgbClr val="E4E1D9"/>
                      </a:solidFill>
                      <a:prstDash val="solid"/>
                    </a:lnB>
                  </a:tcPr>
                </a:tc>
                <a:extLst>
                  <a:ext uri="{0D108BD9-81ED-4DB2-BD59-A6C34878D82A}">
                    <a16:rowId xmlns:a16="http://schemas.microsoft.com/office/drawing/2014/main" val="10007"/>
                  </a:ext>
                </a:extLst>
              </a:tr>
            </a:tbl>
          </a:graphicData>
        </a:graphic>
      </p:graphicFrame>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1"/>
          <p:cNvSpPr txBox="1">
            <a:spLocks noGrp="1"/>
          </p:cNvSpPr>
          <p:nvPr>
            <p:ph type="title"/>
          </p:nvPr>
        </p:nvSpPr>
        <p:spPr>
          <a:xfrm>
            <a:off x="312667" y="194333"/>
            <a:ext cx="8297933"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a:t>Exam/Assessment/Assignment</a:t>
            </a:r>
            <a:endParaRPr/>
          </a:p>
        </p:txBody>
      </p:sp>
      <p:sp>
        <p:nvSpPr>
          <p:cNvPr id="481" name="Google Shape;481;p71"/>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110</a:t>
            </a:fld>
            <a:endParaRPr/>
          </a:p>
        </p:txBody>
      </p:sp>
      <p:sp>
        <p:nvSpPr>
          <p:cNvPr id="5" name="Content Placeholder 2">
            <a:extLst>
              <a:ext uri="{FF2B5EF4-FFF2-40B4-BE49-F238E27FC236}">
                <a16:creationId xmlns:a16="http://schemas.microsoft.com/office/drawing/2014/main" id="{ACD40C93-2A5F-48CA-9AA2-5EC8F6BB9A2E}"/>
              </a:ext>
            </a:extLst>
          </p:cNvPr>
          <p:cNvSpPr txBox="1">
            <a:spLocks/>
          </p:cNvSpPr>
          <p:nvPr/>
        </p:nvSpPr>
        <p:spPr>
          <a:xfrm>
            <a:off x="312667" y="1267583"/>
            <a:ext cx="11566667" cy="5396085"/>
          </a:xfrm>
          <a:prstGeom prst="rect">
            <a:avLst/>
          </a:prstGeom>
          <a:noFill/>
          <a:ln>
            <a:noFill/>
          </a:ln>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39700" indent="0">
              <a:buNone/>
            </a:pPr>
            <a:r>
              <a:rPr lang="en-ID" b="1"/>
              <a:t>What percent of sales occurred at each store type?</a:t>
            </a:r>
          </a:p>
          <a:p>
            <a:pPr marL="139700" indent="0">
              <a:buNone/>
            </a:pPr>
            <a:r>
              <a:rPr lang="en-ID"/>
              <a:t>While .</a:t>
            </a:r>
            <a:r>
              <a:rPr lang="en-ID" err="1"/>
              <a:t>groupby</a:t>
            </a:r>
            <a:r>
              <a:rPr lang="en-ID"/>
              <a:t>() is useful, you can calculate grouped summary statistics without it.</a:t>
            </a:r>
          </a:p>
          <a:p>
            <a:pPr marL="139700" indent="0">
              <a:buNone/>
            </a:pPr>
            <a:r>
              <a:rPr lang="en-ID"/>
              <a:t>Walmart distinguishes three types of stores: "</a:t>
            </a:r>
            <a:r>
              <a:rPr lang="en-ID" err="1"/>
              <a:t>supercenters</a:t>
            </a:r>
            <a:r>
              <a:rPr lang="en-ID"/>
              <a:t>," "discount stores," and "</a:t>
            </a:r>
            <a:r>
              <a:rPr lang="en-ID" err="1"/>
              <a:t>neighborhood</a:t>
            </a:r>
            <a:r>
              <a:rPr lang="en-ID"/>
              <a:t> markets," encoded in this dataset as type "A," "B," and "C." In this exercise, you'll calculate the total sales made at each store type, without using .</a:t>
            </a:r>
            <a:r>
              <a:rPr lang="en-ID" err="1"/>
              <a:t>groupby</a:t>
            </a:r>
            <a:r>
              <a:rPr lang="en-ID"/>
              <a:t>(). You can then use these numbers to see what proportion of Walmart's total sales were made at each type.</a:t>
            </a:r>
          </a:p>
          <a:p>
            <a:pPr marL="139700" indent="0">
              <a:buNone/>
            </a:pPr>
            <a:r>
              <a:rPr lang="en-ID"/>
              <a:t>sales is available and pandas is imported as pd.</a:t>
            </a:r>
          </a:p>
        </p:txBody>
      </p:sp>
    </p:spTree>
    <p:extLst>
      <p:ext uri="{BB962C8B-B14F-4D97-AF65-F5344CB8AC3E}">
        <p14:creationId xmlns:p14="http://schemas.microsoft.com/office/powerpoint/2010/main" val="31416272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1"/>
          <p:cNvSpPr txBox="1">
            <a:spLocks noGrp="1"/>
          </p:cNvSpPr>
          <p:nvPr>
            <p:ph type="title"/>
          </p:nvPr>
        </p:nvSpPr>
        <p:spPr>
          <a:xfrm>
            <a:off x="312667" y="194333"/>
            <a:ext cx="8297933"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a:t>INSTRUCTIONS</a:t>
            </a:r>
            <a:endParaRPr/>
          </a:p>
        </p:txBody>
      </p:sp>
      <p:sp>
        <p:nvSpPr>
          <p:cNvPr id="481" name="Google Shape;481;p71"/>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111</a:t>
            </a:fld>
            <a:endParaRPr/>
          </a:p>
        </p:txBody>
      </p:sp>
      <p:sp>
        <p:nvSpPr>
          <p:cNvPr id="6" name="Content Placeholder 2">
            <a:extLst>
              <a:ext uri="{FF2B5EF4-FFF2-40B4-BE49-F238E27FC236}">
                <a16:creationId xmlns:a16="http://schemas.microsoft.com/office/drawing/2014/main" id="{C425E798-B0A8-4D5A-B195-3A2222FDABEC}"/>
              </a:ext>
            </a:extLst>
          </p:cNvPr>
          <p:cNvSpPr txBox="1">
            <a:spLocks/>
          </p:cNvSpPr>
          <p:nvPr/>
        </p:nvSpPr>
        <p:spPr>
          <a:xfrm>
            <a:off x="0" y="1519934"/>
            <a:ext cx="11879333" cy="4836417"/>
          </a:xfrm>
          <a:prstGeom prst="rect">
            <a:avLst/>
          </a:prstGeom>
          <a:noFill/>
          <a:ln>
            <a:noFill/>
          </a:ln>
        </p:spPr>
        <p:txBody>
          <a:bodyPr spcFirstLastPara="1" wrap="square" lIns="91433" tIns="45700" rIns="91433" bIns="45700"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r>
              <a:rPr lang="en-ID"/>
              <a:t>Calculate the total </a:t>
            </a:r>
            <a:r>
              <a:rPr lang="en-ID" err="1"/>
              <a:t>weekly_sales</a:t>
            </a:r>
            <a:r>
              <a:rPr lang="en-ID"/>
              <a:t> over the whole dataset.</a:t>
            </a:r>
          </a:p>
          <a:p>
            <a:r>
              <a:rPr lang="en-ID"/>
              <a:t>Subset for type "A" stores, and calculate their total weekly sales.</a:t>
            </a:r>
          </a:p>
          <a:p>
            <a:r>
              <a:rPr lang="en-ID"/>
              <a:t>Do the same for type "B" and type "C" stores.</a:t>
            </a:r>
          </a:p>
          <a:p>
            <a:r>
              <a:rPr lang="en-ID"/>
              <a:t>Combine the A/B/C results into a list, and divide by </a:t>
            </a:r>
            <a:r>
              <a:rPr lang="en-ID" err="1"/>
              <a:t>sales_all</a:t>
            </a:r>
            <a:r>
              <a:rPr lang="en-ID"/>
              <a:t> to get the proportion of sales by type.</a:t>
            </a:r>
          </a:p>
        </p:txBody>
      </p:sp>
    </p:spTree>
    <p:extLst>
      <p:ext uri="{BB962C8B-B14F-4D97-AF65-F5344CB8AC3E}">
        <p14:creationId xmlns:p14="http://schemas.microsoft.com/office/powerpoint/2010/main" val="4764091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1"/>
          <p:cNvSpPr txBox="1">
            <a:spLocks noGrp="1"/>
          </p:cNvSpPr>
          <p:nvPr>
            <p:ph type="title"/>
          </p:nvPr>
        </p:nvSpPr>
        <p:spPr>
          <a:xfrm>
            <a:off x="312667" y="194333"/>
            <a:ext cx="8297933"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a:t>Exam/Assessment/Assignment</a:t>
            </a:r>
            <a:endParaRPr/>
          </a:p>
        </p:txBody>
      </p:sp>
      <p:sp>
        <p:nvSpPr>
          <p:cNvPr id="481" name="Google Shape;481;p71"/>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112</a:t>
            </a:fld>
            <a:endParaRPr/>
          </a:p>
        </p:txBody>
      </p:sp>
      <p:sp>
        <p:nvSpPr>
          <p:cNvPr id="8" name="Content Placeholder 2">
            <a:extLst>
              <a:ext uri="{FF2B5EF4-FFF2-40B4-BE49-F238E27FC236}">
                <a16:creationId xmlns:a16="http://schemas.microsoft.com/office/drawing/2014/main" id="{5B14751E-286C-48DB-8D17-4D2665E1477C}"/>
              </a:ext>
            </a:extLst>
          </p:cNvPr>
          <p:cNvSpPr txBox="1">
            <a:spLocks/>
          </p:cNvSpPr>
          <p:nvPr/>
        </p:nvSpPr>
        <p:spPr>
          <a:xfrm>
            <a:off x="641268" y="1519934"/>
            <a:ext cx="10248405" cy="4836417"/>
          </a:xfrm>
          <a:prstGeom prst="rect">
            <a:avLst/>
          </a:prstGeom>
          <a:noFill/>
          <a:ln>
            <a:noFill/>
          </a:ln>
        </p:spPr>
        <p:txBody>
          <a:bodyPr spcFirstLastPara="1" wrap="square" lIns="91433" tIns="45700" rIns="91433" bIns="45700"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r>
              <a:rPr lang="en-ID"/>
              <a:t># Calc total weekly sales</a:t>
            </a:r>
          </a:p>
          <a:p>
            <a:r>
              <a:rPr lang="en-ID" err="1"/>
              <a:t>sales_all</a:t>
            </a:r>
            <a:r>
              <a:rPr lang="en-ID"/>
              <a:t> = ____["____"].____()</a:t>
            </a:r>
          </a:p>
          <a:p>
            <a:br>
              <a:rPr lang="en-ID"/>
            </a:br>
            <a:r>
              <a:rPr lang="en-ID"/>
              <a:t># Subset for type A stores, calc total weekly sales</a:t>
            </a:r>
          </a:p>
          <a:p>
            <a:r>
              <a:rPr lang="en-ID" err="1"/>
              <a:t>sales_A</a:t>
            </a:r>
            <a:r>
              <a:rPr lang="en-ID"/>
              <a:t> = ____[____["____"] == "____"]["____"].____()</a:t>
            </a:r>
          </a:p>
          <a:p>
            <a:br>
              <a:rPr lang="en-ID"/>
            </a:br>
            <a:r>
              <a:rPr lang="en-ID"/>
              <a:t># Subset for type B stores, calc total weekly sales</a:t>
            </a:r>
          </a:p>
          <a:p>
            <a:r>
              <a:rPr lang="en-ID" err="1"/>
              <a:t>sales_B</a:t>
            </a:r>
            <a:r>
              <a:rPr lang="en-ID"/>
              <a:t> = ____</a:t>
            </a:r>
          </a:p>
          <a:p>
            <a:br>
              <a:rPr lang="en-ID"/>
            </a:br>
            <a:r>
              <a:rPr lang="en-ID"/>
              <a:t># Subset for type C stores, calc total weekly sales</a:t>
            </a:r>
          </a:p>
          <a:p>
            <a:r>
              <a:rPr lang="en-ID" err="1"/>
              <a:t>sales_C</a:t>
            </a:r>
            <a:r>
              <a:rPr lang="en-ID"/>
              <a:t> = ____</a:t>
            </a:r>
          </a:p>
          <a:p>
            <a:br>
              <a:rPr lang="en-ID"/>
            </a:br>
            <a:r>
              <a:rPr lang="en-ID"/>
              <a:t># Get proportion for each type</a:t>
            </a:r>
          </a:p>
          <a:p>
            <a:r>
              <a:rPr lang="en-ID" err="1"/>
              <a:t>sales_propn_by_type</a:t>
            </a:r>
            <a:r>
              <a:rPr lang="en-ID"/>
              <a:t> = [</a:t>
            </a:r>
            <a:r>
              <a:rPr lang="en-ID" err="1"/>
              <a:t>sales_A</a:t>
            </a:r>
            <a:r>
              <a:rPr lang="en-ID"/>
              <a:t>, ____, ____] / ____</a:t>
            </a:r>
          </a:p>
          <a:p>
            <a:r>
              <a:rPr lang="en-ID"/>
              <a:t>print(</a:t>
            </a:r>
            <a:r>
              <a:rPr lang="en-ID" err="1"/>
              <a:t>sales_propn_by_type</a:t>
            </a:r>
            <a:r>
              <a:rPr lang="en-ID"/>
              <a:t>)</a:t>
            </a:r>
          </a:p>
        </p:txBody>
      </p:sp>
    </p:spTree>
    <p:extLst>
      <p:ext uri="{BB962C8B-B14F-4D97-AF65-F5344CB8AC3E}">
        <p14:creationId xmlns:p14="http://schemas.microsoft.com/office/powerpoint/2010/main" val="13427870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1"/>
          <p:cNvSpPr txBox="1">
            <a:spLocks noGrp="1"/>
          </p:cNvSpPr>
          <p:nvPr>
            <p:ph type="title"/>
          </p:nvPr>
        </p:nvSpPr>
        <p:spPr>
          <a:xfrm>
            <a:off x="312667" y="194333"/>
            <a:ext cx="8297933"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a:t>Answer</a:t>
            </a:r>
            <a:endParaRPr/>
          </a:p>
        </p:txBody>
      </p:sp>
      <p:sp>
        <p:nvSpPr>
          <p:cNvPr id="481" name="Google Shape;481;p71"/>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113</a:t>
            </a:fld>
            <a:endParaRPr/>
          </a:p>
        </p:txBody>
      </p:sp>
      <p:sp>
        <p:nvSpPr>
          <p:cNvPr id="8" name="Content Placeholder 2">
            <a:extLst>
              <a:ext uri="{FF2B5EF4-FFF2-40B4-BE49-F238E27FC236}">
                <a16:creationId xmlns:a16="http://schemas.microsoft.com/office/drawing/2014/main" id="{5B14751E-286C-48DB-8D17-4D2665E1477C}"/>
              </a:ext>
            </a:extLst>
          </p:cNvPr>
          <p:cNvSpPr txBox="1">
            <a:spLocks/>
          </p:cNvSpPr>
          <p:nvPr/>
        </p:nvSpPr>
        <p:spPr>
          <a:xfrm>
            <a:off x="641268" y="1519934"/>
            <a:ext cx="10248405" cy="4836417"/>
          </a:xfrm>
          <a:prstGeom prst="rect">
            <a:avLst/>
          </a:prstGeom>
          <a:noFill/>
          <a:ln>
            <a:noFill/>
          </a:ln>
        </p:spPr>
        <p:txBody>
          <a:bodyPr spcFirstLastPara="1" wrap="square" lIns="91433" tIns="45700" rIns="91433" bIns="45700"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r>
              <a:rPr lang="en-ID"/>
              <a:t># Calc total weekly sales</a:t>
            </a:r>
          </a:p>
          <a:p>
            <a:r>
              <a:rPr lang="en-ID" err="1"/>
              <a:t>sales_all</a:t>
            </a:r>
            <a:r>
              <a:rPr lang="en-ID"/>
              <a:t> = sales["</a:t>
            </a:r>
            <a:r>
              <a:rPr lang="en-ID" err="1"/>
              <a:t>weekly_sales</a:t>
            </a:r>
            <a:r>
              <a:rPr lang="en-ID"/>
              <a:t>"].sum()</a:t>
            </a:r>
          </a:p>
          <a:p>
            <a:br>
              <a:rPr lang="en-ID"/>
            </a:br>
            <a:r>
              <a:rPr lang="en-ID"/>
              <a:t># Subset for type A stores, calc total weekly sales</a:t>
            </a:r>
          </a:p>
          <a:p>
            <a:r>
              <a:rPr lang="en-ID" err="1"/>
              <a:t>sales_A</a:t>
            </a:r>
            <a:r>
              <a:rPr lang="en-ID"/>
              <a:t> = sales[sales["type"] == "A"]["</a:t>
            </a:r>
            <a:r>
              <a:rPr lang="en-ID" err="1"/>
              <a:t>weekly_sales</a:t>
            </a:r>
            <a:r>
              <a:rPr lang="en-ID"/>
              <a:t>"].sum()</a:t>
            </a:r>
          </a:p>
          <a:p>
            <a:br>
              <a:rPr lang="en-ID"/>
            </a:br>
            <a:r>
              <a:rPr lang="en-ID"/>
              <a:t># Subset for type B stores, calc total weekly sales</a:t>
            </a:r>
          </a:p>
          <a:p>
            <a:r>
              <a:rPr lang="en-ID" err="1"/>
              <a:t>sales_B</a:t>
            </a:r>
            <a:r>
              <a:rPr lang="en-ID"/>
              <a:t> = sales[sales["type"] == "B"]["</a:t>
            </a:r>
            <a:r>
              <a:rPr lang="en-ID" err="1"/>
              <a:t>weekly_sales</a:t>
            </a:r>
            <a:r>
              <a:rPr lang="en-ID"/>
              <a:t>"].sum()</a:t>
            </a:r>
          </a:p>
          <a:p>
            <a:br>
              <a:rPr lang="en-ID"/>
            </a:br>
            <a:r>
              <a:rPr lang="en-ID"/>
              <a:t># Subset for type C stores, calc total weekly sales</a:t>
            </a:r>
          </a:p>
          <a:p>
            <a:r>
              <a:rPr lang="en-ID" err="1"/>
              <a:t>sales_C</a:t>
            </a:r>
            <a:r>
              <a:rPr lang="en-ID"/>
              <a:t> = sales[sales["type"] == "C"]["</a:t>
            </a:r>
            <a:r>
              <a:rPr lang="en-ID" err="1"/>
              <a:t>weekly_sales</a:t>
            </a:r>
            <a:r>
              <a:rPr lang="en-ID"/>
              <a:t>"].sum()</a:t>
            </a:r>
          </a:p>
          <a:p>
            <a:br>
              <a:rPr lang="en-ID"/>
            </a:br>
            <a:r>
              <a:rPr lang="en-ID"/>
              <a:t># Get proportion for each type</a:t>
            </a:r>
          </a:p>
          <a:p>
            <a:r>
              <a:rPr lang="en-ID" err="1"/>
              <a:t>sales_propn_by_type</a:t>
            </a:r>
            <a:r>
              <a:rPr lang="en-ID"/>
              <a:t> = [</a:t>
            </a:r>
            <a:r>
              <a:rPr lang="en-ID" err="1"/>
              <a:t>sales_A</a:t>
            </a:r>
            <a:r>
              <a:rPr lang="en-ID"/>
              <a:t>, </a:t>
            </a:r>
            <a:r>
              <a:rPr lang="en-ID" err="1"/>
              <a:t>sales_B</a:t>
            </a:r>
            <a:r>
              <a:rPr lang="en-ID"/>
              <a:t>, </a:t>
            </a:r>
            <a:r>
              <a:rPr lang="en-ID" err="1"/>
              <a:t>sales_C</a:t>
            </a:r>
            <a:r>
              <a:rPr lang="en-ID"/>
              <a:t>] / </a:t>
            </a:r>
            <a:r>
              <a:rPr lang="en-ID" err="1"/>
              <a:t>sales_all</a:t>
            </a:r>
            <a:endParaRPr lang="en-ID"/>
          </a:p>
          <a:p>
            <a:r>
              <a:rPr lang="en-ID"/>
              <a:t>print(</a:t>
            </a:r>
            <a:r>
              <a:rPr lang="en-ID" err="1"/>
              <a:t>sales_propn_by_type</a:t>
            </a:r>
            <a:r>
              <a:rPr lang="en-ID"/>
              <a:t>)</a:t>
            </a:r>
          </a:p>
        </p:txBody>
      </p:sp>
    </p:spTree>
    <p:extLst>
      <p:ext uri="{BB962C8B-B14F-4D97-AF65-F5344CB8AC3E}">
        <p14:creationId xmlns:p14="http://schemas.microsoft.com/office/powerpoint/2010/main" val="671626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3"/>
          <p:cNvSpPr/>
          <p:nvPr/>
        </p:nvSpPr>
        <p:spPr>
          <a:xfrm>
            <a:off x="629474" y="4216695"/>
            <a:ext cx="5419767" cy="2169943"/>
          </a:xfrm>
          <a:prstGeom prst="rect">
            <a:avLst/>
          </a:prstGeom>
          <a:noFill/>
          <a:ln w="9525"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dirty="0">
                <a:solidFill>
                  <a:schemeClr val="dk1"/>
                </a:solidFill>
                <a:latin typeface="Calibri"/>
                <a:ea typeface="Calibri"/>
                <a:cs typeface="Calibri"/>
                <a:sym typeface="Calibri"/>
              </a:rPr>
              <a:t>Offline:</a:t>
            </a:r>
            <a:endParaRPr sz="1200" dirty="0">
              <a:solidFill>
                <a:schemeClr val="dk1"/>
              </a:solidFill>
              <a:latin typeface="Calibri"/>
              <a:ea typeface="Calibri"/>
              <a:cs typeface="Calibri"/>
              <a:sym typeface="Calibri"/>
            </a:endParaRPr>
          </a:p>
          <a:p>
            <a:r>
              <a:rPr lang="en-GB" sz="1200" dirty="0" err="1">
                <a:solidFill>
                  <a:schemeClr val="dk1"/>
                </a:solidFill>
                <a:latin typeface="Calibri"/>
                <a:ea typeface="Calibri"/>
                <a:cs typeface="Calibri"/>
                <a:sym typeface="Calibri"/>
              </a:rPr>
              <a:t>Proyektor</a:t>
            </a:r>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r>
              <a:rPr lang="en-GB" sz="1200" dirty="0">
                <a:solidFill>
                  <a:schemeClr val="dk1"/>
                </a:solidFill>
                <a:latin typeface="Calibri"/>
                <a:ea typeface="Calibri"/>
                <a:cs typeface="Calibri"/>
                <a:sym typeface="Calibri"/>
              </a:rPr>
              <a:t>Online:</a:t>
            </a:r>
            <a:endParaRPr sz="1200" dirty="0">
              <a:solidFill>
                <a:schemeClr val="dk1"/>
              </a:solidFill>
              <a:latin typeface="Calibri"/>
              <a:ea typeface="Calibri"/>
              <a:cs typeface="Calibri"/>
              <a:sym typeface="Calibri"/>
            </a:endParaRPr>
          </a:p>
          <a:p>
            <a:r>
              <a:rPr lang="en-GB" sz="1200" dirty="0">
                <a:solidFill>
                  <a:schemeClr val="dk1"/>
                </a:solidFill>
                <a:latin typeface="Calibri"/>
                <a:ea typeface="Calibri"/>
                <a:cs typeface="Calibri"/>
                <a:sym typeface="Calibri"/>
              </a:rPr>
              <a:t>Link zoom, laptop</a:t>
            </a:r>
            <a:endParaRPr sz="1200" dirty="0">
              <a:solidFill>
                <a:schemeClr val="dk1"/>
              </a:solidFill>
              <a:latin typeface="Calibri"/>
              <a:ea typeface="Calibri"/>
              <a:cs typeface="Calibri"/>
              <a:sym typeface="Calibri"/>
            </a:endParaRPr>
          </a:p>
        </p:txBody>
      </p:sp>
      <p:sp>
        <p:nvSpPr>
          <p:cNvPr id="496" name="Google Shape;496;p73"/>
          <p:cNvSpPr/>
          <p:nvPr/>
        </p:nvSpPr>
        <p:spPr>
          <a:xfrm>
            <a:off x="622697" y="2719234"/>
            <a:ext cx="5419767" cy="1171249"/>
          </a:xfrm>
          <a:prstGeom prst="rect">
            <a:avLst/>
          </a:prstGeom>
          <a:noFill/>
          <a:ln w="9525"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pPr algn="ctr"/>
            <a:r>
              <a:rPr lang="en-GB" sz="1200" dirty="0">
                <a:latin typeface="Calibri"/>
                <a:ea typeface="Calibri"/>
                <a:cs typeface="Calibri"/>
                <a:sym typeface="Calibri"/>
              </a:rPr>
              <a:t>Pada </a:t>
            </a:r>
            <a:r>
              <a:rPr lang="en-GB" sz="1200" dirty="0" err="1">
                <a:latin typeface="Calibri"/>
                <a:ea typeface="Calibri"/>
                <a:cs typeface="Calibri"/>
                <a:sym typeface="Calibri"/>
              </a:rPr>
              <a:t>modul</a:t>
            </a:r>
            <a:r>
              <a:rPr lang="en-GB" sz="1200" dirty="0">
                <a:latin typeface="Calibri"/>
                <a:ea typeface="Calibri"/>
                <a:cs typeface="Calibri"/>
                <a:sym typeface="Calibri"/>
              </a:rPr>
              <a:t> </a:t>
            </a:r>
            <a:r>
              <a:rPr lang="en-GB" sz="1200" dirty="0" err="1">
                <a:latin typeface="Calibri"/>
                <a:ea typeface="Calibri"/>
                <a:cs typeface="Calibri"/>
                <a:sym typeface="Calibri"/>
              </a:rPr>
              <a:t>ini</a:t>
            </a:r>
            <a:r>
              <a:rPr lang="en-GB" sz="1200" dirty="0">
                <a:latin typeface="Calibri"/>
                <a:ea typeface="Calibri"/>
                <a:cs typeface="Calibri"/>
                <a:sym typeface="Calibri"/>
              </a:rPr>
              <a:t>, user </a:t>
            </a:r>
            <a:r>
              <a:rPr lang="en-GB" sz="1200" dirty="0" err="1">
                <a:latin typeface="Calibri"/>
                <a:ea typeface="Calibri"/>
                <a:cs typeface="Calibri"/>
                <a:sym typeface="Calibri"/>
              </a:rPr>
              <a:t>akan</a:t>
            </a:r>
            <a:r>
              <a:rPr lang="en-GB" sz="1200" dirty="0">
                <a:latin typeface="Calibri"/>
                <a:ea typeface="Calibri"/>
                <a:cs typeface="Calibri"/>
                <a:sym typeface="Calibri"/>
              </a:rPr>
              <a:t> </a:t>
            </a:r>
            <a:r>
              <a:rPr lang="en-GB" sz="1200" dirty="0" err="1">
                <a:latin typeface="Calibri"/>
                <a:ea typeface="Calibri"/>
                <a:cs typeface="Calibri"/>
                <a:sym typeface="Calibri"/>
              </a:rPr>
              <a:t>mendapatkan</a:t>
            </a:r>
            <a:r>
              <a:rPr lang="en-GB" sz="1200" dirty="0">
                <a:latin typeface="Calibri"/>
                <a:ea typeface="Calibri"/>
                <a:cs typeface="Calibri"/>
                <a:sym typeface="Calibri"/>
              </a:rPr>
              <a:t> </a:t>
            </a:r>
            <a:r>
              <a:rPr lang="en-GB" sz="1200" dirty="0" err="1">
                <a:latin typeface="Calibri"/>
                <a:ea typeface="Calibri"/>
                <a:cs typeface="Calibri"/>
                <a:sym typeface="Calibri"/>
              </a:rPr>
              <a:t>penjelasan</a:t>
            </a:r>
            <a:r>
              <a:rPr lang="en-GB" sz="1200" dirty="0">
                <a:latin typeface="Calibri"/>
                <a:ea typeface="Calibri"/>
                <a:cs typeface="Calibri"/>
                <a:sym typeface="Calibri"/>
              </a:rPr>
              <a:t> </a:t>
            </a:r>
            <a:r>
              <a:rPr lang="en-GB" sz="1200" dirty="0" err="1">
                <a:latin typeface="Calibri"/>
                <a:ea typeface="Calibri"/>
                <a:cs typeface="Calibri"/>
                <a:sym typeface="Calibri"/>
              </a:rPr>
              <a:t>mengenai</a:t>
            </a:r>
            <a:r>
              <a:rPr lang="en-GB" sz="1200" dirty="0">
                <a:latin typeface="Calibri"/>
                <a:ea typeface="Calibri"/>
                <a:cs typeface="Calibri"/>
                <a:sym typeface="Calibri"/>
              </a:rPr>
              <a:t> </a:t>
            </a:r>
            <a:r>
              <a:rPr lang="en-GB" sz="1200" dirty="0" err="1">
                <a:latin typeface="Calibri"/>
                <a:ea typeface="Calibri"/>
                <a:cs typeface="Calibri"/>
                <a:sym typeface="Calibri"/>
              </a:rPr>
              <a:t>cara</a:t>
            </a:r>
            <a:r>
              <a:rPr lang="en-GB" sz="1200" dirty="0">
                <a:latin typeface="Calibri"/>
                <a:ea typeface="Calibri"/>
                <a:cs typeface="Calibri"/>
                <a:sym typeface="Calibri"/>
              </a:rPr>
              <a:t> </a:t>
            </a:r>
            <a:r>
              <a:rPr lang="en-GB" sz="1200" dirty="0" err="1">
                <a:latin typeface="Calibri"/>
                <a:ea typeface="Calibri"/>
                <a:cs typeface="Calibri"/>
                <a:sym typeface="Calibri"/>
              </a:rPr>
              <a:t>visualisasi</a:t>
            </a:r>
            <a:r>
              <a:rPr lang="en-GB" sz="1200" dirty="0">
                <a:latin typeface="Calibri"/>
                <a:ea typeface="Calibri"/>
                <a:cs typeface="Calibri"/>
                <a:sym typeface="Calibri"/>
              </a:rPr>
              <a:t> data </a:t>
            </a:r>
            <a:r>
              <a:rPr lang="en-GB" sz="1200" dirty="0" err="1">
                <a:latin typeface="Calibri"/>
                <a:ea typeface="Calibri"/>
                <a:cs typeface="Calibri"/>
                <a:sym typeface="Calibri"/>
              </a:rPr>
              <a:t>menggunakan</a:t>
            </a:r>
            <a:r>
              <a:rPr lang="en-GB" sz="1200" dirty="0">
                <a:latin typeface="Calibri"/>
                <a:ea typeface="Calibri"/>
                <a:cs typeface="Calibri"/>
                <a:sym typeface="Calibri"/>
              </a:rPr>
              <a:t> library seaborn </a:t>
            </a:r>
            <a:r>
              <a:rPr lang="en-GB" sz="1200" dirty="0" err="1">
                <a:latin typeface="Calibri"/>
                <a:ea typeface="Calibri"/>
                <a:cs typeface="Calibri"/>
                <a:sym typeface="Calibri"/>
              </a:rPr>
              <a:t>dengan</a:t>
            </a:r>
            <a:r>
              <a:rPr lang="en-GB" sz="1200" dirty="0">
                <a:latin typeface="Calibri"/>
                <a:ea typeface="Calibri"/>
                <a:cs typeface="Calibri"/>
                <a:sym typeface="Calibri"/>
              </a:rPr>
              <a:t> hue, di </a:t>
            </a:r>
            <a:r>
              <a:rPr lang="en-GB" sz="1200" dirty="0" err="1">
                <a:latin typeface="Calibri"/>
                <a:ea typeface="Calibri"/>
                <a:cs typeface="Calibri"/>
                <a:sym typeface="Calibri"/>
              </a:rPr>
              <a:t>modul</a:t>
            </a:r>
            <a:r>
              <a:rPr lang="en-GB" sz="1200" dirty="0">
                <a:latin typeface="Calibri"/>
                <a:ea typeface="Calibri"/>
                <a:cs typeface="Calibri"/>
                <a:sym typeface="Calibri"/>
              </a:rPr>
              <a:t> </a:t>
            </a:r>
            <a:r>
              <a:rPr lang="en-GB" sz="1200" dirty="0" err="1">
                <a:latin typeface="Calibri"/>
                <a:ea typeface="Calibri"/>
                <a:cs typeface="Calibri"/>
                <a:sym typeface="Calibri"/>
              </a:rPr>
              <a:t>ini</a:t>
            </a:r>
            <a:r>
              <a:rPr lang="en-GB" sz="1200" dirty="0">
                <a:latin typeface="Calibri"/>
                <a:ea typeface="Calibri"/>
                <a:cs typeface="Calibri"/>
                <a:sym typeface="Calibri"/>
              </a:rPr>
              <a:t> juga </a:t>
            </a:r>
            <a:r>
              <a:rPr lang="en-GB" sz="1200" dirty="0" err="1">
                <a:latin typeface="Calibri"/>
                <a:ea typeface="Calibri"/>
                <a:cs typeface="Calibri"/>
                <a:sym typeface="Calibri"/>
              </a:rPr>
              <a:t>terdapat</a:t>
            </a:r>
            <a:r>
              <a:rPr lang="en-GB" sz="1200" dirty="0">
                <a:latin typeface="Calibri"/>
                <a:ea typeface="Calibri"/>
                <a:cs typeface="Calibri"/>
                <a:sym typeface="Calibri"/>
              </a:rPr>
              <a:t> </a:t>
            </a:r>
            <a:r>
              <a:rPr lang="en-GB" sz="1200" dirty="0" err="1">
                <a:latin typeface="Calibri"/>
                <a:ea typeface="Calibri"/>
                <a:cs typeface="Calibri"/>
                <a:sym typeface="Calibri"/>
              </a:rPr>
              <a:t>bagaimana</a:t>
            </a:r>
            <a:r>
              <a:rPr lang="en-GB" sz="1200" dirty="0">
                <a:latin typeface="Calibri"/>
                <a:ea typeface="Calibri"/>
                <a:cs typeface="Calibri"/>
                <a:sym typeface="Calibri"/>
              </a:rPr>
              <a:t> </a:t>
            </a:r>
            <a:r>
              <a:rPr lang="en-GB" sz="1200" dirty="0" err="1">
                <a:latin typeface="Calibri"/>
                <a:ea typeface="Calibri"/>
                <a:cs typeface="Calibri"/>
                <a:sym typeface="Calibri"/>
              </a:rPr>
              <a:t>cara</a:t>
            </a:r>
            <a:r>
              <a:rPr lang="en-GB" sz="1200" dirty="0">
                <a:latin typeface="Calibri"/>
                <a:ea typeface="Calibri"/>
                <a:cs typeface="Calibri"/>
                <a:sym typeface="Calibri"/>
              </a:rPr>
              <a:t> customize plot  agar </a:t>
            </a:r>
            <a:r>
              <a:rPr lang="en-GB" sz="1200" dirty="0" err="1">
                <a:latin typeface="Calibri"/>
                <a:ea typeface="Calibri"/>
                <a:cs typeface="Calibri"/>
                <a:sym typeface="Calibri"/>
              </a:rPr>
              <a:t>visualisasi</a:t>
            </a:r>
            <a:r>
              <a:rPr lang="en-GB" sz="1200" dirty="0">
                <a:latin typeface="Calibri"/>
                <a:ea typeface="Calibri"/>
                <a:cs typeface="Calibri"/>
                <a:sym typeface="Calibri"/>
              </a:rPr>
              <a:t> </a:t>
            </a:r>
            <a:r>
              <a:rPr lang="en-GB" sz="1200" dirty="0" err="1">
                <a:latin typeface="Calibri"/>
                <a:ea typeface="Calibri"/>
                <a:cs typeface="Calibri"/>
                <a:sym typeface="Calibri"/>
              </a:rPr>
              <a:t>dapat</a:t>
            </a:r>
            <a:r>
              <a:rPr lang="en-GB" sz="1200" dirty="0">
                <a:latin typeface="Calibri"/>
                <a:ea typeface="Calibri"/>
                <a:cs typeface="Calibri"/>
                <a:sym typeface="Calibri"/>
              </a:rPr>
              <a:t> </a:t>
            </a:r>
            <a:r>
              <a:rPr lang="en-GB" sz="1200" dirty="0" err="1">
                <a:latin typeface="Calibri"/>
                <a:ea typeface="Calibri"/>
                <a:cs typeface="Calibri"/>
                <a:sym typeface="Calibri"/>
              </a:rPr>
              <a:t>terbaca</a:t>
            </a:r>
            <a:r>
              <a:rPr lang="en-GB" sz="1200" dirty="0">
                <a:latin typeface="Calibri"/>
                <a:ea typeface="Calibri"/>
                <a:cs typeface="Calibri"/>
                <a:sym typeface="Calibri"/>
              </a:rPr>
              <a:t> </a:t>
            </a:r>
            <a:r>
              <a:rPr lang="en-GB" sz="1200" dirty="0" err="1">
                <a:latin typeface="Calibri"/>
                <a:ea typeface="Calibri"/>
                <a:cs typeface="Calibri"/>
                <a:sym typeface="Calibri"/>
              </a:rPr>
              <a:t>dengan</a:t>
            </a:r>
            <a:r>
              <a:rPr lang="en-GB" sz="1200" dirty="0">
                <a:latin typeface="Calibri"/>
                <a:ea typeface="Calibri"/>
                <a:cs typeface="Calibri"/>
                <a:sym typeface="Calibri"/>
              </a:rPr>
              <a:t> </a:t>
            </a:r>
            <a:r>
              <a:rPr lang="en-GB" sz="1200" dirty="0" err="1">
                <a:latin typeface="Calibri"/>
                <a:ea typeface="Calibri"/>
                <a:cs typeface="Calibri"/>
                <a:sym typeface="Calibri"/>
              </a:rPr>
              <a:t>baik</a:t>
            </a:r>
            <a:endParaRPr lang="en-GB" sz="1200" dirty="0">
              <a:latin typeface="Calibri"/>
              <a:ea typeface="Calibri"/>
              <a:cs typeface="Calibri"/>
              <a:sym typeface="Calibri"/>
            </a:endParaRPr>
          </a:p>
        </p:txBody>
      </p:sp>
      <p:sp>
        <p:nvSpPr>
          <p:cNvPr id="497" name="Google Shape;497;p73"/>
          <p:cNvSpPr/>
          <p:nvPr/>
        </p:nvSpPr>
        <p:spPr>
          <a:xfrm>
            <a:off x="622697" y="1220918"/>
            <a:ext cx="5419767" cy="1171249"/>
          </a:xfrm>
          <a:prstGeom prst="rect">
            <a:avLst/>
          </a:prstGeom>
          <a:noFill/>
          <a:ln w="9525"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pPr algn="ctr">
              <a:buSzPts val="1100"/>
            </a:pPr>
            <a:r>
              <a:rPr lang="en-GB" sz="1200" dirty="0">
                <a:solidFill>
                  <a:schemeClr val="dk1"/>
                </a:solidFill>
                <a:latin typeface="Calibri"/>
                <a:ea typeface="Calibri"/>
                <a:cs typeface="Calibri"/>
                <a:sym typeface="Calibri"/>
              </a:rPr>
              <a:t>Mampu </a:t>
            </a:r>
            <a:r>
              <a:rPr lang="en-GB" sz="1200" dirty="0" err="1">
                <a:solidFill>
                  <a:schemeClr val="dk1"/>
                </a:solidFill>
                <a:latin typeface="Calibri"/>
                <a:ea typeface="Calibri"/>
                <a:cs typeface="Calibri"/>
                <a:sym typeface="Calibri"/>
              </a:rPr>
              <a:t>melakukan</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manipulasi</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terhadap</a:t>
            </a:r>
            <a:r>
              <a:rPr lang="en-GB" sz="1200" dirty="0">
                <a:solidFill>
                  <a:schemeClr val="dk1"/>
                </a:solidFill>
                <a:latin typeface="Calibri"/>
                <a:ea typeface="Calibri"/>
                <a:cs typeface="Calibri"/>
                <a:sym typeface="Calibri"/>
              </a:rPr>
              <a:t> data di pandas python</a:t>
            </a:r>
          </a:p>
        </p:txBody>
      </p:sp>
      <p:sp>
        <p:nvSpPr>
          <p:cNvPr id="498" name="Google Shape;498;p73"/>
          <p:cNvSpPr/>
          <p:nvPr/>
        </p:nvSpPr>
        <p:spPr>
          <a:xfrm>
            <a:off x="622696" y="471364"/>
            <a:ext cx="10943696" cy="422489"/>
          </a:xfrm>
          <a:prstGeom prst="rect">
            <a:avLst/>
          </a:prstGeom>
          <a:solidFill>
            <a:srgbClr val="AEABAB"/>
          </a:solidFill>
          <a:ln>
            <a:noFill/>
          </a:ln>
        </p:spPr>
        <p:txBody>
          <a:bodyPr spcFirstLastPara="1" wrap="square" lIns="91433" tIns="45700" rIns="91433" bIns="45700" anchor="ctr" anchorCtr="0">
            <a:noAutofit/>
          </a:bodyPr>
          <a:lstStyle/>
          <a:p>
            <a:pPr algn="ctr">
              <a:lnSpc>
                <a:spcPct val="107000"/>
              </a:lnSpc>
            </a:pPr>
            <a:endParaRPr sz="1867">
              <a:solidFill>
                <a:schemeClr val="lt1"/>
              </a:solidFill>
              <a:latin typeface="Calibri"/>
              <a:ea typeface="Calibri"/>
              <a:cs typeface="Calibri"/>
              <a:sym typeface="Calibri"/>
            </a:endParaRPr>
          </a:p>
        </p:txBody>
      </p:sp>
      <p:sp>
        <p:nvSpPr>
          <p:cNvPr id="499" name="Google Shape;499;p73"/>
          <p:cNvSpPr/>
          <p:nvPr/>
        </p:nvSpPr>
        <p:spPr>
          <a:xfrm>
            <a:off x="622696" y="213660"/>
            <a:ext cx="10943696" cy="257701"/>
          </a:xfrm>
          <a:prstGeom prst="rect">
            <a:avLst/>
          </a:prstGeom>
          <a:solidFill>
            <a:srgbClr val="C00000"/>
          </a:solidFill>
          <a:ln>
            <a:noFill/>
          </a:ln>
        </p:spPr>
        <p:txBody>
          <a:bodyPr spcFirstLastPara="1" wrap="square" lIns="91433" tIns="45700" rIns="91433" bIns="45700" anchor="ctr" anchorCtr="0">
            <a:noAutofit/>
          </a:bodyPr>
          <a:lstStyle/>
          <a:p>
            <a:pPr algn="ctr">
              <a:lnSpc>
                <a:spcPct val="107000"/>
              </a:lnSpc>
            </a:pPr>
            <a:r>
              <a:rPr lang="en-GB" sz="1867" b="1">
                <a:solidFill>
                  <a:schemeClr val="lt1"/>
                </a:solidFill>
                <a:latin typeface="Calibri"/>
                <a:ea typeface="Calibri"/>
                <a:cs typeface="Calibri"/>
                <a:sym typeface="Calibri"/>
              </a:rPr>
              <a:t>TEACHING NOTES*</a:t>
            </a:r>
            <a:endParaRPr sz="1867">
              <a:solidFill>
                <a:schemeClr val="lt1"/>
              </a:solidFill>
              <a:latin typeface="Calibri"/>
              <a:ea typeface="Calibri"/>
              <a:cs typeface="Calibri"/>
              <a:sym typeface="Calibri"/>
            </a:endParaRPr>
          </a:p>
        </p:txBody>
      </p:sp>
      <p:sp>
        <p:nvSpPr>
          <p:cNvPr id="500" name="Google Shape;500;p73"/>
          <p:cNvSpPr/>
          <p:nvPr/>
        </p:nvSpPr>
        <p:spPr>
          <a:xfrm>
            <a:off x="888532" y="565078"/>
            <a:ext cx="215221" cy="215221"/>
          </a:xfrm>
          <a:prstGeom prst="rect">
            <a:avLst/>
          </a:prstGeom>
          <a:solidFill>
            <a:srgbClr val="CC0000"/>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01" name="Google Shape;501;p73"/>
          <p:cNvSpPr txBox="1"/>
          <p:nvPr/>
        </p:nvSpPr>
        <p:spPr>
          <a:xfrm>
            <a:off x="1103755" y="534190"/>
            <a:ext cx="1243173" cy="276959"/>
          </a:xfrm>
          <a:prstGeom prst="rect">
            <a:avLst/>
          </a:prstGeom>
          <a:noFill/>
          <a:ln>
            <a:noFill/>
          </a:ln>
        </p:spPr>
        <p:txBody>
          <a:bodyPr spcFirstLastPara="1" wrap="square" lIns="91433" tIns="45700" rIns="91433" bIns="45700" anchor="t" anchorCtr="0">
            <a:spAutoFit/>
          </a:bodyPr>
          <a:lstStyle/>
          <a:p>
            <a:r>
              <a:rPr lang="en-GB" sz="1200">
                <a:solidFill>
                  <a:schemeClr val="lt1"/>
                </a:solidFill>
                <a:latin typeface="Calibri"/>
                <a:ea typeface="Calibri"/>
                <a:cs typeface="Calibri"/>
                <a:sym typeface="Calibri"/>
              </a:rPr>
              <a:t>Lesson/Topics</a:t>
            </a:r>
            <a:endParaRPr sz="1467"/>
          </a:p>
        </p:txBody>
      </p:sp>
      <p:sp>
        <p:nvSpPr>
          <p:cNvPr id="502" name="Google Shape;502;p73"/>
          <p:cNvSpPr/>
          <p:nvPr/>
        </p:nvSpPr>
        <p:spPr>
          <a:xfrm>
            <a:off x="5315178" y="562804"/>
            <a:ext cx="215221" cy="215221"/>
          </a:xfrm>
          <a:prstGeom prst="rect">
            <a:avLst/>
          </a:prstGeom>
          <a:solidFill>
            <a:schemeClr val="lt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03" name="Google Shape;503;p73"/>
          <p:cNvSpPr txBox="1"/>
          <p:nvPr/>
        </p:nvSpPr>
        <p:spPr>
          <a:xfrm>
            <a:off x="5530399" y="531917"/>
            <a:ext cx="1243173" cy="276959"/>
          </a:xfrm>
          <a:prstGeom prst="rect">
            <a:avLst/>
          </a:prstGeom>
          <a:noFill/>
          <a:ln>
            <a:noFill/>
          </a:ln>
        </p:spPr>
        <p:txBody>
          <a:bodyPr spcFirstLastPara="1" wrap="square" lIns="91433" tIns="45700" rIns="91433" bIns="45700" anchor="t" anchorCtr="0">
            <a:spAutoFit/>
          </a:bodyPr>
          <a:lstStyle/>
          <a:p>
            <a:r>
              <a:rPr lang="en-GB" sz="1200">
                <a:solidFill>
                  <a:schemeClr val="lt1"/>
                </a:solidFill>
                <a:latin typeface="Calibri"/>
                <a:ea typeface="Calibri"/>
                <a:cs typeface="Calibri"/>
                <a:sym typeface="Calibri"/>
              </a:rPr>
              <a:t>Clips</a:t>
            </a:r>
            <a:endParaRPr sz="1467"/>
          </a:p>
        </p:txBody>
      </p:sp>
      <p:sp>
        <p:nvSpPr>
          <p:cNvPr id="504" name="Google Shape;504;p73"/>
          <p:cNvSpPr/>
          <p:nvPr/>
        </p:nvSpPr>
        <p:spPr>
          <a:xfrm>
            <a:off x="2996530" y="565078"/>
            <a:ext cx="215221" cy="215221"/>
          </a:xfrm>
          <a:prstGeom prst="rect">
            <a:avLst/>
          </a:prstGeom>
          <a:solidFill>
            <a:schemeClr val="lt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05" name="Google Shape;505;p73"/>
          <p:cNvSpPr txBox="1"/>
          <p:nvPr/>
        </p:nvSpPr>
        <p:spPr>
          <a:xfrm>
            <a:off x="3211751" y="534190"/>
            <a:ext cx="1243173" cy="276959"/>
          </a:xfrm>
          <a:prstGeom prst="rect">
            <a:avLst/>
          </a:prstGeom>
          <a:noFill/>
          <a:ln>
            <a:noFill/>
          </a:ln>
        </p:spPr>
        <p:txBody>
          <a:bodyPr spcFirstLastPara="1" wrap="square" lIns="91433" tIns="45700" rIns="91433" bIns="45700" anchor="t" anchorCtr="0">
            <a:spAutoFit/>
          </a:bodyPr>
          <a:lstStyle/>
          <a:p>
            <a:r>
              <a:rPr lang="en-GB" sz="1200">
                <a:solidFill>
                  <a:schemeClr val="lt1"/>
                </a:solidFill>
                <a:latin typeface="Calibri"/>
                <a:ea typeface="Calibri"/>
                <a:cs typeface="Calibri"/>
                <a:sym typeface="Calibri"/>
              </a:rPr>
              <a:t>Case Study</a:t>
            </a:r>
            <a:endParaRPr sz="1467"/>
          </a:p>
        </p:txBody>
      </p:sp>
      <p:sp>
        <p:nvSpPr>
          <p:cNvPr id="506" name="Google Shape;506;p73"/>
          <p:cNvSpPr/>
          <p:nvPr/>
        </p:nvSpPr>
        <p:spPr>
          <a:xfrm>
            <a:off x="7420888" y="557935"/>
            <a:ext cx="215221" cy="215221"/>
          </a:xfrm>
          <a:prstGeom prst="rect">
            <a:avLst/>
          </a:prstGeom>
          <a:solidFill>
            <a:schemeClr val="lt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07" name="Google Shape;507;p73"/>
          <p:cNvSpPr txBox="1"/>
          <p:nvPr/>
        </p:nvSpPr>
        <p:spPr>
          <a:xfrm>
            <a:off x="7636111" y="527048"/>
            <a:ext cx="1243173" cy="276959"/>
          </a:xfrm>
          <a:prstGeom prst="rect">
            <a:avLst/>
          </a:prstGeom>
          <a:noFill/>
          <a:ln>
            <a:noFill/>
          </a:ln>
        </p:spPr>
        <p:txBody>
          <a:bodyPr spcFirstLastPara="1" wrap="square" lIns="91433" tIns="45700" rIns="91433" bIns="45700" anchor="t" anchorCtr="0">
            <a:spAutoFit/>
          </a:bodyPr>
          <a:lstStyle/>
          <a:p>
            <a:r>
              <a:rPr lang="en-GB" sz="1200">
                <a:solidFill>
                  <a:schemeClr val="lt1"/>
                </a:solidFill>
                <a:latin typeface="Calibri"/>
                <a:ea typeface="Calibri"/>
                <a:cs typeface="Calibri"/>
                <a:sym typeface="Calibri"/>
              </a:rPr>
              <a:t>Games</a:t>
            </a:r>
            <a:endParaRPr sz="1467"/>
          </a:p>
        </p:txBody>
      </p:sp>
      <p:sp>
        <p:nvSpPr>
          <p:cNvPr id="508" name="Google Shape;508;p73"/>
          <p:cNvSpPr/>
          <p:nvPr/>
        </p:nvSpPr>
        <p:spPr>
          <a:xfrm>
            <a:off x="9526600" y="562804"/>
            <a:ext cx="215221" cy="215221"/>
          </a:xfrm>
          <a:prstGeom prst="rect">
            <a:avLst/>
          </a:prstGeom>
          <a:solidFill>
            <a:schemeClr val="lt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09" name="Google Shape;509;p73"/>
          <p:cNvSpPr txBox="1"/>
          <p:nvPr/>
        </p:nvSpPr>
        <p:spPr>
          <a:xfrm>
            <a:off x="9741822" y="531917"/>
            <a:ext cx="1567719" cy="276959"/>
          </a:xfrm>
          <a:prstGeom prst="rect">
            <a:avLst/>
          </a:prstGeom>
          <a:noFill/>
          <a:ln>
            <a:noFill/>
          </a:ln>
        </p:spPr>
        <p:txBody>
          <a:bodyPr spcFirstLastPara="1" wrap="square" lIns="91433" tIns="45700" rIns="91433" bIns="45700" anchor="t" anchorCtr="0">
            <a:spAutoFit/>
          </a:bodyPr>
          <a:lstStyle/>
          <a:p>
            <a:r>
              <a:rPr lang="en-GB" sz="1200">
                <a:solidFill>
                  <a:schemeClr val="lt1"/>
                </a:solidFill>
                <a:latin typeface="Calibri"/>
                <a:ea typeface="Calibri"/>
                <a:cs typeface="Calibri"/>
                <a:sym typeface="Calibri"/>
              </a:rPr>
              <a:t>Others : . . . . . . . . . . . .</a:t>
            </a:r>
            <a:endParaRPr sz="1467"/>
          </a:p>
        </p:txBody>
      </p:sp>
      <p:sp>
        <p:nvSpPr>
          <p:cNvPr id="510" name="Google Shape;510;p73"/>
          <p:cNvSpPr/>
          <p:nvPr/>
        </p:nvSpPr>
        <p:spPr>
          <a:xfrm>
            <a:off x="622697" y="944773"/>
            <a:ext cx="5419767" cy="276999"/>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OBJECTIVES</a:t>
            </a:r>
            <a:endParaRPr sz="1467"/>
          </a:p>
        </p:txBody>
      </p:sp>
      <p:sp>
        <p:nvSpPr>
          <p:cNvPr id="511" name="Google Shape;511;p73"/>
          <p:cNvSpPr/>
          <p:nvPr/>
        </p:nvSpPr>
        <p:spPr>
          <a:xfrm>
            <a:off x="622698" y="2442234"/>
            <a:ext cx="5419767" cy="276999"/>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OVERVIEW</a:t>
            </a:r>
            <a:endParaRPr sz="1467"/>
          </a:p>
        </p:txBody>
      </p:sp>
      <p:sp>
        <p:nvSpPr>
          <p:cNvPr id="512" name="Google Shape;512;p73"/>
          <p:cNvSpPr/>
          <p:nvPr/>
        </p:nvSpPr>
        <p:spPr>
          <a:xfrm>
            <a:off x="622697" y="3939697"/>
            <a:ext cx="5426544" cy="276999"/>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PERALATAN YANG DIBUTUHKAN</a:t>
            </a:r>
            <a:endParaRPr sz="1467"/>
          </a:p>
        </p:txBody>
      </p:sp>
      <p:sp>
        <p:nvSpPr>
          <p:cNvPr id="513" name="Google Shape;513;p73"/>
          <p:cNvSpPr/>
          <p:nvPr/>
        </p:nvSpPr>
        <p:spPr>
          <a:xfrm>
            <a:off x="6146626" y="944773"/>
            <a:ext cx="5419767" cy="276999"/>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PERSIAPAN</a:t>
            </a:r>
            <a:endParaRPr sz="1467"/>
          </a:p>
        </p:txBody>
      </p:sp>
      <p:sp>
        <p:nvSpPr>
          <p:cNvPr id="514" name="Google Shape;514;p73"/>
          <p:cNvSpPr/>
          <p:nvPr/>
        </p:nvSpPr>
        <p:spPr>
          <a:xfrm>
            <a:off x="6146625" y="2433262"/>
            <a:ext cx="5419767" cy="276999"/>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DIRECTION</a:t>
            </a:r>
            <a:endParaRPr sz="1467"/>
          </a:p>
        </p:txBody>
      </p:sp>
      <p:sp>
        <p:nvSpPr>
          <p:cNvPr id="515" name="Google Shape;515;p73"/>
          <p:cNvSpPr/>
          <p:nvPr/>
        </p:nvSpPr>
        <p:spPr>
          <a:xfrm>
            <a:off x="6146623" y="1220918"/>
            <a:ext cx="5419767" cy="1171249"/>
          </a:xfrm>
          <a:prstGeom prst="rect">
            <a:avLst/>
          </a:prstGeom>
          <a:noFill/>
          <a:ln w="9525"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pPr>
              <a:buClr>
                <a:schemeClr val="dk1"/>
              </a:buClr>
              <a:buSzPts val="1100"/>
            </a:pPr>
            <a:r>
              <a:rPr lang="en-GB" sz="1200">
                <a:solidFill>
                  <a:schemeClr val="dk1"/>
                </a:solidFill>
                <a:latin typeface="Calibri"/>
                <a:ea typeface="Calibri"/>
                <a:cs typeface="Calibri"/>
                <a:sym typeface="Calibri"/>
              </a:rPr>
              <a:t>Offline: Ruangan</a:t>
            </a:r>
            <a:endParaRPr sz="1200">
              <a:solidFill>
                <a:schemeClr val="dk1"/>
              </a:solidFill>
              <a:latin typeface="Calibri"/>
              <a:ea typeface="Calibri"/>
              <a:cs typeface="Calibri"/>
              <a:sym typeface="Calibri"/>
            </a:endParaRPr>
          </a:p>
          <a:p>
            <a:pPr>
              <a:buSzPts val="1100"/>
            </a:pPr>
            <a:r>
              <a:rPr lang="en-GB" sz="1200">
                <a:solidFill>
                  <a:schemeClr val="dk1"/>
                </a:solidFill>
                <a:latin typeface="Calibri"/>
                <a:ea typeface="Calibri"/>
                <a:cs typeface="Calibri"/>
                <a:sym typeface="Calibri"/>
              </a:rPr>
              <a:t>Online: Menyiapkan link zoom</a:t>
            </a:r>
            <a:endParaRPr sz="1200">
              <a:solidFill>
                <a:schemeClr val="dk1"/>
              </a:solidFill>
              <a:latin typeface="Calibri"/>
              <a:ea typeface="Calibri"/>
              <a:cs typeface="Calibri"/>
              <a:sym typeface="Calibri"/>
            </a:endParaRPr>
          </a:p>
        </p:txBody>
      </p:sp>
      <p:sp>
        <p:nvSpPr>
          <p:cNvPr id="516" name="Google Shape;516;p73"/>
          <p:cNvSpPr/>
          <p:nvPr/>
        </p:nvSpPr>
        <p:spPr>
          <a:xfrm>
            <a:off x="6146623" y="2719234"/>
            <a:ext cx="5419767" cy="3667404"/>
          </a:xfrm>
          <a:prstGeom prst="rect">
            <a:avLst/>
          </a:prstGeom>
          <a:noFill/>
          <a:ln w="9525"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pPr marL="609585" indent="-380990">
              <a:buClr>
                <a:schemeClr val="dk1"/>
              </a:buClr>
              <a:buSzPts val="900"/>
              <a:buFont typeface="Calibri"/>
              <a:buChar char="●"/>
            </a:pPr>
            <a:r>
              <a:rPr lang="en-GB" sz="1200" dirty="0" err="1">
                <a:solidFill>
                  <a:schemeClr val="dk1"/>
                </a:solidFill>
                <a:latin typeface="Calibri"/>
                <a:ea typeface="Calibri"/>
                <a:cs typeface="Calibri"/>
                <a:sym typeface="Calibri"/>
              </a:rPr>
              <a:t>Menjelaskan</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apa</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bagaimana</a:t>
            </a:r>
            <a:r>
              <a:rPr lang="en-GB" sz="1200" dirty="0">
                <a:solidFill>
                  <a:schemeClr val="dk1"/>
                </a:solidFill>
                <a:latin typeface="Calibri"/>
                <a:ea typeface="Calibri"/>
                <a:cs typeface="Calibri"/>
                <a:sym typeface="Calibri"/>
              </a:rPr>
              <a:t> dan </a:t>
            </a:r>
            <a:r>
              <a:rPr lang="en-GB" sz="1200" dirty="0" err="1">
                <a:solidFill>
                  <a:schemeClr val="dk1"/>
                </a:solidFill>
                <a:latin typeface="Calibri"/>
                <a:ea typeface="Calibri"/>
                <a:cs typeface="Calibri"/>
                <a:sym typeface="Calibri"/>
              </a:rPr>
              <a:t>tujuan</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dari</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kegiatan</a:t>
            </a:r>
            <a:r>
              <a:rPr lang="en-GB" sz="1200" dirty="0">
                <a:solidFill>
                  <a:schemeClr val="dk1"/>
                </a:solidFill>
                <a:latin typeface="Calibri"/>
                <a:ea typeface="Calibri"/>
                <a:cs typeface="Calibri"/>
                <a:sym typeface="Calibri"/>
              </a:rPr>
              <a:t>;</a:t>
            </a:r>
            <a:endParaRPr sz="1467" dirty="0"/>
          </a:p>
          <a:p>
            <a:pPr marL="609585" indent="-380990">
              <a:buClr>
                <a:schemeClr val="dk1"/>
              </a:buClr>
              <a:buSzPts val="900"/>
              <a:buFont typeface="Calibri"/>
              <a:buChar char="●"/>
            </a:pPr>
            <a:r>
              <a:rPr lang="en-GB" sz="1200" dirty="0" err="1">
                <a:solidFill>
                  <a:schemeClr val="dk1"/>
                </a:solidFill>
                <a:latin typeface="Calibri"/>
                <a:ea typeface="Calibri"/>
                <a:cs typeface="Calibri"/>
                <a:sym typeface="Calibri"/>
              </a:rPr>
              <a:t>Mengatur</a:t>
            </a:r>
            <a:r>
              <a:rPr lang="en-GB" sz="1200" dirty="0">
                <a:solidFill>
                  <a:schemeClr val="dk1"/>
                </a:solidFill>
                <a:latin typeface="Calibri"/>
                <a:ea typeface="Calibri"/>
                <a:cs typeface="Calibri"/>
                <a:sym typeface="Calibri"/>
              </a:rPr>
              <a:t> dan </a:t>
            </a:r>
            <a:r>
              <a:rPr lang="en-GB" sz="1200" dirty="0" err="1">
                <a:solidFill>
                  <a:schemeClr val="dk1"/>
                </a:solidFill>
                <a:latin typeface="Calibri"/>
                <a:ea typeface="Calibri"/>
                <a:cs typeface="Calibri"/>
                <a:sym typeface="Calibri"/>
              </a:rPr>
              <a:t>mengelola</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arah</a:t>
            </a:r>
            <a:r>
              <a:rPr lang="en-GB" sz="1200" dirty="0">
                <a:solidFill>
                  <a:schemeClr val="dk1"/>
                </a:solidFill>
                <a:latin typeface="Calibri"/>
                <a:ea typeface="Calibri"/>
                <a:cs typeface="Calibri"/>
                <a:sym typeface="Calibri"/>
              </a:rPr>
              <a:t> dan </a:t>
            </a:r>
            <a:r>
              <a:rPr lang="en-GB" sz="1200" dirty="0" err="1">
                <a:solidFill>
                  <a:schemeClr val="dk1"/>
                </a:solidFill>
                <a:latin typeface="Calibri"/>
                <a:ea typeface="Calibri"/>
                <a:cs typeface="Calibri"/>
                <a:sym typeface="Calibri"/>
              </a:rPr>
              <a:t>jalannya</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diskusi</a:t>
            </a:r>
            <a:r>
              <a:rPr lang="en-GB" sz="1200" dirty="0">
                <a:solidFill>
                  <a:schemeClr val="dk1"/>
                </a:solidFill>
                <a:latin typeface="Calibri"/>
                <a:ea typeface="Calibri"/>
                <a:cs typeface="Calibri"/>
                <a:sym typeface="Calibri"/>
              </a:rPr>
              <a:t>;</a:t>
            </a:r>
            <a:endParaRPr sz="1467" dirty="0"/>
          </a:p>
          <a:p>
            <a:pPr marL="609585" indent="-380990">
              <a:buClr>
                <a:schemeClr val="dk1"/>
              </a:buClr>
              <a:buSzPts val="900"/>
              <a:buFont typeface="Calibri"/>
              <a:buChar char="●"/>
            </a:pPr>
            <a:r>
              <a:rPr lang="en-GB" sz="1200" dirty="0" err="1">
                <a:solidFill>
                  <a:schemeClr val="dk1"/>
                </a:solidFill>
                <a:latin typeface="Calibri"/>
                <a:ea typeface="Calibri"/>
                <a:cs typeface="Calibri"/>
                <a:sym typeface="Calibri"/>
              </a:rPr>
              <a:t>Memberikan</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contoh-contoh</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kasus</a:t>
            </a:r>
            <a:r>
              <a:rPr lang="en-GB" sz="1200" dirty="0">
                <a:solidFill>
                  <a:schemeClr val="dk1"/>
                </a:solidFill>
                <a:latin typeface="Calibri"/>
                <a:ea typeface="Calibri"/>
                <a:cs typeface="Calibri"/>
                <a:sym typeface="Calibri"/>
              </a:rPr>
              <a:t> dan </a:t>
            </a:r>
            <a:r>
              <a:rPr lang="en-GB" sz="1200" dirty="0" err="1">
                <a:solidFill>
                  <a:schemeClr val="dk1"/>
                </a:solidFill>
                <a:latin typeface="Calibri"/>
                <a:ea typeface="Calibri"/>
                <a:cs typeface="Calibri"/>
                <a:sym typeface="Calibri"/>
              </a:rPr>
              <a:t>ilustrasi</a:t>
            </a:r>
            <a:r>
              <a:rPr lang="en-GB" sz="1200" dirty="0">
                <a:solidFill>
                  <a:schemeClr val="dk1"/>
                </a:solidFill>
                <a:latin typeface="Calibri"/>
                <a:ea typeface="Calibri"/>
                <a:cs typeface="Calibri"/>
                <a:sym typeface="Calibri"/>
              </a:rPr>
              <a:t>;</a:t>
            </a:r>
            <a:endParaRPr sz="1467" dirty="0"/>
          </a:p>
          <a:p>
            <a:pPr marL="609585" indent="-380990">
              <a:buClr>
                <a:schemeClr val="dk1"/>
              </a:buClr>
              <a:buSzPts val="900"/>
              <a:buFont typeface="Calibri"/>
              <a:buChar char="●"/>
            </a:pPr>
            <a:r>
              <a:rPr lang="en-GB" sz="1200" dirty="0" err="1">
                <a:solidFill>
                  <a:schemeClr val="dk1"/>
                </a:solidFill>
                <a:latin typeface="Calibri"/>
                <a:ea typeface="Calibri"/>
                <a:cs typeface="Calibri"/>
                <a:sym typeface="Calibri"/>
              </a:rPr>
              <a:t>Memberikan</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apresiasi</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dalam</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tanya</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jawab</a:t>
            </a:r>
            <a:r>
              <a:rPr lang="en-GB" sz="1200" dirty="0">
                <a:solidFill>
                  <a:schemeClr val="dk1"/>
                </a:solidFill>
                <a:latin typeface="Calibri"/>
                <a:ea typeface="Calibri"/>
                <a:cs typeface="Calibri"/>
                <a:sym typeface="Calibri"/>
              </a:rPr>
              <a:t>;</a:t>
            </a:r>
            <a:endParaRPr sz="1467" dirty="0"/>
          </a:p>
          <a:p>
            <a:pPr marL="609585" indent="-380990">
              <a:buClr>
                <a:schemeClr val="dk1"/>
              </a:buClr>
              <a:buSzPts val="900"/>
              <a:buFont typeface="Calibri"/>
              <a:buChar char="●"/>
            </a:pPr>
            <a:r>
              <a:rPr lang="en-GB" sz="1200" dirty="0" err="1">
                <a:solidFill>
                  <a:schemeClr val="dk1"/>
                </a:solidFill>
                <a:latin typeface="Calibri"/>
                <a:ea typeface="Calibri"/>
                <a:cs typeface="Calibri"/>
                <a:sym typeface="Calibri"/>
              </a:rPr>
              <a:t>Memberikan</a:t>
            </a:r>
            <a:r>
              <a:rPr lang="en-GB" sz="1200" dirty="0">
                <a:solidFill>
                  <a:schemeClr val="dk1"/>
                </a:solidFill>
                <a:latin typeface="Calibri"/>
                <a:ea typeface="Calibri"/>
                <a:cs typeface="Calibri"/>
                <a:sym typeface="Calibri"/>
              </a:rPr>
              <a:t> debrief </a:t>
            </a:r>
            <a:r>
              <a:rPr lang="en-GB" sz="1200" dirty="0" err="1">
                <a:solidFill>
                  <a:schemeClr val="dk1"/>
                </a:solidFill>
                <a:latin typeface="Calibri"/>
                <a:ea typeface="Calibri"/>
                <a:cs typeface="Calibri"/>
                <a:sym typeface="Calibri"/>
              </a:rPr>
              <a:t>atau</a:t>
            </a:r>
            <a:r>
              <a:rPr lang="en-GB" sz="1200" dirty="0">
                <a:solidFill>
                  <a:schemeClr val="dk1"/>
                </a:solidFill>
                <a:latin typeface="Calibri"/>
                <a:ea typeface="Calibri"/>
                <a:cs typeface="Calibri"/>
                <a:sym typeface="Calibri"/>
              </a:rPr>
              <a:t> insight/</a:t>
            </a:r>
            <a:r>
              <a:rPr lang="en-GB" sz="1200" dirty="0" err="1">
                <a:solidFill>
                  <a:schemeClr val="dk1"/>
                </a:solidFill>
                <a:latin typeface="Calibri"/>
                <a:ea typeface="Calibri"/>
                <a:cs typeface="Calibri"/>
                <a:sym typeface="Calibri"/>
              </a:rPr>
              <a:t>pesan</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dari</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kegiatan</a:t>
            </a:r>
            <a:r>
              <a:rPr lang="en-GB" sz="1200" dirty="0">
                <a:solidFill>
                  <a:schemeClr val="dk1"/>
                </a:solidFill>
                <a:latin typeface="Calibri"/>
                <a:ea typeface="Calibri"/>
                <a:cs typeface="Calibri"/>
                <a:sym typeface="Calibri"/>
              </a:rPr>
              <a:t>;</a:t>
            </a:r>
            <a:endParaRPr sz="1467" dirty="0"/>
          </a:p>
          <a:p>
            <a:pPr marL="609585" indent="-380990">
              <a:buClr>
                <a:schemeClr val="dk1"/>
              </a:buClr>
              <a:buSzPts val="900"/>
              <a:buFont typeface="Calibri"/>
              <a:buChar char="●"/>
            </a:pPr>
            <a:r>
              <a:rPr lang="en-GB" sz="1200" dirty="0" err="1">
                <a:solidFill>
                  <a:schemeClr val="dk1"/>
                </a:solidFill>
                <a:latin typeface="Calibri"/>
                <a:ea typeface="Calibri"/>
                <a:cs typeface="Calibri"/>
                <a:sym typeface="Calibri"/>
              </a:rPr>
              <a:t>Memberikan</a:t>
            </a:r>
            <a:r>
              <a:rPr lang="en-GB" sz="1200" dirty="0">
                <a:solidFill>
                  <a:schemeClr val="dk1"/>
                </a:solidFill>
                <a:latin typeface="Calibri"/>
                <a:ea typeface="Calibri"/>
                <a:cs typeface="Calibri"/>
                <a:sym typeface="Calibri"/>
              </a:rPr>
              <a:t> dan </a:t>
            </a:r>
            <a:r>
              <a:rPr lang="en-GB" sz="1200" dirty="0" err="1">
                <a:solidFill>
                  <a:schemeClr val="dk1"/>
                </a:solidFill>
                <a:latin typeface="Calibri"/>
                <a:ea typeface="Calibri"/>
                <a:cs typeface="Calibri"/>
                <a:sym typeface="Calibri"/>
              </a:rPr>
              <a:t>menyampaikan</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kesimpulan</a:t>
            </a:r>
            <a:r>
              <a:rPr lang="en-GB" sz="1200" dirty="0">
                <a:solidFill>
                  <a:schemeClr val="dk1"/>
                </a:solidFill>
                <a:latin typeface="Calibri"/>
                <a:ea typeface="Calibri"/>
                <a:cs typeface="Calibri"/>
                <a:sym typeface="Calibri"/>
              </a:rPr>
              <a:t> dan di </a:t>
            </a:r>
            <a:r>
              <a:rPr lang="en-GB" sz="1200" dirty="0" err="1">
                <a:solidFill>
                  <a:schemeClr val="dk1"/>
                </a:solidFill>
                <a:latin typeface="Calibri"/>
                <a:ea typeface="Calibri"/>
                <a:cs typeface="Calibri"/>
                <a:sym typeface="Calibri"/>
              </a:rPr>
              <a:t>tiap</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sesi</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atau</a:t>
            </a:r>
            <a:r>
              <a:rPr lang="en-GB" sz="1200" dirty="0">
                <a:solidFill>
                  <a:schemeClr val="dk1"/>
                </a:solidFill>
                <a:latin typeface="Calibri"/>
                <a:ea typeface="Calibri"/>
                <a:cs typeface="Calibri"/>
                <a:sym typeface="Calibri"/>
              </a:rPr>
              <a:t> di </a:t>
            </a:r>
            <a:r>
              <a:rPr lang="en-GB" sz="1200" dirty="0" err="1">
                <a:solidFill>
                  <a:schemeClr val="dk1"/>
                </a:solidFill>
                <a:latin typeface="Calibri"/>
                <a:ea typeface="Calibri"/>
                <a:cs typeface="Calibri"/>
                <a:sym typeface="Calibri"/>
              </a:rPr>
              <a:t>akhir</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sesi</a:t>
            </a:r>
            <a:r>
              <a:rPr lang="en-GB"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17" name="Google Shape;517;p73"/>
          <p:cNvSpPr txBox="1"/>
          <p:nvPr/>
        </p:nvSpPr>
        <p:spPr>
          <a:xfrm>
            <a:off x="6120708" y="6395611"/>
            <a:ext cx="5445600" cy="256505"/>
          </a:xfrm>
          <a:prstGeom prst="rect">
            <a:avLst/>
          </a:prstGeom>
          <a:noFill/>
          <a:ln>
            <a:noFill/>
          </a:ln>
        </p:spPr>
        <p:txBody>
          <a:bodyPr spcFirstLastPara="1" wrap="square" lIns="91433" tIns="45700" rIns="91433" bIns="45700" anchor="t" anchorCtr="0">
            <a:spAutoFit/>
          </a:bodyPr>
          <a:lstStyle/>
          <a:p>
            <a:pPr algn="r"/>
            <a:r>
              <a:rPr lang="en-GB" sz="1067" b="1" i="1">
                <a:solidFill>
                  <a:schemeClr val="dk1"/>
                </a:solidFill>
                <a:latin typeface="Calibri"/>
                <a:ea typeface="Calibri"/>
                <a:cs typeface="Calibri"/>
                <a:sym typeface="Calibri"/>
              </a:rPr>
              <a:t>*Catatan : </a:t>
            </a:r>
            <a:r>
              <a:rPr lang="en-GB" sz="1067" i="1">
                <a:solidFill>
                  <a:schemeClr val="dk1"/>
                </a:solidFill>
                <a:latin typeface="Calibri"/>
                <a:ea typeface="Calibri"/>
                <a:cs typeface="Calibri"/>
                <a:sym typeface="Calibri"/>
              </a:rPr>
              <a:t>jumlah halaman teaching Note dapat ditambah sesuai kebutuhan</a:t>
            </a:r>
            <a:endParaRPr sz="1067" i="1">
              <a:solidFill>
                <a:schemeClr val="dk1"/>
              </a:solidFill>
              <a:latin typeface="Calibri"/>
              <a:ea typeface="Calibri"/>
              <a:cs typeface="Calibri"/>
              <a:sym typeface="Calibri"/>
            </a:endParaRPr>
          </a:p>
        </p:txBody>
      </p:sp>
      <p:sp>
        <p:nvSpPr>
          <p:cNvPr id="518" name="Google Shape;518;p73"/>
          <p:cNvSpPr txBox="1">
            <a:spLocks noGrp="1"/>
          </p:cNvSpPr>
          <p:nvPr>
            <p:ph type="sldNum" idx="12"/>
          </p:nvPr>
        </p:nvSpPr>
        <p:spPr>
          <a:xfrm>
            <a:off x="8610600" y="6492784"/>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114</a:t>
            </a:fld>
            <a:endParaRPr/>
          </a:p>
        </p:txBody>
      </p:sp>
    </p:spTree>
    <p:extLst>
      <p:ext uri="{BB962C8B-B14F-4D97-AF65-F5344CB8AC3E}">
        <p14:creationId xmlns:p14="http://schemas.microsoft.com/office/powerpoint/2010/main" val="11189557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4"/>
          <p:cNvSpPr/>
          <p:nvPr/>
        </p:nvSpPr>
        <p:spPr>
          <a:xfrm>
            <a:off x="256035" y="213661"/>
            <a:ext cx="11679933" cy="225385"/>
          </a:xfrm>
          <a:prstGeom prst="rect">
            <a:avLst/>
          </a:prstGeom>
          <a:solidFill>
            <a:srgbClr val="C00000"/>
          </a:solidFill>
          <a:ln>
            <a:noFill/>
          </a:ln>
        </p:spPr>
        <p:txBody>
          <a:bodyPr spcFirstLastPara="1" wrap="square" lIns="91433" tIns="45700" rIns="91433" bIns="45700" anchor="ctr" anchorCtr="0">
            <a:noAutofit/>
          </a:bodyPr>
          <a:lstStyle/>
          <a:p>
            <a:pPr algn="ctr">
              <a:lnSpc>
                <a:spcPct val="107000"/>
              </a:lnSpc>
            </a:pPr>
            <a:r>
              <a:rPr lang="en-GB" sz="1867" b="1">
                <a:solidFill>
                  <a:schemeClr val="lt1"/>
                </a:solidFill>
                <a:latin typeface="Calibri"/>
                <a:ea typeface="Calibri"/>
                <a:cs typeface="Calibri"/>
                <a:sym typeface="Calibri"/>
              </a:rPr>
              <a:t>TEACHING NOTES 2/2*</a:t>
            </a:r>
            <a:endParaRPr sz="1867">
              <a:solidFill>
                <a:schemeClr val="lt1"/>
              </a:solidFill>
              <a:latin typeface="Calibri"/>
              <a:ea typeface="Calibri"/>
              <a:cs typeface="Calibri"/>
              <a:sym typeface="Calibri"/>
            </a:endParaRPr>
          </a:p>
        </p:txBody>
      </p:sp>
      <p:sp>
        <p:nvSpPr>
          <p:cNvPr id="524" name="Google Shape;524;p74"/>
          <p:cNvSpPr/>
          <p:nvPr/>
        </p:nvSpPr>
        <p:spPr>
          <a:xfrm>
            <a:off x="256035" y="662394"/>
            <a:ext cx="11679932" cy="276999"/>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DIRECTION</a:t>
            </a:r>
            <a:endParaRPr sz="1467"/>
          </a:p>
        </p:txBody>
      </p:sp>
      <p:graphicFrame>
        <p:nvGraphicFramePr>
          <p:cNvPr id="525" name="Google Shape;525;p74"/>
          <p:cNvGraphicFramePr/>
          <p:nvPr>
            <p:extLst>
              <p:ext uri="{D42A27DB-BD31-4B8C-83A1-F6EECF244321}">
                <p14:modId xmlns:p14="http://schemas.microsoft.com/office/powerpoint/2010/main" val="646455270"/>
              </p:ext>
            </p:extLst>
          </p:nvPr>
        </p:nvGraphicFramePr>
        <p:xfrm>
          <a:off x="255941" y="1040994"/>
          <a:ext cx="11680067" cy="5196533"/>
        </p:xfrm>
        <a:graphic>
          <a:graphicData uri="http://schemas.openxmlformats.org/drawingml/2006/table">
            <a:tbl>
              <a:tblPr firstRow="1" firstCol="1" lastRow="1" lastCol="1" bandRow="1" bandCol="1">
                <a:noFill/>
              </a:tblPr>
              <a:tblGrid>
                <a:gridCol w="1520567">
                  <a:extLst>
                    <a:ext uri="{9D8B030D-6E8A-4147-A177-3AD203B41FA5}">
                      <a16:colId xmlns:a16="http://schemas.microsoft.com/office/drawing/2014/main" val="20000"/>
                    </a:ext>
                  </a:extLst>
                </a:gridCol>
                <a:gridCol w="3616500">
                  <a:extLst>
                    <a:ext uri="{9D8B030D-6E8A-4147-A177-3AD203B41FA5}">
                      <a16:colId xmlns:a16="http://schemas.microsoft.com/office/drawing/2014/main" val="20001"/>
                    </a:ext>
                  </a:extLst>
                </a:gridCol>
                <a:gridCol w="6543000">
                  <a:extLst>
                    <a:ext uri="{9D8B030D-6E8A-4147-A177-3AD203B41FA5}">
                      <a16:colId xmlns:a16="http://schemas.microsoft.com/office/drawing/2014/main" val="20002"/>
                    </a:ext>
                  </a:extLst>
                </a:gridCol>
              </a:tblGrid>
              <a:tr h="711200">
                <a:tc>
                  <a:txBody>
                    <a:bodyPr/>
                    <a:lstStyle/>
                    <a:p>
                      <a:pPr marL="0" marR="0" lvl="0" indent="0" algn="ctr" rtl="0">
                        <a:spcBef>
                          <a:spcPts val="0"/>
                        </a:spcBef>
                        <a:spcAft>
                          <a:spcPts val="0"/>
                        </a:spcAft>
                        <a:buNone/>
                      </a:pPr>
                      <a:r>
                        <a:rPr lang="en-GB" sz="1700" u="none" strike="noStrike" cap="none">
                          <a:solidFill>
                            <a:schemeClr val="dk1"/>
                          </a:solidFill>
                          <a:latin typeface="Calibri"/>
                          <a:ea typeface="Calibri"/>
                          <a:cs typeface="Calibri"/>
                          <a:sym typeface="Calibri"/>
                        </a:rPr>
                        <a:t>Section</a:t>
                      </a:r>
                      <a:endParaRPr sz="1700"/>
                    </a:p>
                    <a:p>
                      <a:pPr marL="0" marR="0" lvl="0" indent="0" algn="ctr" rtl="0">
                        <a:spcBef>
                          <a:spcPts val="0"/>
                        </a:spcBef>
                        <a:spcAft>
                          <a:spcPts val="0"/>
                        </a:spcAft>
                        <a:buNone/>
                      </a:pPr>
                      <a:r>
                        <a:rPr lang="en-GB" sz="1200" b="0" u="none" strike="noStrike" cap="none">
                          <a:solidFill>
                            <a:schemeClr val="dk1"/>
                          </a:solidFill>
                          <a:latin typeface="Calibri"/>
                          <a:ea typeface="Calibri"/>
                          <a:cs typeface="Calibri"/>
                          <a:sym typeface="Calibri"/>
                        </a:rPr>
                        <a:t>(slide/clip/case/etc)</a:t>
                      </a:r>
                      <a:endParaRPr sz="1200" b="0" u="none" strike="noStrike" cap="none">
                        <a:solidFill>
                          <a:schemeClr val="dk1"/>
                        </a:solidFill>
                        <a:latin typeface="Calibri"/>
                        <a:ea typeface="Calibri"/>
                        <a:cs typeface="Calibri"/>
                        <a:sym typeface="Calibri"/>
                      </a:endParaRPr>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700" b="1" u="none" strike="noStrike" cap="none">
                          <a:solidFill>
                            <a:schemeClr val="dk1"/>
                          </a:solidFill>
                          <a:latin typeface="Calibri"/>
                          <a:ea typeface="Calibri"/>
                          <a:cs typeface="Calibri"/>
                          <a:sym typeface="Calibri"/>
                        </a:rPr>
                        <a:t>Activities</a:t>
                      </a:r>
                      <a:endParaRPr sz="1700"/>
                    </a:p>
                    <a:p>
                      <a:pPr marL="0" marR="0" lvl="0" indent="0" algn="ctr" rtl="0">
                        <a:spcBef>
                          <a:spcPts val="0"/>
                        </a:spcBef>
                        <a:spcAft>
                          <a:spcPts val="0"/>
                        </a:spcAft>
                        <a:buNone/>
                      </a:pPr>
                      <a:r>
                        <a:rPr lang="en-GB" sz="1200" b="0" u="none" strike="noStrike" cap="none">
                          <a:solidFill>
                            <a:schemeClr val="dk1"/>
                          </a:solidFill>
                          <a:latin typeface="Calibri"/>
                          <a:ea typeface="Calibri"/>
                          <a:cs typeface="Calibri"/>
                          <a:sym typeface="Calibri"/>
                        </a:rPr>
                        <a:t>(Hal apa yang akan dilakukan untuk setiap section-nya)</a:t>
                      </a:r>
                      <a:endParaRPr sz="1700"/>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700" u="none" strike="noStrike" cap="none">
                          <a:solidFill>
                            <a:schemeClr val="dk1"/>
                          </a:solidFill>
                          <a:latin typeface="Calibri"/>
                          <a:ea typeface="Calibri"/>
                          <a:cs typeface="Calibri"/>
                          <a:sym typeface="Calibri"/>
                        </a:rPr>
                        <a:t>Description</a:t>
                      </a:r>
                      <a:br>
                        <a:rPr lang="en-GB" sz="1700" u="none" strike="noStrike" cap="none">
                          <a:solidFill>
                            <a:schemeClr val="dk1"/>
                          </a:solidFill>
                          <a:latin typeface="Calibri"/>
                          <a:ea typeface="Calibri"/>
                          <a:cs typeface="Calibri"/>
                          <a:sym typeface="Calibri"/>
                        </a:rPr>
                      </a:br>
                      <a:r>
                        <a:rPr lang="en-GB" sz="1200" b="0" u="none" strike="noStrike" cap="none">
                          <a:solidFill>
                            <a:schemeClr val="dk1"/>
                          </a:solidFill>
                          <a:latin typeface="Calibri"/>
                          <a:ea typeface="Calibri"/>
                          <a:cs typeface="Calibri"/>
                          <a:sym typeface="Calibri"/>
                        </a:rPr>
                        <a:t>(hal-hal spesifik yang harus dilakukan, misal : penjelasan dan atau penekanan materi, pengelolaan arah dan jalannya diskusi, wrap up/insight atau debrief, etc)</a:t>
                      </a:r>
                      <a:endParaRPr sz="1700" b="0" u="none" strike="noStrike" cap="none">
                        <a:solidFill>
                          <a:schemeClr val="dk1"/>
                        </a:solidFill>
                        <a:latin typeface="Calibri"/>
                        <a:ea typeface="Calibri"/>
                        <a:cs typeface="Calibri"/>
                        <a:sym typeface="Calibri"/>
                      </a:endParaRPr>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24533">
                <a:tc>
                  <a:txBody>
                    <a:bodyPr/>
                    <a:lstStyle/>
                    <a:p>
                      <a:pPr marL="0" marR="0" lvl="0" indent="0" algn="ctr" rtl="0">
                        <a:spcBef>
                          <a:spcPts val="0"/>
                        </a:spcBef>
                        <a:spcAft>
                          <a:spcPts val="0"/>
                        </a:spcAft>
                        <a:buNone/>
                      </a:pPr>
                      <a:r>
                        <a:rPr lang="en-GB" sz="1300" b="0" dirty="0">
                          <a:solidFill>
                            <a:schemeClr val="dk1"/>
                          </a:solidFill>
                        </a:rPr>
                        <a:t>4 </a:t>
                      </a:r>
                      <a:r>
                        <a:rPr lang="en-GB" sz="1300" b="0" dirty="0" err="1">
                          <a:solidFill>
                            <a:schemeClr val="dk1"/>
                          </a:solidFill>
                        </a:rPr>
                        <a:t>sd</a:t>
                      </a:r>
                      <a:r>
                        <a:rPr lang="en-GB" sz="1300" b="0" dirty="0">
                          <a:solidFill>
                            <a:schemeClr val="dk1"/>
                          </a:solidFill>
                        </a:rPr>
                        <a:t> 5</a:t>
                      </a:r>
                      <a:endParaRPr sz="1300" b="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a:t>Penjelasan overview dan objektif pembelajaran.</a:t>
                      </a:r>
                      <a:endParaRPr sz="1300"/>
                    </a:p>
                    <a:p>
                      <a:pPr marL="457200" marR="0" lvl="0" indent="-292100" algn="l" rtl="0">
                        <a:spcBef>
                          <a:spcPts val="0"/>
                        </a:spcBef>
                        <a:spcAft>
                          <a:spcPts val="0"/>
                        </a:spcAft>
                        <a:buSzPts val="1000"/>
                        <a:buChar char="●"/>
                      </a:pPr>
                      <a:r>
                        <a:rPr lang="en-GB" sz="1300"/>
                        <a:t>Presentasi</a:t>
                      </a:r>
                      <a:endParaRPr sz="1300"/>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gambaran</a:t>
                      </a:r>
                      <a:r>
                        <a:rPr lang="en-GB" sz="1300" b="0" dirty="0">
                          <a:solidFill>
                            <a:schemeClr val="dk1"/>
                          </a:solidFill>
                        </a:rPr>
                        <a:t> </a:t>
                      </a:r>
                      <a:r>
                        <a:rPr lang="en-GB" sz="1300" b="0" dirty="0" err="1">
                          <a:solidFill>
                            <a:schemeClr val="dk1"/>
                          </a:solidFill>
                        </a:rPr>
                        <a:t>modul</a:t>
                      </a:r>
                      <a:r>
                        <a:rPr lang="en-GB" sz="1300" b="0" dirty="0">
                          <a:solidFill>
                            <a:schemeClr val="dk1"/>
                          </a:solidFill>
                        </a:rPr>
                        <a:t> dan </a:t>
                      </a:r>
                      <a:r>
                        <a:rPr lang="en-GB" sz="1300" b="0" dirty="0" err="1">
                          <a:solidFill>
                            <a:schemeClr val="dk1"/>
                          </a:solidFill>
                        </a:rPr>
                        <a:t>objektif</a:t>
                      </a:r>
                      <a:r>
                        <a:rPr lang="en-GB" sz="1300" b="0" dirty="0">
                          <a:solidFill>
                            <a:schemeClr val="dk1"/>
                          </a:solidFill>
                        </a:rPr>
                        <a:t> </a:t>
                      </a:r>
                      <a:r>
                        <a:rPr lang="en-GB" sz="1300" b="0" dirty="0" err="1">
                          <a:solidFill>
                            <a:schemeClr val="dk1"/>
                          </a:solidFill>
                        </a:rPr>
                        <a:t>dari</a:t>
                      </a:r>
                      <a:r>
                        <a:rPr lang="en-GB" sz="1300" b="0" dirty="0">
                          <a:solidFill>
                            <a:schemeClr val="dk1"/>
                          </a:solidFill>
                        </a:rPr>
                        <a:t> </a:t>
                      </a:r>
                      <a:r>
                        <a:rPr lang="en-GB" sz="1300" b="0" dirty="0" err="1">
                          <a:solidFill>
                            <a:schemeClr val="dk1"/>
                          </a:solidFill>
                        </a:rPr>
                        <a:t>pembelajaran</a:t>
                      </a:r>
                      <a:r>
                        <a:rPr lang="en-GB" sz="1300" b="0" dirty="0">
                          <a:solidFill>
                            <a:schemeClr val="dk1"/>
                          </a:solidFill>
                        </a:rPr>
                        <a:t>.</a:t>
                      </a:r>
                      <a:endParaRPr sz="1300" b="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12800">
                <a:tc>
                  <a:txBody>
                    <a:bodyPr/>
                    <a:lstStyle/>
                    <a:p>
                      <a:pPr marL="0" marR="0" lvl="0" indent="0" algn="ctr" rtl="0">
                        <a:spcBef>
                          <a:spcPts val="0"/>
                        </a:spcBef>
                        <a:spcAft>
                          <a:spcPts val="0"/>
                        </a:spcAft>
                        <a:buNone/>
                      </a:pPr>
                      <a:endParaRPr sz="1300" b="0" dirty="0">
                        <a:solidFill>
                          <a:schemeClr val="dk1"/>
                        </a:solidFill>
                      </a:endParaRPr>
                    </a:p>
                    <a:p>
                      <a:pPr marL="0" marR="0" lvl="0" indent="0" algn="ctr" rtl="0">
                        <a:spcBef>
                          <a:spcPts val="0"/>
                        </a:spcBef>
                        <a:spcAft>
                          <a:spcPts val="0"/>
                        </a:spcAft>
                        <a:buNone/>
                      </a:pPr>
                      <a:r>
                        <a:rPr lang="en-GB" sz="1300" b="0" dirty="0">
                          <a:solidFill>
                            <a:schemeClr val="dk1"/>
                          </a:solidFill>
                        </a:rPr>
                        <a:t>7 </a:t>
                      </a:r>
                      <a:r>
                        <a:rPr lang="en-GB" sz="1300" b="0" dirty="0" err="1">
                          <a:solidFill>
                            <a:schemeClr val="dk1"/>
                          </a:solidFill>
                        </a:rPr>
                        <a:t>sd</a:t>
                      </a:r>
                      <a:r>
                        <a:rPr lang="en-GB" sz="1300" b="0" dirty="0">
                          <a:solidFill>
                            <a:schemeClr val="dk1"/>
                          </a:solidFill>
                        </a:rPr>
                        <a:t> 19</a:t>
                      </a:r>
                      <a:endParaRPr sz="1300" b="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t>Penjelasan</a:t>
                      </a:r>
                      <a:r>
                        <a:rPr lang="en-GB" sz="1300" dirty="0"/>
                        <a:t> </a:t>
                      </a:r>
                      <a:r>
                        <a:rPr lang="en-GB" sz="1300" b="0" dirty="0" err="1">
                          <a:solidFill>
                            <a:schemeClr val="dk1"/>
                          </a:solidFill>
                        </a:rPr>
                        <a:t>gambaran</a:t>
                      </a:r>
                      <a:r>
                        <a:rPr lang="en-GB" sz="1300" b="0" dirty="0">
                          <a:solidFill>
                            <a:schemeClr val="dk1"/>
                          </a:solidFill>
                        </a:rPr>
                        <a:t> </a:t>
                      </a:r>
                      <a:r>
                        <a:rPr lang="en-GB" sz="1300" b="0" dirty="0" err="1">
                          <a:solidFill>
                            <a:schemeClr val="dk1"/>
                          </a:solidFill>
                        </a:rPr>
                        <a:t>apa</a:t>
                      </a:r>
                      <a:r>
                        <a:rPr lang="en-GB" sz="1300" b="0" dirty="0">
                          <a:solidFill>
                            <a:schemeClr val="dk1"/>
                          </a:solidFill>
                        </a:rPr>
                        <a:t> </a:t>
                      </a:r>
                      <a:r>
                        <a:rPr lang="en-GB" sz="1300" b="0" dirty="0" err="1">
                          <a:solidFill>
                            <a:schemeClr val="dk1"/>
                          </a:solidFill>
                        </a:rPr>
                        <a:t>itu</a:t>
                      </a:r>
                      <a:r>
                        <a:rPr lang="en-GB" sz="1300" b="0" dirty="0">
                          <a:solidFill>
                            <a:schemeClr val="dk1"/>
                          </a:solidFill>
                        </a:rPr>
                        <a:t> </a:t>
                      </a:r>
                      <a:r>
                        <a:rPr lang="en-GB" sz="1300" b="0" dirty="0" err="1">
                          <a:solidFill>
                            <a:schemeClr val="dk1"/>
                          </a:solidFill>
                        </a:rPr>
                        <a:t>DataFrames</a:t>
                      </a:r>
                      <a:r>
                        <a:rPr lang="en-GB" sz="1300" b="0" dirty="0">
                          <a:solidFill>
                            <a:schemeClr val="dk1"/>
                          </a:solidFill>
                        </a:rPr>
                        <a:t> pandas</a:t>
                      </a:r>
                      <a:endParaRPr sz="1300" dirty="0"/>
                    </a:p>
                    <a:p>
                      <a:pPr marL="457200" marR="0" lvl="0" indent="-292100" algn="l" rtl="0">
                        <a:spcBef>
                          <a:spcPts val="0"/>
                        </a:spcBef>
                        <a:spcAft>
                          <a:spcPts val="0"/>
                        </a:spcAft>
                        <a:buSzPts val="1000"/>
                        <a:buChar char="●"/>
                      </a:pPr>
                      <a:r>
                        <a:rPr lang="en-GB" sz="1300" dirty="0" err="1"/>
                        <a:t>Presentasi</a:t>
                      </a:r>
                      <a:endParaRPr sz="1300" dirty="0"/>
                    </a:p>
                    <a:p>
                      <a:pPr marL="457200" marR="0" lvl="0" indent="-292100" algn="l" rtl="0">
                        <a:spcBef>
                          <a:spcPts val="0"/>
                        </a:spcBef>
                        <a:spcAft>
                          <a:spcPts val="0"/>
                        </a:spcAft>
                        <a:buSzPts val="1000"/>
                        <a:buChar char="●"/>
                      </a:pPr>
                      <a:r>
                        <a:rPr lang="en-GB" sz="1300" dirty="0" err="1"/>
                        <a:t>Diskusi</a:t>
                      </a:r>
                      <a:endParaRPr sz="1300" dirty="0"/>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gambaran</a:t>
                      </a:r>
                      <a:r>
                        <a:rPr lang="en-GB" sz="1300" b="0" dirty="0">
                          <a:solidFill>
                            <a:schemeClr val="dk1"/>
                          </a:solidFill>
                        </a:rPr>
                        <a:t> </a:t>
                      </a:r>
                      <a:r>
                        <a:rPr lang="en-GB" sz="1300" b="0" dirty="0" err="1">
                          <a:solidFill>
                            <a:schemeClr val="dk1"/>
                          </a:solidFill>
                        </a:rPr>
                        <a:t>apa</a:t>
                      </a:r>
                      <a:r>
                        <a:rPr lang="en-GB" sz="1300" b="0" dirty="0">
                          <a:solidFill>
                            <a:schemeClr val="dk1"/>
                          </a:solidFill>
                        </a:rPr>
                        <a:t> </a:t>
                      </a:r>
                      <a:r>
                        <a:rPr lang="en-GB" sz="1300" b="0" dirty="0" err="1">
                          <a:solidFill>
                            <a:schemeClr val="dk1"/>
                          </a:solidFill>
                        </a:rPr>
                        <a:t>itu</a:t>
                      </a:r>
                      <a:r>
                        <a:rPr lang="en-GB" sz="1300" b="0" dirty="0">
                          <a:solidFill>
                            <a:schemeClr val="dk1"/>
                          </a:solidFill>
                        </a:rPr>
                        <a:t> </a:t>
                      </a:r>
                      <a:r>
                        <a:rPr lang="en-GB" sz="1300" b="0" dirty="0" err="1">
                          <a:solidFill>
                            <a:schemeClr val="dk1"/>
                          </a:solidFill>
                        </a:rPr>
                        <a:t>DataFrames</a:t>
                      </a:r>
                      <a:r>
                        <a:rPr lang="en-GB" sz="1300" b="0" dirty="0">
                          <a:solidFill>
                            <a:schemeClr val="dk1"/>
                          </a:solidFill>
                        </a:rPr>
                        <a:t> pandas</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812800">
                <a:tc>
                  <a:txBody>
                    <a:bodyPr/>
                    <a:lstStyle/>
                    <a:p>
                      <a:pPr marL="0" marR="0" lvl="0" indent="0" algn="ctr" rtl="0">
                        <a:spcBef>
                          <a:spcPts val="0"/>
                        </a:spcBef>
                        <a:spcAft>
                          <a:spcPts val="0"/>
                        </a:spcAft>
                        <a:buNone/>
                      </a:pPr>
                      <a:endParaRPr sz="1300" b="0" dirty="0">
                        <a:solidFill>
                          <a:schemeClr val="dk1"/>
                        </a:solidFill>
                      </a:endParaRPr>
                    </a:p>
                    <a:p>
                      <a:pPr marL="0" marR="0" lvl="0" indent="0" algn="ctr" rtl="0">
                        <a:spcBef>
                          <a:spcPts val="0"/>
                        </a:spcBef>
                        <a:spcAft>
                          <a:spcPts val="0"/>
                        </a:spcAft>
                        <a:buNone/>
                      </a:pPr>
                      <a:r>
                        <a:rPr lang="en-GB" sz="1300" b="0" dirty="0">
                          <a:solidFill>
                            <a:schemeClr val="dk1"/>
                          </a:solidFill>
                        </a:rPr>
                        <a:t>20 </a:t>
                      </a:r>
                      <a:r>
                        <a:rPr lang="en-GB" sz="1300" b="0" dirty="0" err="1">
                          <a:solidFill>
                            <a:schemeClr val="dk1"/>
                          </a:solidFill>
                        </a:rPr>
                        <a:t>sd</a:t>
                      </a:r>
                      <a:r>
                        <a:rPr lang="en-GB" sz="1300" b="0" dirty="0">
                          <a:solidFill>
                            <a:schemeClr val="dk1"/>
                          </a:solidFill>
                        </a:rPr>
                        <a:t> 32</a:t>
                      </a:r>
                      <a:endParaRPr sz="1300" b="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t>Penjelasan</a:t>
                      </a:r>
                      <a:r>
                        <a:rPr lang="en-GB" sz="1300" dirty="0"/>
                        <a:t> </a:t>
                      </a:r>
                      <a:r>
                        <a:rPr lang="en-GB" sz="1300" b="0" dirty="0" err="1">
                          <a:solidFill>
                            <a:schemeClr val="dk1"/>
                          </a:solidFill>
                        </a:rPr>
                        <a:t>melakukan</a:t>
                      </a:r>
                      <a:r>
                        <a:rPr lang="en-GB" sz="1300" b="0" dirty="0">
                          <a:solidFill>
                            <a:schemeClr val="dk1"/>
                          </a:solidFill>
                        </a:rPr>
                        <a:t> sorting dan </a:t>
                      </a:r>
                      <a:r>
                        <a:rPr lang="en-GB" sz="1300" b="0" dirty="0" err="1">
                          <a:solidFill>
                            <a:schemeClr val="dk1"/>
                          </a:solidFill>
                        </a:rPr>
                        <a:t>subsetting</a:t>
                      </a:r>
                      <a:r>
                        <a:rPr lang="en-GB" sz="1300" b="0" dirty="0">
                          <a:solidFill>
                            <a:schemeClr val="dk1"/>
                          </a:solidFill>
                        </a:rPr>
                        <a:t> pada pandas</a:t>
                      </a:r>
                      <a:endParaRPr sz="1300" dirty="0"/>
                    </a:p>
                    <a:p>
                      <a:pPr marL="457200" marR="0" lvl="0" indent="-292100" algn="l" rtl="0">
                        <a:spcBef>
                          <a:spcPts val="0"/>
                        </a:spcBef>
                        <a:spcAft>
                          <a:spcPts val="0"/>
                        </a:spcAft>
                        <a:buSzPts val="1000"/>
                        <a:buChar char="●"/>
                      </a:pPr>
                      <a:r>
                        <a:rPr lang="en-GB" sz="1300" dirty="0" err="1"/>
                        <a:t>Presentasi</a:t>
                      </a:r>
                      <a:endParaRPr sz="1300" dirty="0"/>
                    </a:p>
                    <a:p>
                      <a:pPr marL="457200" marR="0" lvl="0" indent="-292100" algn="l" rtl="0">
                        <a:spcBef>
                          <a:spcPts val="0"/>
                        </a:spcBef>
                        <a:spcAft>
                          <a:spcPts val="0"/>
                        </a:spcAft>
                        <a:buSzPts val="1000"/>
                        <a:buChar char="●"/>
                      </a:pPr>
                      <a:r>
                        <a:rPr lang="en-GB" sz="1300" dirty="0" err="1"/>
                        <a:t>Diskusi</a:t>
                      </a:r>
                      <a:endParaRPr sz="1300" dirty="0"/>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sorting dan </a:t>
                      </a:r>
                      <a:r>
                        <a:rPr lang="en-GB" sz="1300" b="0" dirty="0" err="1">
                          <a:solidFill>
                            <a:schemeClr val="dk1"/>
                          </a:solidFill>
                        </a:rPr>
                        <a:t>subsetting</a:t>
                      </a:r>
                      <a:r>
                        <a:rPr lang="en-GB" sz="1300" b="0" dirty="0">
                          <a:solidFill>
                            <a:schemeClr val="dk1"/>
                          </a:solidFill>
                        </a:rPr>
                        <a:t> pada pandas</a:t>
                      </a:r>
                      <a:endParaRPr sz="1300" b="0" u="none" strike="noStrike" cap="none" dirty="0">
                        <a:solidFill>
                          <a:schemeClr val="dk1"/>
                        </a:solidFill>
                        <a:latin typeface="Calibri"/>
                        <a:ea typeface="Calibri"/>
                        <a:cs typeface="Calibri"/>
                        <a:sym typeface="Calibri"/>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016000">
                <a:tc>
                  <a:txBody>
                    <a:bodyPr/>
                    <a:lstStyle/>
                    <a:p>
                      <a:pPr marL="0" marR="0" lvl="0" indent="0" algn="ctr" rtl="0">
                        <a:spcBef>
                          <a:spcPts val="0"/>
                        </a:spcBef>
                        <a:spcAft>
                          <a:spcPts val="0"/>
                        </a:spcAft>
                        <a:buNone/>
                      </a:pPr>
                      <a:r>
                        <a:rPr lang="en-GB" sz="1300" b="0" dirty="0">
                          <a:solidFill>
                            <a:schemeClr val="dk1"/>
                          </a:solidFill>
                        </a:rPr>
                        <a:t>33 </a:t>
                      </a:r>
                      <a:r>
                        <a:rPr lang="en-GB" sz="1300" b="0" dirty="0" err="1">
                          <a:solidFill>
                            <a:schemeClr val="dk1"/>
                          </a:solidFill>
                        </a:rPr>
                        <a:t>sd</a:t>
                      </a:r>
                      <a:r>
                        <a:rPr lang="en-GB" sz="1300" b="0" dirty="0">
                          <a:solidFill>
                            <a:schemeClr val="dk1"/>
                          </a:solidFill>
                        </a:rPr>
                        <a:t> 35</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Font typeface="Arial"/>
                        <a:buNone/>
                      </a:pPr>
                      <a:r>
                        <a:rPr lang="en-GB" sz="1300" dirty="0" err="1"/>
                        <a:t>Penjelasan</a:t>
                      </a:r>
                      <a:r>
                        <a:rPr lang="en-GB" sz="1300" dirty="0"/>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menambahkan</a:t>
                      </a:r>
                      <a:r>
                        <a:rPr lang="en-GB" sz="1300" b="0" dirty="0">
                          <a:solidFill>
                            <a:schemeClr val="dk1"/>
                          </a:solidFill>
                        </a:rPr>
                        <a:t> </a:t>
                      </a:r>
                      <a:r>
                        <a:rPr lang="en-GB" sz="1300" b="0" dirty="0" err="1">
                          <a:solidFill>
                            <a:schemeClr val="dk1"/>
                          </a:solidFill>
                        </a:rPr>
                        <a:t>kolom</a:t>
                      </a:r>
                      <a:r>
                        <a:rPr lang="en-GB" sz="1300" b="0" dirty="0">
                          <a:solidFill>
                            <a:schemeClr val="dk1"/>
                          </a:solidFill>
                        </a:rPr>
                        <a:t> pada </a:t>
                      </a:r>
                      <a:r>
                        <a:rPr lang="en-GB" sz="1300" b="0" dirty="0" err="1">
                          <a:solidFill>
                            <a:schemeClr val="dk1"/>
                          </a:solidFill>
                        </a:rPr>
                        <a:t>dataframe</a:t>
                      </a:r>
                      <a:endParaRPr sz="1300" dirty="0"/>
                    </a:p>
                    <a:p>
                      <a:pPr marL="457200" lvl="0" indent="-292100" algn="l" rtl="0">
                        <a:spcBef>
                          <a:spcPts val="0"/>
                        </a:spcBef>
                        <a:spcAft>
                          <a:spcPts val="0"/>
                        </a:spcAft>
                        <a:buClr>
                          <a:schemeClr val="dk1"/>
                        </a:buClr>
                        <a:buSzPts val="1000"/>
                        <a:buChar char="●"/>
                      </a:pPr>
                      <a:r>
                        <a:rPr lang="en-GB" sz="1300" dirty="0" err="1"/>
                        <a:t>Presentasi</a:t>
                      </a:r>
                      <a:endParaRPr sz="1300" dirty="0"/>
                    </a:p>
                    <a:p>
                      <a:pPr marL="457200" lvl="0" indent="-292100" algn="l" rtl="0">
                        <a:spcBef>
                          <a:spcPts val="0"/>
                        </a:spcBef>
                        <a:spcAft>
                          <a:spcPts val="0"/>
                        </a:spcAft>
                        <a:buClr>
                          <a:schemeClr val="dk1"/>
                        </a:buClr>
                        <a:buSzPts val="1000"/>
                        <a:buChar char="●"/>
                      </a:pPr>
                      <a:r>
                        <a:rPr lang="en-GB" sz="1300" dirty="0" err="1"/>
                        <a:t>Diskusi</a:t>
                      </a:r>
                      <a:endParaRPr sz="1300" dirty="0"/>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menambahkan</a:t>
                      </a:r>
                      <a:r>
                        <a:rPr lang="en-GB" sz="1300" b="0" dirty="0">
                          <a:solidFill>
                            <a:schemeClr val="dk1"/>
                          </a:solidFill>
                        </a:rPr>
                        <a:t> </a:t>
                      </a:r>
                      <a:r>
                        <a:rPr lang="en-GB" sz="1300" b="0" dirty="0" err="1">
                          <a:solidFill>
                            <a:schemeClr val="dk1"/>
                          </a:solidFill>
                        </a:rPr>
                        <a:t>kolom</a:t>
                      </a:r>
                      <a:r>
                        <a:rPr lang="en-GB" sz="1300" b="0" dirty="0">
                          <a:solidFill>
                            <a:schemeClr val="dk1"/>
                          </a:solidFill>
                        </a:rPr>
                        <a:t> pada </a:t>
                      </a:r>
                      <a:r>
                        <a:rPr lang="en-GB" sz="1300" b="0" dirty="0" err="1">
                          <a:solidFill>
                            <a:schemeClr val="dk1"/>
                          </a:solidFill>
                        </a:rPr>
                        <a:t>dataframe</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219200">
                <a:tc>
                  <a:txBody>
                    <a:bodyPr/>
                    <a:lstStyle/>
                    <a:p>
                      <a:pPr marL="0" marR="0" lvl="0" indent="0" algn="ctr" rtl="0">
                        <a:spcBef>
                          <a:spcPts val="0"/>
                        </a:spcBef>
                        <a:spcAft>
                          <a:spcPts val="0"/>
                        </a:spcAft>
                        <a:buNone/>
                      </a:pPr>
                      <a:r>
                        <a:rPr lang="en-GB" sz="1300" b="0" dirty="0">
                          <a:solidFill>
                            <a:schemeClr val="dk1"/>
                          </a:solidFill>
                        </a:rPr>
                        <a:t>37 </a:t>
                      </a:r>
                      <a:r>
                        <a:rPr lang="en-GB" sz="1300" b="0" dirty="0" err="1">
                          <a:solidFill>
                            <a:schemeClr val="dk1"/>
                          </a:solidFill>
                        </a:rPr>
                        <a:t>sd</a:t>
                      </a:r>
                      <a:r>
                        <a:rPr lang="en-GB" sz="1300" b="0" dirty="0">
                          <a:solidFill>
                            <a:schemeClr val="dk1"/>
                          </a:solidFill>
                        </a:rPr>
                        <a:t> 41</a:t>
                      </a:r>
                      <a:endParaRPr sz="1300" b="0" u="none" strike="noStrike" cap="none"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err="1">
                          <a:solidFill>
                            <a:schemeClr val="dk1"/>
                          </a:solidFill>
                        </a:rPr>
                        <a:t>Penjelasan</a:t>
                      </a:r>
                      <a:r>
                        <a:rPr lang="en-GB" sz="1300" b="0" dirty="0">
                          <a:solidFill>
                            <a:schemeClr val="dk1"/>
                          </a:solidFill>
                        </a:rPr>
                        <a:t> </a:t>
                      </a:r>
                      <a:r>
                        <a:rPr lang="en-GB" sz="1300" b="0" dirty="0" err="1">
                          <a:solidFill>
                            <a:schemeClr val="dk1"/>
                          </a:solidFill>
                        </a:rPr>
                        <a:t>tentang</a:t>
                      </a:r>
                      <a:r>
                        <a:rPr lang="en-GB" sz="1300" b="0" dirty="0">
                          <a:solidFill>
                            <a:schemeClr val="dk1"/>
                          </a:solidFill>
                        </a:rPr>
                        <a:t> summary </a:t>
                      </a:r>
                      <a:r>
                        <a:rPr lang="en-GB" sz="1300" b="0" dirty="0" err="1">
                          <a:solidFill>
                            <a:schemeClr val="dk1"/>
                          </a:solidFill>
                        </a:rPr>
                        <a:t>statitstic</a:t>
                      </a:r>
                      <a:r>
                        <a:rPr lang="en-GB" sz="1300" b="0" dirty="0">
                          <a:solidFill>
                            <a:schemeClr val="dk1"/>
                          </a:solidFill>
                        </a:rPr>
                        <a:t> pada pandas</a:t>
                      </a:r>
                      <a:endParaRPr sz="1300" b="0" dirty="0">
                        <a:solidFill>
                          <a:schemeClr val="dk1"/>
                        </a:solidFill>
                      </a:endParaRPr>
                    </a:p>
                    <a:p>
                      <a:pPr marL="457200" marR="0" lvl="0" indent="-292100" algn="l" rtl="0">
                        <a:spcBef>
                          <a:spcPts val="0"/>
                        </a:spcBef>
                        <a:spcAft>
                          <a:spcPts val="0"/>
                        </a:spcAft>
                        <a:buClr>
                          <a:schemeClr val="dk1"/>
                        </a:buClr>
                        <a:buSzPts val="1000"/>
                        <a:buChar char="●"/>
                      </a:pPr>
                      <a:r>
                        <a:rPr lang="en-GB" sz="1300" b="0" dirty="0" err="1">
                          <a:solidFill>
                            <a:schemeClr val="dk1"/>
                          </a:solidFill>
                        </a:rPr>
                        <a:t>Presentasi</a:t>
                      </a:r>
                      <a:endParaRPr sz="1300" b="0" dirty="0">
                        <a:solidFill>
                          <a:schemeClr val="dk1"/>
                        </a:solidFill>
                      </a:endParaRPr>
                    </a:p>
                    <a:p>
                      <a:pPr marL="457200" marR="0" lvl="0" indent="-292100" algn="l" rtl="0">
                        <a:spcBef>
                          <a:spcPts val="0"/>
                        </a:spcBef>
                        <a:spcAft>
                          <a:spcPts val="0"/>
                        </a:spcAft>
                        <a:buClr>
                          <a:schemeClr val="dk1"/>
                        </a:buClr>
                        <a:buSzPts val="1000"/>
                        <a:buChar char="●"/>
                      </a:pPr>
                      <a:r>
                        <a:rPr lang="en-GB" sz="1300" b="0" dirty="0" err="1">
                          <a:solidFill>
                            <a:schemeClr val="dk1"/>
                          </a:solidFill>
                        </a:rPr>
                        <a:t>Diskusi</a:t>
                      </a:r>
                      <a:endParaRPr sz="1300" b="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tentang</a:t>
                      </a:r>
                      <a:r>
                        <a:rPr lang="en-GB" sz="1300" b="0" dirty="0">
                          <a:solidFill>
                            <a:schemeClr val="dk1"/>
                          </a:solidFill>
                        </a:rPr>
                        <a:t> summary </a:t>
                      </a:r>
                      <a:r>
                        <a:rPr lang="en-GB" sz="1300" b="0" dirty="0" err="1">
                          <a:solidFill>
                            <a:schemeClr val="dk1"/>
                          </a:solidFill>
                        </a:rPr>
                        <a:t>statitstic</a:t>
                      </a:r>
                      <a:r>
                        <a:rPr lang="en-GB" sz="1300" b="0" dirty="0">
                          <a:solidFill>
                            <a:schemeClr val="dk1"/>
                          </a:solidFill>
                        </a:rPr>
                        <a:t> pada pandas</a:t>
                      </a:r>
                      <a:endParaRPr sz="1300" b="0" u="none" strike="noStrike" cap="none"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526" name="Google Shape;526;p74"/>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115</a:t>
            </a:fld>
            <a:endParaRPr/>
          </a:p>
        </p:txBody>
      </p:sp>
    </p:spTree>
    <p:extLst>
      <p:ext uri="{BB962C8B-B14F-4D97-AF65-F5344CB8AC3E}">
        <p14:creationId xmlns:p14="http://schemas.microsoft.com/office/powerpoint/2010/main" val="2539768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5"/>
          <p:cNvSpPr/>
          <p:nvPr/>
        </p:nvSpPr>
        <p:spPr>
          <a:xfrm>
            <a:off x="256035" y="213660"/>
            <a:ext cx="11680000" cy="225200"/>
          </a:xfrm>
          <a:prstGeom prst="rect">
            <a:avLst/>
          </a:prstGeom>
          <a:solidFill>
            <a:srgbClr val="C00000"/>
          </a:solidFill>
          <a:ln>
            <a:noFill/>
          </a:ln>
        </p:spPr>
        <p:txBody>
          <a:bodyPr spcFirstLastPara="1" wrap="square" lIns="91433" tIns="45700" rIns="91433" bIns="45700" anchor="ctr" anchorCtr="0">
            <a:noAutofit/>
          </a:bodyPr>
          <a:lstStyle/>
          <a:p>
            <a:pPr algn="ctr">
              <a:lnSpc>
                <a:spcPct val="107000"/>
              </a:lnSpc>
            </a:pPr>
            <a:r>
              <a:rPr lang="en-GB" sz="1867" b="1">
                <a:solidFill>
                  <a:schemeClr val="lt1"/>
                </a:solidFill>
                <a:latin typeface="Calibri"/>
                <a:ea typeface="Calibri"/>
                <a:cs typeface="Calibri"/>
                <a:sym typeface="Calibri"/>
              </a:rPr>
              <a:t>TEACHING NOTES 2/2*</a:t>
            </a:r>
            <a:endParaRPr sz="1867">
              <a:solidFill>
                <a:schemeClr val="lt1"/>
              </a:solidFill>
              <a:latin typeface="Calibri"/>
              <a:ea typeface="Calibri"/>
              <a:cs typeface="Calibri"/>
              <a:sym typeface="Calibri"/>
            </a:endParaRPr>
          </a:p>
        </p:txBody>
      </p:sp>
      <p:sp>
        <p:nvSpPr>
          <p:cNvPr id="532" name="Google Shape;532;p75"/>
          <p:cNvSpPr/>
          <p:nvPr/>
        </p:nvSpPr>
        <p:spPr>
          <a:xfrm>
            <a:off x="256035" y="662393"/>
            <a:ext cx="11680000" cy="276800"/>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DIRECTION</a:t>
            </a:r>
            <a:endParaRPr sz="1467"/>
          </a:p>
        </p:txBody>
      </p:sp>
      <p:graphicFrame>
        <p:nvGraphicFramePr>
          <p:cNvPr id="533" name="Google Shape;533;p75"/>
          <p:cNvGraphicFramePr/>
          <p:nvPr>
            <p:extLst>
              <p:ext uri="{D42A27DB-BD31-4B8C-83A1-F6EECF244321}">
                <p14:modId xmlns:p14="http://schemas.microsoft.com/office/powerpoint/2010/main" val="2863654371"/>
              </p:ext>
            </p:extLst>
          </p:nvPr>
        </p:nvGraphicFramePr>
        <p:xfrm>
          <a:off x="255941" y="1142594"/>
          <a:ext cx="11680067" cy="4823933"/>
        </p:xfrm>
        <a:graphic>
          <a:graphicData uri="http://schemas.openxmlformats.org/drawingml/2006/table">
            <a:tbl>
              <a:tblPr firstRow="1" firstCol="1" lastRow="1" lastCol="1" bandRow="1" bandCol="1">
                <a:noFill/>
              </a:tblPr>
              <a:tblGrid>
                <a:gridCol w="1520567">
                  <a:extLst>
                    <a:ext uri="{9D8B030D-6E8A-4147-A177-3AD203B41FA5}">
                      <a16:colId xmlns:a16="http://schemas.microsoft.com/office/drawing/2014/main" val="20000"/>
                    </a:ext>
                  </a:extLst>
                </a:gridCol>
                <a:gridCol w="3616500">
                  <a:extLst>
                    <a:ext uri="{9D8B030D-6E8A-4147-A177-3AD203B41FA5}">
                      <a16:colId xmlns:a16="http://schemas.microsoft.com/office/drawing/2014/main" val="20001"/>
                    </a:ext>
                  </a:extLst>
                </a:gridCol>
                <a:gridCol w="6543000">
                  <a:extLst>
                    <a:ext uri="{9D8B030D-6E8A-4147-A177-3AD203B41FA5}">
                      <a16:colId xmlns:a16="http://schemas.microsoft.com/office/drawing/2014/main" val="20002"/>
                    </a:ext>
                  </a:extLst>
                </a:gridCol>
              </a:tblGrid>
              <a:tr h="759933">
                <a:tc>
                  <a:txBody>
                    <a:bodyPr/>
                    <a:lstStyle/>
                    <a:p>
                      <a:pPr marL="0" marR="0" lvl="0" indent="0" algn="ctr" rtl="0">
                        <a:spcBef>
                          <a:spcPts val="0"/>
                        </a:spcBef>
                        <a:spcAft>
                          <a:spcPts val="0"/>
                        </a:spcAft>
                        <a:buNone/>
                      </a:pPr>
                      <a:r>
                        <a:rPr lang="en-GB" sz="1700" u="none" strike="noStrike" cap="none">
                          <a:solidFill>
                            <a:schemeClr val="dk1"/>
                          </a:solidFill>
                          <a:latin typeface="Calibri"/>
                          <a:ea typeface="Calibri"/>
                          <a:cs typeface="Calibri"/>
                          <a:sym typeface="Calibri"/>
                        </a:rPr>
                        <a:t>Section</a:t>
                      </a:r>
                      <a:endParaRPr sz="1700"/>
                    </a:p>
                    <a:p>
                      <a:pPr marL="0" marR="0" lvl="0" indent="0" algn="ctr" rtl="0">
                        <a:spcBef>
                          <a:spcPts val="0"/>
                        </a:spcBef>
                        <a:spcAft>
                          <a:spcPts val="0"/>
                        </a:spcAft>
                        <a:buNone/>
                      </a:pPr>
                      <a:r>
                        <a:rPr lang="en-GB" sz="1200" b="0" u="none" strike="noStrike" cap="none">
                          <a:solidFill>
                            <a:schemeClr val="dk1"/>
                          </a:solidFill>
                          <a:latin typeface="Calibri"/>
                          <a:ea typeface="Calibri"/>
                          <a:cs typeface="Calibri"/>
                          <a:sym typeface="Calibri"/>
                        </a:rPr>
                        <a:t>(slide/clip/case/etc)</a:t>
                      </a:r>
                      <a:endParaRPr sz="1200" b="0" u="none" strike="noStrike" cap="none">
                        <a:solidFill>
                          <a:schemeClr val="dk1"/>
                        </a:solidFill>
                        <a:latin typeface="Calibri"/>
                        <a:ea typeface="Calibri"/>
                        <a:cs typeface="Calibri"/>
                        <a:sym typeface="Calibri"/>
                      </a:endParaRPr>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700" b="1" u="none" strike="noStrike" cap="none">
                          <a:solidFill>
                            <a:schemeClr val="dk1"/>
                          </a:solidFill>
                          <a:latin typeface="Calibri"/>
                          <a:ea typeface="Calibri"/>
                          <a:cs typeface="Calibri"/>
                          <a:sym typeface="Calibri"/>
                        </a:rPr>
                        <a:t>Activities</a:t>
                      </a:r>
                      <a:endParaRPr sz="1700"/>
                    </a:p>
                    <a:p>
                      <a:pPr marL="0" marR="0" lvl="0" indent="0" algn="ctr" rtl="0">
                        <a:spcBef>
                          <a:spcPts val="0"/>
                        </a:spcBef>
                        <a:spcAft>
                          <a:spcPts val="0"/>
                        </a:spcAft>
                        <a:buNone/>
                      </a:pPr>
                      <a:r>
                        <a:rPr lang="en-GB" sz="1200" b="0" u="none" strike="noStrike" cap="none">
                          <a:solidFill>
                            <a:schemeClr val="dk1"/>
                          </a:solidFill>
                          <a:latin typeface="Calibri"/>
                          <a:ea typeface="Calibri"/>
                          <a:cs typeface="Calibri"/>
                          <a:sym typeface="Calibri"/>
                        </a:rPr>
                        <a:t>(Hal apa yang akan dilakukan untuk setiap section-nya)</a:t>
                      </a:r>
                      <a:endParaRPr sz="1700"/>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700" u="none" strike="noStrike" cap="none">
                          <a:solidFill>
                            <a:schemeClr val="dk1"/>
                          </a:solidFill>
                          <a:latin typeface="Calibri"/>
                          <a:ea typeface="Calibri"/>
                          <a:cs typeface="Calibri"/>
                          <a:sym typeface="Calibri"/>
                        </a:rPr>
                        <a:t>Description</a:t>
                      </a:r>
                      <a:br>
                        <a:rPr lang="en-GB" sz="1700" u="none" strike="noStrike" cap="none">
                          <a:solidFill>
                            <a:schemeClr val="dk1"/>
                          </a:solidFill>
                          <a:latin typeface="Calibri"/>
                          <a:ea typeface="Calibri"/>
                          <a:cs typeface="Calibri"/>
                          <a:sym typeface="Calibri"/>
                        </a:rPr>
                      </a:br>
                      <a:r>
                        <a:rPr lang="en-GB" sz="1200" b="0" u="none" strike="noStrike" cap="none">
                          <a:solidFill>
                            <a:schemeClr val="dk1"/>
                          </a:solidFill>
                          <a:latin typeface="Calibri"/>
                          <a:ea typeface="Calibri"/>
                          <a:cs typeface="Calibri"/>
                          <a:sym typeface="Calibri"/>
                        </a:rPr>
                        <a:t>(hal-hal spesifik yang harus dilakukan, misal : penjelasan dan atau penekanan materi, pengelolaan arah dan jalannya diskusi, wrap up/insight atau debrief, etc)</a:t>
                      </a:r>
                      <a:endParaRPr sz="1700" b="0" u="none" strike="noStrike" cap="none">
                        <a:solidFill>
                          <a:schemeClr val="dk1"/>
                        </a:solidFill>
                        <a:latin typeface="Calibri"/>
                        <a:ea typeface="Calibri"/>
                        <a:cs typeface="Calibri"/>
                        <a:sym typeface="Calibri"/>
                      </a:endParaRPr>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016000">
                <a:tc>
                  <a:txBody>
                    <a:bodyPr/>
                    <a:lstStyle/>
                    <a:p>
                      <a:pPr marL="0" marR="0" lvl="0" indent="0" algn="ctr" rtl="0">
                        <a:spcBef>
                          <a:spcPts val="0"/>
                        </a:spcBef>
                        <a:spcAft>
                          <a:spcPts val="0"/>
                        </a:spcAft>
                        <a:buNone/>
                      </a:pPr>
                      <a:r>
                        <a:rPr lang="en-GB" sz="1300" b="0" dirty="0">
                          <a:solidFill>
                            <a:schemeClr val="dk1"/>
                          </a:solidFill>
                        </a:rPr>
                        <a:t>43 </a:t>
                      </a:r>
                      <a:r>
                        <a:rPr lang="en-GB" sz="1300" b="0" dirty="0" err="1">
                          <a:solidFill>
                            <a:schemeClr val="dk1"/>
                          </a:solidFill>
                        </a:rPr>
                        <a:t>sd</a:t>
                      </a:r>
                      <a:r>
                        <a:rPr lang="en-GB" sz="1300" b="0" dirty="0">
                          <a:solidFill>
                            <a:schemeClr val="dk1"/>
                          </a:solidFill>
                        </a:rPr>
                        <a:t> 45</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US" sz="1300" dirty="0" err="1">
                          <a:solidFill>
                            <a:schemeClr val="dk1"/>
                          </a:solidFill>
                        </a:rPr>
                        <a:t>cara</a:t>
                      </a:r>
                      <a:r>
                        <a:rPr lang="en-US" sz="130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counting pada pandas</a:t>
                      </a:r>
                      <a:endParaRPr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sz="130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counting pada pandas</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016000">
                <a:tc>
                  <a:txBody>
                    <a:bodyPr/>
                    <a:lstStyle/>
                    <a:p>
                      <a:pPr marL="0" marR="0" lvl="0" indent="0" algn="ctr" rtl="0">
                        <a:spcBef>
                          <a:spcPts val="0"/>
                        </a:spcBef>
                        <a:spcAft>
                          <a:spcPts val="0"/>
                        </a:spcAft>
                        <a:buNone/>
                      </a:pPr>
                      <a:r>
                        <a:rPr lang="en-US" sz="1300" b="0" u="none" strike="noStrike" cap="none" dirty="0">
                          <a:solidFill>
                            <a:schemeClr val="dk1"/>
                          </a:solidFill>
                          <a:latin typeface="Calibri"/>
                          <a:ea typeface="Calibri"/>
                          <a:cs typeface="Calibri"/>
                          <a:sym typeface="Calibri"/>
                        </a:rPr>
                        <a:t>46 </a:t>
                      </a:r>
                      <a:r>
                        <a:rPr lang="en-US" sz="1300" b="0" u="none" strike="noStrike" cap="none" dirty="0" err="1">
                          <a:solidFill>
                            <a:schemeClr val="dk1"/>
                          </a:solidFill>
                          <a:latin typeface="Calibri"/>
                          <a:ea typeface="Calibri"/>
                          <a:cs typeface="Calibri"/>
                          <a:sym typeface="Calibri"/>
                        </a:rPr>
                        <a:t>sd</a:t>
                      </a:r>
                      <a:r>
                        <a:rPr lang="en-US" sz="1300" b="0" u="none" strike="noStrike" cap="none" dirty="0">
                          <a:solidFill>
                            <a:schemeClr val="dk1"/>
                          </a:solidFill>
                          <a:latin typeface="Calibri"/>
                          <a:ea typeface="Calibri"/>
                          <a:cs typeface="Calibri"/>
                          <a:sym typeface="Calibri"/>
                        </a:rPr>
                        <a:t> 50</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GB" sz="1300" dirty="0" err="1">
                          <a:solidFill>
                            <a:schemeClr val="dk1"/>
                          </a:solidFill>
                        </a:rPr>
                        <a:t>cara</a:t>
                      </a:r>
                      <a:r>
                        <a:rPr lang="en-GB" sz="1300" dirty="0">
                          <a:solidFill>
                            <a:schemeClr val="dk1"/>
                          </a:solidFill>
                        </a:rPr>
                        <a:t> </a:t>
                      </a:r>
                      <a:r>
                        <a:rPr lang="en-GB" sz="1300" b="0" dirty="0" err="1">
                          <a:solidFill>
                            <a:schemeClr val="dk1"/>
                          </a:solidFill>
                        </a:rPr>
                        <a:t>melakukan</a:t>
                      </a:r>
                      <a:r>
                        <a:rPr lang="en-GB" sz="1300" b="0" dirty="0">
                          <a:solidFill>
                            <a:schemeClr val="dk1"/>
                          </a:solidFill>
                        </a:rPr>
                        <a:t> </a:t>
                      </a:r>
                      <a:r>
                        <a:rPr lang="en-GB" sz="1300" b="0" dirty="0" err="1">
                          <a:solidFill>
                            <a:schemeClr val="dk1"/>
                          </a:solidFill>
                        </a:rPr>
                        <a:t>Groupped</a:t>
                      </a:r>
                      <a:r>
                        <a:rPr lang="en-GB" sz="1300" b="0" dirty="0">
                          <a:solidFill>
                            <a:schemeClr val="dk1"/>
                          </a:solidFill>
                        </a:rPr>
                        <a:t> Summary Statistics</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lang="en-GB" sz="130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a:t>
                      </a:r>
                      <a:r>
                        <a:rPr lang="en-GB" sz="1300" b="0" dirty="0" err="1">
                          <a:solidFill>
                            <a:schemeClr val="dk1"/>
                          </a:solidFill>
                        </a:rPr>
                        <a:t>Groupped</a:t>
                      </a:r>
                      <a:r>
                        <a:rPr lang="en-GB" sz="1300" b="0" dirty="0">
                          <a:solidFill>
                            <a:schemeClr val="dk1"/>
                          </a:solidFill>
                        </a:rPr>
                        <a:t> Summary Statistics</a:t>
                      </a:r>
                      <a:endParaRPr lang="en-GB" sz="1300" b="0" u="none" strike="noStrike" cap="none" dirty="0">
                        <a:solidFill>
                          <a:schemeClr val="dk1"/>
                        </a:solidFill>
                        <a:latin typeface="+mn-lt"/>
                        <a:ea typeface="Calibri"/>
                        <a:cs typeface="Calibri"/>
                        <a:sym typeface="Calibri"/>
                      </a:endParaRPr>
                    </a:p>
                    <a:p>
                      <a:pPr marL="0" marR="0" lvl="0" indent="0" algn="l" rtl="0">
                        <a:spcBef>
                          <a:spcPts val="0"/>
                        </a:spcBef>
                        <a:spcAft>
                          <a:spcPts val="0"/>
                        </a:spcAft>
                        <a:buNone/>
                      </a:pPr>
                      <a:endParaRPr sz="1300" b="0" u="none" strike="noStrike" cap="none" dirty="0">
                        <a:solidFill>
                          <a:schemeClr val="dk1"/>
                        </a:solidFill>
                        <a:latin typeface="Calibri"/>
                        <a:ea typeface="Calibri"/>
                        <a:cs typeface="Calibri"/>
                        <a:sym typeface="Calibri"/>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366643145"/>
                  </a:ext>
                </a:extLst>
              </a:tr>
              <a:tr h="1016000">
                <a:tc>
                  <a:txBody>
                    <a:bodyPr/>
                    <a:lstStyle/>
                    <a:p>
                      <a:pPr marL="0" marR="0" lvl="0" indent="0" algn="ctr" rtl="0">
                        <a:spcBef>
                          <a:spcPts val="0"/>
                        </a:spcBef>
                        <a:spcAft>
                          <a:spcPts val="0"/>
                        </a:spcAft>
                        <a:buNone/>
                      </a:pPr>
                      <a:r>
                        <a:rPr lang="en-US" sz="1300" b="0" u="none" strike="noStrike" cap="none" dirty="0">
                          <a:solidFill>
                            <a:schemeClr val="dk1"/>
                          </a:solidFill>
                          <a:latin typeface="Calibri"/>
                          <a:ea typeface="Calibri"/>
                          <a:cs typeface="Calibri"/>
                          <a:sym typeface="Calibri"/>
                        </a:rPr>
                        <a:t>51 </a:t>
                      </a:r>
                      <a:r>
                        <a:rPr lang="en-US" sz="1300" b="0" u="none" strike="noStrike" cap="none" dirty="0" err="1">
                          <a:solidFill>
                            <a:schemeClr val="dk1"/>
                          </a:solidFill>
                          <a:latin typeface="Calibri"/>
                          <a:ea typeface="Calibri"/>
                          <a:cs typeface="Calibri"/>
                          <a:sym typeface="Calibri"/>
                        </a:rPr>
                        <a:t>sd</a:t>
                      </a:r>
                      <a:r>
                        <a:rPr lang="en-US" sz="1300" b="0" u="none" strike="noStrike" cap="none" dirty="0">
                          <a:solidFill>
                            <a:schemeClr val="dk1"/>
                          </a:solidFill>
                          <a:latin typeface="Calibri"/>
                          <a:ea typeface="Calibri"/>
                          <a:cs typeface="Calibri"/>
                          <a:sym typeface="Calibri"/>
                        </a:rPr>
                        <a:t> 55</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GB" sz="1300" dirty="0" err="1">
                          <a:solidFill>
                            <a:schemeClr val="dk1"/>
                          </a:solidFill>
                        </a:rPr>
                        <a:t>cara</a:t>
                      </a:r>
                      <a:r>
                        <a:rPr lang="en-GB" sz="1300" dirty="0">
                          <a:solidFill>
                            <a:schemeClr val="dk1"/>
                          </a:solidFill>
                        </a:rPr>
                        <a:t> </a:t>
                      </a:r>
                      <a:r>
                        <a:rPr lang="en-GB" sz="1300" b="0" dirty="0" err="1">
                          <a:solidFill>
                            <a:schemeClr val="dk1"/>
                          </a:solidFill>
                        </a:rPr>
                        <a:t>melakukan</a:t>
                      </a:r>
                      <a:r>
                        <a:rPr lang="en-GB" sz="1300" b="0" dirty="0">
                          <a:solidFill>
                            <a:schemeClr val="dk1"/>
                          </a:solidFill>
                        </a:rPr>
                        <a:t> Pivot Table</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lang="en-GB" sz="130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Pivot Table</a:t>
                      </a:r>
                      <a:endParaRPr lang="en-GB" sz="1300" b="0" u="none" strike="noStrike" cap="none" dirty="0">
                        <a:solidFill>
                          <a:schemeClr val="dk1"/>
                        </a:solidFill>
                        <a:latin typeface="+mn-lt"/>
                        <a:ea typeface="Calibri"/>
                        <a:cs typeface="Calibri"/>
                        <a:sym typeface="Calibri"/>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210420050"/>
                  </a:ext>
                </a:extLst>
              </a:tr>
              <a:tr h="1016000">
                <a:tc>
                  <a:txBody>
                    <a:bodyPr/>
                    <a:lstStyle/>
                    <a:p>
                      <a:pPr marL="0" marR="0" lvl="0" indent="0" algn="ctr" rtl="0">
                        <a:spcBef>
                          <a:spcPts val="0"/>
                        </a:spcBef>
                        <a:spcAft>
                          <a:spcPts val="0"/>
                        </a:spcAft>
                        <a:buNone/>
                      </a:pPr>
                      <a:r>
                        <a:rPr lang="en-US" sz="1300" b="0" u="none" strike="noStrike" cap="none" dirty="0">
                          <a:solidFill>
                            <a:schemeClr val="dk1"/>
                          </a:solidFill>
                          <a:latin typeface="Calibri"/>
                          <a:ea typeface="Calibri"/>
                          <a:cs typeface="Calibri"/>
                          <a:sym typeface="Calibri"/>
                        </a:rPr>
                        <a:t>57 </a:t>
                      </a:r>
                      <a:r>
                        <a:rPr lang="en-US" sz="1300" b="0" u="none" strike="noStrike" cap="none" dirty="0" err="1">
                          <a:solidFill>
                            <a:schemeClr val="dk1"/>
                          </a:solidFill>
                          <a:latin typeface="Calibri"/>
                          <a:ea typeface="Calibri"/>
                          <a:cs typeface="Calibri"/>
                          <a:sym typeface="Calibri"/>
                        </a:rPr>
                        <a:t>sd</a:t>
                      </a:r>
                      <a:r>
                        <a:rPr lang="en-US" sz="1300" b="0" u="none" strike="noStrike" cap="none" dirty="0">
                          <a:solidFill>
                            <a:schemeClr val="dk1"/>
                          </a:solidFill>
                          <a:latin typeface="Calibri"/>
                          <a:ea typeface="Calibri"/>
                          <a:cs typeface="Calibri"/>
                          <a:sym typeface="Calibri"/>
                        </a:rPr>
                        <a:t> 62</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GB" sz="1300" dirty="0" err="1">
                          <a:solidFill>
                            <a:schemeClr val="dk1"/>
                          </a:solidFill>
                        </a:rPr>
                        <a:t>cara</a:t>
                      </a:r>
                      <a:r>
                        <a:rPr lang="en-GB" sz="1300" dirty="0">
                          <a:solidFill>
                            <a:schemeClr val="dk1"/>
                          </a:solidFill>
                        </a:rPr>
                        <a:t> </a:t>
                      </a:r>
                      <a:r>
                        <a:rPr lang="en-GB" sz="1300" b="0" dirty="0" err="1">
                          <a:solidFill>
                            <a:schemeClr val="dk1"/>
                          </a:solidFill>
                        </a:rPr>
                        <a:t>melakukan</a:t>
                      </a:r>
                      <a:r>
                        <a:rPr lang="en-GB" sz="1300" b="0">
                          <a:solidFill>
                            <a:schemeClr val="dk1"/>
                          </a:solidFill>
                        </a:rPr>
                        <a:t> Explicit Index</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lang="en-GB" sz="130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Explicit Index</a:t>
                      </a:r>
                      <a:endParaRPr lang="en-GB" sz="1300" b="0" u="none" strike="noStrike" cap="none" dirty="0">
                        <a:solidFill>
                          <a:schemeClr val="dk1"/>
                        </a:solidFill>
                        <a:latin typeface="+mn-lt"/>
                        <a:ea typeface="Calibri"/>
                        <a:cs typeface="Calibri"/>
                        <a:sym typeface="Calibri"/>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224156437"/>
                  </a:ext>
                </a:extLst>
              </a:tr>
            </a:tbl>
          </a:graphicData>
        </a:graphic>
      </p:graphicFrame>
      <p:sp>
        <p:nvSpPr>
          <p:cNvPr id="534" name="Google Shape;534;p75"/>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116</a:t>
            </a:fld>
            <a:endParaRPr/>
          </a:p>
        </p:txBody>
      </p:sp>
    </p:spTree>
    <p:extLst>
      <p:ext uri="{BB962C8B-B14F-4D97-AF65-F5344CB8AC3E}">
        <p14:creationId xmlns:p14="http://schemas.microsoft.com/office/powerpoint/2010/main" val="39502731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5"/>
          <p:cNvSpPr/>
          <p:nvPr/>
        </p:nvSpPr>
        <p:spPr>
          <a:xfrm>
            <a:off x="256035" y="213660"/>
            <a:ext cx="11680000" cy="225200"/>
          </a:xfrm>
          <a:prstGeom prst="rect">
            <a:avLst/>
          </a:prstGeom>
          <a:solidFill>
            <a:srgbClr val="C00000"/>
          </a:solidFill>
          <a:ln>
            <a:noFill/>
          </a:ln>
        </p:spPr>
        <p:txBody>
          <a:bodyPr spcFirstLastPara="1" wrap="square" lIns="91433" tIns="45700" rIns="91433" bIns="45700" anchor="ctr" anchorCtr="0">
            <a:noAutofit/>
          </a:bodyPr>
          <a:lstStyle/>
          <a:p>
            <a:pPr algn="ctr">
              <a:lnSpc>
                <a:spcPct val="107000"/>
              </a:lnSpc>
            </a:pPr>
            <a:r>
              <a:rPr lang="en-GB" sz="1867" b="1">
                <a:solidFill>
                  <a:schemeClr val="lt1"/>
                </a:solidFill>
                <a:latin typeface="Calibri"/>
                <a:ea typeface="Calibri"/>
                <a:cs typeface="Calibri"/>
                <a:sym typeface="Calibri"/>
              </a:rPr>
              <a:t>TEACHING NOTES 2/2*</a:t>
            </a:r>
            <a:endParaRPr sz="1867">
              <a:solidFill>
                <a:schemeClr val="lt1"/>
              </a:solidFill>
              <a:latin typeface="Calibri"/>
              <a:ea typeface="Calibri"/>
              <a:cs typeface="Calibri"/>
              <a:sym typeface="Calibri"/>
            </a:endParaRPr>
          </a:p>
        </p:txBody>
      </p:sp>
      <p:sp>
        <p:nvSpPr>
          <p:cNvPr id="532" name="Google Shape;532;p75"/>
          <p:cNvSpPr/>
          <p:nvPr/>
        </p:nvSpPr>
        <p:spPr>
          <a:xfrm>
            <a:off x="256035" y="662393"/>
            <a:ext cx="11680000" cy="276800"/>
          </a:xfrm>
          <a:prstGeom prst="rect">
            <a:avLst/>
          </a:prstGeom>
          <a:solidFill>
            <a:srgbClr val="AEABAB"/>
          </a:solidFill>
          <a:ln w="12700" cap="flat" cmpd="sng">
            <a:solidFill>
              <a:srgbClr val="AEABAB"/>
            </a:solidFill>
            <a:prstDash val="solid"/>
            <a:miter lim="800000"/>
            <a:headEnd type="none" w="sm" len="sm"/>
            <a:tailEnd type="none" w="sm" len="sm"/>
          </a:ln>
        </p:spPr>
        <p:txBody>
          <a:bodyPr spcFirstLastPara="1" wrap="square" lIns="91433" tIns="45700" rIns="91433" bIns="45700" anchor="ctr" anchorCtr="0">
            <a:noAutofit/>
          </a:bodyPr>
          <a:lstStyle/>
          <a:p>
            <a:r>
              <a:rPr lang="en-GB" sz="1200" b="1">
                <a:solidFill>
                  <a:schemeClr val="lt1"/>
                </a:solidFill>
                <a:latin typeface="Calibri"/>
                <a:ea typeface="Calibri"/>
                <a:cs typeface="Calibri"/>
                <a:sym typeface="Calibri"/>
              </a:rPr>
              <a:t>DIRECTION</a:t>
            </a:r>
            <a:endParaRPr sz="1467"/>
          </a:p>
        </p:txBody>
      </p:sp>
      <p:graphicFrame>
        <p:nvGraphicFramePr>
          <p:cNvPr id="533" name="Google Shape;533;p75"/>
          <p:cNvGraphicFramePr/>
          <p:nvPr>
            <p:extLst>
              <p:ext uri="{D42A27DB-BD31-4B8C-83A1-F6EECF244321}">
                <p14:modId xmlns:p14="http://schemas.microsoft.com/office/powerpoint/2010/main" val="2440944944"/>
              </p:ext>
            </p:extLst>
          </p:nvPr>
        </p:nvGraphicFramePr>
        <p:xfrm>
          <a:off x="255941" y="1142594"/>
          <a:ext cx="11680067" cy="5636733"/>
        </p:xfrm>
        <a:graphic>
          <a:graphicData uri="http://schemas.openxmlformats.org/drawingml/2006/table">
            <a:tbl>
              <a:tblPr firstRow="1" firstCol="1" lastRow="1" lastCol="1" bandRow="1" bandCol="1">
                <a:noFill/>
              </a:tblPr>
              <a:tblGrid>
                <a:gridCol w="1520567">
                  <a:extLst>
                    <a:ext uri="{9D8B030D-6E8A-4147-A177-3AD203B41FA5}">
                      <a16:colId xmlns:a16="http://schemas.microsoft.com/office/drawing/2014/main" val="20000"/>
                    </a:ext>
                  </a:extLst>
                </a:gridCol>
                <a:gridCol w="3616500">
                  <a:extLst>
                    <a:ext uri="{9D8B030D-6E8A-4147-A177-3AD203B41FA5}">
                      <a16:colId xmlns:a16="http://schemas.microsoft.com/office/drawing/2014/main" val="20001"/>
                    </a:ext>
                  </a:extLst>
                </a:gridCol>
                <a:gridCol w="6543000">
                  <a:extLst>
                    <a:ext uri="{9D8B030D-6E8A-4147-A177-3AD203B41FA5}">
                      <a16:colId xmlns:a16="http://schemas.microsoft.com/office/drawing/2014/main" val="20002"/>
                    </a:ext>
                  </a:extLst>
                </a:gridCol>
              </a:tblGrid>
              <a:tr h="759933">
                <a:tc>
                  <a:txBody>
                    <a:bodyPr/>
                    <a:lstStyle/>
                    <a:p>
                      <a:pPr marL="0" marR="0" lvl="0" indent="0" algn="ctr" rtl="0">
                        <a:spcBef>
                          <a:spcPts val="0"/>
                        </a:spcBef>
                        <a:spcAft>
                          <a:spcPts val="0"/>
                        </a:spcAft>
                        <a:buNone/>
                      </a:pPr>
                      <a:r>
                        <a:rPr lang="en-GB" sz="1700" u="none" strike="noStrike" cap="none">
                          <a:solidFill>
                            <a:schemeClr val="dk1"/>
                          </a:solidFill>
                          <a:latin typeface="Calibri"/>
                          <a:ea typeface="Calibri"/>
                          <a:cs typeface="Calibri"/>
                          <a:sym typeface="Calibri"/>
                        </a:rPr>
                        <a:t>Section</a:t>
                      </a:r>
                      <a:endParaRPr sz="1700"/>
                    </a:p>
                    <a:p>
                      <a:pPr marL="0" marR="0" lvl="0" indent="0" algn="ctr" rtl="0">
                        <a:spcBef>
                          <a:spcPts val="0"/>
                        </a:spcBef>
                        <a:spcAft>
                          <a:spcPts val="0"/>
                        </a:spcAft>
                        <a:buNone/>
                      </a:pPr>
                      <a:r>
                        <a:rPr lang="en-GB" sz="1200" b="0" u="none" strike="noStrike" cap="none">
                          <a:solidFill>
                            <a:schemeClr val="dk1"/>
                          </a:solidFill>
                          <a:latin typeface="Calibri"/>
                          <a:ea typeface="Calibri"/>
                          <a:cs typeface="Calibri"/>
                          <a:sym typeface="Calibri"/>
                        </a:rPr>
                        <a:t>(slide/clip/case/etc)</a:t>
                      </a:r>
                      <a:endParaRPr sz="1200" b="0" u="none" strike="noStrike" cap="none">
                        <a:solidFill>
                          <a:schemeClr val="dk1"/>
                        </a:solidFill>
                        <a:latin typeface="Calibri"/>
                        <a:ea typeface="Calibri"/>
                        <a:cs typeface="Calibri"/>
                        <a:sym typeface="Calibri"/>
                      </a:endParaRPr>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700" b="1" u="none" strike="noStrike" cap="none">
                          <a:solidFill>
                            <a:schemeClr val="dk1"/>
                          </a:solidFill>
                          <a:latin typeface="Calibri"/>
                          <a:ea typeface="Calibri"/>
                          <a:cs typeface="Calibri"/>
                          <a:sym typeface="Calibri"/>
                        </a:rPr>
                        <a:t>Activities</a:t>
                      </a:r>
                      <a:endParaRPr sz="1700"/>
                    </a:p>
                    <a:p>
                      <a:pPr marL="0" marR="0" lvl="0" indent="0" algn="ctr" rtl="0">
                        <a:spcBef>
                          <a:spcPts val="0"/>
                        </a:spcBef>
                        <a:spcAft>
                          <a:spcPts val="0"/>
                        </a:spcAft>
                        <a:buNone/>
                      </a:pPr>
                      <a:r>
                        <a:rPr lang="en-GB" sz="1200" b="0" u="none" strike="noStrike" cap="none">
                          <a:solidFill>
                            <a:schemeClr val="dk1"/>
                          </a:solidFill>
                          <a:latin typeface="Calibri"/>
                          <a:ea typeface="Calibri"/>
                          <a:cs typeface="Calibri"/>
                          <a:sym typeface="Calibri"/>
                        </a:rPr>
                        <a:t>(Hal apa yang akan dilakukan untuk setiap section-nya)</a:t>
                      </a:r>
                      <a:endParaRPr sz="1700"/>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700" u="none" strike="noStrike" cap="none">
                          <a:solidFill>
                            <a:schemeClr val="dk1"/>
                          </a:solidFill>
                          <a:latin typeface="Calibri"/>
                          <a:ea typeface="Calibri"/>
                          <a:cs typeface="Calibri"/>
                          <a:sym typeface="Calibri"/>
                        </a:rPr>
                        <a:t>Description</a:t>
                      </a:r>
                      <a:br>
                        <a:rPr lang="en-GB" sz="1700" u="none" strike="noStrike" cap="none">
                          <a:solidFill>
                            <a:schemeClr val="dk1"/>
                          </a:solidFill>
                          <a:latin typeface="Calibri"/>
                          <a:ea typeface="Calibri"/>
                          <a:cs typeface="Calibri"/>
                          <a:sym typeface="Calibri"/>
                        </a:rPr>
                      </a:br>
                      <a:r>
                        <a:rPr lang="en-GB" sz="1200" b="0" u="none" strike="noStrike" cap="none">
                          <a:solidFill>
                            <a:schemeClr val="dk1"/>
                          </a:solidFill>
                          <a:latin typeface="Calibri"/>
                          <a:ea typeface="Calibri"/>
                          <a:cs typeface="Calibri"/>
                          <a:sym typeface="Calibri"/>
                        </a:rPr>
                        <a:t>(hal-hal spesifik yang harus dilakukan, misal : penjelasan dan atau penekanan materi, pengelolaan arah dan jalannya diskusi, wrap up/insight atau debrief, etc)</a:t>
                      </a:r>
                      <a:endParaRPr sz="1700" b="0" u="none" strike="noStrike" cap="none">
                        <a:solidFill>
                          <a:schemeClr val="dk1"/>
                        </a:solidFill>
                        <a:latin typeface="Calibri"/>
                        <a:ea typeface="Calibri"/>
                        <a:cs typeface="Calibri"/>
                        <a:sym typeface="Calibri"/>
                      </a:endParaRPr>
                    </a:p>
                  </a:txBody>
                  <a:tcPr marL="50867" marR="50867"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016000">
                <a:tc>
                  <a:txBody>
                    <a:bodyPr/>
                    <a:lstStyle/>
                    <a:p>
                      <a:pPr marL="0" marR="0" lvl="0" indent="0" algn="ctr" rtl="0">
                        <a:spcBef>
                          <a:spcPts val="0"/>
                        </a:spcBef>
                        <a:spcAft>
                          <a:spcPts val="0"/>
                        </a:spcAft>
                        <a:buNone/>
                      </a:pPr>
                      <a:r>
                        <a:rPr lang="en-GB" sz="1300" b="0" dirty="0">
                          <a:solidFill>
                            <a:schemeClr val="dk1"/>
                          </a:solidFill>
                        </a:rPr>
                        <a:t>63 </a:t>
                      </a:r>
                      <a:r>
                        <a:rPr lang="en-GB" sz="1300" b="0" dirty="0" err="1">
                          <a:solidFill>
                            <a:schemeClr val="dk1"/>
                          </a:solidFill>
                        </a:rPr>
                        <a:t>sd</a:t>
                      </a:r>
                      <a:r>
                        <a:rPr lang="en-GB" sz="1300" b="0" dirty="0">
                          <a:solidFill>
                            <a:schemeClr val="dk1"/>
                          </a:solidFill>
                        </a:rPr>
                        <a:t> 73</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US" sz="1300" dirty="0" err="1">
                          <a:solidFill>
                            <a:schemeClr val="dk1"/>
                          </a:solidFill>
                        </a:rPr>
                        <a:t>cara</a:t>
                      </a:r>
                      <a:r>
                        <a:rPr lang="en-US" sz="1300" dirty="0">
                          <a:solidFill>
                            <a:schemeClr val="dk1"/>
                          </a:solidFill>
                        </a:rPr>
                        <a:t> </a:t>
                      </a:r>
                      <a:r>
                        <a:rPr lang="en-GB" sz="1300" b="0" dirty="0" err="1">
                          <a:solidFill>
                            <a:schemeClr val="dk1"/>
                          </a:solidFill>
                        </a:rPr>
                        <a:t>melakukan</a:t>
                      </a:r>
                      <a:r>
                        <a:rPr lang="en-GB" sz="1300" b="0" dirty="0">
                          <a:solidFill>
                            <a:schemeClr val="dk1"/>
                          </a:solidFill>
                        </a:rPr>
                        <a:t> slicing dan </a:t>
                      </a:r>
                      <a:r>
                        <a:rPr lang="en-GB" sz="1300" b="0" dirty="0" err="1">
                          <a:solidFill>
                            <a:schemeClr val="dk1"/>
                          </a:solidFill>
                        </a:rPr>
                        <a:t>subsetting</a:t>
                      </a:r>
                      <a:r>
                        <a:rPr lang="en-GB" sz="1300" b="0" dirty="0">
                          <a:solidFill>
                            <a:schemeClr val="dk1"/>
                          </a:solidFill>
                        </a:rPr>
                        <a:t> .</a:t>
                      </a:r>
                      <a:r>
                        <a:rPr lang="en-GB" sz="1300" b="0" dirty="0" err="1">
                          <a:solidFill>
                            <a:schemeClr val="dk1"/>
                          </a:solidFill>
                        </a:rPr>
                        <a:t>loc</a:t>
                      </a:r>
                      <a:r>
                        <a:rPr lang="en-GB" sz="1300" b="0" dirty="0">
                          <a:solidFill>
                            <a:schemeClr val="dk1"/>
                          </a:solidFill>
                        </a:rPr>
                        <a:t> dan .</a:t>
                      </a:r>
                      <a:r>
                        <a:rPr lang="en-GB" sz="1300" b="0" dirty="0" err="1">
                          <a:solidFill>
                            <a:schemeClr val="dk1"/>
                          </a:solidFill>
                        </a:rPr>
                        <a:t>iloc</a:t>
                      </a:r>
                      <a:endParaRPr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sz="130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slicing dan </a:t>
                      </a:r>
                      <a:r>
                        <a:rPr lang="en-GB" sz="1300" b="0" dirty="0" err="1">
                          <a:solidFill>
                            <a:schemeClr val="dk1"/>
                          </a:solidFill>
                        </a:rPr>
                        <a:t>subsetting</a:t>
                      </a:r>
                      <a:r>
                        <a:rPr lang="en-GB" sz="1300" b="0" dirty="0">
                          <a:solidFill>
                            <a:schemeClr val="dk1"/>
                          </a:solidFill>
                        </a:rPr>
                        <a:t> .</a:t>
                      </a:r>
                      <a:r>
                        <a:rPr lang="en-GB" sz="1300" b="0" dirty="0" err="1">
                          <a:solidFill>
                            <a:schemeClr val="dk1"/>
                          </a:solidFill>
                        </a:rPr>
                        <a:t>loc</a:t>
                      </a:r>
                      <a:r>
                        <a:rPr lang="en-GB" sz="1300" b="0" dirty="0">
                          <a:solidFill>
                            <a:schemeClr val="dk1"/>
                          </a:solidFill>
                        </a:rPr>
                        <a:t> dan .</a:t>
                      </a:r>
                      <a:r>
                        <a:rPr lang="en-GB" sz="1300" b="0" dirty="0" err="1">
                          <a:solidFill>
                            <a:schemeClr val="dk1"/>
                          </a:solidFill>
                        </a:rPr>
                        <a:t>iloc</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016000">
                <a:tc>
                  <a:txBody>
                    <a:bodyPr/>
                    <a:lstStyle/>
                    <a:p>
                      <a:pPr marL="0" marR="0" lvl="0" indent="0" algn="ctr" rtl="0">
                        <a:spcBef>
                          <a:spcPts val="0"/>
                        </a:spcBef>
                        <a:spcAft>
                          <a:spcPts val="0"/>
                        </a:spcAft>
                        <a:buNone/>
                      </a:pPr>
                      <a:r>
                        <a:rPr lang="en-US" sz="1300" b="0" u="none" strike="noStrike" cap="none" dirty="0">
                          <a:solidFill>
                            <a:schemeClr val="dk1"/>
                          </a:solidFill>
                          <a:latin typeface="Calibri"/>
                          <a:ea typeface="Calibri"/>
                          <a:cs typeface="Calibri"/>
                          <a:sym typeface="Calibri"/>
                        </a:rPr>
                        <a:t>74 </a:t>
                      </a:r>
                      <a:r>
                        <a:rPr lang="en-US" sz="1300" b="0" u="none" strike="noStrike" cap="none" dirty="0" err="1">
                          <a:solidFill>
                            <a:schemeClr val="dk1"/>
                          </a:solidFill>
                          <a:latin typeface="Calibri"/>
                          <a:ea typeface="Calibri"/>
                          <a:cs typeface="Calibri"/>
                          <a:sym typeface="Calibri"/>
                        </a:rPr>
                        <a:t>sd</a:t>
                      </a:r>
                      <a:r>
                        <a:rPr lang="en-US" sz="1300" b="0" u="none" strike="noStrike" cap="none" dirty="0">
                          <a:solidFill>
                            <a:schemeClr val="dk1"/>
                          </a:solidFill>
                          <a:latin typeface="Calibri"/>
                          <a:ea typeface="Calibri"/>
                          <a:cs typeface="Calibri"/>
                          <a:sym typeface="Calibri"/>
                        </a:rPr>
                        <a:t> 78</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GB" sz="1300" dirty="0" err="1">
                          <a:solidFill>
                            <a:schemeClr val="dk1"/>
                          </a:solidFill>
                        </a:rPr>
                        <a:t>cara</a:t>
                      </a:r>
                      <a:r>
                        <a:rPr lang="en-GB" sz="1300" dirty="0">
                          <a:solidFill>
                            <a:schemeClr val="dk1"/>
                          </a:solidFill>
                        </a:rPr>
                        <a:t> </a:t>
                      </a:r>
                      <a:r>
                        <a:rPr lang="en-GB" sz="1300" dirty="0" err="1">
                          <a:solidFill>
                            <a:schemeClr val="dk1"/>
                          </a:solidFill>
                        </a:rPr>
                        <a:t>membuat</a:t>
                      </a:r>
                      <a:r>
                        <a:rPr lang="en-GB" sz="1300" dirty="0">
                          <a:solidFill>
                            <a:schemeClr val="dk1"/>
                          </a:solidFill>
                        </a:rPr>
                        <a:t> </a:t>
                      </a:r>
                      <a:r>
                        <a:rPr lang="en-GB" sz="1300" b="0" dirty="0">
                          <a:solidFill>
                            <a:schemeClr val="dk1"/>
                          </a:solidFill>
                        </a:rPr>
                        <a:t>pivot table with </a:t>
                      </a:r>
                      <a:r>
                        <a:rPr lang="en-GB" sz="1300" b="0" dirty="0" err="1">
                          <a:solidFill>
                            <a:schemeClr val="dk1"/>
                          </a:solidFill>
                        </a:rPr>
                        <a:t>iloc</a:t>
                      </a:r>
                      <a:r>
                        <a:rPr lang="en-GB" sz="1300" b="0" dirty="0">
                          <a:solidFill>
                            <a:schemeClr val="dk1"/>
                          </a:solidFill>
                        </a:rPr>
                        <a:t> dan </a:t>
                      </a:r>
                      <a:r>
                        <a:rPr lang="en-GB" sz="1300" b="0" dirty="0" err="1">
                          <a:solidFill>
                            <a:schemeClr val="dk1"/>
                          </a:solidFill>
                        </a:rPr>
                        <a:t>loc</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lang="en-GB" sz="130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pivot table with </a:t>
                      </a:r>
                      <a:r>
                        <a:rPr lang="en-GB" sz="1300" b="0" dirty="0" err="1">
                          <a:solidFill>
                            <a:schemeClr val="dk1"/>
                          </a:solidFill>
                        </a:rPr>
                        <a:t>iloc</a:t>
                      </a:r>
                      <a:r>
                        <a:rPr lang="en-GB" sz="1300" b="0" dirty="0">
                          <a:solidFill>
                            <a:schemeClr val="dk1"/>
                          </a:solidFill>
                        </a:rPr>
                        <a:t> dan </a:t>
                      </a:r>
                      <a:r>
                        <a:rPr lang="en-GB" sz="1300" b="0" dirty="0" err="1">
                          <a:solidFill>
                            <a:schemeClr val="dk1"/>
                          </a:solidFill>
                        </a:rPr>
                        <a:t>loc</a:t>
                      </a:r>
                      <a:endParaRPr lang="en-GB" sz="1300" b="0" u="none" strike="noStrike" cap="none" dirty="0">
                        <a:solidFill>
                          <a:schemeClr val="dk1"/>
                        </a:solidFill>
                        <a:latin typeface="+mn-lt"/>
                        <a:ea typeface="Calibri"/>
                        <a:cs typeface="Calibri"/>
                        <a:sym typeface="Calibri"/>
                      </a:endParaRPr>
                    </a:p>
                    <a:p>
                      <a:pPr marL="0" marR="0" lvl="0" indent="0" algn="l" rtl="0">
                        <a:spcBef>
                          <a:spcPts val="0"/>
                        </a:spcBef>
                        <a:spcAft>
                          <a:spcPts val="0"/>
                        </a:spcAft>
                        <a:buNone/>
                      </a:pPr>
                      <a:endParaRPr sz="1300" b="0" u="none" strike="noStrike" cap="none" dirty="0">
                        <a:solidFill>
                          <a:schemeClr val="dk1"/>
                        </a:solidFill>
                        <a:latin typeface="Calibri"/>
                        <a:ea typeface="Calibri"/>
                        <a:cs typeface="Calibri"/>
                        <a:sym typeface="Calibri"/>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366643145"/>
                  </a:ext>
                </a:extLst>
              </a:tr>
              <a:tr h="1016000">
                <a:tc>
                  <a:txBody>
                    <a:bodyPr/>
                    <a:lstStyle/>
                    <a:p>
                      <a:pPr marL="0" marR="0" lvl="0" indent="0" algn="ctr" rtl="0">
                        <a:spcBef>
                          <a:spcPts val="0"/>
                        </a:spcBef>
                        <a:spcAft>
                          <a:spcPts val="0"/>
                        </a:spcAft>
                        <a:buNone/>
                      </a:pPr>
                      <a:r>
                        <a:rPr lang="en-US" sz="1300" b="0" u="none" strike="noStrike" cap="none" dirty="0">
                          <a:solidFill>
                            <a:schemeClr val="dk1"/>
                          </a:solidFill>
                          <a:latin typeface="Calibri"/>
                          <a:ea typeface="Calibri"/>
                          <a:cs typeface="Calibri"/>
                          <a:sym typeface="Calibri"/>
                        </a:rPr>
                        <a:t>80 </a:t>
                      </a:r>
                      <a:r>
                        <a:rPr lang="en-US" sz="1300" b="0" u="none" strike="noStrike" cap="none" dirty="0" err="1">
                          <a:solidFill>
                            <a:schemeClr val="dk1"/>
                          </a:solidFill>
                          <a:latin typeface="Calibri"/>
                          <a:ea typeface="Calibri"/>
                          <a:cs typeface="Calibri"/>
                          <a:sym typeface="Calibri"/>
                        </a:rPr>
                        <a:t>sd</a:t>
                      </a:r>
                      <a:r>
                        <a:rPr lang="en-US" sz="1300" b="0" u="none" strike="noStrike" cap="none" dirty="0">
                          <a:solidFill>
                            <a:schemeClr val="dk1"/>
                          </a:solidFill>
                          <a:latin typeface="Calibri"/>
                          <a:ea typeface="Calibri"/>
                          <a:cs typeface="Calibri"/>
                          <a:sym typeface="Calibri"/>
                        </a:rPr>
                        <a:t> 92</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GB" sz="1300" dirty="0" err="1">
                          <a:solidFill>
                            <a:schemeClr val="dk1"/>
                          </a:solidFill>
                        </a:rPr>
                        <a:t>cara</a:t>
                      </a:r>
                      <a:r>
                        <a:rPr lang="en-GB" sz="1300" dirty="0">
                          <a:solidFill>
                            <a:schemeClr val="dk1"/>
                          </a:solidFill>
                        </a:rPr>
                        <a:t> </a:t>
                      </a:r>
                      <a:r>
                        <a:rPr lang="en-GB" sz="1300" dirty="0" err="1">
                          <a:solidFill>
                            <a:schemeClr val="dk1"/>
                          </a:solidFill>
                        </a:rPr>
                        <a:t>melakukan</a:t>
                      </a:r>
                      <a:r>
                        <a:rPr lang="en-GB" sz="1300" dirty="0">
                          <a:solidFill>
                            <a:schemeClr val="dk1"/>
                          </a:solidFill>
                        </a:rPr>
                        <a:t> </a:t>
                      </a:r>
                      <a:r>
                        <a:rPr lang="en-GB" sz="1300" dirty="0" err="1">
                          <a:solidFill>
                            <a:schemeClr val="dk1"/>
                          </a:solidFill>
                        </a:rPr>
                        <a:t>visualisasi</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lang="en-GB" sz="130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melakukan</a:t>
                      </a:r>
                      <a:r>
                        <a:rPr lang="en-GB" sz="1300" b="0" dirty="0">
                          <a:solidFill>
                            <a:schemeClr val="dk1"/>
                          </a:solidFill>
                        </a:rPr>
                        <a:t> </a:t>
                      </a:r>
                      <a:r>
                        <a:rPr lang="en-GB" sz="1300" b="0" dirty="0" err="1">
                          <a:solidFill>
                            <a:schemeClr val="dk1"/>
                          </a:solidFill>
                        </a:rPr>
                        <a:t>visualisasi</a:t>
                      </a:r>
                      <a:endParaRPr lang="en-GB" sz="1300" b="0" u="none" strike="noStrike" cap="none" dirty="0">
                        <a:solidFill>
                          <a:schemeClr val="dk1"/>
                        </a:solidFill>
                        <a:latin typeface="+mn-lt"/>
                        <a:ea typeface="Calibri"/>
                        <a:cs typeface="Calibri"/>
                        <a:sym typeface="Calibri"/>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210420050"/>
                  </a:ext>
                </a:extLst>
              </a:tr>
              <a:tr h="1016000">
                <a:tc>
                  <a:txBody>
                    <a:bodyPr/>
                    <a:lstStyle/>
                    <a:p>
                      <a:pPr marL="0" marR="0" lvl="0" indent="0" algn="ctr" rtl="0">
                        <a:spcBef>
                          <a:spcPts val="0"/>
                        </a:spcBef>
                        <a:spcAft>
                          <a:spcPts val="0"/>
                        </a:spcAft>
                        <a:buNone/>
                      </a:pPr>
                      <a:r>
                        <a:rPr lang="en-US" sz="1300" b="0" u="none" strike="noStrike" cap="none" dirty="0">
                          <a:solidFill>
                            <a:schemeClr val="dk1"/>
                          </a:solidFill>
                          <a:latin typeface="Calibri"/>
                          <a:ea typeface="Calibri"/>
                          <a:cs typeface="Calibri"/>
                          <a:sym typeface="Calibri"/>
                        </a:rPr>
                        <a:t>93 </a:t>
                      </a:r>
                      <a:r>
                        <a:rPr lang="en-US" sz="1300" b="0" u="none" strike="noStrike" cap="none" dirty="0" err="1">
                          <a:solidFill>
                            <a:schemeClr val="dk1"/>
                          </a:solidFill>
                          <a:latin typeface="Calibri"/>
                          <a:ea typeface="Calibri"/>
                          <a:cs typeface="Calibri"/>
                          <a:sym typeface="Calibri"/>
                        </a:rPr>
                        <a:t>sd</a:t>
                      </a:r>
                      <a:r>
                        <a:rPr lang="en-US" sz="1300" b="0" u="none" strike="noStrike" cap="none" dirty="0">
                          <a:solidFill>
                            <a:schemeClr val="dk1"/>
                          </a:solidFill>
                          <a:latin typeface="Calibri"/>
                          <a:ea typeface="Calibri"/>
                          <a:cs typeface="Calibri"/>
                          <a:sym typeface="Calibri"/>
                        </a:rPr>
                        <a:t> 105</a:t>
                      </a:r>
                      <a:endParaRPr sz="1300" b="0" u="none" strike="noStrike" cap="none" dirty="0">
                        <a:solidFill>
                          <a:schemeClr val="dk1"/>
                        </a:solidFill>
                        <a:latin typeface="Calibri"/>
                        <a:ea typeface="Calibri"/>
                        <a:cs typeface="Calibri"/>
                        <a:sym typeface="Calibri"/>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dirty="0" err="1">
                          <a:solidFill>
                            <a:schemeClr val="dk1"/>
                          </a:solidFill>
                        </a:rPr>
                        <a:t>Penjelasan</a:t>
                      </a:r>
                      <a:r>
                        <a:rPr lang="en-GB" sz="1300" dirty="0">
                          <a:solidFill>
                            <a:schemeClr val="dk1"/>
                          </a:solidFill>
                        </a:rPr>
                        <a:t> </a:t>
                      </a:r>
                      <a:r>
                        <a:rPr lang="en-GB" sz="1300" dirty="0" err="1">
                          <a:solidFill>
                            <a:schemeClr val="dk1"/>
                          </a:solidFill>
                        </a:rPr>
                        <a:t>tentang</a:t>
                      </a:r>
                      <a:r>
                        <a:rPr lang="en-GB" sz="1300" dirty="0">
                          <a:solidFill>
                            <a:schemeClr val="dk1"/>
                          </a:solidFill>
                        </a:rPr>
                        <a:t> </a:t>
                      </a:r>
                      <a:r>
                        <a:rPr lang="en-GB" sz="1300" dirty="0" err="1">
                          <a:solidFill>
                            <a:schemeClr val="dk1"/>
                          </a:solidFill>
                        </a:rPr>
                        <a:t>cara</a:t>
                      </a:r>
                      <a:r>
                        <a:rPr lang="en-GB" sz="1300" dirty="0">
                          <a:solidFill>
                            <a:schemeClr val="dk1"/>
                          </a:solidFill>
                        </a:rPr>
                        <a:t> </a:t>
                      </a:r>
                      <a:r>
                        <a:rPr lang="en-GB" sz="1300" dirty="0" err="1">
                          <a:solidFill>
                            <a:schemeClr val="dk1"/>
                          </a:solidFill>
                        </a:rPr>
                        <a:t>membuat</a:t>
                      </a:r>
                      <a:r>
                        <a:rPr lang="en-GB" sz="1300" dirty="0">
                          <a:solidFill>
                            <a:schemeClr val="dk1"/>
                          </a:solidFill>
                        </a:rPr>
                        <a:t> dictionary </a:t>
                      </a:r>
                      <a:r>
                        <a:rPr lang="en-GB" sz="1300" dirty="0" err="1">
                          <a:solidFill>
                            <a:schemeClr val="dk1"/>
                          </a:solidFill>
                        </a:rPr>
                        <a:t>untuk</a:t>
                      </a:r>
                      <a:r>
                        <a:rPr lang="en-GB" sz="1300" dirty="0">
                          <a:solidFill>
                            <a:schemeClr val="dk1"/>
                          </a:solidFill>
                        </a:rPr>
                        <a:t> parameter </a:t>
                      </a:r>
                      <a:r>
                        <a:rPr lang="en-GB" sz="1300" dirty="0" err="1">
                          <a:solidFill>
                            <a:schemeClr val="dk1"/>
                          </a:solidFill>
                        </a:rPr>
                        <a:t>color</a:t>
                      </a:r>
                      <a:r>
                        <a:rPr lang="en-GB" sz="1300" dirty="0">
                          <a:solidFill>
                            <a:schemeClr val="dk1"/>
                          </a:solidFill>
                        </a:rPr>
                        <a:t> pada hue</a:t>
                      </a:r>
                    </a:p>
                    <a:p>
                      <a:pPr marL="457200" marR="0" lvl="0" indent="-292100" algn="l" rtl="0">
                        <a:spcBef>
                          <a:spcPts val="0"/>
                        </a:spcBef>
                        <a:spcAft>
                          <a:spcPts val="0"/>
                        </a:spcAft>
                        <a:buClr>
                          <a:schemeClr val="dk1"/>
                        </a:buClr>
                        <a:buSzPts val="1000"/>
                        <a:buChar char="●"/>
                      </a:pPr>
                      <a:r>
                        <a:rPr lang="en-GB" sz="1300" dirty="0" err="1">
                          <a:solidFill>
                            <a:schemeClr val="dk1"/>
                          </a:solidFill>
                        </a:rPr>
                        <a:t>Presentasi</a:t>
                      </a:r>
                      <a:endParaRPr lang="en-GB" sz="1300" dirty="0">
                        <a:solidFill>
                          <a:schemeClr val="dk1"/>
                        </a:solidFill>
                      </a:endParaRPr>
                    </a:p>
                    <a:p>
                      <a:pPr marL="457200" marR="0" lvl="0" indent="-292100" algn="l" rtl="0">
                        <a:spcBef>
                          <a:spcPts val="0"/>
                        </a:spcBef>
                        <a:spcAft>
                          <a:spcPts val="0"/>
                        </a:spcAft>
                        <a:buClr>
                          <a:schemeClr val="dk1"/>
                        </a:buClr>
                        <a:buSzPts val="1000"/>
                        <a:buChar char="●"/>
                      </a:pPr>
                      <a:r>
                        <a:rPr lang="en-GB" sz="1300" dirty="0" err="1">
                          <a:solidFill>
                            <a:schemeClr val="dk1"/>
                          </a:solidFill>
                        </a:rPr>
                        <a:t>Diskusi</a:t>
                      </a:r>
                      <a:endParaRPr lang="en-GB" sz="130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0" dirty="0">
                          <a:solidFill>
                            <a:schemeClr val="dk1"/>
                          </a:solidFill>
                        </a:rPr>
                        <a:t>SME </a:t>
                      </a:r>
                      <a:r>
                        <a:rPr lang="en-GB" sz="1300" b="0" dirty="0" err="1">
                          <a:solidFill>
                            <a:schemeClr val="dk1"/>
                          </a:solidFill>
                        </a:rPr>
                        <a:t>menjelaskan</a:t>
                      </a:r>
                      <a:r>
                        <a:rPr lang="en-GB" sz="1300" b="0" dirty="0">
                          <a:solidFill>
                            <a:schemeClr val="dk1"/>
                          </a:solidFill>
                        </a:rPr>
                        <a:t> </a:t>
                      </a:r>
                      <a:r>
                        <a:rPr lang="en-GB" sz="1300" b="0" dirty="0" err="1">
                          <a:solidFill>
                            <a:schemeClr val="dk1"/>
                          </a:solidFill>
                        </a:rPr>
                        <a:t>cara</a:t>
                      </a:r>
                      <a:r>
                        <a:rPr lang="en-GB" sz="1300" b="0" dirty="0">
                          <a:solidFill>
                            <a:schemeClr val="dk1"/>
                          </a:solidFill>
                        </a:rPr>
                        <a:t> </a:t>
                      </a:r>
                      <a:r>
                        <a:rPr lang="en-GB" sz="1300" b="0" dirty="0" err="1">
                          <a:solidFill>
                            <a:schemeClr val="dk1"/>
                          </a:solidFill>
                        </a:rPr>
                        <a:t>membuat</a:t>
                      </a:r>
                      <a:r>
                        <a:rPr lang="en-GB" sz="1300" b="0" dirty="0">
                          <a:solidFill>
                            <a:schemeClr val="dk1"/>
                          </a:solidFill>
                        </a:rPr>
                        <a:t> </a:t>
                      </a:r>
                      <a:r>
                        <a:rPr lang="en-GB" sz="1300" b="0" dirty="0" err="1">
                          <a:solidFill>
                            <a:schemeClr val="dk1"/>
                          </a:solidFill>
                        </a:rPr>
                        <a:t>dataframe</a:t>
                      </a:r>
                      <a:r>
                        <a:rPr lang="en-GB" sz="1300" b="0" dirty="0">
                          <a:solidFill>
                            <a:schemeClr val="dk1"/>
                          </a:solidFill>
                        </a:rPr>
                        <a:t> dan </a:t>
                      </a:r>
                      <a:r>
                        <a:rPr lang="en-GB" sz="1300" b="0" dirty="0" err="1">
                          <a:solidFill>
                            <a:schemeClr val="dk1"/>
                          </a:solidFill>
                        </a:rPr>
                        <a:t>membaca</a:t>
                      </a:r>
                      <a:r>
                        <a:rPr lang="en-GB" sz="1300" b="0" dirty="0">
                          <a:solidFill>
                            <a:schemeClr val="dk1"/>
                          </a:solidFill>
                        </a:rPr>
                        <a:t> / </a:t>
                      </a:r>
                      <a:r>
                        <a:rPr lang="en-GB" sz="1300" b="0" dirty="0" err="1">
                          <a:solidFill>
                            <a:schemeClr val="dk1"/>
                          </a:solidFill>
                        </a:rPr>
                        <a:t>menyimpan</a:t>
                      </a:r>
                      <a:r>
                        <a:rPr lang="en-GB" sz="1300" b="0" dirty="0">
                          <a:solidFill>
                            <a:schemeClr val="dk1"/>
                          </a:solidFill>
                        </a:rPr>
                        <a:t> file csv </a:t>
                      </a:r>
                      <a:r>
                        <a:rPr lang="en-GB" sz="1300" b="0" dirty="0" err="1">
                          <a:solidFill>
                            <a:schemeClr val="dk1"/>
                          </a:solidFill>
                        </a:rPr>
                        <a:t>menggunakan</a:t>
                      </a:r>
                      <a:r>
                        <a:rPr lang="en-GB" sz="1300" b="0" dirty="0">
                          <a:solidFill>
                            <a:schemeClr val="dk1"/>
                          </a:solidFill>
                        </a:rPr>
                        <a:t> pandas</a:t>
                      </a:r>
                      <a:endParaRPr lang="en-GB" sz="1300" b="0" u="none" strike="noStrike" cap="none" dirty="0">
                        <a:solidFill>
                          <a:schemeClr val="dk1"/>
                        </a:solidFill>
                        <a:latin typeface="+mn-lt"/>
                        <a:ea typeface="Calibri"/>
                        <a:cs typeface="Calibri"/>
                        <a:sym typeface="Calibri"/>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224156437"/>
                  </a:ext>
                </a:extLst>
              </a:tr>
              <a:tr h="812800">
                <a:tc>
                  <a:txBody>
                    <a:bodyPr/>
                    <a:lstStyle/>
                    <a:p>
                      <a:pPr marL="0" marR="0" lvl="0" indent="0" algn="ctr" rtl="0">
                        <a:spcBef>
                          <a:spcPts val="0"/>
                        </a:spcBef>
                        <a:spcAft>
                          <a:spcPts val="0"/>
                        </a:spcAft>
                        <a:buNone/>
                      </a:pPr>
                      <a:r>
                        <a:rPr lang="en-GB" sz="1300" b="0" dirty="0">
                          <a:solidFill>
                            <a:schemeClr val="dk1"/>
                          </a:solidFill>
                        </a:rPr>
                        <a:t>106 </a:t>
                      </a:r>
                      <a:r>
                        <a:rPr lang="en-GB" sz="1300" b="0" dirty="0" err="1">
                          <a:solidFill>
                            <a:schemeClr val="dk1"/>
                          </a:solidFill>
                        </a:rPr>
                        <a:t>sd</a:t>
                      </a:r>
                      <a:r>
                        <a:rPr lang="en-GB" sz="1300" b="0">
                          <a:solidFill>
                            <a:schemeClr val="dk1"/>
                          </a:solidFill>
                        </a:rPr>
                        <a:t> 113</a:t>
                      </a:r>
                      <a:endParaRPr sz="1300" b="0" dirty="0">
                        <a:solidFill>
                          <a:schemeClr val="dk1"/>
                        </a:solidFill>
                      </a:endParaRPr>
                    </a:p>
                  </a:txBody>
                  <a:tcPr marL="50867" marR="50867"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100"/>
                        <a:buFont typeface="Arial"/>
                        <a:buNone/>
                      </a:pPr>
                      <a:r>
                        <a:rPr lang="en-GB" sz="1300" b="0" dirty="0">
                          <a:solidFill>
                            <a:schemeClr val="dk1"/>
                          </a:solidFill>
                        </a:rPr>
                        <a:t>Quiz time</a:t>
                      </a:r>
                      <a:endParaRPr sz="1300" b="0" dirty="0">
                        <a:solidFill>
                          <a:schemeClr val="dk1"/>
                        </a:solidFill>
                      </a:endParaRPr>
                    </a:p>
                    <a:p>
                      <a:pPr marL="457200" marR="0" lvl="0" indent="-292100" algn="l" rtl="0">
                        <a:spcBef>
                          <a:spcPts val="0"/>
                        </a:spcBef>
                        <a:spcAft>
                          <a:spcPts val="0"/>
                        </a:spcAft>
                        <a:buClr>
                          <a:schemeClr val="dk1"/>
                        </a:buClr>
                        <a:buSzPts val="1000"/>
                        <a:buChar char="●"/>
                      </a:pPr>
                      <a:r>
                        <a:rPr lang="en-GB" sz="1300" b="0" dirty="0" err="1">
                          <a:solidFill>
                            <a:schemeClr val="dk1"/>
                          </a:solidFill>
                        </a:rPr>
                        <a:t>Presentasi</a:t>
                      </a:r>
                      <a:endParaRPr sz="1300" b="0" dirty="0">
                        <a:solidFill>
                          <a:schemeClr val="dk1"/>
                        </a:solidFill>
                      </a:endParaRPr>
                    </a:p>
                    <a:p>
                      <a:pPr marL="457200" marR="0" lvl="0" indent="-292100" algn="l" rtl="0">
                        <a:spcBef>
                          <a:spcPts val="0"/>
                        </a:spcBef>
                        <a:spcAft>
                          <a:spcPts val="0"/>
                        </a:spcAft>
                        <a:buClr>
                          <a:schemeClr val="dk1"/>
                        </a:buClr>
                        <a:buSzPts val="1000"/>
                        <a:buChar char="●"/>
                      </a:pPr>
                      <a:r>
                        <a:rPr lang="en-GB" sz="1300" b="0" dirty="0" err="1">
                          <a:solidFill>
                            <a:schemeClr val="dk1"/>
                          </a:solidFill>
                        </a:rPr>
                        <a:t>Diskusi</a:t>
                      </a:r>
                      <a:endParaRPr sz="1300" b="0" dirty="0">
                        <a:solidFill>
                          <a:schemeClr val="dk1"/>
                        </a:solidFill>
                      </a:endParaRPr>
                    </a:p>
                    <a:p>
                      <a:pPr marL="457200" marR="0" lvl="0" indent="-292100" algn="l" rtl="0">
                        <a:spcBef>
                          <a:spcPts val="0"/>
                        </a:spcBef>
                        <a:spcAft>
                          <a:spcPts val="0"/>
                        </a:spcAft>
                        <a:buClr>
                          <a:schemeClr val="dk1"/>
                        </a:buClr>
                        <a:buSzPts val="1000"/>
                        <a:buChar char="●"/>
                      </a:pPr>
                      <a:r>
                        <a:rPr lang="en-GB" sz="1300" b="0" dirty="0">
                          <a:solidFill>
                            <a:schemeClr val="dk1"/>
                          </a:solidFill>
                        </a:rPr>
                        <a:t>Quiz </a:t>
                      </a:r>
                      <a:r>
                        <a:rPr lang="en-GB" sz="1300" b="0" dirty="0" err="1">
                          <a:solidFill>
                            <a:schemeClr val="dk1"/>
                          </a:solidFill>
                        </a:rPr>
                        <a:t>menggunakan</a:t>
                      </a:r>
                      <a:r>
                        <a:rPr lang="en-GB" sz="1300" b="0" dirty="0">
                          <a:solidFill>
                            <a:schemeClr val="dk1"/>
                          </a:solidFill>
                        </a:rPr>
                        <a:t> </a:t>
                      </a:r>
                      <a:r>
                        <a:rPr lang="en-GB" sz="1300" b="0" dirty="0" err="1">
                          <a:solidFill>
                            <a:schemeClr val="dk1"/>
                          </a:solidFill>
                        </a:rPr>
                        <a:t>animasi</a:t>
                      </a:r>
                      <a:r>
                        <a:rPr lang="en-GB" sz="1300" b="0" dirty="0">
                          <a:solidFill>
                            <a:schemeClr val="dk1"/>
                          </a:solidFill>
                        </a:rPr>
                        <a:t> </a:t>
                      </a:r>
                      <a:endParaRPr sz="1300" b="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GB" sz="1300" b="0" dirty="0">
                          <a:solidFill>
                            <a:schemeClr val="dk1"/>
                          </a:solidFill>
                        </a:rPr>
                        <a:t>SME </a:t>
                      </a:r>
                      <a:r>
                        <a:rPr lang="en-GB" sz="1300" b="0" dirty="0" err="1">
                          <a:solidFill>
                            <a:schemeClr val="dk1"/>
                          </a:solidFill>
                        </a:rPr>
                        <a:t>memberikan</a:t>
                      </a:r>
                      <a:r>
                        <a:rPr lang="en-GB" sz="1300" b="0" dirty="0">
                          <a:solidFill>
                            <a:schemeClr val="dk1"/>
                          </a:solidFill>
                        </a:rPr>
                        <a:t> </a:t>
                      </a:r>
                      <a:r>
                        <a:rPr lang="en-GB" sz="1300" b="0" dirty="0" err="1">
                          <a:solidFill>
                            <a:schemeClr val="dk1"/>
                          </a:solidFill>
                        </a:rPr>
                        <a:t>penjelasan</a:t>
                      </a:r>
                      <a:r>
                        <a:rPr lang="en-GB" sz="1300" b="0" dirty="0">
                          <a:solidFill>
                            <a:schemeClr val="dk1"/>
                          </a:solidFill>
                        </a:rPr>
                        <a:t> </a:t>
                      </a:r>
                      <a:r>
                        <a:rPr lang="en-GB" sz="1300" b="0" dirty="0" err="1">
                          <a:solidFill>
                            <a:schemeClr val="dk1"/>
                          </a:solidFill>
                        </a:rPr>
                        <a:t>pertanyaan</a:t>
                      </a:r>
                      <a:r>
                        <a:rPr lang="en-GB" sz="1300" b="0" dirty="0">
                          <a:solidFill>
                            <a:schemeClr val="dk1"/>
                          </a:solidFill>
                        </a:rPr>
                        <a:t> </a:t>
                      </a:r>
                      <a:r>
                        <a:rPr lang="en-GB" sz="1300" b="0" dirty="0" err="1">
                          <a:solidFill>
                            <a:schemeClr val="dk1"/>
                          </a:solidFill>
                        </a:rPr>
                        <a:t>dari</a:t>
                      </a:r>
                      <a:r>
                        <a:rPr lang="en-GB" sz="1300" b="0" dirty="0">
                          <a:solidFill>
                            <a:schemeClr val="dk1"/>
                          </a:solidFill>
                        </a:rPr>
                        <a:t> QUIZ, quiz </a:t>
                      </a:r>
                      <a:r>
                        <a:rPr lang="en-GB" sz="1300" b="0" dirty="0" err="1">
                          <a:solidFill>
                            <a:schemeClr val="dk1"/>
                          </a:solidFill>
                        </a:rPr>
                        <a:t>harus</a:t>
                      </a:r>
                      <a:r>
                        <a:rPr lang="en-GB" sz="1300" b="0" dirty="0">
                          <a:solidFill>
                            <a:schemeClr val="dk1"/>
                          </a:solidFill>
                        </a:rPr>
                        <a:t> </a:t>
                      </a:r>
                      <a:r>
                        <a:rPr lang="en-GB" sz="1300" b="0" dirty="0" err="1">
                          <a:solidFill>
                            <a:schemeClr val="dk1"/>
                          </a:solidFill>
                        </a:rPr>
                        <a:t>mengcover</a:t>
                      </a:r>
                      <a:r>
                        <a:rPr lang="en-GB" sz="1300" b="0" dirty="0">
                          <a:solidFill>
                            <a:schemeClr val="dk1"/>
                          </a:solidFill>
                        </a:rPr>
                        <a:t> </a:t>
                      </a:r>
                      <a:r>
                        <a:rPr lang="en-GB" sz="1300" b="0" dirty="0" err="1">
                          <a:solidFill>
                            <a:schemeClr val="dk1"/>
                          </a:solidFill>
                        </a:rPr>
                        <a:t>seluruh</a:t>
                      </a:r>
                      <a:r>
                        <a:rPr lang="en-GB" sz="1300" b="0" dirty="0">
                          <a:solidFill>
                            <a:schemeClr val="dk1"/>
                          </a:solidFill>
                        </a:rPr>
                        <a:t> </a:t>
                      </a:r>
                      <a:r>
                        <a:rPr lang="en-GB" sz="1300" b="0" dirty="0" err="1">
                          <a:solidFill>
                            <a:schemeClr val="dk1"/>
                          </a:solidFill>
                        </a:rPr>
                        <a:t>isi</a:t>
                      </a:r>
                      <a:r>
                        <a:rPr lang="en-GB" sz="1300" b="0" dirty="0">
                          <a:solidFill>
                            <a:schemeClr val="dk1"/>
                          </a:solidFill>
                        </a:rPr>
                        <a:t> </a:t>
                      </a:r>
                      <a:r>
                        <a:rPr lang="en-GB" sz="1300" b="0" dirty="0" err="1">
                          <a:solidFill>
                            <a:schemeClr val="dk1"/>
                          </a:solidFill>
                        </a:rPr>
                        <a:t>dari</a:t>
                      </a:r>
                      <a:r>
                        <a:rPr lang="en-GB" sz="1300" b="0" dirty="0">
                          <a:solidFill>
                            <a:schemeClr val="dk1"/>
                          </a:solidFill>
                        </a:rPr>
                        <a:t> </a:t>
                      </a:r>
                      <a:r>
                        <a:rPr lang="en-GB" sz="1300" b="0" dirty="0" err="1">
                          <a:solidFill>
                            <a:schemeClr val="dk1"/>
                          </a:solidFill>
                        </a:rPr>
                        <a:t>seluruh</a:t>
                      </a:r>
                      <a:r>
                        <a:rPr lang="en-GB" sz="1300" b="0" dirty="0">
                          <a:solidFill>
                            <a:schemeClr val="dk1"/>
                          </a:solidFill>
                        </a:rPr>
                        <a:t> </a:t>
                      </a:r>
                      <a:r>
                        <a:rPr lang="en-GB" sz="1300" b="0" dirty="0" err="1">
                          <a:solidFill>
                            <a:schemeClr val="dk1"/>
                          </a:solidFill>
                        </a:rPr>
                        <a:t>topik</a:t>
                      </a:r>
                      <a:endParaRPr sz="1300" b="0" dirty="0">
                        <a:solidFill>
                          <a:schemeClr val="dk1"/>
                        </a:solidFill>
                      </a:endParaRPr>
                    </a:p>
                  </a:txBody>
                  <a:tcPr marL="50867" marR="50867"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534" name="Google Shape;534;p75"/>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117</a:t>
            </a:fld>
            <a:endParaRPr/>
          </a:p>
        </p:txBody>
      </p:sp>
    </p:spTree>
    <p:extLst>
      <p:ext uri="{BB962C8B-B14F-4D97-AF65-F5344CB8AC3E}">
        <p14:creationId xmlns:p14="http://schemas.microsoft.com/office/powerpoint/2010/main" val="16136040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6"/>
          <p:cNvSpPr txBox="1">
            <a:spLocks noGrp="1"/>
          </p:cNvSpPr>
          <p:nvPr>
            <p:ph type="title"/>
          </p:nvPr>
        </p:nvSpPr>
        <p:spPr>
          <a:xfrm>
            <a:off x="838200" y="365125"/>
            <a:ext cx="10515600" cy="1325563"/>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a:t>References/Additional Resources</a:t>
            </a:r>
            <a:endParaRPr/>
          </a:p>
        </p:txBody>
      </p:sp>
      <p:sp>
        <p:nvSpPr>
          <p:cNvPr id="541" name="Google Shape;541;p76"/>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118</a:t>
            </a:fld>
            <a:endParaRPr/>
          </a:p>
        </p:txBody>
      </p:sp>
      <p:sp>
        <p:nvSpPr>
          <p:cNvPr id="5" name="Content Placeholder 2">
            <a:extLst>
              <a:ext uri="{FF2B5EF4-FFF2-40B4-BE49-F238E27FC236}">
                <a16:creationId xmlns:a16="http://schemas.microsoft.com/office/drawing/2014/main" id="{EAA8498D-B3D3-42DD-9D4B-711AF4746183}"/>
              </a:ext>
            </a:extLst>
          </p:cNvPr>
          <p:cNvSpPr txBox="1">
            <a:spLocks/>
          </p:cNvSpPr>
          <p:nvPr/>
        </p:nvSpPr>
        <p:spPr>
          <a:xfrm>
            <a:off x="537028" y="1286934"/>
            <a:ext cx="11480800" cy="5434617"/>
          </a:xfrm>
          <a:prstGeom prst="rect">
            <a:avLst/>
          </a:prstGeom>
          <a:noFill/>
          <a:ln>
            <a:noFill/>
          </a:ln>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39700" indent="0">
              <a:buNone/>
            </a:pPr>
            <a:r>
              <a:rPr lang="en-US" sz="1333" dirty="0"/>
              <a:t>Slide</a:t>
            </a:r>
          </a:p>
          <a:p>
            <a:r>
              <a:rPr lang="en-US" sz="1333" dirty="0">
                <a:hlinkClick r:id="rId3"/>
              </a:rPr>
              <a:t>https://datacamp.com</a:t>
            </a:r>
            <a:endParaRPr lang="en-US" sz="1333" dirty="0"/>
          </a:p>
          <a:p>
            <a:pPr marL="139700" indent="0">
              <a:buNone/>
            </a:pP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215691"/>
            <a:ext cx="4213694" cy="552044"/>
          </a:xfrm>
          <a:prstGeom prst="rect">
            <a:avLst/>
          </a:prstGeom>
        </p:spPr>
        <p:txBody>
          <a:bodyPr vert="horz" wrap="square" lIns="0" tIns="9939" rIns="0" bIns="0" rtlCol="0">
            <a:spAutoFit/>
          </a:bodyPr>
          <a:lstStyle/>
          <a:p>
            <a:pPr marL="9939">
              <a:spcBef>
                <a:spcPts val="78"/>
              </a:spcBef>
            </a:pPr>
            <a:r>
              <a:rPr sz="3522" spc="-117" dirty="0"/>
              <a:t>p</a:t>
            </a:r>
            <a:r>
              <a:rPr sz="3522" spc="157" dirty="0"/>
              <a:t>a</a:t>
            </a:r>
            <a:r>
              <a:rPr sz="3522" spc="-176" dirty="0"/>
              <a:t>n</a:t>
            </a:r>
            <a:r>
              <a:rPr sz="3522" spc="-133" dirty="0"/>
              <a:t>d</a:t>
            </a:r>
            <a:r>
              <a:rPr sz="3522" spc="157" dirty="0"/>
              <a:t>a</a:t>
            </a:r>
            <a:r>
              <a:rPr sz="3522" spc="-164" dirty="0"/>
              <a:t>s</a:t>
            </a:r>
            <a:r>
              <a:rPr sz="3522" spc="-207" dirty="0"/>
              <a:t> </a:t>
            </a:r>
            <a:r>
              <a:rPr sz="3522" spc="-63" dirty="0"/>
              <a:t>D</a:t>
            </a:r>
            <a:r>
              <a:rPr sz="3522" spc="157" dirty="0"/>
              <a:t>a</a:t>
            </a:r>
            <a:r>
              <a:rPr sz="3522" spc="-63" dirty="0"/>
              <a:t>t</a:t>
            </a:r>
            <a:r>
              <a:rPr sz="3522" spc="157" dirty="0"/>
              <a:t>a</a:t>
            </a:r>
            <a:r>
              <a:rPr sz="3522" spc="27" dirty="0"/>
              <a:t>F</a:t>
            </a:r>
            <a:r>
              <a:rPr sz="3522" spc="-188" dirty="0"/>
              <a:t>r</a:t>
            </a:r>
            <a:r>
              <a:rPr sz="3522" spc="157" dirty="0"/>
              <a:t>a</a:t>
            </a:r>
            <a:r>
              <a:rPr sz="3522" spc="-145" dirty="0"/>
              <a:t>m</a:t>
            </a:r>
            <a:r>
              <a:rPr sz="3522" spc="-12" dirty="0"/>
              <a:t>e</a:t>
            </a:r>
            <a:r>
              <a:rPr sz="3522" spc="-164" dirty="0"/>
              <a:t>s</a:t>
            </a:r>
            <a:endParaRPr sz="3522"/>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1500311" cy="281510"/>
          </a:xfrm>
          <a:prstGeom prst="rect">
            <a:avLst/>
          </a:prstGeom>
        </p:spPr>
        <p:txBody>
          <a:bodyPr vert="horz" wrap="square" lIns="0" tIns="10436" rIns="0" bIns="0" rtlCol="0">
            <a:spAutoFit/>
          </a:bodyPr>
          <a:lstStyle/>
          <a:p>
            <a:pPr marL="9939" defTabSz="715609">
              <a:spcBef>
                <a:spcPts val="82"/>
              </a:spcBef>
            </a:pPr>
            <a:r>
              <a:rPr sz="1761" dirty="0">
                <a:solidFill>
                  <a:srgbClr val="008600"/>
                </a:solidFill>
                <a:latin typeface="Courier New"/>
                <a:cs typeface="Courier New"/>
              </a:rPr>
              <a:t>print</a:t>
            </a:r>
            <a:r>
              <a:rPr sz="1761" dirty="0">
                <a:solidFill>
                  <a:srgbClr val="04182D"/>
                </a:solidFill>
                <a:latin typeface="Courier New"/>
                <a:cs typeface="Courier New"/>
              </a:rPr>
              <a:t>(dogs)</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1929155"/>
          <a:ext cx="8932791" cy="2966829"/>
        </p:xfrm>
        <a:graphic>
          <a:graphicData uri="http://schemas.openxmlformats.org/drawingml/2006/table">
            <a:tbl>
              <a:tblPr firstRow="1" bandRow="1">
                <a:tableStyleId>{2D5ABB26-0587-4C30-8999-92F81FD0307C}</a:tableStyleId>
              </a:tblPr>
              <a:tblGrid>
                <a:gridCol w="1505281">
                  <a:extLst>
                    <a:ext uri="{9D8B030D-6E8A-4147-A177-3AD203B41FA5}">
                      <a16:colId xmlns:a16="http://schemas.microsoft.com/office/drawing/2014/main" val="20000"/>
                    </a:ext>
                  </a:extLst>
                </a:gridCol>
                <a:gridCol w="1749784">
                  <a:extLst>
                    <a:ext uri="{9D8B030D-6E8A-4147-A177-3AD203B41FA5}">
                      <a16:colId xmlns:a16="http://schemas.microsoft.com/office/drawing/2014/main" val="20001"/>
                    </a:ext>
                  </a:extLst>
                </a:gridCol>
                <a:gridCol w="942230">
                  <a:extLst>
                    <a:ext uri="{9D8B030D-6E8A-4147-A177-3AD203B41FA5}">
                      <a16:colId xmlns:a16="http://schemas.microsoft.com/office/drawing/2014/main" val="20002"/>
                    </a:ext>
                  </a:extLst>
                </a:gridCol>
                <a:gridCol w="1480433">
                  <a:extLst>
                    <a:ext uri="{9D8B030D-6E8A-4147-A177-3AD203B41FA5}">
                      <a16:colId xmlns:a16="http://schemas.microsoft.com/office/drawing/2014/main" val="20003"/>
                    </a:ext>
                  </a:extLst>
                </a:gridCol>
                <a:gridCol w="1413344">
                  <a:extLst>
                    <a:ext uri="{9D8B030D-6E8A-4147-A177-3AD203B41FA5}">
                      <a16:colId xmlns:a16="http://schemas.microsoft.com/office/drawing/2014/main" val="20004"/>
                    </a:ext>
                  </a:extLst>
                </a:gridCol>
                <a:gridCol w="1841720">
                  <a:extLst>
                    <a:ext uri="{9D8B030D-6E8A-4147-A177-3AD203B41FA5}">
                      <a16:colId xmlns:a16="http://schemas.microsoft.com/office/drawing/2014/main" val="20005"/>
                    </a:ext>
                  </a:extLst>
                </a:gridCol>
              </a:tblGrid>
              <a:tr h="330972">
                <a:tc>
                  <a:txBody>
                    <a:bodyPr/>
                    <a:lstStyle/>
                    <a:p>
                      <a:pPr marR="163830" algn="r">
                        <a:lnSpc>
                          <a:spcPts val="2640"/>
                        </a:lnSpc>
                      </a:pPr>
                      <a:r>
                        <a:rPr sz="1800" dirty="0">
                          <a:solidFill>
                            <a:srgbClr val="FFFFFF"/>
                          </a:solidFill>
                          <a:latin typeface="Courier New"/>
                          <a:cs typeface="Courier New"/>
                        </a:rPr>
                        <a:t>name</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breed</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color</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78105"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date_of_birth</a:t>
                      </a:r>
                      <a:endParaRPr sz="1800">
                        <a:latin typeface="Courier New"/>
                        <a:cs typeface="Courier New"/>
                      </a:endParaRPr>
                    </a:p>
                  </a:txBody>
                  <a:tcPr marL="0" marR="0" marT="0" marB="0"/>
                </a:tc>
                <a:extLst>
                  <a:ext uri="{0D108BD9-81ED-4DB2-BD59-A6C34878D82A}">
                    <a16:rowId xmlns:a16="http://schemas.microsoft.com/office/drawing/2014/main" val="10000"/>
                  </a:ext>
                </a:extLst>
              </a:tr>
              <a:tr h="384147">
                <a:tc>
                  <a:txBody>
                    <a:bodyPr/>
                    <a:lstStyle/>
                    <a:p>
                      <a:pPr marR="163830" algn="r">
                        <a:lnSpc>
                          <a:spcPct val="100000"/>
                        </a:lnSpc>
                        <a:spcBef>
                          <a:spcPts val="475"/>
                        </a:spcBef>
                        <a:tabLst>
                          <a:tab pos="859155" algn="l"/>
                        </a:tabLst>
                      </a:pPr>
                      <a:r>
                        <a:rPr sz="1800" dirty="0">
                          <a:solidFill>
                            <a:srgbClr val="FFFFFF"/>
                          </a:solidFill>
                          <a:latin typeface="Courier New"/>
                          <a:cs typeface="Courier New"/>
                        </a:rPr>
                        <a:t>0	Bella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2013-07-01</a:t>
                      </a:r>
                      <a:endParaRPr sz="1800">
                        <a:latin typeface="Courier New"/>
                        <a:cs typeface="Courier New"/>
                      </a:endParaRPr>
                    </a:p>
                  </a:txBody>
                  <a:tcPr marL="0" marR="0" marT="47211" marB="0"/>
                </a:tc>
                <a:extLst>
                  <a:ext uri="{0D108BD9-81ED-4DB2-BD59-A6C34878D82A}">
                    <a16:rowId xmlns:a16="http://schemas.microsoft.com/office/drawing/2014/main" val="10001"/>
                  </a:ext>
                </a:extLst>
              </a:tr>
              <a:tr h="384147">
                <a:tc>
                  <a:txBody>
                    <a:bodyPr/>
                    <a:lstStyle/>
                    <a:p>
                      <a:pPr marR="163830" algn="r">
                        <a:lnSpc>
                          <a:spcPct val="100000"/>
                        </a:lnSpc>
                        <a:spcBef>
                          <a:spcPts val="475"/>
                        </a:spcBef>
                        <a:tabLst>
                          <a:tab pos="515620" algn="l"/>
                        </a:tabLst>
                      </a:pPr>
                      <a:r>
                        <a:rPr sz="1800" dirty="0">
                          <a:solidFill>
                            <a:srgbClr val="FFFFFF"/>
                          </a:solidFill>
                          <a:latin typeface="Courier New"/>
                          <a:cs typeface="Courier New"/>
                        </a:rPr>
                        <a:t>1	Charlie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Poodle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43</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2016-09-16</a:t>
                      </a:r>
                      <a:endParaRPr sz="1800">
                        <a:latin typeface="Courier New"/>
                        <a:cs typeface="Courier New"/>
                      </a:endParaRPr>
                    </a:p>
                  </a:txBody>
                  <a:tcPr marL="0" marR="0" marT="47211" marB="0"/>
                </a:tc>
                <a:extLst>
                  <a:ext uri="{0D108BD9-81ED-4DB2-BD59-A6C34878D82A}">
                    <a16:rowId xmlns:a16="http://schemas.microsoft.com/office/drawing/2014/main" val="10002"/>
                  </a:ext>
                </a:extLst>
              </a:tr>
              <a:tr h="384147">
                <a:tc>
                  <a:txBody>
                    <a:bodyPr/>
                    <a:lstStyle/>
                    <a:p>
                      <a:pPr marR="163830" algn="r">
                        <a:lnSpc>
                          <a:spcPct val="100000"/>
                        </a:lnSpc>
                        <a:spcBef>
                          <a:spcPts val="475"/>
                        </a:spcBef>
                        <a:tabLst>
                          <a:tab pos="1031240" algn="l"/>
                        </a:tabLst>
                      </a:pPr>
                      <a:r>
                        <a:rPr sz="1800" dirty="0">
                          <a:solidFill>
                            <a:srgbClr val="FFFFFF"/>
                          </a:solidFill>
                          <a:latin typeface="Courier New"/>
                          <a:cs typeface="Courier New"/>
                        </a:rPr>
                        <a:t>2	Lucy</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Chow</a:t>
                      </a:r>
                      <a:r>
                        <a:rPr sz="1800" spc="-50" dirty="0">
                          <a:solidFill>
                            <a:srgbClr val="FFFFFF"/>
                          </a:solidFill>
                          <a:latin typeface="Courier New"/>
                          <a:cs typeface="Courier New"/>
                        </a:rPr>
                        <a:t> </a:t>
                      </a:r>
                      <a:r>
                        <a:rPr sz="1800" dirty="0">
                          <a:solidFill>
                            <a:srgbClr val="FFFFFF"/>
                          </a:solidFill>
                          <a:latin typeface="Courier New"/>
                          <a:cs typeface="Courier New"/>
                        </a:rPr>
                        <a:t>Chow</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2014-08-25</a:t>
                      </a:r>
                      <a:endParaRPr sz="1800">
                        <a:latin typeface="Courier New"/>
                        <a:cs typeface="Courier New"/>
                      </a:endParaRPr>
                    </a:p>
                  </a:txBody>
                  <a:tcPr marL="0" marR="0" marT="47211" marB="0"/>
                </a:tc>
                <a:extLst>
                  <a:ext uri="{0D108BD9-81ED-4DB2-BD59-A6C34878D82A}">
                    <a16:rowId xmlns:a16="http://schemas.microsoft.com/office/drawing/2014/main" val="10003"/>
                  </a:ext>
                </a:extLst>
              </a:tr>
              <a:tr h="384147">
                <a:tc>
                  <a:txBody>
                    <a:bodyPr/>
                    <a:lstStyle/>
                    <a:p>
                      <a:pPr marR="163830" algn="r">
                        <a:lnSpc>
                          <a:spcPct val="100000"/>
                        </a:lnSpc>
                        <a:spcBef>
                          <a:spcPts val="475"/>
                        </a:spcBef>
                        <a:tabLst>
                          <a:tab pos="687705" algn="l"/>
                        </a:tabLst>
                      </a:pPr>
                      <a:r>
                        <a:rPr sz="1800" dirty="0">
                          <a:solidFill>
                            <a:srgbClr val="FFFFFF"/>
                          </a:solidFill>
                          <a:latin typeface="Courier New"/>
                          <a:cs typeface="Courier New"/>
                        </a:rPr>
                        <a:t>3	Cooper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Schnauzer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Gray</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17</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2011-12-11</a:t>
                      </a:r>
                      <a:endParaRPr sz="1800">
                        <a:latin typeface="Courier New"/>
                        <a:cs typeface="Courier New"/>
                      </a:endParaRPr>
                    </a:p>
                  </a:txBody>
                  <a:tcPr marL="0" marR="0" marT="47211" marB="0"/>
                </a:tc>
                <a:extLst>
                  <a:ext uri="{0D108BD9-81ED-4DB2-BD59-A6C34878D82A}">
                    <a16:rowId xmlns:a16="http://schemas.microsoft.com/office/drawing/2014/main" val="10004"/>
                  </a:ext>
                </a:extLst>
              </a:tr>
              <a:tr h="384147">
                <a:tc>
                  <a:txBody>
                    <a:bodyPr/>
                    <a:lstStyle/>
                    <a:p>
                      <a:pPr marR="163830" algn="r">
                        <a:lnSpc>
                          <a:spcPct val="100000"/>
                        </a:lnSpc>
                        <a:spcBef>
                          <a:spcPts val="475"/>
                        </a:spcBef>
                        <a:tabLst>
                          <a:tab pos="1203325" algn="l"/>
                        </a:tabLst>
                      </a:pPr>
                      <a:r>
                        <a:rPr sz="1800" dirty="0">
                          <a:solidFill>
                            <a:srgbClr val="FFFFFF"/>
                          </a:solidFill>
                          <a:latin typeface="Courier New"/>
                          <a:cs typeface="Courier New"/>
                        </a:rPr>
                        <a:t>4	Max</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29</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2017-01-20</a:t>
                      </a:r>
                      <a:endParaRPr sz="1800">
                        <a:latin typeface="Courier New"/>
                        <a:cs typeface="Courier New"/>
                      </a:endParaRPr>
                    </a:p>
                  </a:txBody>
                  <a:tcPr marL="0" marR="0" marT="47211" marB="0"/>
                </a:tc>
                <a:extLst>
                  <a:ext uri="{0D108BD9-81ED-4DB2-BD59-A6C34878D82A}">
                    <a16:rowId xmlns:a16="http://schemas.microsoft.com/office/drawing/2014/main" val="10005"/>
                  </a:ext>
                </a:extLst>
              </a:tr>
              <a:tr h="384147">
                <a:tc>
                  <a:txBody>
                    <a:bodyPr/>
                    <a:lstStyle/>
                    <a:p>
                      <a:pPr marR="163830" algn="r">
                        <a:lnSpc>
                          <a:spcPct val="100000"/>
                        </a:lnSpc>
                        <a:spcBef>
                          <a:spcPts val="475"/>
                        </a:spcBef>
                        <a:tabLst>
                          <a:tab pos="687705" algn="l"/>
                        </a:tabLst>
                      </a:pPr>
                      <a:r>
                        <a:rPr sz="1800" dirty="0">
                          <a:solidFill>
                            <a:srgbClr val="FFFFFF"/>
                          </a:solidFill>
                          <a:latin typeface="Courier New"/>
                          <a:cs typeface="Courier New"/>
                        </a:rPr>
                        <a:t>5	Stella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Chihuahua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Tan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18</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2015-04-20</a:t>
                      </a:r>
                      <a:endParaRPr sz="1800">
                        <a:latin typeface="Courier New"/>
                        <a:cs typeface="Courier New"/>
                      </a:endParaRPr>
                    </a:p>
                  </a:txBody>
                  <a:tcPr marL="0" marR="0" marT="47211" marB="0"/>
                </a:tc>
                <a:extLst>
                  <a:ext uri="{0D108BD9-81ED-4DB2-BD59-A6C34878D82A}">
                    <a16:rowId xmlns:a16="http://schemas.microsoft.com/office/drawing/2014/main" val="10006"/>
                  </a:ext>
                </a:extLst>
              </a:tr>
              <a:tr h="330972">
                <a:tc>
                  <a:txBody>
                    <a:bodyPr/>
                    <a:lstStyle/>
                    <a:p>
                      <a:pPr marR="163830" algn="r">
                        <a:lnSpc>
                          <a:spcPct val="100000"/>
                        </a:lnSpc>
                        <a:spcBef>
                          <a:spcPts val="475"/>
                        </a:spcBef>
                        <a:tabLst>
                          <a:tab pos="687705" algn="l"/>
                        </a:tabLst>
                      </a:pPr>
                      <a:r>
                        <a:rPr sz="1800" dirty="0">
                          <a:solidFill>
                            <a:srgbClr val="FFFFFF"/>
                          </a:solidFill>
                          <a:latin typeface="Courier New"/>
                          <a:cs typeface="Courier New"/>
                        </a:rPr>
                        <a:t>6	Bernie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St.</a:t>
                      </a:r>
                      <a:r>
                        <a:rPr sz="1800" spc="-45" dirty="0">
                          <a:solidFill>
                            <a:srgbClr val="FFFFFF"/>
                          </a:solidFill>
                          <a:latin typeface="Courier New"/>
                          <a:cs typeface="Courier New"/>
                        </a:rPr>
                        <a:t> </a:t>
                      </a:r>
                      <a:r>
                        <a:rPr sz="1800" dirty="0">
                          <a:solidFill>
                            <a:srgbClr val="FFFFFF"/>
                          </a:solidFill>
                          <a:latin typeface="Courier New"/>
                          <a:cs typeface="Courier New"/>
                        </a:rPr>
                        <a:t>Bernard</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White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77</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74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2018-02-27</a:t>
                      </a:r>
                      <a:endParaRPr sz="1800">
                        <a:latin typeface="Courier New"/>
                        <a:cs typeface="Courier New"/>
                      </a:endParaRPr>
                    </a:p>
                  </a:txBody>
                  <a:tcPr marL="0" marR="0" marT="47211" marB="0"/>
                </a:tc>
                <a:extLst>
                  <a:ext uri="{0D108BD9-81ED-4DB2-BD59-A6C34878D82A}">
                    <a16:rowId xmlns:a16="http://schemas.microsoft.com/office/drawing/2014/main" val="10007"/>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0" y="173525"/>
            <a:ext cx="6555353" cy="602205"/>
          </a:xfrm>
          <a:prstGeom prst="rect">
            <a:avLst/>
          </a:prstGeom>
        </p:spPr>
        <p:txBody>
          <a:bodyPr vert="horz" wrap="square" lIns="0" tIns="11927" rIns="0" bIns="0" rtlCol="0">
            <a:spAutoFit/>
          </a:bodyPr>
          <a:lstStyle/>
          <a:p>
            <a:pPr marL="9939">
              <a:spcBef>
                <a:spcPts val="94"/>
              </a:spcBef>
            </a:pPr>
            <a:r>
              <a:rPr sz="3522" spc="-67" dirty="0"/>
              <a:t>E</a:t>
            </a:r>
            <a:r>
              <a:rPr sz="3835" spc="-67" dirty="0">
                <a:latin typeface="Arial"/>
                <a:cs typeface="Arial"/>
              </a:rPr>
              <a:t>x</a:t>
            </a:r>
            <a:r>
              <a:rPr sz="3522" spc="-67" dirty="0"/>
              <a:t>ploring</a:t>
            </a:r>
            <a:r>
              <a:rPr sz="3522" spc="-211" dirty="0"/>
              <a:t> </a:t>
            </a:r>
            <a:r>
              <a:rPr sz="3522" spc="223" dirty="0"/>
              <a:t>a</a:t>
            </a:r>
            <a:r>
              <a:rPr sz="3522" spc="-207" dirty="0"/>
              <a:t> </a:t>
            </a:r>
            <a:r>
              <a:rPr sz="3522" spc="-8" dirty="0"/>
              <a:t>DataFrame</a:t>
            </a:r>
            <a:r>
              <a:rPr sz="3835" spc="-8" dirty="0">
                <a:latin typeface="Arial"/>
                <a:cs typeface="Arial"/>
              </a:rPr>
              <a:t>:</a:t>
            </a:r>
            <a:r>
              <a:rPr sz="3835" spc="-160" dirty="0">
                <a:latin typeface="Arial"/>
                <a:cs typeface="Arial"/>
              </a:rPr>
              <a:t> </a:t>
            </a:r>
            <a:r>
              <a:rPr sz="3835" spc="-47" dirty="0">
                <a:latin typeface="Arial"/>
                <a:cs typeface="Arial"/>
              </a:rPr>
              <a:t>.</a:t>
            </a:r>
            <a:r>
              <a:rPr sz="3522" spc="-47" dirty="0"/>
              <a:t>head</a:t>
            </a:r>
            <a:r>
              <a:rPr sz="3835" spc="-47" dirty="0">
                <a:latin typeface="Arial"/>
                <a:cs typeface="Arial"/>
              </a:rPr>
              <a:t>()</a:t>
            </a:r>
            <a:endParaRPr sz="3835">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2563301"/>
          </a:xfrm>
          <a:custGeom>
            <a:avLst/>
            <a:gdLst/>
            <a:ahLst/>
            <a:cxnLst/>
            <a:rect l="l" t="t" r="r" b="b"/>
            <a:pathLst>
              <a:path w="14575155" h="3275329">
                <a:moveTo>
                  <a:pt x="14498413" y="3275262"/>
                </a:moveTo>
                <a:lnTo>
                  <a:pt x="76505" y="3275262"/>
                </a:lnTo>
                <a:lnTo>
                  <a:pt x="71180" y="3274738"/>
                </a:lnTo>
                <a:lnTo>
                  <a:pt x="31920" y="3258476"/>
                </a:lnTo>
                <a:lnTo>
                  <a:pt x="4175" y="3219748"/>
                </a:lnTo>
                <a:lnTo>
                  <a:pt x="0" y="3198757"/>
                </a:lnTo>
                <a:lnTo>
                  <a:pt x="0" y="3193381"/>
                </a:lnTo>
                <a:lnTo>
                  <a:pt x="0" y="76505"/>
                </a:lnTo>
                <a:lnTo>
                  <a:pt x="16786" y="31919"/>
                </a:lnTo>
                <a:lnTo>
                  <a:pt x="55513" y="4175"/>
                </a:lnTo>
                <a:lnTo>
                  <a:pt x="76505" y="0"/>
                </a:lnTo>
                <a:lnTo>
                  <a:pt x="14498413" y="0"/>
                </a:lnTo>
                <a:lnTo>
                  <a:pt x="14542998" y="16786"/>
                </a:lnTo>
                <a:lnTo>
                  <a:pt x="14570742" y="55513"/>
                </a:lnTo>
                <a:lnTo>
                  <a:pt x="14574918" y="76505"/>
                </a:lnTo>
                <a:lnTo>
                  <a:pt x="14574918" y="3198757"/>
                </a:lnTo>
                <a:lnTo>
                  <a:pt x="14558132" y="3243341"/>
                </a:lnTo>
                <a:lnTo>
                  <a:pt x="14519404" y="3271086"/>
                </a:lnTo>
                <a:lnTo>
                  <a:pt x="14503737" y="3274737"/>
                </a:lnTo>
                <a:lnTo>
                  <a:pt x="14498413" y="3275262"/>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1500311"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dogs.head()</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1929156"/>
          <a:ext cx="8929809" cy="2198534"/>
        </p:xfrm>
        <a:graphic>
          <a:graphicData uri="http://schemas.openxmlformats.org/drawingml/2006/table">
            <a:tbl>
              <a:tblPr firstRow="1" bandRow="1">
                <a:tableStyleId>{2D5ABB26-0587-4C30-8999-92F81FD0307C}</a:tableStyleId>
              </a:tblPr>
              <a:tblGrid>
                <a:gridCol w="1639459">
                  <a:extLst>
                    <a:ext uri="{9D8B030D-6E8A-4147-A177-3AD203B41FA5}">
                      <a16:colId xmlns:a16="http://schemas.microsoft.com/office/drawing/2014/main" val="20000"/>
                    </a:ext>
                  </a:extLst>
                </a:gridCol>
                <a:gridCol w="1614611">
                  <a:extLst>
                    <a:ext uri="{9D8B030D-6E8A-4147-A177-3AD203B41FA5}">
                      <a16:colId xmlns:a16="http://schemas.microsoft.com/office/drawing/2014/main" val="20001"/>
                    </a:ext>
                  </a:extLst>
                </a:gridCol>
                <a:gridCol w="941733">
                  <a:extLst>
                    <a:ext uri="{9D8B030D-6E8A-4147-A177-3AD203B41FA5}">
                      <a16:colId xmlns:a16="http://schemas.microsoft.com/office/drawing/2014/main" val="20002"/>
                    </a:ext>
                  </a:extLst>
                </a:gridCol>
                <a:gridCol w="1479936">
                  <a:extLst>
                    <a:ext uri="{9D8B030D-6E8A-4147-A177-3AD203B41FA5}">
                      <a16:colId xmlns:a16="http://schemas.microsoft.com/office/drawing/2014/main" val="20003"/>
                    </a:ext>
                  </a:extLst>
                </a:gridCol>
                <a:gridCol w="1412847">
                  <a:extLst>
                    <a:ext uri="{9D8B030D-6E8A-4147-A177-3AD203B41FA5}">
                      <a16:colId xmlns:a16="http://schemas.microsoft.com/office/drawing/2014/main" val="20004"/>
                    </a:ext>
                  </a:extLst>
                </a:gridCol>
                <a:gridCol w="1841224">
                  <a:extLst>
                    <a:ext uri="{9D8B030D-6E8A-4147-A177-3AD203B41FA5}">
                      <a16:colId xmlns:a16="http://schemas.microsoft.com/office/drawing/2014/main" val="20005"/>
                    </a:ext>
                  </a:extLst>
                </a:gridCol>
              </a:tblGrid>
              <a:tr h="330972">
                <a:tc>
                  <a:txBody>
                    <a:bodyPr/>
                    <a:lstStyle/>
                    <a:p>
                      <a:pPr marR="335915" algn="r">
                        <a:lnSpc>
                          <a:spcPts val="2640"/>
                        </a:lnSpc>
                      </a:pPr>
                      <a:r>
                        <a:rPr sz="1800" dirty="0">
                          <a:solidFill>
                            <a:srgbClr val="FFFFFF"/>
                          </a:solidFill>
                          <a:latin typeface="Courier New"/>
                          <a:cs typeface="Courier New"/>
                        </a:rPr>
                        <a:t>name</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breed</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color</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78105"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date_of_birth</a:t>
                      </a:r>
                      <a:endParaRPr sz="1800">
                        <a:latin typeface="Courier New"/>
                        <a:cs typeface="Courier New"/>
                      </a:endParaRPr>
                    </a:p>
                  </a:txBody>
                  <a:tcPr marL="0" marR="0" marT="0" marB="0"/>
                </a:tc>
                <a:extLst>
                  <a:ext uri="{0D108BD9-81ED-4DB2-BD59-A6C34878D82A}">
                    <a16:rowId xmlns:a16="http://schemas.microsoft.com/office/drawing/2014/main" val="10000"/>
                  </a:ext>
                </a:extLst>
              </a:tr>
              <a:tr h="384147">
                <a:tc>
                  <a:txBody>
                    <a:bodyPr/>
                    <a:lstStyle/>
                    <a:p>
                      <a:pPr marR="335915" algn="r">
                        <a:lnSpc>
                          <a:spcPct val="100000"/>
                        </a:lnSpc>
                        <a:spcBef>
                          <a:spcPts val="475"/>
                        </a:spcBef>
                        <a:tabLst>
                          <a:tab pos="859155" algn="l"/>
                        </a:tabLst>
                      </a:pPr>
                      <a:r>
                        <a:rPr sz="1800" dirty="0">
                          <a:solidFill>
                            <a:srgbClr val="FFFFFF"/>
                          </a:solidFill>
                          <a:latin typeface="Courier New"/>
                          <a:cs typeface="Courier New"/>
                        </a:rPr>
                        <a:t>0	Bella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2013-07-01</a:t>
                      </a:r>
                      <a:endParaRPr sz="1800">
                        <a:latin typeface="Courier New"/>
                        <a:cs typeface="Courier New"/>
                      </a:endParaRPr>
                    </a:p>
                  </a:txBody>
                  <a:tcPr marL="0" marR="0" marT="47211" marB="0"/>
                </a:tc>
                <a:extLst>
                  <a:ext uri="{0D108BD9-81ED-4DB2-BD59-A6C34878D82A}">
                    <a16:rowId xmlns:a16="http://schemas.microsoft.com/office/drawing/2014/main" val="10001"/>
                  </a:ext>
                </a:extLst>
              </a:tr>
              <a:tr h="384147">
                <a:tc>
                  <a:txBody>
                    <a:bodyPr/>
                    <a:lstStyle/>
                    <a:p>
                      <a:pPr marR="335915" algn="r">
                        <a:lnSpc>
                          <a:spcPct val="100000"/>
                        </a:lnSpc>
                        <a:spcBef>
                          <a:spcPts val="475"/>
                        </a:spcBef>
                        <a:tabLst>
                          <a:tab pos="515620" algn="l"/>
                        </a:tabLst>
                      </a:pPr>
                      <a:r>
                        <a:rPr sz="1800" dirty="0">
                          <a:solidFill>
                            <a:srgbClr val="FFFFFF"/>
                          </a:solidFill>
                          <a:latin typeface="Courier New"/>
                          <a:cs typeface="Courier New"/>
                        </a:rPr>
                        <a:t>1	Charlie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Poodle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43</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2016-09-16</a:t>
                      </a:r>
                      <a:endParaRPr sz="1800">
                        <a:latin typeface="Courier New"/>
                        <a:cs typeface="Courier New"/>
                      </a:endParaRPr>
                    </a:p>
                  </a:txBody>
                  <a:tcPr marL="0" marR="0" marT="47211" marB="0"/>
                </a:tc>
                <a:extLst>
                  <a:ext uri="{0D108BD9-81ED-4DB2-BD59-A6C34878D82A}">
                    <a16:rowId xmlns:a16="http://schemas.microsoft.com/office/drawing/2014/main" val="10002"/>
                  </a:ext>
                </a:extLst>
              </a:tr>
              <a:tr h="384147">
                <a:tc>
                  <a:txBody>
                    <a:bodyPr/>
                    <a:lstStyle/>
                    <a:p>
                      <a:pPr marR="335915" algn="r">
                        <a:lnSpc>
                          <a:spcPct val="100000"/>
                        </a:lnSpc>
                        <a:spcBef>
                          <a:spcPts val="475"/>
                        </a:spcBef>
                        <a:tabLst>
                          <a:tab pos="1031240" algn="l"/>
                        </a:tabLst>
                      </a:pPr>
                      <a:r>
                        <a:rPr sz="1800" dirty="0">
                          <a:solidFill>
                            <a:srgbClr val="FFFFFF"/>
                          </a:solidFill>
                          <a:latin typeface="Courier New"/>
                          <a:cs typeface="Courier New"/>
                        </a:rPr>
                        <a:t>2	Lucy</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Chow</a:t>
                      </a:r>
                      <a:r>
                        <a:rPr sz="1800" spc="-50" dirty="0">
                          <a:solidFill>
                            <a:srgbClr val="FFFFFF"/>
                          </a:solidFill>
                          <a:latin typeface="Courier New"/>
                          <a:cs typeface="Courier New"/>
                        </a:rPr>
                        <a:t> </a:t>
                      </a:r>
                      <a:r>
                        <a:rPr sz="1800" dirty="0">
                          <a:solidFill>
                            <a:srgbClr val="FFFFFF"/>
                          </a:solidFill>
                          <a:latin typeface="Courier New"/>
                          <a:cs typeface="Courier New"/>
                        </a:rPr>
                        <a:t>Chow</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2014-08-25</a:t>
                      </a:r>
                      <a:endParaRPr sz="1800">
                        <a:latin typeface="Courier New"/>
                        <a:cs typeface="Courier New"/>
                      </a:endParaRPr>
                    </a:p>
                  </a:txBody>
                  <a:tcPr marL="0" marR="0" marT="47211" marB="0"/>
                </a:tc>
                <a:extLst>
                  <a:ext uri="{0D108BD9-81ED-4DB2-BD59-A6C34878D82A}">
                    <a16:rowId xmlns:a16="http://schemas.microsoft.com/office/drawing/2014/main" val="10003"/>
                  </a:ext>
                </a:extLst>
              </a:tr>
              <a:tr h="384147">
                <a:tc>
                  <a:txBody>
                    <a:bodyPr/>
                    <a:lstStyle/>
                    <a:p>
                      <a:pPr marR="335915" algn="r">
                        <a:lnSpc>
                          <a:spcPct val="100000"/>
                        </a:lnSpc>
                        <a:spcBef>
                          <a:spcPts val="475"/>
                        </a:spcBef>
                        <a:tabLst>
                          <a:tab pos="687705" algn="l"/>
                        </a:tabLst>
                      </a:pPr>
                      <a:r>
                        <a:rPr sz="1800" dirty="0">
                          <a:solidFill>
                            <a:srgbClr val="FFFFFF"/>
                          </a:solidFill>
                          <a:latin typeface="Courier New"/>
                          <a:cs typeface="Courier New"/>
                        </a:rPr>
                        <a:t>3	Cooper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Schnauzer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Gray</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17</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2011-12-11</a:t>
                      </a:r>
                      <a:endParaRPr sz="1800">
                        <a:latin typeface="Courier New"/>
                        <a:cs typeface="Courier New"/>
                      </a:endParaRPr>
                    </a:p>
                  </a:txBody>
                  <a:tcPr marL="0" marR="0" marT="47211" marB="0"/>
                </a:tc>
                <a:extLst>
                  <a:ext uri="{0D108BD9-81ED-4DB2-BD59-A6C34878D82A}">
                    <a16:rowId xmlns:a16="http://schemas.microsoft.com/office/drawing/2014/main" val="10004"/>
                  </a:ext>
                </a:extLst>
              </a:tr>
              <a:tr h="330972">
                <a:tc>
                  <a:txBody>
                    <a:bodyPr/>
                    <a:lstStyle/>
                    <a:p>
                      <a:pPr marR="335915" algn="r">
                        <a:lnSpc>
                          <a:spcPct val="100000"/>
                        </a:lnSpc>
                        <a:spcBef>
                          <a:spcPts val="475"/>
                        </a:spcBef>
                        <a:tabLst>
                          <a:tab pos="1203325" algn="l"/>
                        </a:tabLst>
                      </a:pPr>
                      <a:r>
                        <a:rPr sz="1800" dirty="0">
                          <a:solidFill>
                            <a:srgbClr val="FFFFFF"/>
                          </a:solidFill>
                          <a:latin typeface="Courier New"/>
                          <a:cs typeface="Courier New"/>
                        </a:rPr>
                        <a:t>4	Max</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29</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2017-01-20</a:t>
                      </a:r>
                      <a:endParaRPr sz="1800">
                        <a:latin typeface="Courier New"/>
                        <a:cs typeface="Courier New"/>
                      </a:endParaRPr>
                    </a:p>
                  </a:txBody>
                  <a:tcPr marL="0" marR="0" marT="47211" marB="0"/>
                </a:tc>
                <a:extLst>
                  <a:ext uri="{0D108BD9-81ED-4DB2-BD59-A6C34878D82A}">
                    <a16:rowId xmlns:a16="http://schemas.microsoft.com/office/drawing/2014/main" val="10005"/>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1"/>
            <a:ext cx="6286500" cy="602205"/>
          </a:xfrm>
          <a:prstGeom prst="rect">
            <a:avLst/>
          </a:prstGeom>
        </p:spPr>
        <p:txBody>
          <a:bodyPr vert="horz" wrap="square" lIns="0" tIns="11927" rIns="0" bIns="0" rtlCol="0">
            <a:spAutoFit/>
          </a:bodyPr>
          <a:lstStyle/>
          <a:p>
            <a:pPr marL="9939">
              <a:spcBef>
                <a:spcPts val="94"/>
              </a:spcBef>
            </a:pPr>
            <a:r>
              <a:rPr sz="3522" spc="-67" dirty="0"/>
              <a:t>E</a:t>
            </a:r>
            <a:r>
              <a:rPr sz="3835" spc="-67" dirty="0">
                <a:latin typeface="Arial"/>
                <a:cs typeface="Arial"/>
              </a:rPr>
              <a:t>x</a:t>
            </a:r>
            <a:r>
              <a:rPr sz="3522" spc="-67" dirty="0"/>
              <a:t>ploring</a:t>
            </a:r>
            <a:r>
              <a:rPr sz="3522" spc="-211" dirty="0"/>
              <a:t> </a:t>
            </a:r>
            <a:r>
              <a:rPr sz="3522" spc="223" dirty="0"/>
              <a:t>a</a:t>
            </a:r>
            <a:r>
              <a:rPr sz="3522" spc="-207" dirty="0"/>
              <a:t> </a:t>
            </a:r>
            <a:r>
              <a:rPr sz="3522" spc="-8" dirty="0"/>
              <a:t>DataFrame</a:t>
            </a:r>
            <a:r>
              <a:rPr sz="3835" spc="-8" dirty="0">
                <a:latin typeface="Arial"/>
                <a:cs typeface="Arial"/>
              </a:rPr>
              <a:t>:</a:t>
            </a:r>
            <a:r>
              <a:rPr sz="3835" spc="-164" dirty="0">
                <a:latin typeface="Arial"/>
                <a:cs typeface="Arial"/>
              </a:rPr>
              <a:t> </a:t>
            </a:r>
            <a:r>
              <a:rPr sz="3835" spc="-113" dirty="0">
                <a:latin typeface="Arial"/>
                <a:cs typeface="Arial"/>
              </a:rPr>
              <a:t>.</a:t>
            </a:r>
            <a:r>
              <a:rPr sz="3522" spc="-113" dirty="0"/>
              <a:t>info</a:t>
            </a:r>
            <a:r>
              <a:rPr sz="3835" spc="-113" dirty="0">
                <a:latin typeface="Arial"/>
                <a:cs typeface="Arial"/>
              </a:rPr>
              <a:t>()</a:t>
            </a:r>
            <a:endParaRPr sz="3835">
              <a:latin typeface="Arial"/>
              <a:cs typeface="Arial"/>
            </a:endParaRPr>
          </a:p>
        </p:txBody>
      </p:sp>
      <p:sp>
        <p:nvSpPr>
          <p:cNvPr id="3" name="object 3"/>
          <p:cNvSpPr/>
          <p:nvPr/>
        </p:nvSpPr>
        <p:spPr>
          <a:xfrm>
            <a:off x="392770" y="913152"/>
            <a:ext cx="11406643" cy="528762"/>
          </a:xfrm>
          <a:custGeom>
            <a:avLst/>
            <a:gdLst/>
            <a:ahLst/>
            <a:cxnLst/>
            <a:rect l="l" t="t" r="r" b="b"/>
            <a:pathLst>
              <a:path w="14575155" h="675639">
                <a:moveTo>
                  <a:pt x="14498413" y="675522"/>
                </a:moveTo>
                <a:lnTo>
                  <a:pt x="76505" y="675522"/>
                </a:lnTo>
                <a:lnTo>
                  <a:pt x="71180" y="674998"/>
                </a:lnTo>
                <a:lnTo>
                  <a:pt x="31920" y="658736"/>
                </a:lnTo>
                <a:lnTo>
                  <a:pt x="4175" y="620008"/>
                </a:lnTo>
                <a:lnTo>
                  <a:pt x="0" y="599017"/>
                </a:lnTo>
                <a:lnTo>
                  <a:pt x="0" y="593641"/>
                </a:lnTo>
                <a:lnTo>
                  <a:pt x="0" y="76505"/>
                </a:lnTo>
                <a:lnTo>
                  <a:pt x="16786" y="31920"/>
                </a:lnTo>
                <a:lnTo>
                  <a:pt x="55513" y="4175"/>
                </a:lnTo>
                <a:lnTo>
                  <a:pt x="76505" y="0"/>
                </a:lnTo>
                <a:lnTo>
                  <a:pt x="14498413" y="0"/>
                </a:lnTo>
                <a:lnTo>
                  <a:pt x="14542998" y="16786"/>
                </a:lnTo>
                <a:lnTo>
                  <a:pt x="14570742" y="55513"/>
                </a:lnTo>
                <a:lnTo>
                  <a:pt x="14574918" y="76505"/>
                </a:lnTo>
                <a:lnTo>
                  <a:pt x="14574918" y="599017"/>
                </a:lnTo>
                <a:lnTo>
                  <a:pt x="14558132" y="643602"/>
                </a:lnTo>
                <a:lnTo>
                  <a:pt x="14519404" y="671347"/>
                </a:lnTo>
                <a:lnTo>
                  <a:pt x="14503737" y="674998"/>
                </a:lnTo>
                <a:lnTo>
                  <a:pt x="14498413" y="675522"/>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634067"/>
            <a:ext cx="11406643" cy="4181392"/>
          </a:xfrm>
          <a:custGeom>
            <a:avLst/>
            <a:gdLst/>
            <a:ahLst/>
            <a:cxnLst/>
            <a:rect l="l" t="t" r="r" b="b"/>
            <a:pathLst>
              <a:path w="14575155" h="5342890">
                <a:moveTo>
                  <a:pt x="14498413" y="5342771"/>
                </a:moveTo>
                <a:lnTo>
                  <a:pt x="76505" y="5342771"/>
                </a:lnTo>
                <a:lnTo>
                  <a:pt x="71180" y="5342246"/>
                </a:lnTo>
                <a:lnTo>
                  <a:pt x="31920" y="5325985"/>
                </a:lnTo>
                <a:lnTo>
                  <a:pt x="4175" y="5287257"/>
                </a:lnTo>
                <a:lnTo>
                  <a:pt x="0" y="5266266"/>
                </a:lnTo>
                <a:lnTo>
                  <a:pt x="0" y="5260890"/>
                </a:lnTo>
                <a:lnTo>
                  <a:pt x="0" y="76505"/>
                </a:lnTo>
                <a:lnTo>
                  <a:pt x="16786" y="31920"/>
                </a:lnTo>
                <a:lnTo>
                  <a:pt x="55513" y="4175"/>
                </a:lnTo>
                <a:lnTo>
                  <a:pt x="76505" y="0"/>
                </a:lnTo>
                <a:lnTo>
                  <a:pt x="14498413" y="0"/>
                </a:lnTo>
                <a:lnTo>
                  <a:pt x="14542998" y="16786"/>
                </a:lnTo>
                <a:lnTo>
                  <a:pt x="14570742" y="55513"/>
                </a:lnTo>
                <a:lnTo>
                  <a:pt x="14574918" y="76505"/>
                </a:lnTo>
                <a:lnTo>
                  <a:pt x="14574918" y="5266266"/>
                </a:lnTo>
                <a:lnTo>
                  <a:pt x="14558132" y="5310851"/>
                </a:lnTo>
                <a:lnTo>
                  <a:pt x="14519404" y="5338595"/>
                </a:lnTo>
                <a:lnTo>
                  <a:pt x="14503737" y="5342246"/>
                </a:lnTo>
                <a:lnTo>
                  <a:pt x="14498413" y="5342771"/>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488965" y="1053484"/>
            <a:ext cx="1247858" cy="234861"/>
          </a:xfrm>
          <a:prstGeom prst="rect">
            <a:avLst/>
          </a:prstGeom>
        </p:spPr>
        <p:txBody>
          <a:bodyPr vert="horz" wrap="square" lIns="0" tIns="11927" rIns="0" bIns="0" rtlCol="0">
            <a:spAutoFit/>
          </a:bodyPr>
          <a:lstStyle/>
          <a:p>
            <a:pPr marL="9939" defTabSz="715609">
              <a:spcBef>
                <a:spcPts val="94"/>
              </a:spcBef>
            </a:pPr>
            <a:r>
              <a:rPr sz="1448" spc="4" dirty="0">
                <a:solidFill>
                  <a:srgbClr val="04182D"/>
                </a:solidFill>
                <a:latin typeface="Courier New"/>
                <a:cs typeface="Courier New"/>
              </a:rPr>
              <a:t>dogs.info()</a:t>
            </a:r>
            <a:endParaRPr sz="1448">
              <a:solidFill>
                <a:prstClr val="black"/>
              </a:solidFill>
              <a:latin typeface="Courier New"/>
              <a:cs typeface="Courier New"/>
            </a:endParaRPr>
          </a:p>
        </p:txBody>
      </p:sp>
      <p:sp>
        <p:nvSpPr>
          <p:cNvPr id="6" name="object 6"/>
          <p:cNvSpPr txBox="1"/>
          <p:nvPr/>
        </p:nvSpPr>
        <p:spPr>
          <a:xfrm>
            <a:off x="488965" y="1677380"/>
            <a:ext cx="4149090" cy="603415"/>
          </a:xfrm>
          <a:prstGeom prst="rect">
            <a:avLst/>
          </a:prstGeom>
        </p:spPr>
        <p:txBody>
          <a:bodyPr vert="horz" wrap="square" lIns="0" tIns="9442" rIns="0" bIns="0" rtlCol="0">
            <a:spAutoFit/>
          </a:bodyPr>
          <a:lstStyle/>
          <a:p>
            <a:pPr marL="9939" marR="3976" defTabSz="715609">
              <a:lnSpc>
                <a:spcPct val="138000"/>
              </a:lnSpc>
              <a:spcBef>
                <a:spcPts val="74"/>
              </a:spcBef>
            </a:pPr>
            <a:r>
              <a:rPr sz="1448" spc="4" dirty="0">
                <a:solidFill>
                  <a:srgbClr val="FFFFFF"/>
                </a:solidFill>
                <a:latin typeface="Courier New"/>
                <a:cs typeface="Courier New"/>
              </a:rPr>
              <a:t>&lt;class</a:t>
            </a:r>
            <a:r>
              <a:rPr sz="1448" spc="31" dirty="0">
                <a:solidFill>
                  <a:srgbClr val="FFFFFF"/>
                </a:solidFill>
                <a:latin typeface="Courier New"/>
                <a:cs typeface="Courier New"/>
              </a:rPr>
              <a:t> </a:t>
            </a:r>
            <a:r>
              <a:rPr sz="1448" spc="4" dirty="0">
                <a:solidFill>
                  <a:srgbClr val="FFFFFF"/>
                </a:solidFill>
                <a:latin typeface="Courier New"/>
                <a:cs typeface="Courier New"/>
              </a:rPr>
              <a:t>'pandas.core.frame.DataFrame'&gt; </a:t>
            </a:r>
            <a:r>
              <a:rPr sz="1448" spc="-857" dirty="0">
                <a:solidFill>
                  <a:srgbClr val="FFFFFF"/>
                </a:solidFill>
                <a:latin typeface="Courier New"/>
                <a:cs typeface="Courier New"/>
              </a:rPr>
              <a:t> </a:t>
            </a:r>
            <a:r>
              <a:rPr sz="1448" spc="4" dirty="0">
                <a:solidFill>
                  <a:srgbClr val="FFFFFF"/>
                </a:solidFill>
                <a:latin typeface="Courier New"/>
                <a:cs typeface="Courier New"/>
              </a:rPr>
              <a:t>RangeIndex: </a:t>
            </a:r>
            <a:r>
              <a:rPr sz="1448" spc="8" dirty="0">
                <a:solidFill>
                  <a:srgbClr val="FFFFFF"/>
                </a:solidFill>
                <a:latin typeface="Courier New"/>
                <a:cs typeface="Courier New"/>
              </a:rPr>
              <a:t>7 </a:t>
            </a:r>
            <a:r>
              <a:rPr sz="1448" spc="4" dirty="0">
                <a:solidFill>
                  <a:srgbClr val="FFFFFF"/>
                </a:solidFill>
                <a:latin typeface="Courier New"/>
                <a:cs typeface="Courier New"/>
              </a:rPr>
              <a:t>entries,</a:t>
            </a:r>
            <a:r>
              <a:rPr sz="1448" spc="8" dirty="0">
                <a:solidFill>
                  <a:srgbClr val="FFFFFF"/>
                </a:solidFill>
                <a:latin typeface="Courier New"/>
                <a:cs typeface="Courier New"/>
              </a:rPr>
              <a:t> 0 to 6</a:t>
            </a:r>
            <a:endParaRPr sz="1448">
              <a:solidFill>
                <a:prstClr val="black"/>
              </a:solidFill>
              <a:latin typeface="Courier New"/>
              <a:cs typeface="Courier New"/>
            </a:endParaRPr>
          </a:p>
        </p:txBody>
      </p:sp>
      <p:graphicFrame>
        <p:nvGraphicFramePr>
          <p:cNvPr id="7" name="object 7"/>
          <p:cNvGraphicFramePr>
            <a:graphicFrameLocks noGrp="1"/>
          </p:cNvGraphicFramePr>
          <p:nvPr/>
        </p:nvGraphicFramePr>
        <p:xfrm>
          <a:off x="474056" y="2382673"/>
          <a:ext cx="4736988" cy="2664184"/>
        </p:xfrm>
        <a:graphic>
          <a:graphicData uri="http://schemas.openxmlformats.org/drawingml/2006/table">
            <a:tbl>
              <a:tblPr firstRow="1" bandRow="1">
                <a:tableStyleId>{2D5ABB26-0587-4C30-8999-92F81FD0307C}</a:tableStyleId>
              </a:tblPr>
              <a:tblGrid>
                <a:gridCol w="527271">
                  <a:extLst>
                    <a:ext uri="{9D8B030D-6E8A-4147-A177-3AD203B41FA5}">
                      <a16:colId xmlns:a16="http://schemas.microsoft.com/office/drawing/2014/main" val="20000"/>
                    </a:ext>
                  </a:extLst>
                </a:gridCol>
                <a:gridCol w="893030">
                  <a:extLst>
                    <a:ext uri="{9D8B030D-6E8A-4147-A177-3AD203B41FA5}">
                      <a16:colId xmlns:a16="http://schemas.microsoft.com/office/drawing/2014/main" val="20001"/>
                    </a:ext>
                  </a:extLst>
                </a:gridCol>
                <a:gridCol w="781215">
                  <a:extLst>
                    <a:ext uri="{9D8B030D-6E8A-4147-A177-3AD203B41FA5}">
                      <a16:colId xmlns:a16="http://schemas.microsoft.com/office/drawing/2014/main" val="20002"/>
                    </a:ext>
                  </a:extLst>
                </a:gridCol>
                <a:gridCol w="223133">
                  <a:extLst>
                    <a:ext uri="{9D8B030D-6E8A-4147-A177-3AD203B41FA5}">
                      <a16:colId xmlns:a16="http://schemas.microsoft.com/office/drawing/2014/main" val="20003"/>
                    </a:ext>
                  </a:extLst>
                </a:gridCol>
                <a:gridCol w="1506275">
                  <a:extLst>
                    <a:ext uri="{9D8B030D-6E8A-4147-A177-3AD203B41FA5}">
                      <a16:colId xmlns:a16="http://schemas.microsoft.com/office/drawing/2014/main" val="20004"/>
                    </a:ext>
                  </a:extLst>
                </a:gridCol>
                <a:gridCol w="806063">
                  <a:extLst>
                    <a:ext uri="{9D8B030D-6E8A-4147-A177-3AD203B41FA5}">
                      <a16:colId xmlns:a16="http://schemas.microsoft.com/office/drawing/2014/main" val="20005"/>
                    </a:ext>
                  </a:extLst>
                </a:gridCol>
              </a:tblGrid>
              <a:tr h="534725">
                <a:tc>
                  <a:txBody>
                    <a:bodyPr/>
                    <a:lstStyle/>
                    <a:p>
                      <a:pPr marL="31750">
                        <a:lnSpc>
                          <a:spcPts val="2185"/>
                        </a:lnSpc>
                      </a:pPr>
                      <a:r>
                        <a:rPr sz="1400" spc="5" dirty="0">
                          <a:solidFill>
                            <a:srgbClr val="FFFFFF"/>
                          </a:solidFill>
                          <a:latin typeface="Courier New"/>
                          <a:cs typeface="Courier New"/>
                        </a:rPr>
                        <a:t>Data</a:t>
                      </a:r>
                      <a:endParaRPr sz="1400">
                        <a:latin typeface="Courier New"/>
                        <a:cs typeface="Courier New"/>
                      </a:endParaRPr>
                    </a:p>
                    <a:p>
                      <a:pPr marL="173990">
                        <a:lnSpc>
                          <a:spcPct val="100000"/>
                        </a:lnSpc>
                        <a:spcBef>
                          <a:spcPts val="840"/>
                        </a:spcBef>
                      </a:pPr>
                      <a:r>
                        <a:rPr sz="1400" dirty="0">
                          <a:solidFill>
                            <a:srgbClr val="FFFFFF"/>
                          </a:solidFill>
                          <a:latin typeface="Courier New"/>
                          <a:cs typeface="Courier New"/>
                        </a:rPr>
                        <a:t>#</a:t>
                      </a:r>
                      <a:endParaRPr sz="1400">
                        <a:latin typeface="Courier New"/>
                        <a:cs typeface="Courier New"/>
                      </a:endParaRPr>
                    </a:p>
                  </a:txBody>
                  <a:tcPr marL="0" marR="0" marT="0" marB="0"/>
                </a:tc>
                <a:tc>
                  <a:txBody>
                    <a:bodyPr/>
                    <a:lstStyle/>
                    <a:p>
                      <a:pPr marL="71120">
                        <a:lnSpc>
                          <a:spcPts val="2185"/>
                        </a:lnSpc>
                      </a:pPr>
                      <a:r>
                        <a:rPr sz="1400" spc="5" dirty="0">
                          <a:solidFill>
                            <a:srgbClr val="FFFFFF"/>
                          </a:solidFill>
                          <a:latin typeface="Courier New"/>
                          <a:cs typeface="Courier New"/>
                        </a:rPr>
                        <a:t>columns</a:t>
                      </a:r>
                      <a:endParaRPr sz="1400">
                        <a:latin typeface="Courier New"/>
                        <a:cs typeface="Courier New"/>
                      </a:endParaRPr>
                    </a:p>
                    <a:p>
                      <a:pPr marL="71120">
                        <a:lnSpc>
                          <a:spcPct val="100000"/>
                        </a:lnSpc>
                        <a:spcBef>
                          <a:spcPts val="840"/>
                        </a:spcBef>
                      </a:pPr>
                      <a:r>
                        <a:rPr sz="1400" spc="5" dirty="0">
                          <a:solidFill>
                            <a:srgbClr val="FFFFFF"/>
                          </a:solidFill>
                          <a:latin typeface="Courier New"/>
                          <a:cs typeface="Courier New"/>
                        </a:rPr>
                        <a:t>Column</a:t>
                      </a:r>
                      <a:endParaRPr sz="1400">
                        <a:latin typeface="Courier New"/>
                        <a:cs typeface="Courier New"/>
                      </a:endParaRPr>
                    </a:p>
                  </a:txBody>
                  <a:tcPr marL="0" marR="0" marT="0" marB="0"/>
                </a:tc>
                <a:tc>
                  <a:txBody>
                    <a:bodyPr/>
                    <a:lstStyle/>
                    <a:p>
                      <a:pPr marL="71120">
                        <a:lnSpc>
                          <a:spcPts val="2185"/>
                        </a:lnSpc>
                      </a:pPr>
                      <a:r>
                        <a:rPr sz="1400" spc="5" dirty="0">
                          <a:solidFill>
                            <a:srgbClr val="FFFFFF"/>
                          </a:solidFill>
                          <a:latin typeface="Courier New"/>
                          <a:cs typeface="Courier New"/>
                        </a:rPr>
                        <a:t>(total</a:t>
                      </a:r>
                      <a:endParaRPr sz="1400">
                        <a:latin typeface="Courier New"/>
                        <a:cs typeface="Courier New"/>
                      </a:endParaRPr>
                    </a:p>
                  </a:txBody>
                  <a:tcPr marL="0" marR="0" marT="0" marB="0"/>
                </a:tc>
                <a:tc gridSpan="2">
                  <a:txBody>
                    <a:bodyPr/>
                    <a:lstStyle/>
                    <a:p>
                      <a:pPr marL="71120">
                        <a:lnSpc>
                          <a:spcPts val="2185"/>
                        </a:lnSpc>
                      </a:pPr>
                      <a:r>
                        <a:rPr sz="1400" spc="10" dirty="0">
                          <a:solidFill>
                            <a:srgbClr val="FFFFFF"/>
                          </a:solidFill>
                          <a:latin typeface="Courier New"/>
                          <a:cs typeface="Courier New"/>
                        </a:rPr>
                        <a:t>6</a:t>
                      </a:r>
                      <a:r>
                        <a:rPr sz="1400" spc="-30" dirty="0">
                          <a:solidFill>
                            <a:srgbClr val="FFFFFF"/>
                          </a:solidFill>
                          <a:latin typeface="Courier New"/>
                          <a:cs typeface="Courier New"/>
                        </a:rPr>
                        <a:t> </a:t>
                      </a:r>
                      <a:r>
                        <a:rPr sz="1400" spc="5" dirty="0">
                          <a:solidFill>
                            <a:srgbClr val="FFFFFF"/>
                          </a:solidFill>
                          <a:latin typeface="Courier New"/>
                          <a:cs typeface="Courier New"/>
                        </a:rPr>
                        <a:t>columns):</a:t>
                      </a:r>
                      <a:endParaRPr sz="1400">
                        <a:latin typeface="Courier New"/>
                        <a:cs typeface="Courier New"/>
                      </a:endParaRPr>
                    </a:p>
                    <a:p>
                      <a:pPr marL="71120">
                        <a:lnSpc>
                          <a:spcPct val="100000"/>
                        </a:lnSpc>
                        <a:spcBef>
                          <a:spcPts val="840"/>
                        </a:spcBef>
                      </a:pPr>
                      <a:r>
                        <a:rPr sz="1400" spc="5" dirty="0">
                          <a:solidFill>
                            <a:srgbClr val="FFFFFF"/>
                          </a:solidFill>
                          <a:latin typeface="Courier New"/>
                          <a:cs typeface="Courier New"/>
                        </a:rPr>
                        <a:t>Non-Null</a:t>
                      </a:r>
                      <a:r>
                        <a:rPr sz="1400" spc="-20" dirty="0">
                          <a:solidFill>
                            <a:srgbClr val="FFFFFF"/>
                          </a:solidFill>
                          <a:latin typeface="Courier New"/>
                          <a:cs typeface="Courier New"/>
                        </a:rPr>
                        <a:t> </a:t>
                      </a:r>
                      <a:r>
                        <a:rPr sz="1400" spc="5" dirty="0">
                          <a:solidFill>
                            <a:srgbClr val="FFFFFF"/>
                          </a:solidFill>
                          <a:latin typeface="Courier New"/>
                          <a:cs typeface="Courier New"/>
                        </a:rPr>
                        <a:t>Count</a:t>
                      </a:r>
                      <a:endParaRPr sz="1400">
                        <a:latin typeface="Courier New"/>
                        <a:cs typeface="Courier New"/>
                      </a:endParaRPr>
                    </a:p>
                  </a:txBody>
                  <a:tcPr marL="0" marR="0" marT="0" marB="0"/>
                </a:tc>
                <a:tc hMerge="1">
                  <a:txBody>
                    <a:bodyPr/>
                    <a:lstStyle/>
                    <a:p>
                      <a:endParaRPr/>
                    </a:p>
                  </a:txBody>
                  <a:tcPr marL="0" marR="0" marT="0" marB="0"/>
                </a:tc>
                <a:tc>
                  <a:txBody>
                    <a:bodyPr/>
                    <a:lstStyle/>
                    <a:p>
                      <a:pPr>
                        <a:lnSpc>
                          <a:spcPct val="100000"/>
                        </a:lnSpc>
                        <a:spcBef>
                          <a:spcPts val="35"/>
                        </a:spcBef>
                      </a:pPr>
                      <a:endParaRPr sz="2000">
                        <a:latin typeface="Times New Roman"/>
                        <a:cs typeface="Times New Roman"/>
                      </a:endParaRPr>
                    </a:p>
                    <a:p>
                      <a:pPr marL="142240">
                        <a:lnSpc>
                          <a:spcPct val="100000"/>
                        </a:lnSpc>
                        <a:spcBef>
                          <a:spcPts val="5"/>
                        </a:spcBef>
                      </a:pPr>
                      <a:r>
                        <a:rPr sz="1400" spc="5" dirty="0">
                          <a:solidFill>
                            <a:srgbClr val="FFFFFF"/>
                          </a:solidFill>
                          <a:latin typeface="Courier New"/>
                          <a:cs typeface="Courier New"/>
                        </a:rPr>
                        <a:t>Dtype</a:t>
                      </a:r>
                      <a:endParaRPr sz="1400">
                        <a:latin typeface="Courier New"/>
                        <a:cs typeface="Courier New"/>
                      </a:endParaRPr>
                    </a:p>
                  </a:txBody>
                  <a:tcPr marL="0" marR="0" marT="3479" marB="0"/>
                </a:tc>
                <a:extLst>
                  <a:ext uri="{0D108BD9-81ED-4DB2-BD59-A6C34878D82A}">
                    <a16:rowId xmlns:a16="http://schemas.microsoft.com/office/drawing/2014/main" val="10000"/>
                  </a:ext>
                </a:extLst>
              </a:tr>
              <a:tr h="645547">
                <a:tc>
                  <a:txBody>
                    <a:bodyPr/>
                    <a:lstStyle/>
                    <a:p>
                      <a:pPr>
                        <a:lnSpc>
                          <a:spcPct val="100000"/>
                        </a:lnSpc>
                        <a:spcBef>
                          <a:spcPts val="30"/>
                        </a:spcBef>
                      </a:pPr>
                      <a:endParaRPr sz="2500">
                        <a:latin typeface="Times New Roman"/>
                        <a:cs typeface="Times New Roman"/>
                      </a:endParaRPr>
                    </a:p>
                    <a:p>
                      <a:pPr marL="173990">
                        <a:lnSpc>
                          <a:spcPct val="100000"/>
                        </a:lnSpc>
                      </a:pPr>
                      <a:r>
                        <a:rPr sz="1400" dirty="0">
                          <a:solidFill>
                            <a:srgbClr val="FFFFFF"/>
                          </a:solidFill>
                          <a:latin typeface="Courier New"/>
                          <a:cs typeface="Courier New"/>
                        </a:rPr>
                        <a:t>0</a:t>
                      </a:r>
                      <a:endParaRPr sz="1400">
                        <a:latin typeface="Courier New"/>
                        <a:cs typeface="Courier New"/>
                      </a:endParaRPr>
                    </a:p>
                  </a:txBody>
                  <a:tcPr marL="0" marR="0" marT="2982" marB="0"/>
                </a:tc>
                <a:tc gridSpan="2">
                  <a:txBody>
                    <a:bodyPr/>
                    <a:lstStyle/>
                    <a:p>
                      <a:pPr>
                        <a:lnSpc>
                          <a:spcPct val="100000"/>
                        </a:lnSpc>
                        <a:spcBef>
                          <a:spcPts val="30"/>
                        </a:spcBef>
                      </a:pPr>
                      <a:endParaRPr sz="2500">
                        <a:latin typeface="Times New Roman"/>
                        <a:cs typeface="Times New Roman"/>
                      </a:endParaRPr>
                    </a:p>
                    <a:p>
                      <a:pPr marL="71120">
                        <a:lnSpc>
                          <a:spcPct val="100000"/>
                        </a:lnSpc>
                      </a:pPr>
                      <a:r>
                        <a:rPr sz="1400" spc="5" dirty="0">
                          <a:solidFill>
                            <a:srgbClr val="FFFFFF"/>
                          </a:solidFill>
                          <a:latin typeface="Courier New"/>
                          <a:cs typeface="Courier New"/>
                        </a:rPr>
                        <a:t>name</a:t>
                      </a:r>
                      <a:endParaRPr sz="1400">
                        <a:latin typeface="Courier New"/>
                        <a:cs typeface="Courier New"/>
                      </a:endParaRPr>
                    </a:p>
                  </a:txBody>
                  <a:tcPr marL="0" marR="0" marT="2982" marB="0"/>
                </a:tc>
                <a:tc hMerge="1">
                  <a:txBody>
                    <a:bodyPr/>
                    <a:lstStyle/>
                    <a:p>
                      <a:endParaRPr/>
                    </a:p>
                  </a:txBody>
                  <a:tcPr marL="0" marR="0" marT="0" marB="0"/>
                </a:tc>
                <a:tc>
                  <a:txBody>
                    <a:bodyPr/>
                    <a:lstStyle/>
                    <a:p>
                      <a:pPr>
                        <a:lnSpc>
                          <a:spcPct val="100000"/>
                        </a:lnSpc>
                        <a:spcBef>
                          <a:spcPts val="30"/>
                        </a:spcBef>
                      </a:pPr>
                      <a:endParaRPr sz="2500">
                        <a:latin typeface="Times New Roman"/>
                        <a:cs typeface="Times New Roman"/>
                      </a:endParaRPr>
                    </a:p>
                    <a:p>
                      <a:pPr marL="71120">
                        <a:lnSpc>
                          <a:spcPct val="100000"/>
                        </a:lnSpc>
                      </a:pPr>
                      <a:r>
                        <a:rPr sz="1400" dirty="0">
                          <a:solidFill>
                            <a:srgbClr val="FFFFFF"/>
                          </a:solidFill>
                          <a:latin typeface="Courier New"/>
                          <a:cs typeface="Courier New"/>
                        </a:rPr>
                        <a:t>7</a:t>
                      </a:r>
                      <a:endParaRPr sz="1400">
                        <a:latin typeface="Courier New"/>
                        <a:cs typeface="Courier New"/>
                      </a:endParaRPr>
                    </a:p>
                  </a:txBody>
                  <a:tcPr marL="0" marR="0" marT="2982" marB="0"/>
                </a:tc>
                <a:tc>
                  <a:txBody>
                    <a:bodyPr/>
                    <a:lstStyle/>
                    <a:p>
                      <a:pPr>
                        <a:lnSpc>
                          <a:spcPct val="100000"/>
                        </a:lnSpc>
                        <a:spcBef>
                          <a:spcPts val="30"/>
                        </a:spcBef>
                      </a:pPr>
                      <a:endParaRPr sz="2500">
                        <a:latin typeface="Times New Roman"/>
                        <a:cs typeface="Times New Roman"/>
                      </a:endParaRPr>
                    </a:p>
                    <a:p>
                      <a:pPr marL="71120">
                        <a:lnSpc>
                          <a:spcPct val="100000"/>
                        </a:lnSpc>
                      </a:pPr>
                      <a:r>
                        <a:rPr sz="1400" spc="5" dirty="0">
                          <a:solidFill>
                            <a:srgbClr val="FFFFFF"/>
                          </a:solidFill>
                          <a:latin typeface="Courier New"/>
                          <a:cs typeface="Courier New"/>
                        </a:rPr>
                        <a:t>non-null</a:t>
                      </a:r>
                      <a:endParaRPr sz="1400">
                        <a:latin typeface="Courier New"/>
                        <a:cs typeface="Courier New"/>
                      </a:endParaRPr>
                    </a:p>
                  </a:txBody>
                  <a:tcPr marL="0" marR="0" marT="2982" marB="0"/>
                </a:tc>
                <a:tc>
                  <a:txBody>
                    <a:bodyPr/>
                    <a:lstStyle/>
                    <a:p>
                      <a:pPr>
                        <a:lnSpc>
                          <a:spcPct val="100000"/>
                        </a:lnSpc>
                        <a:spcBef>
                          <a:spcPts val="30"/>
                        </a:spcBef>
                      </a:pPr>
                      <a:endParaRPr sz="2500">
                        <a:latin typeface="Times New Roman"/>
                        <a:cs typeface="Times New Roman"/>
                      </a:endParaRPr>
                    </a:p>
                    <a:p>
                      <a:pPr marL="142240">
                        <a:lnSpc>
                          <a:spcPct val="100000"/>
                        </a:lnSpc>
                      </a:pPr>
                      <a:r>
                        <a:rPr sz="1400" spc="5" dirty="0">
                          <a:solidFill>
                            <a:srgbClr val="FFFFFF"/>
                          </a:solidFill>
                          <a:latin typeface="Courier New"/>
                          <a:cs typeface="Courier New"/>
                        </a:rPr>
                        <a:t>object</a:t>
                      </a:r>
                      <a:endParaRPr sz="1400">
                        <a:latin typeface="Courier New"/>
                        <a:cs typeface="Courier New"/>
                      </a:endParaRPr>
                    </a:p>
                  </a:txBody>
                  <a:tcPr marL="0" marR="0" marT="2982" marB="0"/>
                </a:tc>
                <a:extLst>
                  <a:ext uri="{0D108BD9-81ED-4DB2-BD59-A6C34878D82A}">
                    <a16:rowId xmlns:a16="http://schemas.microsoft.com/office/drawing/2014/main" val="10001"/>
                  </a:ext>
                </a:extLst>
              </a:tr>
              <a:tr h="304137">
                <a:tc>
                  <a:txBody>
                    <a:bodyPr/>
                    <a:lstStyle/>
                    <a:p>
                      <a:pPr marL="173990">
                        <a:lnSpc>
                          <a:spcPct val="100000"/>
                        </a:lnSpc>
                        <a:spcBef>
                          <a:spcPts val="335"/>
                        </a:spcBef>
                      </a:pPr>
                      <a:r>
                        <a:rPr sz="1400" dirty="0">
                          <a:solidFill>
                            <a:srgbClr val="FFFFFF"/>
                          </a:solidFill>
                          <a:latin typeface="Courier New"/>
                          <a:cs typeface="Courier New"/>
                        </a:rPr>
                        <a:t>1</a:t>
                      </a:r>
                      <a:endParaRPr sz="1400">
                        <a:latin typeface="Courier New"/>
                        <a:cs typeface="Courier New"/>
                      </a:endParaRPr>
                    </a:p>
                  </a:txBody>
                  <a:tcPr marL="0" marR="0" marT="33296" marB="0"/>
                </a:tc>
                <a:tc gridSpan="2">
                  <a:txBody>
                    <a:bodyPr/>
                    <a:lstStyle/>
                    <a:p>
                      <a:pPr marL="71120">
                        <a:lnSpc>
                          <a:spcPct val="100000"/>
                        </a:lnSpc>
                        <a:spcBef>
                          <a:spcPts val="335"/>
                        </a:spcBef>
                      </a:pPr>
                      <a:r>
                        <a:rPr sz="1400" spc="5" dirty="0">
                          <a:solidFill>
                            <a:srgbClr val="FFFFFF"/>
                          </a:solidFill>
                          <a:latin typeface="Courier New"/>
                          <a:cs typeface="Courier New"/>
                        </a:rPr>
                        <a:t>breed</a:t>
                      </a:r>
                      <a:endParaRPr sz="1400">
                        <a:latin typeface="Courier New"/>
                        <a:cs typeface="Courier New"/>
                      </a:endParaRPr>
                    </a:p>
                  </a:txBody>
                  <a:tcPr marL="0" marR="0" marT="33296" marB="0"/>
                </a:tc>
                <a:tc hMerge="1">
                  <a:txBody>
                    <a:bodyPr/>
                    <a:lstStyle/>
                    <a:p>
                      <a:endParaRPr/>
                    </a:p>
                  </a:txBody>
                  <a:tcPr marL="0" marR="0" marT="0" marB="0"/>
                </a:tc>
                <a:tc>
                  <a:txBody>
                    <a:bodyPr/>
                    <a:lstStyle/>
                    <a:p>
                      <a:pPr marL="71120">
                        <a:lnSpc>
                          <a:spcPct val="100000"/>
                        </a:lnSpc>
                        <a:spcBef>
                          <a:spcPts val="335"/>
                        </a:spcBef>
                      </a:pPr>
                      <a:r>
                        <a:rPr sz="1400" dirty="0">
                          <a:solidFill>
                            <a:srgbClr val="FFFFFF"/>
                          </a:solidFill>
                          <a:latin typeface="Courier New"/>
                          <a:cs typeface="Courier New"/>
                        </a:rPr>
                        <a:t>7</a:t>
                      </a:r>
                      <a:endParaRPr sz="1400">
                        <a:latin typeface="Courier New"/>
                        <a:cs typeface="Courier New"/>
                      </a:endParaRPr>
                    </a:p>
                  </a:txBody>
                  <a:tcPr marL="0" marR="0" marT="33296" marB="0"/>
                </a:tc>
                <a:tc>
                  <a:txBody>
                    <a:bodyPr/>
                    <a:lstStyle/>
                    <a:p>
                      <a:pPr marL="71120">
                        <a:lnSpc>
                          <a:spcPct val="100000"/>
                        </a:lnSpc>
                        <a:spcBef>
                          <a:spcPts val="335"/>
                        </a:spcBef>
                      </a:pPr>
                      <a:r>
                        <a:rPr sz="1400" spc="5" dirty="0">
                          <a:solidFill>
                            <a:srgbClr val="FFFFFF"/>
                          </a:solidFill>
                          <a:latin typeface="Courier New"/>
                          <a:cs typeface="Courier New"/>
                        </a:rPr>
                        <a:t>non-null</a:t>
                      </a:r>
                      <a:endParaRPr sz="1400">
                        <a:latin typeface="Courier New"/>
                        <a:cs typeface="Courier New"/>
                      </a:endParaRPr>
                    </a:p>
                  </a:txBody>
                  <a:tcPr marL="0" marR="0" marT="33296" marB="0"/>
                </a:tc>
                <a:tc>
                  <a:txBody>
                    <a:bodyPr/>
                    <a:lstStyle/>
                    <a:p>
                      <a:pPr marL="142240">
                        <a:lnSpc>
                          <a:spcPct val="100000"/>
                        </a:lnSpc>
                        <a:spcBef>
                          <a:spcPts val="335"/>
                        </a:spcBef>
                      </a:pPr>
                      <a:r>
                        <a:rPr sz="1400" spc="5" dirty="0">
                          <a:solidFill>
                            <a:srgbClr val="FFFFFF"/>
                          </a:solidFill>
                          <a:latin typeface="Courier New"/>
                          <a:cs typeface="Courier New"/>
                        </a:rPr>
                        <a:t>object</a:t>
                      </a:r>
                      <a:endParaRPr sz="1400">
                        <a:latin typeface="Courier New"/>
                        <a:cs typeface="Courier New"/>
                      </a:endParaRPr>
                    </a:p>
                  </a:txBody>
                  <a:tcPr marL="0" marR="0" marT="33296" marB="0"/>
                </a:tc>
                <a:extLst>
                  <a:ext uri="{0D108BD9-81ED-4DB2-BD59-A6C34878D82A}">
                    <a16:rowId xmlns:a16="http://schemas.microsoft.com/office/drawing/2014/main" val="10002"/>
                  </a:ext>
                </a:extLst>
              </a:tr>
              <a:tr h="304137">
                <a:tc>
                  <a:txBody>
                    <a:bodyPr/>
                    <a:lstStyle/>
                    <a:p>
                      <a:pPr marL="173990">
                        <a:lnSpc>
                          <a:spcPct val="100000"/>
                        </a:lnSpc>
                        <a:spcBef>
                          <a:spcPts val="335"/>
                        </a:spcBef>
                      </a:pPr>
                      <a:r>
                        <a:rPr sz="1400" dirty="0">
                          <a:solidFill>
                            <a:srgbClr val="FFFFFF"/>
                          </a:solidFill>
                          <a:latin typeface="Courier New"/>
                          <a:cs typeface="Courier New"/>
                        </a:rPr>
                        <a:t>2</a:t>
                      </a:r>
                      <a:endParaRPr sz="1400">
                        <a:latin typeface="Courier New"/>
                        <a:cs typeface="Courier New"/>
                      </a:endParaRPr>
                    </a:p>
                  </a:txBody>
                  <a:tcPr marL="0" marR="0" marT="33296" marB="0"/>
                </a:tc>
                <a:tc gridSpan="2">
                  <a:txBody>
                    <a:bodyPr/>
                    <a:lstStyle/>
                    <a:p>
                      <a:pPr marL="71120">
                        <a:lnSpc>
                          <a:spcPct val="100000"/>
                        </a:lnSpc>
                        <a:spcBef>
                          <a:spcPts val="335"/>
                        </a:spcBef>
                      </a:pPr>
                      <a:r>
                        <a:rPr sz="1400" spc="5" dirty="0">
                          <a:solidFill>
                            <a:srgbClr val="FFFFFF"/>
                          </a:solidFill>
                          <a:latin typeface="Courier New"/>
                          <a:cs typeface="Courier New"/>
                        </a:rPr>
                        <a:t>color</a:t>
                      </a:r>
                      <a:endParaRPr sz="1400">
                        <a:latin typeface="Courier New"/>
                        <a:cs typeface="Courier New"/>
                      </a:endParaRPr>
                    </a:p>
                  </a:txBody>
                  <a:tcPr marL="0" marR="0" marT="33296" marB="0"/>
                </a:tc>
                <a:tc hMerge="1">
                  <a:txBody>
                    <a:bodyPr/>
                    <a:lstStyle/>
                    <a:p>
                      <a:endParaRPr/>
                    </a:p>
                  </a:txBody>
                  <a:tcPr marL="0" marR="0" marT="0" marB="0"/>
                </a:tc>
                <a:tc>
                  <a:txBody>
                    <a:bodyPr/>
                    <a:lstStyle/>
                    <a:p>
                      <a:pPr marL="71120">
                        <a:lnSpc>
                          <a:spcPct val="100000"/>
                        </a:lnSpc>
                        <a:spcBef>
                          <a:spcPts val="335"/>
                        </a:spcBef>
                      </a:pPr>
                      <a:r>
                        <a:rPr sz="1400" dirty="0">
                          <a:solidFill>
                            <a:srgbClr val="FFFFFF"/>
                          </a:solidFill>
                          <a:latin typeface="Courier New"/>
                          <a:cs typeface="Courier New"/>
                        </a:rPr>
                        <a:t>7</a:t>
                      </a:r>
                      <a:endParaRPr sz="1400">
                        <a:latin typeface="Courier New"/>
                        <a:cs typeface="Courier New"/>
                      </a:endParaRPr>
                    </a:p>
                  </a:txBody>
                  <a:tcPr marL="0" marR="0" marT="33296" marB="0"/>
                </a:tc>
                <a:tc>
                  <a:txBody>
                    <a:bodyPr/>
                    <a:lstStyle/>
                    <a:p>
                      <a:pPr marL="71120">
                        <a:lnSpc>
                          <a:spcPct val="100000"/>
                        </a:lnSpc>
                        <a:spcBef>
                          <a:spcPts val="335"/>
                        </a:spcBef>
                      </a:pPr>
                      <a:r>
                        <a:rPr sz="1400" spc="5" dirty="0">
                          <a:solidFill>
                            <a:srgbClr val="FFFFFF"/>
                          </a:solidFill>
                          <a:latin typeface="Courier New"/>
                          <a:cs typeface="Courier New"/>
                        </a:rPr>
                        <a:t>non-null</a:t>
                      </a:r>
                      <a:endParaRPr sz="1400">
                        <a:latin typeface="Courier New"/>
                        <a:cs typeface="Courier New"/>
                      </a:endParaRPr>
                    </a:p>
                  </a:txBody>
                  <a:tcPr marL="0" marR="0" marT="33296" marB="0"/>
                </a:tc>
                <a:tc>
                  <a:txBody>
                    <a:bodyPr/>
                    <a:lstStyle/>
                    <a:p>
                      <a:pPr marL="142240">
                        <a:lnSpc>
                          <a:spcPct val="100000"/>
                        </a:lnSpc>
                        <a:spcBef>
                          <a:spcPts val="335"/>
                        </a:spcBef>
                      </a:pPr>
                      <a:r>
                        <a:rPr sz="1400" spc="5" dirty="0">
                          <a:solidFill>
                            <a:srgbClr val="FFFFFF"/>
                          </a:solidFill>
                          <a:latin typeface="Courier New"/>
                          <a:cs typeface="Courier New"/>
                        </a:rPr>
                        <a:t>object</a:t>
                      </a:r>
                      <a:endParaRPr sz="1400">
                        <a:latin typeface="Courier New"/>
                        <a:cs typeface="Courier New"/>
                      </a:endParaRPr>
                    </a:p>
                  </a:txBody>
                  <a:tcPr marL="0" marR="0" marT="33296" marB="0"/>
                </a:tc>
                <a:extLst>
                  <a:ext uri="{0D108BD9-81ED-4DB2-BD59-A6C34878D82A}">
                    <a16:rowId xmlns:a16="http://schemas.microsoft.com/office/drawing/2014/main" val="10003"/>
                  </a:ext>
                </a:extLst>
              </a:tr>
              <a:tr h="304137">
                <a:tc>
                  <a:txBody>
                    <a:bodyPr/>
                    <a:lstStyle/>
                    <a:p>
                      <a:pPr marL="173990">
                        <a:lnSpc>
                          <a:spcPct val="100000"/>
                        </a:lnSpc>
                        <a:spcBef>
                          <a:spcPts val="335"/>
                        </a:spcBef>
                      </a:pPr>
                      <a:r>
                        <a:rPr sz="1400" dirty="0">
                          <a:solidFill>
                            <a:srgbClr val="FFFFFF"/>
                          </a:solidFill>
                          <a:latin typeface="Courier New"/>
                          <a:cs typeface="Courier New"/>
                        </a:rPr>
                        <a:t>3</a:t>
                      </a:r>
                      <a:endParaRPr sz="1400">
                        <a:latin typeface="Courier New"/>
                        <a:cs typeface="Courier New"/>
                      </a:endParaRPr>
                    </a:p>
                  </a:txBody>
                  <a:tcPr marL="0" marR="0" marT="33296" marB="0"/>
                </a:tc>
                <a:tc gridSpan="2">
                  <a:txBody>
                    <a:bodyPr/>
                    <a:lstStyle/>
                    <a:p>
                      <a:pPr marL="71120">
                        <a:lnSpc>
                          <a:spcPct val="100000"/>
                        </a:lnSpc>
                        <a:spcBef>
                          <a:spcPts val="335"/>
                        </a:spcBef>
                      </a:pPr>
                      <a:r>
                        <a:rPr sz="1400" spc="5" dirty="0">
                          <a:solidFill>
                            <a:srgbClr val="FFFFFF"/>
                          </a:solidFill>
                          <a:latin typeface="Courier New"/>
                          <a:cs typeface="Courier New"/>
                        </a:rPr>
                        <a:t>height_cm</a:t>
                      </a:r>
                      <a:endParaRPr sz="1400">
                        <a:latin typeface="Courier New"/>
                        <a:cs typeface="Courier New"/>
                      </a:endParaRPr>
                    </a:p>
                  </a:txBody>
                  <a:tcPr marL="0" marR="0" marT="33296" marB="0"/>
                </a:tc>
                <a:tc hMerge="1">
                  <a:txBody>
                    <a:bodyPr/>
                    <a:lstStyle/>
                    <a:p>
                      <a:endParaRPr/>
                    </a:p>
                  </a:txBody>
                  <a:tcPr marL="0" marR="0" marT="0" marB="0"/>
                </a:tc>
                <a:tc>
                  <a:txBody>
                    <a:bodyPr/>
                    <a:lstStyle/>
                    <a:p>
                      <a:pPr marL="71120">
                        <a:lnSpc>
                          <a:spcPct val="100000"/>
                        </a:lnSpc>
                        <a:spcBef>
                          <a:spcPts val="335"/>
                        </a:spcBef>
                      </a:pPr>
                      <a:r>
                        <a:rPr sz="1400" dirty="0">
                          <a:solidFill>
                            <a:srgbClr val="FFFFFF"/>
                          </a:solidFill>
                          <a:latin typeface="Courier New"/>
                          <a:cs typeface="Courier New"/>
                        </a:rPr>
                        <a:t>7</a:t>
                      </a:r>
                      <a:endParaRPr sz="1400">
                        <a:latin typeface="Courier New"/>
                        <a:cs typeface="Courier New"/>
                      </a:endParaRPr>
                    </a:p>
                  </a:txBody>
                  <a:tcPr marL="0" marR="0" marT="33296" marB="0"/>
                </a:tc>
                <a:tc>
                  <a:txBody>
                    <a:bodyPr/>
                    <a:lstStyle/>
                    <a:p>
                      <a:pPr marL="71120">
                        <a:lnSpc>
                          <a:spcPct val="100000"/>
                        </a:lnSpc>
                        <a:spcBef>
                          <a:spcPts val="335"/>
                        </a:spcBef>
                      </a:pPr>
                      <a:r>
                        <a:rPr sz="1400" spc="5" dirty="0">
                          <a:solidFill>
                            <a:srgbClr val="FFFFFF"/>
                          </a:solidFill>
                          <a:latin typeface="Courier New"/>
                          <a:cs typeface="Courier New"/>
                        </a:rPr>
                        <a:t>non-null</a:t>
                      </a:r>
                      <a:endParaRPr sz="1400">
                        <a:latin typeface="Courier New"/>
                        <a:cs typeface="Courier New"/>
                      </a:endParaRPr>
                    </a:p>
                  </a:txBody>
                  <a:tcPr marL="0" marR="0" marT="33296" marB="0"/>
                </a:tc>
                <a:tc>
                  <a:txBody>
                    <a:bodyPr/>
                    <a:lstStyle/>
                    <a:p>
                      <a:pPr marL="142240">
                        <a:lnSpc>
                          <a:spcPct val="100000"/>
                        </a:lnSpc>
                        <a:spcBef>
                          <a:spcPts val="335"/>
                        </a:spcBef>
                      </a:pPr>
                      <a:r>
                        <a:rPr sz="1400" spc="5" dirty="0">
                          <a:solidFill>
                            <a:srgbClr val="FFFFFF"/>
                          </a:solidFill>
                          <a:latin typeface="Courier New"/>
                          <a:cs typeface="Courier New"/>
                        </a:rPr>
                        <a:t>int64</a:t>
                      </a:r>
                      <a:endParaRPr sz="1400">
                        <a:latin typeface="Courier New"/>
                        <a:cs typeface="Courier New"/>
                      </a:endParaRPr>
                    </a:p>
                  </a:txBody>
                  <a:tcPr marL="0" marR="0" marT="33296" marB="0"/>
                </a:tc>
                <a:extLst>
                  <a:ext uri="{0D108BD9-81ED-4DB2-BD59-A6C34878D82A}">
                    <a16:rowId xmlns:a16="http://schemas.microsoft.com/office/drawing/2014/main" val="10004"/>
                  </a:ext>
                </a:extLst>
              </a:tr>
              <a:tr h="304137">
                <a:tc>
                  <a:txBody>
                    <a:bodyPr/>
                    <a:lstStyle/>
                    <a:p>
                      <a:pPr marL="173990">
                        <a:lnSpc>
                          <a:spcPct val="100000"/>
                        </a:lnSpc>
                        <a:spcBef>
                          <a:spcPts val="335"/>
                        </a:spcBef>
                      </a:pPr>
                      <a:r>
                        <a:rPr sz="1400" dirty="0">
                          <a:solidFill>
                            <a:srgbClr val="FFFFFF"/>
                          </a:solidFill>
                          <a:latin typeface="Courier New"/>
                          <a:cs typeface="Courier New"/>
                        </a:rPr>
                        <a:t>4</a:t>
                      </a:r>
                      <a:endParaRPr sz="1400">
                        <a:latin typeface="Courier New"/>
                        <a:cs typeface="Courier New"/>
                      </a:endParaRPr>
                    </a:p>
                  </a:txBody>
                  <a:tcPr marL="0" marR="0" marT="33296" marB="0"/>
                </a:tc>
                <a:tc gridSpan="2">
                  <a:txBody>
                    <a:bodyPr/>
                    <a:lstStyle/>
                    <a:p>
                      <a:pPr marL="71120">
                        <a:lnSpc>
                          <a:spcPct val="100000"/>
                        </a:lnSpc>
                        <a:spcBef>
                          <a:spcPts val="335"/>
                        </a:spcBef>
                      </a:pPr>
                      <a:r>
                        <a:rPr sz="1400" spc="5" dirty="0">
                          <a:solidFill>
                            <a:srgbClr val="FFFFFF"/>
                          </a:solidFill>
                          <a:latin typeface="Courier New"/>
                          <a:cs typeface="Courier New"/>
                        </a:rPr>
                        <a:t>weight_kg</a:t>
                      </a:r>
                      <a:endParaRPr sz="1400">
                        <a:latin typeface="Courier New"/>
                        <a:cs typeface="Courier New"/>
                      </a:endParaRPr>
                    </a:p>
                  </a:txBody>
                  <a:tcPr marL="0" marR="0" marT="33296" marB="0"/>
                </a:tc>
                <a:tc hMerge="1">
                  <a:txBody>
                    <a:bodyPr/>
                    <a:lstStyle/>
                    <a:p>
                      <a:endParaRPr/>
                    </a:p>
                  </a:txBody>
                  <a:tcPr marL="0" marR="0" marT="0" marB="0"/>
                </a:tc>
                <a:tc>
                  <a:txBody>
                    <a:bodyPr/>
                    <a:lstStyle/>
                    <a:p>
                      <a:pPr marL="71120">
                        <a:lnSpc>
                          <a:spcPct val="100000"/>
                        </a:lnSpc>
                        <a:spcBef>
                          <a:spcPts val="335"/>
                        </a:spcBef>
                      </a:pPr>
                      <a:r>
                        <a:rPr sz="1400" dirty="0">
                          <a:solidFill>
                            <a:srgbClr val="FFFFFF"/>
                          </a:solidFill>
                          <a:latin typeface="Courier New"/>
                          <a:cs typeface="Courier New"/>
                        </a:rPr>
                        <a:t>7</a:t>
                      </a:r>
                      <a:endParaRPr sz="1400">
                        <a:latin typeface="Courier New"/>
                        <a:cs typeface="Courier New"/>
                      </a:endParaRPr>
                    </a:p>
                  </a:txBody>
                  <a:tcPr marL="0" marR="0" marT="33296" marB="0"/>
                </a:tc>
                <a:tc>
                  <a:txBody>
                    <a:bodyPr/>
                    <a:lstStyle/>
                    <a:p>
                      <a:pPr marL="71120">
                        <a:lnSpc>
                          <a:spcPct val="100000"/>
                        </a:lnSpc>
                        <a:spcBef>
                          <a:spcPts val="335"/>
                        </a:spcBef>
                      </a:pPr>
                      <a:r>
                        <a:rPr sz="1400" spc="5" dirty="0">
                          <a:solidFill>
                            <a:srgbClr val="FFFFFF"/>
                          </a:solidFill>
                          <a:latin typeface="Courier New"/>
                          <a:cs typeface="Courier New"/>
                        </a:rPr>
                        <a:t>non-null</a:t>
                      </a:r>
                      <a:endParaRPr sz="1400">
                        <a:latin typeface="Courier New"/>
                        <a:cs typeface="Courier New"/>
                      </a:endParaRPr>
                    </a:p>
                  </a:txBody>
                  <a:tcPr marL="0" marR="0" marT="33296" marB="0"/>
                </a:tc>
                <a:tc>
                  <a:txBody>
                    <a:bodyPr/>
                    <a:lstStyle/>
                    <a:p>
                      <a:pPr marL="142240">
                        <a:lnSpc>
                          <a:spcPct val="100000"/>
                        </a:lnSpc>
                        <a:spcBef>
                          <a:spcPts val="335"/>
                        </a:spcBef>
                      </a:pPr>
                      <a:r>
                        <a:rPr sz="1400" spc="5" dirty="0">
                          <a:solidFill>
                            <a:srgbClr val="FFFFFF"/>
                          </a:solidFill>
                          <a:latin typeface="Courier New"/>
                          <a:cs typeface="Courier New"/>
                        </a:rPr>
                        <a:t>int64</a:t>
                      </a:r>
                      <a:endParaRPr sz="1400">
                        <a:latin typeface="Courier New"/>
                        <a:cs typeface="Courier New"/>
                      </a:endParaRPr>
                    </a:p>
                  </a:txBody>
                  <a:tcPr marL="0" marR="0" marT="33296" marB="0"/>
                </a:tc>
                <a:extLst>
                  <a:ext uri="{0D108BD9-81ED-4DB2-BD59-A6C34878D82A}">
                    <a16:rowId xmlns:a16="http://schemas.microsoft.com/office/drawing/2014/main" val="10005"/>
                  </a:ext>
                </a:extLst>
              </a:tr>
              <a:tr h="267363">
                <a:tc>
                  <a:txBody>
                    <a:bodyPr/>
                    <a:lstStyle/>
                    <a:p>
                      <a:pPr marL="173990">
                        <a:lnSpc>
                          <a:spcPct val="100000"/>
                        </a:lnSpc>
                        <a:spcBef>
                          <a:spcPts val="335"/>
                        </a:spcBef>
                      </a:pPr>
                      <a:r>
                        <a:rPr sz="1400" dirty="0">
                          <a:solidFill>
                            <a:srgbClr val="FFFFFF"/>
                          </a:solidFill>
                          <a:latin typeface="Courier New"/>
                          <a:cs typeface="Courier New"/>
                        </a:rPr>
                        <a:t>5</a:t>
                      </a:r>
                      <a:endParaRPr sz="1400">
                        <a:latin typeface="Courier New"/>
                        <a:cs typeface="Courier New"/>
                      </a:endParaRPr>
                    </a:p>
                  </a:txBody>
                  <a:tcPr marL="0" marR="0" marT="33296" marB="0"/>
                </a:tc>
                <a:tc gridSpan="2">
                  <a:txBody>
                    <a:bodyPr/>
                    <a:lstStyle/>
                    <a:p>
                      <a:pPr marL="71120">
                        <a:lnSpc>
                          <a:spcPct val="100000"/>
                        </a:lnSpc>
                        <a:spcBef>
                          <a:spcPts val="335"/>
                        </a:spcBef>
                      </a:pPr>
                      <a:r>
                        <a:rPr sz="1400" spc="5" dirty="0">
                          <a:solidFill>
                            <a:srgbClr val="FFFFFF"/>
                          </a:solidFill>
                          <a:latin typeface="Courier New"/>
                          <a:cs typeface="Courier New"/>
                        </a:rPr>
                        <a:t>date_of_birth</a:t>
                      </a:r>
                      <a:endParaRPr sz="1400">
                        <a:latin typeface="Courier New"/>
                        <a:cs typeface="Courier New"/>
                      </a:endParaRPr>
                    </a:p>
                  </a:txBody>
                  <a:tcPr marL="0" marR="0" marT="33296" marB="0"/>
                </a:tc>
                <a:tc hMerge="1">
                  <a:txBody>
                    <a:bodyPr/>
                    <a:lstStyle/>
                    <a:p>
                      <a:endParaRPr/>
                    </a:p>
                  </a:txBody>
                  <a:tcPr marL="0" marR="0" marT="0" marB="0"/>
                </a:tc>
                <a:tc>
                  <a:txBody>
                    <a:bodyPr/>
                    <a:lstStyle/>
                    <a:p>
                      <a:pPr marL="71120">
                        <a:lnSpc>
                          <a:spcPct val="100000"/>
                        </a:lnSpc>
                        <a:spcBef>
                          <a:spcPts val="335"/>
                        </a:spcBef>
                      </a:pPr>
                      <a:r>
                        <a:rPr sz="1400" dirty="0">
                          <a:solidFill>
                            <a:srgbClr val="FFFFFF"/>
                          </a:solidFill>
                          <a:latin typeface="Courier New"/>
                          <a:cs typeface="Courier New"/>
                        </a:rPr>
                        <a:t>7</a:t>
                      </a:r>
                      <a:endParaRPr sz="1400">
                        <a:latin typeface="Courier New"/>
                        <a:cs typeface="Courier New"/>
                      </a:endParaRPr>
                    </a:p>
                  </a:txBody>
                  <a:tcPr marL="0" marR="0" marT="33296" marB="0"/>
                </a:tc>
                <a:tc>
                  <a:txBody>
                    <a:bodyPr/>
                    <a:lstStyle/>
                    <a:p>
                      <a:pPr marL="71120">
                        <a:lnSpc>
                          <a:spcPct val="100000"/>
                        </a:lnSpc>
                        <a:spcBef>
                          <a:spcPts val="335"/>
                        </a:spcBef>
                      </a:pPr>
                      <a:r>
                        <a:rPr sz="1400" spc="5" dirty="0">
                          <a:solidFill>
                            <a:srgbClr val="FFFFFF"/>
                          </a:solidFill>
                          <a:latin typeface="Courier New"/>
                          <a:cs typeface="Courier New"/>
                        </a:rPr>
                        <a:t>non-null</a:t>
                      </a:r>
                      <a:endParaRPr sz="1400">
                        <a:latin typeface="Courier New"/>
                        <a:cs typeface="Courier New"/>
                      </a:endParaRPr>
                    </a:p>
                  </a:txBody>
                  <a:tcPr marL="0" marR="0" marT="33296" marB="0"/>
                </a:tc>
                <a:tc>
                  <a:txBody>
                    <a:bodyPr/>
                    <a:lstStyle/>
                    <a:p>
                      <a:pPr marL="142240">
                        <a:lnSpc>
                          <a:spcPct val="100000"/>
                        </a:lnSpc>
                        <a:spcBef>
                          <a:spcPts val="335"/>
                        </a:spcBef>
                      </a:pPr>
                      <a:r>
                        <a:rPr sz="1400" spc="5" dirty="0">
                          <a:solidFill>
                            <a:srgbClr val="FFFFFF"/>
                          </a:solidFill>
                          <a:latin typeface="Courier New"/>
                          <a:cs typeface="Courier New"/>
                        </a:rPr>
                        <a:t>object</a:t>
                      </a:r>
                      <a:endParaRPr sz="1400">
                        <a:latin typeface="Courier New"/>
                        <a:cs typeface="Courier New"/>
                      </a:endParaRPr>
                    </a:p>
                  </a:txBody>
                  <a:tcPr marL="0" marR="0" marT="33296" marB="0"/>
                </a:tc>
                <a:extLst>
                  <a:ext uri="{0D108BD9-81ED-4DB2-BD59-A6C34878D82A}">
                    <a16:rowId xmlns:a16="http://schemas.microsoft.com/office/drawing/2014/main" val="10006"/>
                  </a:ext>
                </a:extLst>
              </a:tr>
            </a:tbl>
          </a:graphicData>
        </a:graphic>
      </p:graphicFrame>
      <p:sp>
        <p:nvSpPr>
          <p:cNvPr id="8" name="object 8"/>
          <p:cNvSpPr/>
          <p:nvPr/>
        </p:nvSpPr>
        <p:spPr>
          <a:xfrm>
            <a:off x="610496" y="3110585"/>
            <a:ext cx="223630" cy="0"/>
          </a:xfrm>
          <a:custGeom>
            <a:avLst/>
            <a:gdLst/>
            <a:ahLst/>
            <a:cxnLst/>
            <a:rect l="l" t="t" r="r" b="b"/>
            <a:pathLst>
              <a:path w="285750">
                <a:moveTo>
                  <a:pt x="0" y="0"/>
                </a:moveTo>
                <a:lnTo>
                  <a:pt x="285307" y="0"/>
                </a:lnTo>
              </a:path>
            </a:pathLst>
          </a:custGeom>
          <a:ln w="19029">
            <a:solidFill>
              <a:srgbClr val="FEFEFE"/>
            </a:solidFill>
            <a:prstDash val="lgDash"/>
          </a:ln>
        </p:spPr>
        <p:txBody>
          <a:bodyPr wrap="square" lIns="0" tIns="0" rIns="0" bIns="0" rtlCol="0"/>
          <a:lstStyle/>
          <a:p>
            <a:pPr defTabSz="715609"/>
            <a:endParaRPr sz="1409">
              <a:solidFill>
                <a:prstClr val="black"/>
              </a:solidFill>
              <a:latin typeface="Calibri"/>
            </a:endParaRPr>
          </a:p>
        </p:txBody>
      </p:sp>
      <p:sp>
        <p:nvSpPr>
          <p:cNvPr id="9" name="object 9"/>
          <p:cNvSpPr/>
          <p:nvPr/>
        </p:nvSpPr>
        <p:spPr>
          <a:xfrm>
            <a:off x="1056859" y="3110585"/>
            <a:ext cx="669897" cy="0"/>
          </a:xfrm>
          <a:custGeom>
            <a:avLst/>
            <a:gdLst/>
            <a:ahLst/>
            <a:cxnLst/>
            <a:rect l="l" t="t" r="r" b="b"/>
            <a:pathLst>
              <a:path w="855980">
                <a:moveTo>
                  <a:pt x="0" y="0"/>
                </a:moveTo>
                <a:lnTo>
                  <a:pt x="855661" y="0"/>
                </a:lnTo>
              </a:path>
            </a:pathLst>
          </a:custGeom>
          <a:ln w="19029">
            <a:solidFill>
              <a:srgbClr val="FEFEFE"/>
            </a:solidFill>
            <a:prstDash val="lgDash"/>
          </a:ln>
        </p:spPr>
        <p:txBody>
          <a:bodyPr wrap="square" lIns="0" tIns="0" rIns="0" bIns="0" rtlCol="0"/>
          <a:lstStyle/>
          <a:p>
            <a:pPr defTabSz="715609"/>
            <a:endParaRPr sz="1409">
              <a:solidFill>
                <a:prstClr val="black"/>
              </a:solidFill>
              <a:latin typeface="Calibri"/>
            </a:endParaRPr>
          </a:p>
        </p:txBody>
      </p:sp>
      <p:sp>
        <p:nvSpPr>
          <p:cNvPr id="10" name="object 10"/>
          <p:cNvSpPr/>
          <p:nvPr/>
        </p:nvSpPr>
        <p:spPr>
          <a:xfrm>
            <a:off x="2730723" y="3110585"/>
            <a:ext cx="1562431" cy="0"/>
          </a:xfrm>
          <a:custGeom>
            <a:avLst/>
            <a:gdLst/>
            <a:ahLst/>
            <a:cxnLst/>
            <a:rect l="l" t="t" r="r" b="b"/>
            <a:pathLst>
              <a:path w="1996439">
                <a:moveTo>
                  <a:pt x="0" y="0"/>
                </a:moveTo>
                <a:lnTo>
                  <a:pt x="1996368" y="0"/>
                </a:lnTo>
              </a:path>
            </a:pathLst>
          </a:custGeom>
          <a:ln w="19029">
            <a:solidFill>
              <a:srgbClr val="FEFEFE"/>
            </a:solidFill>
            <a:prstDash val="lgDash"/>
          </a:ln>
        </p:spPr>
        <p:txBody>
          <a:bodyPr wrap="square" lIns="0" tIns="0" rIns="0" bIns="0" rtlCol="0"/>
          <a:lstStyle/>
          <a:p>
            <a:pPr defTabSz="715609"/>
            <a:endParaRPr sz="1409">
              <a:solidFill>
                <a:prstClr val="black"/>
              </a:solidFill>
              <a:latin typeface="Calibri"/>
            </a:endParaRPr>
          </a:p>
        </p:txBody>
      </p:sp>
      <p:sp>
        <p:nvSpPr>
          <p:cNvPr id="11" name="object 11"/>
          <p:cNvSpPr/>
          <p:nvPr/>
        </p:nvSpPr>
        <p:spPr>
          <a:xfrm>
            <a:off x="4516177" y="3110585"/>
            <a:ext cx="558082" cy="0"/>
          </a:xfrm>
          <a:custGeom>
            <a:avLst/>
            <a:gdLst/>
            <a:ahLst/>
            <a:cxnLst/>
            <a:rect l="l" t="t" r="r" b="b"/>
            <a:pathLst>
              <a:path w="713104">
                <a:moveTo>
                  <a:pt x="0" y="0"/>
                </a:moveTo>
                <a:lnTo>
                  <a:pt x="713071" y="0"/>
                </a:lnTo>
              </a:path>
            </a:pathLst>
          </a:custGeom>
          <a:ln w="19029">
            <a:solidFill>
              <a:srgbClr val="FEFEFE"/>
            </a:solidFill>
            <a:prstDash val="lgDash"/>
          </a:ln>
        </p:spPr>
        <p:txBody>
          <a:bodyPr wrap="square" lIns="0" tIns="0" rIns="0" bIns="0" rtlCol="0"/>
          <a:lstStyle/>
          <a:p>
            <a:pPr defTabSz="715609"/>
            <a:endParaRPr sz="1409">
              <a:solidFill>
                <a:prstClr val="black"/>
              </a:solidFill>
              <a:latin typeface="Calibri"/>
            </a:endParaRPr>
          </a:p>
        </p:txBody>
      </p:sp>
      <p:sp>
        <p:nvSpPr>
          <p:cNvPr id="12" name="object 12"/>
          <p:cNvSpPr txBox="1"/>
          <p:nvPr/>
        </p:nvSpPr>
        <p:spPr>
          <a:xfrm>
            <a:off x="488965" y="5025623"/>
            <a:ext cx="3033423" cy="603415"/>
          </a:xfrm>
          <a:prstGeom prst="rect">
            <a:avLst/>
          </a:prstGeom>
        </p:spPr>
        <p:txBody>
          <a:bodyPr vert="horz" wrap="square" lIns="0" tIns="9442" rIns="0" bIns="0" rtlCol="0">
            <a:spAutoFit/>
          </a:bodyPr>
          <a:lstStyle/>
          <a:p>
            <a:pPr marL="9939" marR="3976" defTabSz="715609">
              <a:lnSpc>
                <a:spcPct val="138000"/>
              </a:lnSpc>
              <a:spcBef>
                <a:spcPts val="74"/>
              </a:spcBef>
            </a:pPr>
            <a:r>
              <a:rPr sz="1448" spc="4" dirty="0">
                <a:solidFill>
                  <a:srgbClr val="FFFFFF"/>
                </a:solidFill>
                <a:latin typeface="Courier New"/>
                <a:cs typeface="Courier New"/>
              </a:rPr>
              <a:t>dtypes:</a:t>
            </a:r>
            <a:r>
              <a:rPr sz="1448" spc="8" dirty="0">
                <a:solidFill>
                  <a:srgbClr val="FFFFFF"/>
                </a:solidFill>
                <a:latin typeface="Courier New"/>
                <a:cs typeface="Courier New"/>
              </a:rPr>
              <a:t> </a:t>
            </a:r>
            <a:r>
              <a:rPr sz="1448" spc="4" dirty="0">
                <a:solidFill>
                  <a:srgbClr val="FFFFFF"/>
                </a:solidFill>
                <a:latin typeface="Courier New"/>
                <a:cs typeface="Courier New"/>
              </a:rPr>
              <a:t>int64(2),</a:t>
            </a:r>
            <a:r>
              <a:rPr sz="1448" spc="8" dirty="0">
                <a:solidFill>
                  <a:srgbClr val="FFFFFF"/>
                </a:solidFill>
                <a:latin typeface="Courier New"/>
                <a:cs typeface="Courier New"/>
              </a:rPr>
              <a:t> </a:t>
            </a:r>
            <a:r>
              <a:rPr sz="1448" spc="4" dirty="0">
                <a:solidFill>
                  <a:srgbClr val="FFFFFF"/>
                </a:solidFill>
                <a:latin typeface="Courier New"/>
                <a:cs typeface="Courier New"/>
              </a:rPr>
              <a:t>object(4) </a:t>
            </a:r>
            <a:r>
              <a:rPr sz="1448" spc="-857" dirty="0">
                <a:solidFill>
                  <a:srgbClr val="FFFFFF"/>
                </a:solidFill>
                <a:latin typeface="Courier New"/>
                <a:cs typeface="Courier New"/>
              </a:rPr>
              <a:t> </a:t>
            </a:r>
            <a:r>
              <a:rPr sz="1448" spc="4" dirty="0">
                <a:solidFill>
                  <a:srgbClr val="FFFFFF"/>
                </a:solidFill>
                <a:latin typeface="Courier New"/>
                <a:cs typeface="Courier New"/>
              </a:rPr>
              <a:t>memory</a:t>
            </a:r>
            <a:r>
              <a:rPr sz="1448" spc="8" dirty="0">
                <a:solidFill>
                  <a:srgbClr val="FFFFFF"/>
                </a:solidFill>
                <a:latin typeface="Courier New"/>
                <a:cs typeface="Courier New"/>
              </a:rPr>
              <a:t> </a:t>
            </a:r>
            <a:r>
              <a:rPr sz="1448" spc="4" dirty="0">
                <a:solidFill>
                  <a:srgbClr val="FFFFFF"/>
                </a:solidFill>
                <a:latin typeface="Courier New"/>
                <a:cs typeface="Courier New"/>
              </a:rPr>
              <a:t>usage:</a:t>
            </a:r>
            <a:r>
              <a:rPr sz="1448" spc="8" dirty="0">
                <a:solidFill>
                  <a:srgbClr val="FFFFFF"/>
                </a:solidFill>
                <a:latin typeface="Courier New"/>
                <a:cs typeface="Courier New"/>
              </a:rPr>
              <a:t> </a:t>
            </a:r>
            <a:r>
              <a:rPr sz="1448" spc="4" dirty="0">
                <a:solidFill>
                  <a:srgbClr val="FFFFFF"/>
                </a:solidFill>
                <a:latin typeface="Courier New"/>
                <a:cs typeface="Courier New"/>
              </a:rPr>
              <a:t>464.0+</a:t>
            </a:r>
            <a:r>
              <a:rPr sz="1448" spc="8" dirty="0">
                <a:solidFill>
                  <a:srgbClr val="FFFFFF"/>
                </a:solidFill>
                <a:latin typeface="Courier New"/>
                <a:cs typeface="Courier New"/>
              </a:rPr>
              <a:t> </a:t>
            </a:r>
            <a:r>
              <a:rPr sz="1448" spc="4" dirty="0">
                <a:solidFill>
                  <a:srgbClr val="FFFFFF"/>
                </a:solidFill>
                <a:latin typeface="Courier New"/>
                <a:cs typeface="Courier New"/>
              </a:rPr>
              <a:t>bytes</a:t>
            </a:r>
            <a:endParaRPr sz="1448">
              <a:solidFill>
                <a:prstClr val="black"/>
              </a:solidFill>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1"/>
            <a:ext cx="6437078" cy="602205"/>
          </a:xfrm>
          <a:prstGeom prst="rect">
            <a:avLst/>
          </a:prstGeom>
        </p:spPr>
        <p:txBody>
          <a:bodyPr vert="horz" wrap="square" lIns="0" tIns="11927" rIns="0" bIns="0" rtlCol="0">
            <a:spAutoFit/>
          </a:bodyPr>
          <a:lstStyle/>
          <a:p>
            <a:pPr marL="9939">
              <a:spcBef>
                <a:spcPts val="94"/>
              </a:spcBef>
            </a:pPr>
            <a:r>
              <a:rPr sz="3522" spc="-67" dirty="0"/>
              <a:t>E</a:t>
            </a:r>
            <a:r>
              <a:rPr sz="3835" spc="-67" dirty="0">
                <a:latin typeface="Arial"/>
                <a:cs typeface="Arial"/>
              </a:rPr>
              <a:t>x</a:t>
            </a:r>
            <a:r>
              <a:rPr sz="3522" spc="-67" dirty="0"/>
              <a:t>ploring</a:t>
            </a:r>
            <a:r>
              <a:rPr sz="3522" spc="-211" dirty="0"/>
              <a:t> </a:t>
            </a:r>
            <a:r>
              <a:rPr sz="3522" spc="223" dirty="0"/>
              <a:t>a</a:t>
            </a:r>
            <a:r>
              <a:rPr sz="3522" spc="-211" dirty="0"/>
              <a:t> </a:t>
            </a:r>
            <a:r>
              <a:rPr sz="3522" spc="-8" dirty="0"/>
              <a:t>DataFrame</a:t>
            </a:r>
            <a:r>
              <a:rPr sz="3835" spc="-8" dirty="0">
                <a:latin typeface="Arial"/>
                <a:cs typeface="Arial"/>
              </a:rPr>
              <a:t>:</a:t>
            </a:r>
            <a:r>
              <a:rPr sz="3835" spc="-164" dirty="0">
                <a:latin typeface="Arial"/>
                <a:cs typeface="Arial"/>
              </a:rPr>
              <a:t> </a:t>
            </a:r>
            <a:r>
              <a:rPr sz="3835" spc="-82" dirty="0">
                <a:latin typeface="Arial"/>
                <a:cs typeface="Arial"/>
              </a:rPr>
              <a:t>.</a:t>
            </a:r>
            <a:r>
              <a:rPr sz="3522" spc="-82" dirty="0"/>
              <a:t>shape</a:t>
            </a:r>
            <a:endParaRPr sz="3522">
              <a:latin typeface="Arial"/>
              <a:cs typeface="Arial"/>
            </a:endParaRPr>
          </a:p>
        </p:txBody>
      </p:sp>
      <p:sp>
        <p:nvSpPr>
          <p:cNvPr id="3" name="object 3"/>
          <p:cNvSpPr/>
          <p:nvPr/>
        </p:nvSpPr>
        <p:spPr>
          <a:xfrm>
            <a:off x="392770" y="913152"/>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08"/>
            <a:ext cx="11406643" cy="641074"/>
          </a:xfrm>
          <a:custGeom>
            <a:avLst/>
            <a:gdLst/>
            <a:ahLst/>
            <a:cxnLst/>
            <a:rect l="l" t="t" r="r" b="b"/>
            <a:pathLst>
              <a:path w="14575155" h="819150">
                <a:moveTo>
                  <a:pt x="14498413" y="818815"/>
                </a:moveTo>
                <a:lnTo>
                  <a:pt x="76505" y="818815"/>
                </a:lnTo>
                <a:lnTo>
                  <a:pt x="71180" y="818290"/>
                </a:lnTo>
                <a:lnTo>
                  <a:pt x="31920" y="802028"/>
                </a:lnTo>
                <a:lnTo>
                  <a:pt x="4175" y="763300"/>
                </a:lnTo>
                <a:lnTo>
                  <a:pt x="0" y="742310"/>
                </a:lnTo>
                <a:lnTo>
                  <a:pt x="0" y="736933"/>
                </a:lnTo>
                <a:lnTo>
                  <a:pt x="0" y="76505"/>
                </a:lnTo>
                <a:lnTo>
                  <a:pt x="16786" y="31919"/>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38"/>
            <a:ext cx="1365637"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dogs.shape</a:t>
            </a:r>
            <a:endParaRPr sz="1761">
              <a:solidFill>
                <a:prstClr val="black"/>
              </a:solidFill>
              <a:latin typeface="Courier New"/>
              <a:cs typeface="Courier New"/>
            </a:endParaRPr>
          </a:p>
        </p:txBody>
      </p:sp>
      <p:sp>
        <p:nvSpPr>
          <p:cNvPr id="6" name="object 6"/>
          <p:cNvSpPr txBox="1"/>
          <p:nvPr/>
        </p:nvSpPr>
        <p:spPr>
          <a:xfrm>
            <a:off x="510993" y="1912493"/>
            <a:ext cx="827433" cy="281510"/>
          </a:xfrm>
          <a:prstGeom prst="rect">
            <a:avLst/>
          </a:prstGeom>
        </p:spPr>
        <p:txBody>
          <a:bodyPr vert="horz" wrap="square" lIns="0" tIns="10436" rIns="0" bIns="0" rtlCol="0">
            <a:spAutoFit/>
          </a:bodyPr>
          <a:lstStyle/>
          <a:p>
            <a:pPr marL="9939" defTabSz="715609">
              <a:spcBef>
                <a:spcPts val="82"/>
              </a:spcBef>
            </a:pPr>
            <a:r>
              <a:rPr sz="1761" dirty="0">
                <a:solidFill>
                  <a:srgbClr val="FFFFFF"/>
                </a:solidFill>
                <a:latin typeface="Courier New"/>
                <a:cs typeface="Courier New"/>
              </a:rPr>
              <a:t>(7,</a:t>
            </a:r>
            <a:r>
              <a:rPr sz="1761" spc="-63" dirty="0">
                <a:solidFill>
                  <a:srgbClr val="FFFFFF"/>
                </a:solidFill>
                <a:latin typeface="Courier New"/>
                <a:cs typeface="Courier New"/>
              </a:rPr>
              <a:t> </a:t>
            </a:r>
            <a:r>
              <a:rPr sz="1761" dirty="0">
                <a:solidFill>
                  <a:srgbClr val="FFFFFF"/>
                </a:solidFill>
                <a:latin typeface="Courier New"/>
                <a:cs typeface="Courier New"/>
              </a:rPr>
              <a:t>6)</a:t>
            </a:r>
            <a:endParaRPr sz="1761">
              <a:solidFill>
                <a:prstClr val="black"/>
              </a:solidFill>
              <a:latin typeface="Courier New"/>
              <a:cs typeface="Courier New"/>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7290352" cy="602205"/>
          </a:xfrm>
          <a:prstGeom prst="rect">
            <a:avLst/>
          </a:prstGeom>
        </p:spPr>
        <p:txBody>
          <a:bodyPr vert="horz" wrap="square" lIns="0" tIns="11927" rIns="0" bIns="0" rtlCol="0">
            <a:spAutoFit/>
          </a:bodyPr>
          <a:lstStyle/>
          <a:p>
            <a:pPr marL="9939">
              <a:spcBef>
                <a:spcPts val="94"/>
              </a:spcBef>
            </a:pPr>
            <a:r>
              <a:rPr sz="3522" spc="247" dirty="0"/>
              <a:t>E</a:t>
            </a:r>
            <a:r>
              <a:rPr sz="3835" spc="-59" dirty="0">
                <a:latin typeface="Arial"/>
                <a:cs typeface="Arial"/>
              </a:rPr>
              <a:t>x</a:t>
            </a:r>
            <a:r>
              <a:rPr sz="3522" spc="-125" dirty="0"/>
              <a:t>p</a:t>
            </a:r>
            <a:r>
              <a:rPr sz="3522" spc="-172" dirty="0"/>
              <a:t>l</a:t>
            </a:r>
            <a:r>
              <a:rPr sz="3522" spc="-176" dirty="0"/>
              <a:t>o</a:t>
            </a:r>
            <a:r>
              <a:rPr sz="3522" spc="-59" dirty="0"/>
              <a:t>r</a:t>
            </a:r>
            <a:r>
              <a:rPr sz="3522" spc="-70" dirty="0"/>
              <a:t>i</a:t>
            </a:r>
            <a:r>
              <a:rPr sz="3522" spc="-176" dirty="0"/>
              <a:t>n</a:t>
            </a:r>
            <a:r>
              <a:rPr sz="3522" dirty="0"/>
              <a:t>g</a:t>
            </a:r>
            <a:r>
              <a:rPr sz="3522" spc="-207" dirty="0"/>
              <a:t> </a:t>
            </a:r>
            <a:r>
              <a:rPr sz="3522" spc="223" dirty="0"/>
              <a:t>a</a:t>
            </a:r>
            <a:r>
              <a:rPr sz="3522" spc="-207" dirty="0"/>
              <a:t> </a:t>
            </a:r>
            <a:r>
              <a:rPr sz="3522" spc="-63" dirty="0"/>
              <a:t>D</a:t>
            </a:r>
            <a:r>
              <a:rPr sz="3522" spc="157" dirty="0"/>
              <a:t>a</a:t>
            </a:r>
            <a:r>
              <a:rPr sz="3522" spc="-63" dirty="0"/>
              <a:t>t</a:t>
            </a:r>
            <a:r>
              <a:rPr sz="3522" spc="157" dirty="0"/>
              <a:t>a</a:t>
            </a:r>
            <a:r>
              <a:rPr sz="3522" spc="27" dirty="0"/>
              <a:t>F</a:t>
            </a:r>
            <a:r>
              <a:rPr sz="3522" spc="-188" dirty="0"/>
              <a:t>r</a:t>
            </a:r>
            <a:r>
              <a:rPr sz="3522" spc="157" dirty="0"/>
              <a:t>a</a:t>
            </a:r>
            <a:r>
              <a:rPr sz="3522" spc="-145" dirty="0"/>
              <a:t>m</a:t>
            </a:r>
            <a:r>
              <a:rPr sz="3522" spc="-12" dirty="0"/>
              <a:t>e</a:t>
            </a:r>
            <a:r>
              <a:rPr sz="3835" spc="-94" dirty="0">
                <a:latin typeface="Arial"/>
                <a:cs typeface="Arial"/>
              </a:rPr>
              <a:t>:</a:t>
            </a:r>
            <a:r>
              <a:rPr sz="3835" spc="-160" dirty="0">
                <a:latin typeface="Arial"/>
                <a:cs typeface="Arial"/>
              </a:rPr>
              <a:t> .</a:t>
            </a:r>
            <a:r>
              <a:rPr sz="3522" spc="-133" dirty="0"/>
              <a:t>d</a:t>
            </a:r>
            <a:r>
              <a:rPr sz="3522" spc="-12" dirty="0"/>
              <a:t>e</a:t>
            </a:r>
            <a:r>
              <a:rPr sz="3522" spc="-231" dirty="0"/>
              <a:t>s</a:t>
            </a:r>
            <a:r>
              <a:rPr sz="3522" spc="133" dirty="0"/>
              <a:t>c</a:t>
            </a:r>
            <a:r>
              <a:rPr sz="3522" spc="-59" dirty="0"/>
              <a:t>r</a:t>
            </a:r>
            <a:r>
              <a:rPr sz="3522" spc="-70" dirty="0"/>
              <a:t>i</a:t>
            </a:r>
            <a:r>
              <a:rPr sz="3522" spc="-125" dirty="0"/>
              <a:t>b</a:t>
            </a:r>
            <a:r>
              <a:rPr sz="3522" spc="-12" dirty="0"/>
              <a:t>e</a:t>
            </a:r>
            <a:r>
              <a:rPr sz="3835" spc="-23" dirty="0">
                <a:latin typeface="Arial"/>
                <a:cs typeface="Arial"/>
              </a:rPr>
              <a:t>(</a:t>
            </a:r>
            <a:r>
              <a:rPr sz="3835" spc="39" dirty="0">
                <a:latin typeface="Arial"/>
                <a:cs typeface="Arial"/>
              </a:rPr>
              <a:t>)</a:t>
            </a:r>
            <a:endParaRPr sz="3835">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3716738"/>
          </a:xfrm>
          <a:custGeom>
            <a:avLst/>
            <a:gdLst/>
            <a:ahLst/>
            <a:cxnLst/>
            <a:rect l="l" t="t" r="r" b="b"/>
            <a:pathLst>
              <a:path w="14575155" h="4749165">
                <a:moveTo>
                  <a:pt x="14498413" y="4749130"/>
                </a:moveTo>
                <a:lnTo>
                  <a:pt x="76505" y="4749130"/>
                </a:lnTo>
                <a:lnTo>
                  <a:pt x="71180" y="4748605"/>
                </a:lnTo>
                <a:lnTo>
                  <a:pt x="31920" y="4732343"/>
                </a:lnTo>
                <a:lnTo>
                  <a:pt x="4175" y="4693615"/>
                </a:lnTo>
                <a:lnTo>
                  <a:pt x="0" y="4672624"/>
                </a:lnTo>
                <a:lnTo>
                  <a:pt x="0" y="4667249"/>
                </a:lnTo>
                <a:lnTo>
                  <a:pt x="0" y="76505"/>
                </a:lnTo>
                <a:lnTo>
                  <a:pt x="16786" y="31919"/>
                </a:lnTo>
                <a:lnTo>
                  <a:pt x="55513" y="4175"/>
                </a:lnTo>
                <a:lnTo>
                  <a:pt x="76505" y="0"/>
                </a:lnTo>
                <a:lnTo>
                  <a:pt x="14498413" y="0"/>
                </a:lnTo>
                <a:lnTo>
                  <a:pt x="14542998" y="16786"/>
                </a:lnTo>
                <a:lnTo>
                  <a:pt x="14570742" y="55513"/>
                </a:lnTo>
                <a:lnTo>
                  <a:pt x="14574918" y="76505"/>
                </a:lnTo>
                <a:lnTo>
                  <a:pt x="14574918" y="4672624"/>
                </a:lnTo>
                <a:lnTo>
                  <a:pt x="14558132" y="4717210"/>
                </a:lnTo>
                <a:lnTo>
                  <a:pt x="14519404" y="4744954"/>
                </a:lnTo>
                <a:lnTo>
                  <a:pt x="14503737" y="4748605"/>
                </a:lnTo>
                <a:lnTo>
                  <a:pt x="14498413" y="474913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2038516"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dogs.describe()</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5" y="1929165"/>
          <a:ext cx="3683441" cy="3350976"/>
        </p:xfrm>
        <a:graphic>
          <a:graphicData uri="http://schemas.openxmlformats.org/drawingml/2006/table">
            <a:tbl>
              <a:tblPr firstRow="1" bandRow="1">
                <a:tableStyleId>{2D5ABB26-0587-4C30-8999-92F81FD0307C}</a:tableStyleId>
              </a:tblPr>
              <a:tblGrid>
                <a:gridCol w="832402">
                  <a:extLst>
                    <a:ext uri="{9D8B030D-6E8A-4147-A177-3AD203B41FA5}">
                      <a16:colId xmlns:a16="http://schemas.microsoft.com/office/drawing/2014/main" val="20000"/>
                    </a:ext>
                  </a:extLst>
                </a:gridCol>
                <a:gridCol w="1480433">
                  <a:extLst>
                    <a:ext uri="{9D8B030D-6E8A-4147-A177-3AD203B41FA5}">
                      <a16:colId xmlns:a16="http://schemas.microsoft.com/office/drawing/2014/main" val="20001"/>
                    </a:ext>
                  </a:extLst>
                </a:gridCol>
                <a:gridCol w="1370606">
                  <a:extLst>
                    <a:ext uri="{9D8B030D-6E8A-4147-A177-3AD203B41FA5}">
                      <a16:colId xmlns:a16="http://schemas.microsoft.com/office/drawing/2014/main" val="20002"/>
                    </a:ext>
                  </a:extLst>
                </a:gridCol>
              </a:tblGrid>
              <a:tr h="330972">
                <a:tc>
                  <a:txBody>
                    <a:bodyPr/>
                    <a:lstStyle/>
                    <a:p>
                      <a:pPr>
                        <a:lnSpc>
                          <a:spcPct val="100000"/>
                        </a:lnSpc>
                      </a:pPr>
                      <a:endParaRPr sz="2000">
                        <a:latin typeface="Times New Roman"/>
                        <a:cs typeface="Times New Roman"/>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extLst>
                  <a:ext uri="{0D108BD9-81ED-4DB2-BD59-A6C34878D82A}">
                    <a16:rowId xmlns:a16="http://schemas.microsoft.com/office/drawing/2014/main" val="10000"/>
                  </a:ext>
                </a:extLst>
              </a:tr>
              <a:tr h="384147">
                <a:tc>
                  <a:txBody>
                    <a:bodyPr/>
                    <a:lstStyle/>
                    <a:p>
                      <a:pPr marL="31750">
                        <a:lnSpc>
                          <a:spcPct val="100000"/>
                        </a:lnSpc>
                        <a:spcBef>
                          <a:spcPts val="475"/>
                        </a:spcBef>
                      </a:pPr>
                      <a:r>
                        <a:rPr sz="1800" dirty="0">
                          <a:solidFill>
                            <a:srgbClr val="FFFFFF"/>
                          </a:solidFill>
                          <a:latin typeface="Courier New"/>
                          <a:cs typeface="Courier New"/>
                        </a:rPr>
                        <a:t>count</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7.000000</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7.000000</a:t>
                      </a:r>
                      <a:endParaRPr sz="1800">
                        <a:latin typeface="Courier New"/>
                        <a:cs typeface="Courier New"/>
                      </a:endParaRPr>
                    </a:p>
                  </a:txBody>
                  <a:tcPr marL="0" marR="0" marT="47211" marB="0"/>
                </a:tc>
                <a:extLst>
                  <a:ext uri="{0D108BD9-81ED-4DB2-BD59-A6C34878D82A}">
                    <a16:rowId xmlns:a16="http://schemas.microsoft.com/office/drawing/2014/main" val="10001"/>
                  </a:ext>
                </a:extLst>
              </a:tr>
              <a:tr h="384147">
                <a:tc>
                  <a:txBody>
                    <a:bodyPr/>
                    <a:lstStyle/>
                    <a:p>
                      <a:pPr marL="31750">
                        <a:lnSpc>
                          <a:spcPct val="100000"/>
                        </a:lnSpc>
                        <a:spcBef>
                          <a:spcPts val="475"/>
                        </a:spcBef>
                      </a:pPr>
                      <a:r>
                        <a:rPr sz="1800" dirty="0">
                          <a:solidFill>
                            <a:srgbClr val="FFFFFF"/>
                          </a:solidFill>
                          <a:latin typeface="Courier New"/>
                          <a:cs typeface="Courier New"/>
                        </a:rPr>
                        <a:t>mean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49.714286</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27.428571</a:t>
                      </a:r>
                      <a:endParaRPr sz="1800">
                        <a:latin typeface="Courier New"/>
                        <a:cs typeface="Courier New"/>
                      </a:endParaRPr>
                    </a:p>
                  </a:txBody>
                  <a:tcPr marL="0" marR="0" marT="47211" marB="0"/>
                </a:tc>
                <a:extLst>
                  <a:ext uri="{0D108BD9-81ED-4DB2-BD59-A6C34878D82A}">
                    <a16:rowId xmlns:a16="http://schemas.microsoft.com/office/drawing/2014/main" val="10002"/>
                  </a:ext>
                </a:extLst>
              </a:tr>
              <a:tr h="384147">
                <a:tc>
                  <a:txBody>
                    <a:bodyPr/>
                    <a:lstStyle/>
                    <a:p>
                      <a:pPr marL="31750">
                        <a:lnSpc>
                          <a:spcPct val="100000"/>
                        </a:lnSpc>
                        <a:spcBef>
                          <a:spcPts val="475"/>
                        </a:spcBef>
                      </a:pPr>
                      <a:r>
                        <a:rPr sz="1800" dirty="0">
                          <a:solidFill>
                            <a:srgbClr val="FFFFFF"/>
                          </a:solidFill>
                          <a:latin typeface="Courier New"/>
                          <a:cs typeface="Courier New"/>
                        </a:rPr>
                        <a:t>std</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17.960274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22.292429</a:t>
                      </a:r>
                      <a:endParaRPr sz="1800">
                        <a:latin typeface="Courier New"/>
                        <a:cs typeface="Courier New"/>
                      </a:endParaRPr>
                    </a:p>
                  </a:txBody>
                  <a:tcPr marL="0" marR="0" marT="47211" marB="0"/>
                </a:tc>
                <a:extLst>
                  <a:ext uri="{0D108BD9-81ED-4DB2-BD59-A6C34878D82A}">
                    <a16:rowId xmlns:a16="http://schemas.microsoft.com/office/drawing/2014/main" val="10003"/>
                  </a:ext>
                </a:extLst>
              </a:tr>
              <a:tr h="384147">
                <a:tc>
                  <a:txBody>
                    <a:bodyPr/>
                    <a:lstStyle/>
                    <a:p>
                      <a:pPr marL="31750">
                        <a:lnSpc>
                          <a:spcPct val="100000"/>
                        </a:lnSpc>
                        <a:spcBef>
                          <a:spcPts val="475"/>
                        </a:spcBef>
                      </a:pPr>
                      <a:r>
                        <a:rPr sz="1800" dirty="0">
                          <a:solidFill>
                            <a:srgbClr val="FFFFFF"/>
                          </a:solidFill>
                          <a:latin typeface="Courier New"/>
                          <a:cs typeface="Courier New"/>
                        </a:rPr>
                        <a:t>min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18.000000</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2.000000</a:t>
                      </a:r>
                      <a:endParaRPr sz="1800">
                        <a:latin typeface="Courier New"/>
                        <a:cs typeface="Courier New"/>
                      </a:endParaRPr>
                    </a:p>
                  </a:txBody>
                  <a:tcPr marL="0" marR="0" marT="47211" marB="0"/>
                </a:tc>
                <a:extLst>
                  <a:ext uri="{0D108BD9-81ED-4DB2-BD59-A6C34878D82A}">
                    <a16:rowId xmlns:a16="http://schemas.microsoft.com/office/drawing/2014/main" val="10004"/>
                  </a:ext>
                </a:extLst>
              </a:tr>
              <a:tr h="384147">
                <a:tc>
                  <a:txBody>
                    <a:bodyPr/>
                    <a:lstStyle/>
                    <a:p>
                      <a:pPr marL="31750">
                        <a:lnSpc>
                          <a:spcPct val="100000"/>
                        </a:lnSpc>
                        <a:spcBef>
                          <a:spcPts val="475"/>
                        </a:spcBef>
                      </a:pPr>
                      <a:r>
                        <a:rPr sz="1800" dirty="0">
                          <a:solidFill>
                            <a:srgbClr val="FFFFFF"/>
                          </a:solidFill>
                          <a:latin typeface="Courier New"/>
                          <a:cs typeface="Courier New"/>
                        </a:rPr>
                        <a:t>25%</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44.500000</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19.500000</a:t>
                      </a:r>
                      <a:endParaRPr sz="1800">
                        <a:latin typeface="Courier New"/>
                        <a:cs typeface="Courier New"/>
                      </a:endParaRPr>
                    </a:p>
                  </a:txBody>
                  <a:tcPr marL="0" marR="0" marT="47211" marB="0"/>
                </a:tc>
                <a:extLst>
                  <a:ext uri="{0D108BD9-81ED-4DB2-BD59-A6C34878D82A}">
                    <a16:rowId xmlns:a16="http://schemas.microsoft.com/office/drawing/2014/main" val="10005"/>
                  </a:ext>
                </a:extLst>
              </a:tr>
              <a:tr h="384147">
                <a:tc>
                  <a:txBody>
                    <a:bodyPr/>
                    <a:lstStyle/>
                    <a:p>
                      <a:pPr marL="31750">
                        <a:lnSpc>
                          <a:spcPct val="100000"/>
                        </a:lnSpc>
                        <a:spcBef>
                          <a:spcPts val="475"/>
                        </a:spcBef>
                      </a:pPr>
                      <a:r>
                        <a:rPr sz="1800" dirty="0">
                          <a:solidFill>
                            <a:srgbClr val="FFFFFF"/>
                          </a:solidFill>
                          <a:latin typeface="Courier New"/>
                          <a:cs typeface="Courier New"/>
                        </a:rPr>
                        <a:t>50%</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49.000000</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23.000000</a:t>
                      </a:r>
                      <a:endParaRPr sz="1800">
                        <a:latin typeface="Courier New"/>
                        <a:cs typeface="Courier New"/>
                      </a:endParaRPr>
                    </a:p>
                  </a:txBody>
                  <a:tcPr marL="0" marR="0" marT="47211" marB="0"/>
                </a:tc>
                <a:extLst>
                  <a:ext uri="{0D108BD9-81ED-4DB2-BD59-A6C34878D82A}">
                    <a16:rowId xmlns:a16="http://schemas.microsoft.com/office/drawing/2014/main" val="10006"/>
                  </a:ext>
                </a:extLst>
              </a:tr>
              <a:tr h="384147">
                <a:tc>
                  <a:txBody>
                    <a:bodyPr/>
                    <a:lstStyle/>
                    <a:p>
                      <a:pPr marL="31750">
                        <a:lnSpc>
                          <a:spcPct val="100000"/>
                        </a:lnSpc>
                        <a:spcBef>
                          <a:spcPts val="475"/>
                        </a:spcBef>
                      </a:pPr>
                      <a:r>
                        <a:rPr sz="1800" dirty="0">
                          <a:solidFill>
                            <a:srgbClr val="FFFFFF"/>
                          </a:solidFill>
                          <a:latin typeface="Courier New"/>
                          <a:cs typeface="Courier New"/>
                        </a:rPr>
                        <a:t>75%</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57.500000</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27.000000</a:t>
                      </a:r>
                      <a:endParaRPr sz="1800">
                        <a:latin typeface="Courier New"/>
                        <a:cs typeface="Courier New"/>
                      </a:endParaRPr>
                    </a:p>
                  </a:txBody>
                  <a:tcPr marL="0" marR="0" marT="47211" marB="0"/>
                </a:tc>
                <a:extLst>
                  <a:ext uri="{0D108BD9-81ED-4DB2-BD59-A6C34878D82A}">
                    <a16:rowId xmlns:a16="http://schemas.microsoft.com/office/drawing/2014/main" val="10007"/>
                  </a:ext>
                </a:extLst>
              </a:tr>
              <a:tr h="330972">
                <a:tc>
                  <a:txBody>
                    <a:bodyPr/>
                    <a:lstStyle/>
                    <a:p>
                      <a:pPr marL="31750">
                        <a:lnSpc>
                          <a:spcPct val="100000"/>
                        </a:lnSpc>
                        <a:spcBef>
                          <a:spcPts val="475"/>
                        </a:spcBef>
                      </a:pPr>
                      <a:r>
                        <a:rPr sz="1800" dirty="0">
                          <a:solidFill>
                            <a:srgbClr val="FFFFFF"/>
                          </a:solidFill>
                          <a:latin typeface="Courier New"/>
                          <a:cs typeface="Courier New"/>
                        </a:rPr>
                        <a:t>max</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77.000000</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74.000000</a:t>
                      </a:r>
                      <a:endParaRPr sz="1800">
                        <a:latin typeface="Courier New"/>
                        <a:cs typeface="Courier New"/>
                      </a:endParaRPr>
                    </a:p>
                  </a:txBody>
                  <a:tcPr marL="0" marR="0" marT="47211" marB="0"/>
                </a:tc>
                <a:extLst>
                  <a:ext uri="{0D108BD9-81ED-4DB2-BD59-A6C34878D82A}">
                    <a16:rowId xmlns:a16="http://schemas.microsoft.com/office/drawing/2014/main" val="10008"/>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7665057" cy="602205"/>
          </a:xfrm>
          <a:prstGeom prst="rect">
            <a:avLst/>
          </a:prstGeom>
        </p:spPr>
        <p:txBody>
          <a:bodyPr vert="horz" wrap="square" lIns="0" tIns="11927" rIns="0" bIns="0" rtlCol="0">
            <a:spAutoFit/>
          </a:bodyPr>
          <a:lstStyle/>
          <a:p>
            <a:pPr marL="9939">
              <a:spcBef>
                <a:spcPts val="94"/>
              </a:spcBef>
            </a:pPr>
            <a:r>
              <a:rPr sz="3522" spc="176" dirty="0"/>
              <a:t>C</a:t>
            </a:r>
            <a:r>
              <a:rPr sz="3522" spc="-176" dirty="0"/>
              <a:t>o</a:t>
            </a:r>
            <a:r>
              <a:rPr sz="3522" spc="-145" dirty="0"/>
              <a:t>m</a:t>
            </a:r>
            <a:r>
              <a:rPr sz="3522" spc="-117" dirty="0"/>
              <a:t>p</a:t>
            </a:r>
            <a:r>
              <a:rPr sz="3522" spc="-176" dirty="0"/>
              <a:t>on</a:t>
            </a:r>
            <a:r>
              <a:rPr sz="3522" spc="-51" dirty="0"/>
              <a:t>e</a:t>
            </a:r>
            <a:r>
              <a:rPr sz="3522" spc="-207" dirty="0"/>
              <a:t>n</a:t>
            </a:r>
            <a:r>
              <a:rPr sz="3522" spc="-35" dirty="0"/>
              <a:t>t</a:t>
            </a:r>
            <a:r>
              <a:rPr sz="3522" spc="-164" dirty="0"/>
              <a:t>s</a:t>
            </a:r>
            <a:r>
              <a:rPr sz="3522" spc="-207" dirty="0"/>
              <a:t> </a:t>
            </a:r>
            <a:r>
              <a:rPr sz="3522" spc="-141" dirty="0"/>
              <a:t>o</a:t>
            </a:r>
            <a:r>
              <a:rPr sz="3522" spc="-94" dirty="0"/>
              <a:t>f</a:t>
            </a:r>
            <a:r>
              <a:rPr sz="3522" spc="-207" dirty="0"/>
              <a:t> </a:t>
            </a:r>
            <a:r>
              <a:rPr sz="3522" spc="223" dirty="0"/>
              <a:t>a</a:t>
            </a:r>
            <a:r>
              <a:rPr sz="3522" spc="-207" dirty="0"/>
              <a:t> </a:t>
            </a:r>
            <a:r>
              <a:rPr sz="3522" spc="-63" dirty="0"/>
              <a:t>D</a:t>
            </a:r>
            <a:r>
              <a:rPr sz="3522" spc="157" dirty="0"/>
              <a:t>a</a:t>
            </a:r>
            <a:r>
              <a:rPr sz="3522" spc="-63" dirty="0"/>
              <a:t>t</a:t>
            </a:r>
            <a:r>
              <a:rPr sz="3522" spc="157" dirty="0"/>
              <a:t>a</a:t>
            </a:r>
            <a:r>
              <a:rPr sz="3522" spc="27" dirty="0"/>
              <a:t>F</a:t>
            </a:r>
            <a:r>
              <a:rPr sz="3522" spc="-188" dirty="0"/>
              <a:t>r</a:t>
            </a:r>
            <a:r>
              <a:rPr sz="3522" spc="157" dirty="0"/>
              <a:t>a</a:t>
            </a:r>
            <a:r>
              <a:rPr sz="3522" spc="-145" dirty="0"/>
              <a:t>m</a:t>
            </a:r>
            <a:r>
              <a:rPr sz="3522" spc="-12" dirty="0"/>
              <a:t>e</a:t>
            </a:r>
            <a:r>
              <a:rPr sz="3835" spc="-94" dirty="0">
                <a:latin typeface="Arial"/>
                <a:cs typeface="Arial"/>
              </a:rPr>
              <a:t>:</a:t>
            </a:r>
            <a:r>
              <a:rPr sz="3835" spc="-160" dirty="0">
                <a:latin typeface="Arial"/>
                <a:cs typeface="Arial"/>
              </a:rPr>
              <a:t> </a:t>
            </a:r>
            <a:r>
              <a:rPr sz="3835" spc="-372" dirty="0">
                <a:latin typeface="Arial"/>
                <a:cs typeface="Arial"/>
              </a:rPr>
              <a:t>.</a:t>
            </a:r>
            <a:r>
              <a:rPr sz="3835" spc="-106" dirty="0">
                <a:latin typeface="Arial"/>
                <a:cs typeface="Arial"/>
              </a:rPr>
              <a:t>v</a:t>
            </a:r>
            <a:r>
              <a:rPr sz="3522" spc="157" dirty="0"/>
              <a:t>a</a:t>
            </a:r>
            <a:r>
              <a:rPr sz="3522" spc="-176" dirty="0"/>
              <a:t>l</a:t>
            </a:r>
            <a:r>
              <a:rPr sz="3835" spc="-125" dirty="0">
                <a:latin typeface="Arial"/>
                <a:cs typeface="Arial"/>
              </a:rPr>
              <a:t>u</a:t>
            </a:r>
            <a:r>
              <a:rPr sz="3522" spc="-12" dirty="0"/>
              <a:t>e</a:t>
            </a:r>
            <a:r>
              <a:rPr sz="3522" spc="-164" dirty="0"/>
              <a:t>s</a:t>
            </a:r>
            <a:endParaRPr sz="3522">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1500311"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dogs.values</a:t>
            </a:r>
            <a:endParaRPr sz="1761">
              <a:solidFill>
                <a:prstClr val="black"/>
              </a:solidFill>
              <a:latin typeface="Courier New"/>
              <a:cs typeface="Courier New"/>
            </a:endParaRPr>
          </a:p>
        </p:txBody>
      </p:sp>
      <p:sp>
        <p:nvSpPr>
          <p:cNvPr id="6" name="object 6"/>
          <p:cNvSpPr txBox="1"/>
          <p:nvPr/>
        </p:nvSpPr>
        <p:spPr>
          <a:xfrm>
            <a:off x="510993" y="1797151"/>
            <a:ext cx="8767307" cy="3346685"/>
          </a:xfrm>
          <a:prstGeom prst="rect">
            <a:avLst/>
          </a:prstGeom>
        </p:spPr>
        <p:txBody>
          <a:bodyPr vert="horz" wrap="square" lIns="0" tIns="125730" rIns="0" bIns="0" rtlCol="0">
            <a:spAutoFit/>
          </a:bodyPr>
          <a:lstStyle/>
          <a:p>
            <a:pPr marR="676350" algn="r" defTabSz="715609">
              <a:spcBef>
                <a:spcPts val="990"/>
              </a:spcBef>
            </a:pPr>
            <a:r>
              <a:rPr sz="1761" dirty="0">
                <a:solidFill>
                  <a:srgbClr val="FFFFFF"/>
                </a:solidFill>
                <a:latin typeface="Courier New"/>
                <a:cs typeface="Courier New"/>
              </a:rPr>
              <a:t>array([['Bella',</a:t>
            </a:r>
            <a:r>
              <a:rPr sz="1761" spc="16" dirty="0">
                <a:solidFill>
                  <a:srgbClr val="FFFFFF"/>
                </a:solidFill>
                <a:latin typeface="Courier New"/>
                <a:cs typeface="Courier New"/>
              </a:rPr>
              <a:t> </a:t>
            </a:r>
            <a:r>
              <a:rPr sz="1761" dirty="0">
                <a:solidFill>
                  <a:srgbClr val="FFFFFF"/>
                </a:solidFill>
                <a:latin typeface="Courier New"/>
                <a:cs typeface="Courier New"/>
              </a:rPr>
              <a:t>'Labrador',</a:t>
            </a:r>
            <a:r>
              <a:rPr sz="1761" spc="16" dirty="0">
                <a:solidFill>
                  <a:srgbClr val="FFFFFF"/>
                </a:solidFill>
                <a:latin typeface="Courier New"/>
                <a:cs typeface="Courier New"/>
              </a:rPr>
              <a:t> </a:t>
            </a:r>
            <a:r>
              <a:rPr sz="1761" dirty="0">
                <a:solidFill>
                  <a:srgbClr val="FFFFFF"/>
                </a:solidFill>
                <a:latin typeface="Courier New"/>
                <a:cs typeface="Courier New"/>
              </a:rPr>
              <a:t>'Brown',</a:t>
            </a:r>
            <a:r>
              <a:rPr sz="1761" spc="16" dirty="0">
                <a:solidFill>
                  <a:srgbClr val="FFFFFF"/>
                </a:solidFill>
                <a:latin typeface="Courier New"/>
                <a:cs typeface="Courier New"/>
              </a:rPr>
              <a:t> </a:t>
            </a:r>
            <a:r>
              <a:rPr sz="1761" dirty="0">
                <a:solidFill>
                  <a:srgbClr val="FFFFFF"/>
                </a:solidFill>
                <a:latin typeface="Courier New"/>
                <a:cs typeface="Courier New"/>
              </a:rPr>
              <a:t>56,</a:t>
            </a:r>
            <a:r>
              <a:rPr sz="1761" spc="16" dirty="0">
                <a:solidFill>
                  <a:srgbClr val="FFFFFF"/>
                </a:solidFill>
                <a:latin typeface="Courier New"/>
                <a:cs typeface="Courier New"/>
              </a:rPr>
              <a:t> </a:t>
            </a:r>
            <a:r>
              <a:rPr sz="1761" dirty="0">
                <a:solidFill>
                  <a:srgbClr val="FFFFFF"/>
                </a:solidFill>
                <a:latin typeface="Courier New"/>
                <a:cs typeface="Courier New"/>
              </a:rPr>
              <a:t>24,</a:t>
            </a:r>
            <a:r>
              <a:rPr sz="1761" spc="20" dirty="0">
                <a:solidFill>
                  <a:srgbClr val="FFFFFF"/>
                </a:solidFill>
                <a:latin typeface="Courier New"/>
                <a:cs typeface="Courier New"/>
              </a:rPr>
              <a:t> </a:t>
            </a:r>
            <a:r>
              <a:rPr sz="1761" dirty="0">
                <a:solidFill>
                  <a:srgbClr val="FFFFFF"/>
                </a:solidFill>
                <a:latin typeface="Courier New"/>
                <a:cs typeface="Courier New"/>
              </a:rPr>
              <a:t>'2013-07-01'],</a:t>
            </a:r>
            <a:endParaRPr sz="1761">
              <a:solidFill>
                <a:prstClr val="black"/>
              </a:solidFill>
              <a:latin typeface="Courier New"/>
              <a:cs typeface="Courier New"/>
            </a:endParaRPr>
          </a:p>
          <a:p>
            <a:pPr marR="676350" algn="r" defTabSz="715609">
              <a:spcBef>
                <a:spcPts val="916"/>
              </a:spcBef>
            </a:pPr>
            <a:r>
              <a:rPr sz="1761" dirty="0">
                <a:solidFill>
                  <a:srgbClr val="FFFFFF"/>
                </a:solidFill>
                <a:latin typeface="Courier New"/>
                <a:cs typeface="Courier New"/>
              </a:rPr>
              <a:t>['Charlie',</a:t>
            </a:r>
            <a:r>
              <a:rPr sz="1761" spc="12" dirty="0">
                <a:solidFill>
                  <a:srgbClr val="FFFFFF"/>
                </a:solidFill>
                <a:latin typeface="Courier New"/>
                <a:cs typeface="Courier New"/>
              </a:rPr>
              <a:t> </a:t>
            </a:r>
            <a:r>
              <a:rPr sz="1761" dirty="0">
                <a:solidFill>
                  <a:srgbClr val="FFFFFF"/>
                </a:solidFill>
                <a:latin typeface="Courier New"/>
                <a:cs typeface="Courier New"/>
              </a:rPr>
              <a:t>'Poodle',</a:t>
            </a:r>
            <a:r>
              <a:rPr sz="1761" spc="12" dirty="0">
                <a:solidFill>
                  <a:srgbClr val="FFFFFF"/>
                </a:solidFill>
                <a:latin typeface="Courier New"/>
                <a:cs typeface="Courier New"/>
              </a:rPr>
              <a:t> </a:t>
            </a:r>
            <a:r>
              <a:rPr sz="1761" dirty="0">
                <a:solidFill>
                  <a:srgbClr val="FFFFFF"/>
                </a:solidFill>
                <a:latin typeface="Courier New"/>
                <a:cs typeface="Courier New"/>
              </a:rPr>
              <a:t>'Black',</a:t>
            </a:r>
            <a:r>
              <a:rPr sz="1761" spc="12" dirty="0">
                <a:solidFill>
                  <a:srgbClr val="FFFFFF"/>
                </a:solidFill>
                <a:latin typeface="Courier New"/>
                <a:cs typeface="Courier New"/>
              </a:rPr>
              <a:t> </a:t>
            </a:r>
            <a:r>
              <a:rPr sz="1761" dirty="0">
                <a:solidFill>
                  <a:srgbClr val="FFFFFF"/>
                </a:solidFill>
                <a:latin typeface="Courier New"/>
                <a:cs typeface="Courier New"/>
              </a:rPr>
              <a:t>43,</a:t>
            </a:r>
            <a:r>
              <a:rPr sz="1761" spc="12" dirty="0">
                <a:solidFill>
                  <a:srgbClr val="FFFFFF"/>
                </a:solidFill>
                <a:latin typeface="Courier New"/>
                <a:cs typeface="Courier New"/>
              </a:rPr>
              <a:t> </a:t>
            </a:r>
            <a:r>
              <a:rPr sz="1761" dirty="0">
                <a:solidFill>
                  <a:srgbClr val="FFFFFF"/>
                </a:solidFill>
                <a:latin typeface="Courier New"/>
                <a:cs typeface="Courier New"/>
              </a:rPr>
              <a:t>24,</a:t>
            </a:r>
            <a:r>
              <a:rPr sz="1761" spc="12" dirty="0">
                <a:solidFill>
                  <a:srgbClr val="FFFFFF"/>
                </a:solidFill>
                <a:latin typeface="Courier New"/>
                <a:cs typeface="Courier New"/>
              </a:rPr>
              <a:t> </a:t>
            </a:r>
            <a:r>
              <a:rPr sz="1761" dirty="0">
                <a:solidFill>
                  <a:srgbClr val="FFFFFF"/>
                </a:solidFill>
                <a:latin typeface="Courier New"/>
                <a:cs typeface="Courier New"/>
              </a:rPr>
              <a:t>'2016-09-16'],</a:t>
            </a:r>
            <a:endParaRPr sz="1761">
              <a:solidFill>
                <a:prstClr val="black"/>
              </a:solidFill>
              <a:latin typeface="Courier New"/>
              <a:cs typeface="Courier New"/>
            </a:endParaRPr>
          </a:p>
          <a:p>
            <a:pPr marR="676350" algn="r" defTabSz="715609">
              <a:spcBef>
                <a:spcPts val="912"/>
              </a:spcBef>
            </a:pPr>
            <a:r>
              <a:rPr sz="1761" dirty="0">
                <a:solidFill>
                  <a:srgbClr val="FFFFFF"/>
                </a:solidFill>
                <a:latin typeface="Courier New"/>
                <a:cs typeface="Courier New"/>
              </a:rPr>
              <a:t>['Lucy',</a:t>
            </a:r>
            <a:r>
              <a:rPr sz="1761" spc="8" dirty="0">
                <a:solidFill>
                  <a:srgbClr val="FFFFFF"/>
                </a:solidFill>
                <a:latin typeface="Courier New"/>
                <a:cs typeface="Courier New"/>
              </a:rPr>
              <a:t> </a:t>
            </a:r>
            <a:r>
              <a:rPr sz="1761" dirty="0">
                <a:solidFill>
                  <a:srgbClr val="FFFFFF"/>
                </a:solidFill>
                <a:latin typeface="Courier New"/>
                <a:cs typeface="Courier New"/>
              </a:rPr>
              <a:t>'Chow</a:t>
            </a:r>
            <a:r>
              <a:rPr sz="1761" spc="12" dirty="0">
                <a:solidFill>
                  <a:srgbClr val="FFFFFF"/>
                </a:solidFill>
                <a:latin typeface="Courier New"/>
                <a:cs typeface="Courier New"/>
              </a:rPr>
              <a:t> </a:t>
            </a:r>
            <a:r>
              <a:rPr sz="1761" dirty="0">
                <a:solidFill>
                  <a:srgbClr val="FFFFFF"/>
                </a:solidFill>
                <a:latin typeface="Courier New"/>
                <a:cs typeface="Courier New"/>
              </a:rPr>
              <a:t>Chow',</a:t>
            </a:r>
            <a:r>
              <a:rPr sz="1761" spc="8" dirty="0">
                <a:solidFill>
                  <a:srgbClr val="FFFFFF"/>
                </a:solidFill>
                <a:latin typeface="Courier New"/>
                <a:cs typeface="Courier New"/>
              </a:rPr>
              <a:t> </a:t>
            </a:r>
            <a:r>
              <a:rPr sz="1761" dirty="0">
                <a:solidFill>
                  <a:srgbClr val="FFFFFF"/>
                </a:solidFill>
                <a:latin typeface="Courier New"/>
                <a:cs typeface="Courier New"/>
              </a:rPr>
              <a:t>'Brown',</a:t>
            </a:r>
            <a:r>
              <a:rPr sz="1761" spc="12" dirty="0">
                <a:solidFill>
                  <a:srgbClr val="FFFFFF"/>
                </a:solidFill>
                <a:latin typeface="Courier New"/>
                <a:cs typeface="Courier New"/>
              </a:rPr>
              <a:t> </a:t>
            </a:r>
            <a:r>
              <a:rPr sz="1761" dirty="0">
                <a:solidFill>
                  <a:srgbClr val="FFFFFF"/>
                </a:solidFill>
                <a:latin typeface="Courier New"/>
                <a:cs typeface="Courier New"/>
              </a:rPr>
              <a:t>46,</a:t>
            </a:r>
            <a:r>
              <a:rPr sz="1761" spc="8" dirty="0">
                <a:solidFill>
                  <a:srgbClr val="FFFFFF"/>
                </a:solidFill>
                <a:latin typeface="Courier New"/>
                <a:cs typeface="Courier New"/>
              </a:rPr>
              <a:t> </a:t>
            </a:r>
            <a:r>
              <a:rPr sz="1761" dirty="0">
                <a:solidFill>
                  <a:srgbClr val="FFFFFF"/>
                </a:solidFill>
                <a:latin typeface="Courier New"/>
                <a:cs typeface="Courier New"/>
              </a:rPr>
              <a:t>24,</a:t>
            </a:r>
            <a:r>
              <a:rPr sz="1761" spc="12" dirty="0">
                <a:solidFill>
                  <a:srgbClr val="FFFFFF"/>
                </a:solidFill>
                <a:latin typeface="Courier New"/>
                <a:cs typeface="Courier New"/>
              </a:rPr>
              <a:t> </a:t>
            </a:r>
            <a:r>
              <a:rPr sz="1761" dirty="0">
                <a:solidFill>
                  <a:srgbClr val="FFFFFF"/>
                </a:solidFill>
                <a:latin typeface="Courier New"/>
                <a:cs typeface="Courier New"/>
              </a:rPr>
              <a:t>'2014-08-25'],</a:t>
            </a:r>
            <a:endParaRPr sz="1761">
              <a:solidFill>
                <a:prstClr val="black"/>
              </a:solidFill>
              <a:latin typeface="Courier New"/>
              <a:cs typeface="Courier New"/>
            </a:endParaRPr>
          </a:p>
          <a:p>
            <a:pPr marL="951661" defTabSz="715609">
              <a:spcBef>
                <a:spcPts val="916"/>
              </a:spcBef>
            </a:pPr>
            <a:r>
              <a:rPr sz="1761" dirty="0">
                <a:solidFill>
                  <a:srgbClr val="FFFFFF"/>
                </a:solidFill>
                <a:latin typeface="Courier New"/>
                <a:cs typeface="Courier New"/>
              </a:rPr>
              <a:t>['Cooper',</a:t>
            </a:r>
            <a:r>
              <a:rPr sz="1761" spc="8" dirty="0">
                <a:solidFill>
                  <a:srgbClr val="FFFFFF"/>
                </a:solidFill>
                <a:latin typeface="Courier New"/>
                <a:cs typeface="Courier New"/>
              </a:rPr>
              <a:t> </a:t>
            </a:r>
            <a:r>
              <a:rPr sz="1761" dirty="0">
                <a:solidFill>
                  <a:srgbClr val="FFFFFF"/>
                </a:solidFill>
                <a:latin typeface="Courier New"/>
                <a:cs typeface="Courier New"/>
              </a:rPr>
              <a:t>'Schnauzer',</a:t>
            </a:r>
            <a:r>
              <a:rPr sz="1761" spc="12" dirty="0">
                <a:solidFill>
                  <a:srgbClr val="FFFFFF"/>
                </a:solidFill>
                <a:latin typeface="Courier New"/>
                <a:cs typeface="Courier New"/>
              </a:rPr>
              <a:t> </a:t>
            </a:r>
            <a:r>
              <a:rPr sz="1761" dirty="0">
                <a:solidFill>
                  <a:srgbClr val="FFFFFF"/>
                </a:solidFill>
                <a:latin typeface="Courier New"/>
                <a:cs typeface="Courier New"/>
              </a:rPr>
              <a:t>'Gray',</a:t>
            </a:r>
            <a:r>
              <a:rPr sz="1761" spc="12" dirty="0">
                <a:solidFill>
                  <a:srgbClr val="FFFFFF"/>
                </a:solidFill>
                <a:latin typeface="Courier New"/>
                <a:cs typeface="Courier New"/>
              </a:rPr>
              <a:t> </a:t>
            </a:r>
            <a:r>
              <a:rPr sz="1761" dirty="0">
                <a:solidFill>
                  <a:srgbClr val="FFFFFF"/>
                </a:solidFill>
                <a:latin typeface="Courier New"/>
                <a:cs typeface="Courier New"/>
              </a:rPr>
              <a:t>49,</a:t>
            </a:r>
            <a:r>
              <a:rPr sz="1761" spc="12" dirty="0">
                <a:solidFill>
                  <a:srgbClr val="FFFFFF"/>
                </a:solidFill>
                <a:latin typeface="Courier New"/>
                <a:cs typeface="Courier New"/>
              </a:rPr>
              <a:t> </a:t>
            </a:r>
            <a:r>
              <a:rPr sz="1761" dirty="0">
                <a:solidFill>
                  <a:srgbClr val="FFFFFF"/>
                </a:solidFill>
                <a:latin typeface="Courier New"/>
                <a:cs typeface="Courier New"/>
              </a:rPr>
              <a:t>17,</a:t>
            </a:r>
            <a:r>
              <a:rPr sz="1761" spc="12" dirty="0">
                <a:solidFill>
                  <a:srgbClr val="FFFFFF"/>
                </a:solidFill>
                <a:latin typeface="Courier New"/>
                <a:cs typeface="Courier New"/>
              </a:rPr>
              <a:t> </a:t>
            </a:r>
            <a:r>
              <a:rPr sz="1761" dirty="0">
                <a:solidFill>
                  <a:srgbClr val="FFFFFF"/>
                </a:solidFill>
                <a:latin typeface="Courier New"/>
                <a:cs typeface="Courier New"/>
              </a:rPr>
              <a:t>'2011-12-11'],</a:t>
            </a:r>
            <a:endParaRPr sz="1761">
              <a:solidFill>
                <a:prstClr val="black"/>
              </a:solidFill>
              <a:latin typeface="Courier New"/>
              <a:cs typeface="Courier New"/>
            </a:endParaRPr>
          </a:p>
          <a:p>
            <a:pPr marL="951661" defTabSz="715609">
              <a:spcBef>
                <a:spcPts val="916"/>
              </a:spcBef>
            </a:pPr>
            <a:r>
              <a:rPr sz="1761" dirty="0">
                <a:solidFill>
                  <a:srgbClr val="FFFFFF"/>
                </a:solidFill>
                <a:latin typeface="Courier New"/>
                <a:cs typeface="Courier New"/>
              </a:rPr>
              <a:t>['Max',</a:t>
            </a:r>
            <a:r>
              <a:rPr sz="1761" spc="8" dirty="0">
                <a:solidFill>
                  <a:srgbClr val="FFFFFF"/>
                </a:solidFill>
                <a:latin typeface="Courier New"/>
                <a:cs typeface="Courier New"/>
              </a:rPr>
              <a:t> </a:t>
            </a:r>
            <a:r>
              <a:rPr sz="1761" dirty="0">
                <a:solidFill>
                  <a:srgbClr val="FFFFFF"/>
                </a:solidFill>
                <a:latin typeface="Courier New"/>
                <a:cs typeface="Courier New"/>
              </a:rPr>
              <a:t>'Labrador',</a:t>
            </a:r>
            <a:r>
              <a:rPr sz="1761" spc="12" dirty="0">
                <a:solidFill>
                  <a:srgbClr val="FFFFFF"/>
                </a:solidFill>
                <a:latin typeface="Courier New"/>
                <a:cs typeface="Courier New"/>
              </a:rPr>
              <a:t> </a:t>
            </a:r>
            <a:r>
              <a:rPr sz="1761" dirty="0">
                <a:solidFill>
                  <a:srgbClr val="FFFFFF"/>
                </a:solidFill>
                <a:latin typeface="Courier New"/>
                <a:cs typeface="Courier New"/>
              </a:rPr>
              <a:t>'Black',</a:t>
            </a:r>
            <a:r>
              <a:rPr sz="1761" spc="8" dirty="0">
                <a:solidFill>
                  <a:srgbClr val="FFFFFF"/>
                </a:solidFill>
                <a:latin typeface="Courier New"/>
                <a:cs typeface="Courier New"/>
              </a:rPr>
              <a:t> </a:t>
            </a:r>
            <a:r>
              <a:rPr sz="1761" dirty="0">
                <a:solidFill>
                  <a:srgbClr val="FFFFFF"/>
                </a:solidFill>
                <a:latin typeface="Courier New"/>
                <a:cs typeface="Courier New"/>
              </a:rPr>
              <a:t>59,</a:t>
            </a:r>
            <a:r>
              <a:rPr sz="1761" spc="12" dirty="0">
                <a:solidFill>
                  <a:srgbClr val="FFFFFF"/>
                </a:solidFill>
                <a:latin typeface="Courier New"/>
                <a:cs typeface="Courier New"/>
              </a:rPr>
              <a:t> </a:t>
            </a:r>
            <a:r>
              <a:rPr sz="1761" dirty="0">
                <a:solidFill>
                  <a:srgbClr val="FFFFFF"/>
                </a:solidFill>
                <a:latin typeface="Courier New"/>
                <a:cs typeface="Courier New"/>
              </a:rPr>
              <a:t>29,</a:t>
            </a:r>
            <a:r>
              <a:rPr sz="1761" spc="8" dirty="0">
                <a:solidFill>
                  <a:srgbClr val="FFFFFF"/>
                </a:solidFill>
                <a:latin typeface="Courier New"/>
                <a:cs typeface="Courier New"/>
              </a:rPr>
              <a:t> </a:t>
            </a:r>
            <a:r>
              <a:rPr sz="1761" dirty="0">
                <a:solidFill>
                  <a:srgbClr val="FFFFFF"/>
                </a:solidFill>
                <a:latin typeface="Courier New"/>
                <a:cs typeface="Courier New"/>
              </a:rPr>
              <a:t>'2017-01-20'],</a:t>
            </a:r>
            <a:endParaRPr sz="1761">
              <a:solidFill>
                <a:prstClr val="black"/>
              </a:solidFill>
              <a:latin typeface="Courier New"/>
              <a:cs typeface="Courier New"/>
            </a:endParaRPr>
          </a:p>
          <a:p>
            <a:pPr marL="951661" defTabSz="715609">
              <a:spcBef>
                <a:spcPts val="916"/>
              </a:spcBef>
            </a:pPr>
            <a:r>
              <a:rPr sz="1761" dirty="0">
                <a:solidFill>
                  <a:srgbClr val="FFFFFF"/>
                </a:solidFill>
                <a:latin typeface="Courier New"/>
                <a:cs typeface="Courier New"/>
              </a:rPr>
              <a:t>['Stella',</a:t>
            </a:r>
            <a:r>
              <a:rPr sz="1761" spc="8" dirty="0">
                <a:solidFill>
                  <a:srgbClr val="FFFFFF"/>
                </a:solidFill>
                <a:latin typeface="Courier New"/>
                <a:cs typeface="Courier New"/>
              </a:rPr>
              <a:t> </a:t>
            </a:r>
            <a:r>
              <a:rPr sz="1761" dirty="0">
                <a:solidFill>
                  <a:srgbClr val="FFFFFF"/>
                </a:solidFill>
                <a:latin typeface="Courier New"/>
                <a:cs typeface="Courier New"/>
              </a:rPr>
              <a:t>'Chihuahua',</a:t>
            </a:r>
            <a:r>
              <a:rPr sz="1761" spc="12" dirty="0">
                <a:solidFill>
                  <a:srgbClr val="FFFFFF"/>
                </a:solidFill>
                <a:latin typeface="Courier New"/>
                <a:cs typeface="Courier New"/>
              </a:rPr>
              <a:t> </a:t>
            </a:r>
            <a:r>
              <a:rPr sz="1761" dirty="0">
                <a:solidFill>
                  <a:srgbClr val="FFFFFF"/>
                </a:solidFill>
                <a:latin typeface="Courier New"/>
                <a:cs typeface="Courier New"/>
              </a:rPr>
              <a:t>'Tan',</a:t>
            </a:r>
            <a:r>
              <a:rPr sz="1761" spc="12" dirty="0">
                <a:solidFill>
                  <a:srgbClr val="FFFFFF"/>
                </a:solidFill>
                <a:latin typeface="Courier New"/>
                <a:cs typeface="Courier New"/>
              </a:rPr>
              <a:t> </a:t>
            </a:r>
            <a:r>
              <a:rPr sz="1761" dirty="0">
                <a:solidFill>
                  <a:srgbClr val="FFFFFF"/>
                </a:solidFill>
                <a:latin typeface="Courier New"/>
                <a:cs typeface="Courier New"/>
              </a:rPr>
              <a:t>18,</a:t>
            </a:r>
            <a:r>
              <a:rPr sz="1761" spc="8" dirty="0">
                <a:solidFill>
                  <a:srgbClr val="FFFFFF"/>
                </a:solidFill>
                <a:latin typeface="Courier New"/>
                <a:cs typeface="Courier New"/>
              </a:rPr>
              <a:t> </a:t>
            </a:r>
            <a:r>
              <a:rPr sz="1761" dirty="0">
                <a:solidFill>
                  <a:srgbClr val="FFFFFF"/>
                </a:solidFill>
                <a:latin typeface="Courier New"/>
                <a:cs typeface="Courier New"/>
              </a:rPr>
              <a:t>2,</a:t>
            </a:r>
            <a:r>
              <a:rPr sz="1761" spc="12" dirty="0">
                <a:solidFill>
                  <a:srgbClr val="FFFFFF"/>
                </a:solidFill>
                <a:latin typeface="Courier New"/>
                <a:cs typeface="Courier New"/>
              </a:rPr>
              <a:t> </a:t>
            </a:r>
            <a:r>
              <a:rPr sz="1761" dirty="0">
                <a:solidFill>
                  <a:srgbClr val="FFFFFF"/>
                </a:solidFill>
                <a:latin typeface="Courier New"/>
                <a:cs typeface="Courier New"/>
              </a:rPr>
              <a:t>'2015-04-20'],</a:t>
            </a:r>
            <a:endParaRPr sz="1761">
              <a:solidFill>
                <a:prstClr val="black"/>
              </a:solidFill>
              <a:latin typeface="Courier New"/>
              <a:cs typeface="Courier New"/>
            </a:endParaRPr>
          </a:p>
          <a:p>
            <a:pPr marL="816987" marR="3976" indent="134177" defTabSz="715609">
              <a:lnSpc>
                <a:spcPct val="143300"/>
              </a:lnSpc>
            </a:pPr>
            <a:r>
              <a:rPr sz="1761" dirty="0">
                <a:solidFill>
                  <a:srgbClr val="FFFFFF"/>
                </a:solidFill>
                <a:latin typeface="Courier New"/>
                <a:cs typeface="Courier New"/>
              </a:rPr>
              <a:t>['Bernie',</a:t>
            </a:r>
            <a:r>
              <a:rPr sz="1761" spc="12" dirty="0">
                <a:solidFill>
                  <a:srgbClr val="FFFFFF"/>
                </a:solidFill>
                <a:latin typeface="Courier New"/>
                <a:cs typeface="Courier New"/>
              </a:rPr>
              <a:t> </a:t>
            </a:r>
            <a:r>
              <a:rPr sz="1761" dirty="0">
                <a:solidFill>
                  <a:srgbClr val="FFFFFF"/>
                </a:solidFill>
                <a:latin typeface="Courier New"/>
                <a:cs typeface="Courier New"/>
              </a:rPr>
              <a:t>'St.</a:t>
            </a:r>
            <a:r>
              <a:rPr sz="1761" spc="12" dirty="0">
                <a:solidFill>
                  <a:srgbClr val="FFFFFF"/>
                </a:solidFill>
                <a:latin typeface="Courier New"/>
                <a:cs typeface="Courier New"/>
              </a:rPr>
              <a:t> </a:t>
            </a:r>
            <a:r>
              <a:rPr sz="1761" dirty="0">
                <a:solidFill>
                  <a:srgbClr val="FFFFFF"/>
                </a:solidFill>
                <a:latin typeface="Courier New"/>
                <a:cs typeface="Courier New"/>
              </a:rPr>
              <a:t>Bernard',</a:t>
            </a:r>
            <a:r>
              <a:rPr sz="1761" spc="12" dirty="0">
                <a:solidFill>
                  <a:srgbClr val="FFFFFF"/>
                </a:solidFill>
                <a:latin typeface="Courier New"/>
                <a:cs typeface="Courier New"/>
              </a:rPr>
              <a:t> </a:t>
            </a:r>
            <a:r>
              <a:rPr sz="1761" dirty="0">
                <a:solidFill>
                  <a:srgbClr val="FFFFFF"/>
                </a:solidFill>
                <a:latin typeface="Courier New"/>
                <a:cs typeface="Courier New"/>
              </a:rPr>
              <a:t>'White',</a:t>
            </a:r>
            <a:r>
              <a:rPr sz="1761" spc="12" dirty="0">
                <a:solidFill>
                  <a:srgbClr val="FFFFFF"/>
                </a:solidFill>
                <a:latin typeface="Courier New"/>
                <a:cs typeface="Courier New"/>
              </a:rPr>
              <a:t> </a:t>
            </a:r>
            <a:r>
              <a:rPr sz="1761" dirty="0">
                <a:solidFill>
                  <a:srgbClr val="FFFFFF"/>
                </a:solidFill>
                <a:latin typeface="Courier New"/>
                <a:cs typeface="Courier New"/>
              </a:rPr>
              <a:t>77,</a:t>
            </a:r>
            <a:r>
              <a:rPr sz="1761" spc="12" dirty="0">
                <a:solidFill>
                  <a:srgbClr val="FFFFFF"/>
                </a:solidFill>
                <a:latin typeface="Courier New"/>
                <a:cs typeface="Courier New"/>
              </a:rPr>
              <a:t> </a:t>
            </a:r>
            <a:r>
              <a:rPr sz="1761" dirty="0">
                <a:solidFill>
                  <a:srgbClr val="FFFFFF"/>
                </a:solidFill>
                <a:latin typeface="Courier New"/>
                <a:cs typeface="Courier New"/>
              </a:rPr>
              <a:t>74,</a:t>
            </a:r>
            <a:r>
              <a:rPr sz="1761" spc="12" dirty="0">
                <a:solidFill>
                  <a:srgbClr val="FFFFFF"/>
                </a:solidFill>
                <a:latin typeface="Courier New"/>
                <a:cs typeface="Courier New"/>
              </a:rPr>
              <a:t> </a:t>
            </a:r>
            <a:r>
              <a:rPr sz="1761" dirty="0">
                <a:solidFill>
                  <a:srgbClr val="FFFFFF"/>
                </a:solidFill>
                <a:latin typeface="Courier New"/>
                <a:cs typeface="Courier New"/>
              </a:rPr>
              <a:t>'2018-02-27']], </a:t>
            </a:r>
            <a:r>
              <a:rPr sz="1761" spc="-1045" dirty="0">
                <a:solidFill>
                  <a:srgbClr val="FFFFFF"/>
                </a:solidFill>
                <a:latin typeface="Courier New"/>
                <a:cs typeface="Courier New"/>
              </a:rPr>
              <a:t> </a:t>
            </a:r>
            <a:r>
              <a:rPr sz="1761" dirty="0">
                <a:solidFill>
                  <a:srgbClr val="FFFFFF"/>
                </a:solidFill>
                <a:latin typeface="Courier New"/>
                <a:cs typeface="Courier New"/>
              </a:rPr>
              <a:t>dtype=object)</a:t>
            </a:r>
            <a:endParaRPr sz="1761">
              <a:solidFill>
                <a:prstClr val="black"/>
              </a:solidFill>
              <a:latin typeface="Courier New"/>
              <a:cs typeface="Courier New"/>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10374464" cy="602205"/>
          </a:xfrm>
          <a:prstGeom prst="rect">
            <a:avLst/>
          </a:prstGeom>
        </p:spPr>
        <p:txBody>
          <a:bodyPr vert="horz" wrap="square" lIns="0" tIns="11927" rIns="0" bIns="0" rtlCol="0">
            <a:spAutoFit/>
          </a:bodyPr>
          <a:lstStyle/>
          <a:p>
            <a:pPr marL="9939">
              <a:spcBef>
                <a:spcPts val="94"/>
              </a:spcBef>
            </a:pPr>
            <a:r>
              <a:rPr sz="3522" spc="-110" dirty="0"/>
              <a:t>Components</a:t>
            </a:r>
            <a:r>
              <a:rPr sz="3522" spc="-203" dirty="0"/>
              <a:t> </a:t>
            </a:r>
            <a:r>
              <a:rPr sz="3522" spc="-117" dirty="0"/>
              <a:t>of</a:t>
            </a:r>
            <a:r>
              <a:rPr sz="3522" spc="-203" dirty="0"/>
              <a:t> </a:t>
            </a:r>
            <a:r>
              <a:rPr sz="3522" spc="223" dirty="0"/>
              <a:t>a</a:t>
            </a:r>
            <a:r>
              <a:rPr sz="3522" spc="-199" dirty="0"/>
              <a:t> </a:t>
            </a:r>
            <a:r>
              <a:rPr sz="3522" spc="-8" dirty="0"/>
              <a:t>DataFrame</a:t>
            </a:r>
            <a:r>
              <a:rPr sz="3835" spc="-8" dirty="0">
                <a:latin typeface="Arial"/>
                <a:cs typeface="Arial"/>
              </a:rPr>
              <a:t>:</a:t>
            </a:r>
            <a:r>
              <a:rPr sz="3835" spc="-157" dirty="0">
                <a:latin typeface="Arial"/>
                <a:cs typeface="Arial"/>
              </a:rPr>
              <a:t> </a:t>
            </a:r>
            <a:r>
              <a:rPr sz="3835" spc="-121" dirty="0">
                <a:latin typeface="Arial"/>
                <a:cs typeface="Arial"/>
              </a:rPr>
              <a:t>.</a:t>
            </a:r>
            <a:r>
              <a:rPr sz="3522" spc="-121" dirty="0"/>
              <a:t>col</a:t>
            </a:r>
            <a:r>
              <a:rPr sz="3835" spc="-121" dirty="0">
                <a:latin typeface="Arial"/>
                <a:cs typeface="Arial"/>
              </a:rPr>
              <a:t>u</a:t>
            </a:r>
            <a:r>
              <a:rPr sz="3522" spc="-121" dirty="0"/>
              <a:t>mns</a:t>
            </a:r>
            <a:r>
              <a:rPr sz="3522" spc="-199" dirty="0"/>
              <a:t> </a:t>
            </a:r>
            <a:r>
              <a:rPr sz="3522" spc="-27" dirty="0"/>
              <a:t>and</a:t>
            </a:r>
            <a:r>
              <a:rPr sz="3522" spc="-203" dirty="0"/>
              <a:t> </a:t>
            </a:r>
            <a:r>
              <a:rPr sz="3835" spc="-102" dirty="0">
                <a:latin typeface="Arial"/>
                <a:cs typeface="Arial"/>
              </a:rPr>
              <a:t>.</a:t>
            </a:r>
            <a:r>
              <a:rPr sz="3522" spc="-102" dirty="0"/>
              <a:t>inde</a:t>
            </a:r>
            <a:r>
              <a:rPr sz="3835" spc="-102" dirty="0">
                <a:latin typeface="Arial"/>
                <a:cs typeface="Arial"/>
              </a:rPr>
              <a:t>x</a:t>
            </a:r>
            <a:endParaRPr sz="3835">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1025718"/>
          </a:xfrm>
          <a:custGeom>
            <a:avLst/>
            <a:gdLst/>
            <a:ahLst/>
            <a:cxnLst/>
            <a:rect l="l" t="t" r="r" b="b"/>
            <a:pathLst>
              <a:path w="14575155" h="1310639">
                <a:moveTo>
                  <a:pt x="14498413" y="1310104"/>
                </a:moveTo>
                <a:lnTo>
                  <a:pt x="76505" y="1310104"/>
                </a:lnTo>
                <a:lnTo>
                  <a:pt x="71180" y="1309580"/>
                </a:lnTo>
                <a:lnTo>
                  <a:pt x="31920" y="1293317"/>
                </a:lnTo>
                <a:lnTo>
                  <a:pt x="4175" y="1254590"/>
                </a:lnTo>
                <a:lnTo>
                  <a:pt x="0" y="1233599"/>
                </a:lnTo>
                <a:lnTo>
                  <a:pt x="0" y="1228223"/>
                </a:lnTo>
                <a:lnTo>
                  <a:pt x="0" y="76505"/>
                </a:lnTo>
                <a:lnTo>
                  <a:pt x="16786" y="31919"/>
                </a:lnTo>
                <a:lnTo>
                  <a:pt x="55513" y="4175"/>
                </a:lnTo>
                <a:lnTo>
                  <a:pt x="76505" y="0"/>
                </a:lnTo>
                <a:lnTo>
                  <a:pt x="14498413" y="0"/>
                </a:lnTo>
                <a:lnTo>
                  <a:pt x="14542998" y="16786"/>
                </a:lnTo>
                <a:lnTo>
                  <a:pt x="14570742" y="55513"/>
                </a:lnTo>
                <a:lnTo>
                  <a:pt x="14574918" y="76505"/>
                </a:lnTo>
                <a:lnTo>
                  <a:pt x="14574918" y="1233599"/>
                </a:lnTo>
                <a:lnTo>
                  <a:pt x="14558132" y="1278184"/>
                </a:lnTo>
                <a:lnTo>
                  <a:pt x="14519404" y="1305929"/>
                </a:lnTo>
                <a:lnTo>
                  <a:pt x="14503737" y="1309580"/>
                </a:lnTo>
                <a:lnTo>
                  <a:pt x="14498413" y="1310104"/>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p:nvPr/>
        </p:nvSpPr>
        <p:spPr>
          <a:xfrm>
            <a:off x="392770" y="2963756"/>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6" name="object 6"/>
          <p:cNvSpPr/>
          <p:nvPr/>
        </p:nvSpPr>
        <p:spPr>
          <a:xfrm>
            <a:off x="392770" y="3796812"/>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40"/>
                </a:lnTo>
                <a:lnTo>
                  <a:pt x="14503737" y="818291"/>
                </a:lnTo>
                <a:lnTo>
                  <a:pt x="14498413" y="818815"/>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7" name="object 7"/>
          <p:cNvSpPr txBox="1"/>
          <p:nvPr/>
        </p:nvSpPr>
        <p:spPr>
          <a:xfrm>
            <a:off x="510993" y="1079442"/>
            <a:ext cx="1634987"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dogs.columns</a:t>
            </a:r>
            <a:endParaRPr sz="1761">
              <a:solidFill>
                <a:prstClr val="black"/>
              </a:solidFill>
              <a:latin typeface="Courier New"/>
              <a:cs typeface="Courier New"/>
            </a:endParaRPr>
          </a:p>
        </p:txBody>
      </p:sp>
      <p:sp>
        <p:nvSpPr>
          <p:cNvPr id="8" name="object 8"/>
          <p:cNvSpPr txBox="1"/>
          <p:nvPr/>
        </p:nvSpPr>
        <p:spPr>
          <a:xfrm>
            <a:off x="510993" y="1797152"/>
            <a:ext cx="10247243" cy="755379"/>
          </a:xfrm>
          <a:prstGeom prst="rect">
            <a:avLst/>
          </a:prstGeom>
        </p:spPr>
        <p:txBody>
          <a:bodyPr vert="horz" wrap="square" lIns="0" tIns="9442" rIns="0" bIns="0" rtlCol="0">
            <a:spAutoFit/>
          </a:bodyPr>
          <a:lstStyle/>
          <a:p>
            <a:pPr marL="9939" marR="3976" defTabSz="715609">
              <a:lnSpc>
                <a:spcPct val="143300"/>
              </a:lnSpc>
              <a:spcBef>
                <a:spcPts val="74"/>
              </a:spcBef>
            </a:pPr>
            <a:r>
              <a:rPr sz="1761" dirty="0">
                <a:solidFill>
                  <a:srgbClr val="FFFFFF"/>
                </a:solidFill>
                <a:latin typeface="Courier New"/>
                <a:cs typeface="Courier New"/>
              </a:rPr>
              <a:t>Index(['name',</a:t>
            </a:r>
            <a:r>
              <a:rPr sz="1761" spc="23" dirty="0">
                <a:solidFill>
                  <a:srgbClr val="FFFFFF"/>
                </a:solidFill>
                <a:latin typeface="Courier New"/>
                <a:cs typeface="Courier New"/>
              </a:rPr>
              <a:t> </a:t>
            </a:r>
            <a:r>
              <a:rPr sz="1761" dirty="0">
                <a:solidFill>
                  <a:srgbClr val="FFFFFF"/>
                </a:solidFill>
                <a:latin typeface="Courier New"/>
                <a:cs typeface="Courier New"/>
              </a:rPr>
              <a:t>'breed',</a:t>
            </a:r>
            <a:r>
              <a:rPr sz="1761" spc="27" dirty="0">
                <a:solidFill>
                  <a:srgbClr val="FFFFFF"/>
                </a:solidFill>
                <a:latin typeface="Courier New"/>
                <a:cs typeface="Courier New"/>
              </a:rPr>
              <a:t> </a:t>
            </a:r>
            <a:r>
              <a:rPr sz="1761" dirty="0">
                <a:solidFill>
                  <a:srgbClr val="FFFFFF"/>
                </a:solidFill>
                <a:latin typeface="Courier New"/>
                <a:cs typeface="Courier New"/>
              </a:rPr>
              <a:t>'color',</a:t>
            </a:r>
            <a:r>
              <a:rPr sz="1761" spc="23" dirty="0">
                <a:solidFill>
                  <a:srgbClr val="FFFFFF"/>
                </a:solidFill>
                <a:latin typeface="Courier New"/>
                <a:cs typeface="Courier New"/>
              </a:rPr>
              <a:t> </a:t>
            </a:r>
            <a:r>
              <a:rPr sz="1761" dirty="0">
                <a:solidFill>
                  <a:srgbClr val="FFFFFF"/>
                </a:solidFill>
                <a:latin typeface="Courier New"/>
                <a:cs typeface="Courier New"/>
              </a:rPr>
              <a:t>'height_cm',</a:t>
            </a:r>
            <a:r>
              <a:rPr sz="1761" spc="27" dirty="0">
                <a:solidFill>
                  <a:srgbClr val="FFFFFF"/>
                </a:solidFill>
                <a:latin typeface="Courier New"/>
                <a:cs typeface="Courier New"/>
              </a:rPr>
              <a:t> </a:t>
            </a:r>
            <a:r>
              <a:rPr sz="1761" dirty="0">
                <a:solidFill>
                  <a:srgbClr val="FFFFFF"/>
                </a:solidFill>
                <a:latin typeface="Courier New"/>
                <a:cs typeface="Courier New"/>
              </a:rPr>
              <a:t>'weight_kg',</a:t>
            </a:r>
            <a:r>
              <a:rPr sz="1761" spc="23" dirty="0">
                <a:solidFill>
                  <a:srgbClr val="FFFFFF"/>
                </a:solidFill>
                <a:latin typeface="Courier New"/>
                <a:cs typeface="Courier New"/>
              </a:rPr>
              <a:t> </a:t>
            </a:r>
            <a:r>
              <a:rPr sz="1761" dirty="0">
                <a:solidFill>
                  <a:srgbClr val="FFFFFF"/>
                </a:solidFill>
                <a:latin typeface="Courier New"/>
                <a:cs typeface="Courier New"/>
              </a:rPr>
              <a:t>'date_of_birth'], </a:t>
            </a:r>
            <a:r>
              <a:rPr sz="1761" spc="-1045" dirty="0">
                <a:solidFill>
                  <a:srgbClr val="FFFFFF"/>
                </a:solidFill>
                <a:latin typeface="Courier New"/>
                <a:cs typeface="Courier New"/>
              </a:rPr>
              <a:t> </a:t>
            </a:r>
            <a:r>
              <a:rPr sz="1761" dirty="0">
                <a:solidFill>
                  <a:srgbClr val="FFFFFF"/>
                </a:solidFill>
                <a:latin typeface="Courier New"/>
                <a:cs typeface="Courier New"/>
              </a:rPr>
              <a:t>dtype='object')</a:t>
            </a:r>
            <a:endParaRPr sz="1761">
              <a:solidFill>
                <a:prstClr val="black"/>
              </a:solidFill>
              <a:latin typeface="Courier New"/>
              <a:cs typeface="Courier New"/>
            </a:endParaRPr>
          </a:p>
        </p:txBody>
      </p:sp>
      <p:sp>
        <p:nvSpPr>
          <p:cNvPr id="9" name="object 9"/>
          <p:cNvSpPr txBox="1"/>
          <p:nvPr/>
        </p:nvSpPr>
        <p:spPr>
          <a:xfrm>
            <a:off x="510993" y="3130041"/>
            <a:ext cx="1365637"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dogs.index</a:t>
            </a:r>
            <a:endParaRPr sz="1761">
              <a:solidFill>
                <a:prstClr val="black"/>
              </a:solidFill>
              <a:latin typeface="Courier New"/>
              <a:cs typeface="Courier New"/>
            </a:endParaRPr>
          </a:p>
        </p:txBody>
      </p:sp>
      <p:sp>
        <p:nvSpPr>
          <p:cNvPr id="10" name="object 10"/>
          <p:cNvSpPr txBox="1"/>
          <p:nvPr/>
        </p:nvSpPr>
        <p:spPr>
          <a:xfrm>
            <a:off x="510993" y="3963097"/>
            <a:ext cx="4730032" cy="552481"/>
          </a:xfrm>
          <a:prstGeom prst="rect">
            <a:avLst/>
          </a:prstGeom>
        </p:spPr>
        <p:txBody>
          <a:bodyPr vert="horz" wrap="square" lIns="0" tIns="10436" rIns="0" bIns="0" rtlCol="0">
            <a:spAutoFit/>
          </a:bodyPr>
          <a:lstStyle/>
          <a:p>
            <a:pPr marL="9939" defTabSz="715609">
              <a:spcBef>
                <a:spcPts val="82"/>
              </a:spcBef>
            </a:pPr>
            <a:r>
              <a:rPr sz="1761" dirty="0">
                <a:solidFill>
                  <a:srgbClr val="FFFFFF"/>
                </a:solidFill>
                <a:latin typeface="Courier New"/>
                <a:cs typeface="Courier New"/>
              </a:rPr>
              <a:t>RangeIndex(start=0,</a:t>
            </a:r>
            <a:r>
              <a:rPr sz="1761" spc="8" dirty="0">
                <a:solidFill>
                  <a:srgbClr val="FFFFFF"/>
                </a:solidFill>
                <a:latin typeface="Courier New"/>
                <a:cs typeface="Courier New"/>
              </a:rPr>
              <a:t> </a:t>
            </a:r>
            <a:r>
              <a:rPr sz="1761" dirty="0">
                <a:solidFill>
                  <a:srgbClr val="FFFFFF"/>
                </a:solidFill>
                <a:latin typeface="Courier New"/>
                <a:cs typeface="Courier New"/>
              </a:rPr>
              <a:t>stop=7,</a:t>
            </a:r>
            <a:r>
              <a:rPr sz="1761" spc="8" dirty="0">
                <a:solidFill>
                  <a:srgbClr val="FFFFFF"/>
                </a:solidFill>
                <a:latin typeface="Courier New"/>
                <a:cs typeface="Courier New"/>
              </a:rPr>
              <a:t> </a:t>
            </a:r>
            <a:r>
              <a:rPr sz="1761" dirty="0">
                <a:solidFill>
                  <a:srgbClr val="FFFFFF"/>
                </a:solidFill>
                <a:latin typeface="Courier New"/>
                <a:cs typeface="Courier New"/>
              </a:rPr>
              <a:t>step=1)</a:t>
            </a:r>
            <a:endParaRPr sz="1761">
              <a:solidFill>
                <a:prstClr val="black"/>
              </a:solidFill>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3920987" cy="602205"/>
          </a:xfrm>
          <a:prstGeom prst="rect">
            <a:avLst/>
          </a:prstGeom>
        </p:spPr>
        <p:txBody>
          <a:bodyPr vert="horz" wrap="square" lIns="0" tIns="11927" rIns="0" bIns="0" rtlCol="0">
            <a:spAutoFit/>
          </a:bodyPr>
          <a:lstStyle/>
          <a:p>
            <a:pPr marL="9939">
              <a:spcBef>
                <a:spcPts val="94"/>
              </a:spcBef>
            </a:pPr>
            <a:r>
              <a:rPr sz="3522" spc="-117" dirty="0"/>
              <a:t>p</a:t>
            </a:r>
            <a:r>
              <a:rPr sz="3522" spc="157" dirty="0"/>
              <a:t>a</a:t>
            </a:r>
            <a:r>
              <a:rPr sz="3522" spc="-176" dirty="0"/>
              <a:t>n</a:t>
            </a:r>
            <a:r>
              <a:rPr sz="3522" spc="-133" dirty="0"/>
              <a:t>d</a:t>
            </a:r>
            <a:r>
              <a:rPr sz="3522" spc="157" dirty="0"/>
              <a:t>a</a:t>
            </a:r>
            <a:r>
              <a:rPr sz="3522" spc="-164" dirty="0"/>
              <a:t>s</a:t>
            </a:r>
            <a:r>
              <a:rPr sz="3522" spc="-207" dirty="0"/>
              <a:t> </a:t>
            </a:r>
            <a:r>
              <a:rPr sz="3522" spc="184" dirty="0"/>
              <a:t>P</a:t>
            </a:r>
            <a:r>
              <a:rPr sz="3522" spc="-188" dirty="0"/>
              <a:t>h</a:t>
            </a:r>
            <a:r>
              <a:rPr sz="3522" spc="-70" dirty="0"/>
              <a:t>i</a:t>
            </a:r>
            <a:r>
              <a:rPr sz="3522" spc="-172" dirty="0"/>
              <a:t>l</a:t>
            </a:r>
            <a:r>
              <a:rPr sz="3522" spc="-137" dirty="0"/>
              <a:t>o</a:t>
            </a:r>
            <a:r>
              <a:rPr sz="3522" spc="-231" dirty="0"/>
              <a:t>s</a:t>
            </a:r>
            <a:r>
              <a:rPr sz="3522" spc="-141" dirty="0"/>
              <a:t>o</a:t>
            </a:r>
            <a:r>
              <a:rPr sz="3522" spc="-125" dirty="0"/>
              <a:t>p</a:t>
            </a:r>
            <a:r>
              <a:rPr sz="3522" spc="-192" dirty="0"/>
              <a:t>h</a:t>
            </a:r>
            <a:r>
              <a:rPr sz="3835" spc="179" dirty="0">
                <a:latin typeface="Arial"/>
                <a:cs typeface="Arial"/>
              </a:rPr>
              <a:t>y</a:t>
            </a:r>
            <a:endParaRPr sz="3835">
              <a:latin typeface="Arial"/>
              <a:cs typeface="Arial"/>
            </a:endParaRPr>
          </a:p>
        </p:txBody>
      </p:sp>
      <p:sp>
        <p:nvSpPr>
          <p:cNvPr id="3" name="object 3"/>
          <p:cNvSpPr/>
          <p:nvPr/>
        </p:nvSpPr>
        <p:spPr>
          <a:xfrm>
            <a:off x="392770" y="913157"/>
            <a:ext cx="64107" cy="384644"/>
          </a:xfrm>
          <a:custGeom>
            <a:avLst/>
            <a:gdLst/>
            <a:ahLst/>
            <a:cxnLst/>
            <a:rect l="l" t="t" r="r" b="b"/>
            <a:pathLst>
              <a:path w="81915" h="491489">
                <a:moveTo>
                  <a:pt x="81881" y="491289"/>
                </a:moveTo>
                <a:lnTo>
                  <a:pt x="0" y="491289"/>
                </a:lnTo>
                <a:lnTo>
                  <a:pt x="0" y="0"/>
                </a:lnTo>
                <a:lnTo>
                  <a:pt x="81881" y="0"/>
                </a:lnTo>
                <a:lnTo>
                  <a:pt x="81881" y="491289"/>
                </a:lnTo>
                <a:close/>
              </a:path>
            </a:pathLst>
          </a:custGeom>
          <a:solidFill>
            <a:srgbClr val="E4E1D9"/>
          </a:solidFill>
        </p:spPr>
        <p:txBody>
          <a:bodyPr wrap="square" lIns="0" tIns="0" rIns="0" bIns="0" rtlCol="0"/>
          <a:lstStyle/>
          <a:p>
            <a:pPr defTabSz="715609"/>
            <a:endParaRPr sz="1409">
              <a:solidFill>
                <a:prstClr val="black"/>
              </a:solidFill>
              <a:latin typeface="Calibri"/>
            </a:endParaRPr>
          </a:p>
        </p:txBody>
      </p:sp>
      <p:sp>
        <p:nvSpPr>
          <p:cNvPr id="4" name="object 4"/>
          <p:cNvSpPr txBox="1"/>
          <p:nvPr/>
        </p:nvSpPr>
        <p:spPr>
          <a:xfrm>
            <a:off x="703237" y="924621"/>
            <a:ext cx="8479072" cy="976207"/>
          </a:xfrm>
          <a:prstGeom prst="rect">
            <a:avLst/>
          </a:prstGeom>
        </p:spPr>
        <p:txBody>
          <a:bodyPr vert="horz" wrap="square" lIns="0" tIns="12424" rIns="0" bIns="0" rtlCol="0">
            <a:spAutoFit/>
          </a:bodyPr>
          <a:lstStyle/>
          <a:p>
            <a:pPr marL="9939" defTabSz="715609">
              <a:spcBef>
                <a:spcPts val="98"/>
              </a:spcBef>
            </a:pPr>
            <a:r>
              <a:rPr sz="1957" spc="31" dirty="0">
                <a:solidFill>
                  <a:srgbClr val="04182D"/>
                </a:solidFill>
                <a:latin typeface="Arial"/>
                <a:cs typeface="Arial"/>
              </a:rPr>
              <a:t>There</a:t>
            </a:r>
            <a:r>
              <a:rPr sz="1957" spc="39" dirty="0">
                <a:solidFill>
                  <a:srgbClr val="04182D"/>
                </a:solidFill>
                <a:latin typeface="Arial"/>
                <a:cs typeface="Arial"/>
              </a:rPr>
              <a:t> </a:t>
            </a:r>
            <a:r>
              <a:rPr sz="1957" spc="59" dirty="0">
                <a:solidFill>
                  <a:srgbClr val="04182D"/>
                </a:solidFill>
                <a:latin typeface="Arial"/>
                <a:cs typeface="Arial"/>
              </a:rPr>
              <a:t>should</a:t>
            </a:r>
            <a:r>
              <a:rPr sz="1957" spc="43" dirty="0">
                <a:solidFill>
                  <a:srgbClr val="04182D"/>
                </a:solidFill>
                <a:latin typeface="Arial"/>
                <a:cs typeface="Arial"/>
              </a:rPr>
              <a:t> </a:t>
            </a:r>
            <a:r>
              <a:rPr sz="1957" spc="110" dirty="0">
                <a:solidFill>
                  <a:srgbClr val="04182D"/>
                </a:solidFill>
                <a:latin typeface="Arial"/>
                <a:cs typeface="Arial"/>
              </a:rPr>
              <a:t>be</a:t>
            </a:r>
            <a:r>
              <a:rPr sz="1957" spc="43" dirty="0">
                <a:solidFill>
                  <a:srgbClr val="04182D"/>
                </a:solidFill>
                <a:latin typeface="Arial"/>
                <a:cs typeface="Arial"/>
              </a:rPr>
              <a:t> </a:t>
            </a:r>
            <a:r>
              <a:rPr sz="1957" spc="78" dirty="0">
                <a:solidFill>
                  <a:srgbClr val="04182D"/>
                </a:solidFill>
                <a:latin typeface="Arial"/>
                <a:cs typeface="Arial"/>
              </a:rPr>
              <a:t>one</a:t>
            </a:r>
            <a:r>
              <a:rPr sz="1957" spc="43" dirty="0">
                <a:solidFill>
                  <a:srgbClr val="04182D"/>
                </a:solidFill>
                <a:latin typeface="Arial"/>
                <a:cs typeface="Arial"/>
              </a:rPr>
              <a:t> </a:t>
            </a:r>
            <a:r>
              <a:rPr sz="1957" spc="133" dirty="0">
                <a:solidFill>
                  <a:srgbClr val="04182D"/>
                </a:solidFill>
                <a:latin typeface="Arial"/>
                <a:cs typeface="Arial"/>
              </a:rPr>
              <a:t>--</a:t>
            </a:r>
            <a:r>
              <a:rPr sz="1957" spc="43" dirty="0">
                <a:solidFill>
                  <a:srgbClr val="04182D"/>
                </a:solidFill>
                <a:latin typeface="Arial"/>
                <a:cs typeface="Arial"/>
              </a:rPr>
              <a:t> </a:t>
            </a:r>
            <a:r>
              <a:rPr sz="1957" spc="125" dirty="0">
                <a:solidFill>
                  <a:srgbClr val="04182D"/>
                </a:solidFill>
                <a:latin typeface="Arial"/>
                <a:cs typeface="Arial"/>
              </a:rPr>
              <a:t>and</a:t>
            </a:r>
            <a:r>
              <a:rPr sz="1957" spc="43" dirty="0">
                <a:solidFill>
                  <a:srgbClr val="04182D"/>
                </a:solidFill>
                <a:latin typeface="Arial"/>
                <a:cs typeface="Arial"/>
              </a:rPr>
              <a:t> </a:t>
            </a:r>
            <a:r>
              <a:rPr sz="1957" spc="86" dirty="0">
                <a:solidFill>
                  <a:srgbClr val="04182D"/>
                </a:solidFill>
                <a:latin typeface="Arial"/>
                <a:cs typeface="Arial"/>
              </a:rPr>
              <a:t>preferably</a:t>
            </a:r>
            <a:r>
              <a:rPr sz="1957" spc="43" dirty="0">
                <a:solidFill>
                  <a:srgbClr val="04182D"/>
                </a:solidFill>
                <a:latin typeface="Arial"/>
                <a:cs typeface="Arial"/>
              </a:rPr>
              <a:t> </a:t>
            </a:r>
            <a:r>
              <a:rPr sz="1957" spc="86" dirty="0">
                <a:solidFill>
                  <a:srgbClr val="04182D"/>
                </a:solidFill>
                <a:latin typeface="Arial"/>
                <a:cs typeface="Arial"/>
              </a:rPr>
              <a:t>only</a:t>
            </a:r>
            <a:r>
              <a:rPr sz="1957" spc="43" dirty="0">
                <a:solidFill>
                  <a:srgbClr val="04182D"/>
                </a:solidFill>
                <a:latin typeface="Arial"/>
                <a:cs typeface="Arial"/>
              </a:rPr>
              <a:t> </a:t>
            </a:r>
            <a:r>
              <a:rPr sz="1957" spc="78" dirty="0">
                <a:solidFill>
                  <a:srgbClr val="04182D"/>
                </a:solidFill>
                <a:latin typeface="Arial"/>
                <a:cs typeface="Arial"/>
              </a:rPr>
              <a:t>one</a:t>
            </a:r>
            <a:r>
              <a:rPr sz="1957" spc="43" dirty="0">
                <a:solidFill>
                  <a:srgbClr val="04182D"/>
                </a:solidFill>
                <a:latin typeface="Arial"/>
                <a:cs typeface="Arial"/>
              </a:rPr>
              <a:t> </a:t>
            </a:r>
            <a:r>
              <a:rPr sz="1957" spc="133" dirty="0">
                <a:solidFill>
                  <a:srgbClr val="04182D"/>
                </a:solidFill>
                <a:latin typeface="Arial"/>
                <a:cs typeface="Arial"/>
              </a:rPr>
              <a:t>--</a:t>
            </a:r>
            <a:r>
              <a:rPr sz="1957" spc="43" dirty="0">
                <a:solidFill>
                  <a:srgbClr val="04182D"/>
                </a:solidFill>
                <a:latin typeface="Arial"/>
                <a:cs typeface="Arial"/>
              </a:rPr>
              <a:t> </a:t>
            </a:r>
            <a:r>
              <a:rPr sz="1957" spc="63" dirty="0">
                <a:solidFill>
                  <a:srgbClr val="04182D"/>
                </a:solidFill>
                <a:latin typeface="Arial"/>
                <a:cs typeface="Arial"/>
              </a:rPr>
              <a:t>obvious</a:t>
            </a:r>
            <a:r>
              <a:rPr sz="1957" spc="43" dirty="0">
                <a:solidFill>
                  <a:srgbClr val="04182D"/>
                </a:solidFill>
                <a:latin typeface="Arial"/>
                <a:cs typeface="Arial"/>
              </a:rPr>
              <a:t> </a:t>
            </a:r>
            <a:r>
              <a:rPr sz="1957" spc="149" dirty="0">
                <a:solidFill>
                  <a:srgbClr val="04182D"/>
                </a:solidFill>
                <a:latin typeface="Arial"/>
                <a:cs typeface="Arial"/>
              </a:rPr>
              <a:t>way</a:t>
            </a:r>
            <a:r>
              <a:rPr sz="1957" spc="43" dirty="0">
                <a:solidFill>
                  <a:srgbClr val="04182D"/>
                </a:solidFill>
                <a:latin typeface="Arial"/>
                <a:cs typeface="Arial"/>
              </a:rPr>
              <a:t> </a:t>
            </a:r>
            <a:r>
              <a:rPr sz="1957" spc="145" dirty="0">
                <a:solidFill>
                  <a:srgbClr val="04182D"/>
                </a:solidFill>
                <a:latin typeface="Arial"/>
                <a:cs typeface="Arial"/>
              </a:rPr>
              <a:t>to</a:t>
            </a:r>
            <a:r>
              <a:rPr sz="1957" spc="43" dirty="0">
                <a:solidFill>
                  <a:srgbClr val="04182D"/>
                </a:solidFill>
                <a:latin typeface="Arial"/>
                <a:cs typeface="Arial"/>
              </a:rPr>
              <a:t> </a:t>
            </a:r>
            <a:r>
              <a:rPr sz="1957" spc="113" dirty="0">
                <a:solidFill>
                  <a:srgbClr val="04182D"/>
                </a:solidFill>
                <a:latin typeface="Arial"/>
                <a:cs typeface="Arial"/>
              </a:rPr>
              <a:t>do</a:t>
            </a:r>
            <a:r>
              <a:rPr sz="1957" spc="43" dirty="0">
                <a:solidFill>
                  <a:srgbClr val="04182D"/>
                </a:solidFill>
                <a:latin typeface="Arial"/>
                <a:cs typeface="Arial"/>
              </a:rPr>
              <a:t> </a:t>
            </a:r>
            <a:r>
              <a:rPr sz="1957" spc="78" dirty="0">
                <a:solidFill>
                  <a:srgbClr val="04182D"/>
                </a:solidFill>
                <a:latin typeface="Arial"/>
                <a:cs typeface="Arial"/>
              </a:rPr>
              <a:t>it.</a:t>
            </a:r>
            <a:endParaRPr sz="1957">
              <a:solidFill>
                <a:prstClr val="black"/>
              </a:solidFill>
              <a:latin typeface="Arial"/>
              <a:cs typeface="Arial"/>
            </a:endParaRPr>
          </a:p>
          <a:p>
            <a:pPr defTabSz="715609">
              <a:spcBef>
                <a:spcPts val="8"/>
              </a:spcBef>
            </a:pPr>
            <a:endParaRPr sz="2270">
              <a:solidFill>
                <a:prstClr val="black"/>
              </a:solidFill>
              <a:latin typeface="Arial"/>
              <a:cs typeface="Arial"/>
            </a:endParaRPr>
          </a:p>
          <a:p>
            <a:pPr marL="62119" defTabSz="715609"/>
            <a:r>
              <a:rPr sz="1957" spc="133" dirty="0">
                <a:solidFill>
                  <a:srgbClr val="04182D"/>
                </a:solidFill>
                <a:latin typeface="Arial"/>
                <a:cs typeface="Arial"/>
              </a:rPr>
              <a:t>-</a:t>
            </a:r>
            <a:r>
              <a:rPr sz="1957" spc="43" dirty="0">
                <a:solidFill>
                  <a:srgbClr val="04182D"/>
                </a:solidFill>
                <a:latin typeface="Arial"/>
                <a:cs typeface="Arial"/>
              </a:rPr>
              <a:t> </a:t>
            </a:r>
            <a:r>
              <a:rPr sz="2035" i="1" spc="-23" dirty="0">
                <a:solidFill>
                  <a:srgbClr val="04182D"/>
                </a:solidFill>
                <a:latin typeface="Arial"/>
                <a:cs typeface="Arial"/>
              </a:rPr>
              <a:t>The</a:t>
            </a:r>
            <a:r>
              <a:rPr sz="2035" i="1" spc="20" dirty="0">
                <a:solidFill>
                  <a:srgbClr val="04182D"/>
                </a:solidFill>
                <a:latin typeface="Arial"/>
                <a:cs typeface="Arial"/>
              </a:rPr>
              <a:t> </a:t>
            </a:r>
            <a:r>
              <a:rPr sz="2035" i="1" dirty="0">
                <a:solidFill>
                  <a:srgbClr val="04182D"/>
                </a:solidFill>
                <a:latin typeface="Arial"/>
                <a:cs typeface="Arial"/>
              </a:rPr>
              <a:t>Zen</a:t>
            </a:r>
            <a:r>
              <a:rPr sz="2035" i="1" spc="20" dirty="0">
                <a:solidFill>
                  <a:srgbClr val="04182D"/>
                </a:solidFill>
                <a:latin typeface="Arial"/>
                <a:cs typeface="Arial"/>
              </a:rPr>
              <a:t> </a:t>
            </a:r>
            <a:r>
              <a:rPr sz="2035" i="1" spc="74" dirty="0">
                <a:solidFill>
                  <a:srgbClr val="04182D"/>
                </a:solidFill>
                <a:latin typeface="Arial"/>
                <a:cs typeface="Arial"/>
              </a:rPr>
              <a:t>of</a:t>
            </a:r>
            <a:r>
              <a:rPr sz="2035" i="1" spc="20" dirty="0">
                <a:solidFill>
                  <a:srgbClr val="04182D"/>
                </a:solidFill>
                <a:latin typeface="Arial"/>
                <a:cs typeface="Arial"/>
              </a:rPr>
              <a:t> </a:t>
            </a:r>
            <a:r>
              <a:rPr sz="2035" i="1" spc="31" dirty="0">
                <a:solidFill>
                  <a:srgbClr val="04182D"/>
                </a:solidFill>
                <a:latin typeface="Arial"/>
                <a:cs typeface="Arial"/>
              </a:rPr>
              <a:t>P</a:t>
            </a:r>
            <a:r>
              <a:rPr sz="1996" i="1" spc="31" dirty="0">
                <a:solidFill>
                  <a:srgbClr val="04182D"/>
                </a:solidFill>
                <a:latin typeface="Georgia"/>
                <a:cs typeface="Georgia"/>
              </a:rPr>
              <a:t>y</a:t>
            </a:r>
            <a:r>
              <a:rPr sz="2035" i="1" spc="31" dirty="0">
                <a:solidFill>
                  <a:srgbClr val="04182D"/>
                </a:solidFill>
                <a:latin typeface="Arial"/>
                <a:cs typeface="Arial"/>
              </a:rPr>
              <a:t>thon</a:t>
            </a:r>
            <a:r>
              <a:rPr sz="2035" i="1" spc="20" dirty="0">
                <a:solidFill>
                  <a:srgbClr val="04182D"/>
                </a:solidFill>
                <a:latin typeface="Arial"/>
                <a:cs typeface="Arial"/>
              </a:rPr>
              <a:t> </a:t>
            </a:r>
            <a:r>
              <a:rPr sz="1957" spc="145" dirty="0">
                <a:solidFill>
                  <a:srgbClr val="04182D"/>
                </a:solidFill>
                <a:latin typeface="Arial"/>
                <a:cs typeface="Arial"/>
              </a:rPr>
              <a:t>by</a:t>
            </a:r>
            <a:r>
              <a:rPr sz="1957" spc="43" dirty="0">
                <a:solidFill>
                  <a:srgbClr val="04182D"/>
                </a:solidFill>
                <a:latin typeface="Arial"/>
                <a:cs typeface="Arial"/>
              </a:rPr>
              <a:t> </a:t>
            </a:r>
            <a:r>
              <a:rPr sz="1957" spc="39" dirty="0">
                <a:solidFill>
                  <a:srgbClr val="04182D"/>
                </a:solidFill>
                <a:latin typeface="Arial"/>
                <a:cs typeface="Arial"/>
              </a:rPr>
              <a:t>Tim</a:t>
            </a:r>
            <a:r>
              <a:rPr sz="1957" spc="43" dirty="0">
                <a:solidFill>
                  <a:srgbClr val="04182D"/>
                </a:solidFill>
                <a:latin typeface="Arial"/>
                <a:cs typeface="Arial"/>
              </a:rPr>
              <a:t> </a:t>
            </a:r>
            <a:r>
              <a:rPr sz="1957" spc="16" dirty="0">
                <a:solidFill>
                  <a:srgbClr val="04182D"/>
                </a:solidFill>
                <a:latin typeface="Arial"/>
                <a:cs typeface="Arial"/>
              </a:rPr>
              <a:t>Peters,</a:t>
            </a:r>
            <a:r>
              <a:rPr sz="1957" spc="43" dirty="0">
                <a:solidFill>
                  <a:srgbClr val="04182D"/>
                </a:solidFill>
                <a:latin typeface="Arial"/>
                <a:cs typeface="Arial"/>
              </a:rPr>
              <a:t> </a:t>
            </a:r>
            <a:r>
              <a:rPr sz="1957" spc="94" dirty="0">
                <a:solidFill>
                  <a:srgbClr val="04182D"/>
                </a:solidFill>
                <a:latin typeface="Arial"/>
                <a:cs typeface="Arial"/>
              </a:rPr>
              <a:t>Item</a:t>
            </a:r>
            <a:r>
              <a:rPr sz="1957" spc="43" dirty="0">
                <a:solidFill>
                  <a:srgbClr val="04182D"/>
                </a:solidFill>
                <a:latin typeface="Arial"/>
                <a:cs typeface="Arial"/>
              </a:rPr>
              <a:t> </a:t>
            </a:r>
            <a:r>
              <a:rPr sz="1957" spc="-153" dirty="0">
                <a:solidFill>
                  <a:srgbClr val="04182D"/>
                </a:solidFill>
                <a:latin typeface="Arial"/>
                <a:cs typeface="Arial"/>
              </a:rPr>
              <a:t>13</a:t>
            </a:r>
            <a:endParaRPr sz="1957">
              <a:solidFill>
                <a:prstClr val="black"/>
              </a:solidFill>
              <a:latin typeface="Arial"/>
              <a:cs typeface="Arial"/>
            </a:endParaRPr>
          </a:p>
        </p:txBody>
      </p:sp>
      <p:pic>
        <p:nvPicPr>
          <p:cNvPr id="5" name="object 5"/>
          <p:cNvPicPr/>
          <p:nvPr/>
        </p:nvPicPr>
        <p:blipFill>
          <a:blip r:embed="rId3" cstate="print"/>
          <a:stretch>
            <a:fillRect/>
          </a:stretch>
        </p:blipFill>
        <p:spPr>
          <a:xfrm>
            <a:off x="4582502" y="2396718"/>
            <a:ext cx="3305242" cy="2498958"/>
          </a:xfrm>
          <a:prstGeom prst="rect">
            <a:avLst/>
          </a:prstGeom>
        </p:spPr>
      </p:pic>
      <p:sp>
        <p:nvSpPr>
          <p:cNvPr id="6" name="object 6"/>
          <p:cNvSpPr txBox="1"/>
          <p:nvPr/>
        </p:nvSpPr>
        <p:spPr>
          <a:xfrm>
            <a:off x="106628" y="5874223"/>
            <a:ext cx="5050072" cy="276049"/>
          </a:xfrm>
          <a:prstGeom prst="rect">
            <a:avLst/>
          </a:prstGeom>
        </p:spPr>
        <p:txBody>
          <a:bodyPr vert="horz" wrap="square" lIns="0" tIns="10933" rIns="0" bIns="0" rtlCol="0">
            <a:spAutoFit/>
          </a:bodyPr>
          <a:lstStyle/>
          <a:p>
            <a:pPr marL="29817" defTabSz="715609">
              <a:spcBef>
                <a:spcPts val="86"/>
              </a:spcBef>
            </a:pPr>
            <a:r>
              <a:rPr sz="1937" spc="-358" baseline="26936" dirty="0">
                <a:solidFill>
                  <a:srgbClr val="04182D"/>
                </a:solidFill>
                <a:latin typeface="Arial"/>
                <a:cs typeface="Arial"/>
              </a:rPr>
              <a:t>1</a:t>
            </a:r>
            <a:r>
              <a:rPr sz="1937" spc="59" baseline="26936" dirty="0">
                <a:solidFill>
                  <a:srgbClr val="04182D"/>
                </a:solidFill>
                <a:latin typeface="Arial"/>
                <a:cs typeface="Arial"/>
              </a:rPr>
              <a:t> </a:t>
            </a:r>
            <a:r>
              <a:rPr sz="1722" spc="117" dirty="0">
                <a:solidFill>
                  <a:srgbClr val="04182D"/>
                </a:solidFill>
                <a:latin typeface="Arial"/>
                <a:cs typeface="Arial"/>
              </a:rPr>
              <a:t>h</a:t>
            </a:r>
            <a:r>
              <a:rPr sz="1683" spc="117" dirty="0">
                <a:solidFill>
                  <a:srgbClr val="04182D"/>
                </a:solidFill>
                <a:latin typeface="Charlemagne Std"/>
                <a:cs typeface="Charlemagne Std"/>
              </a:rPr>
              <a:t>t</a:t>
            </a:r>
            <a:r>
              <a:rPr sz="1722" spc="117" dirty="0">
                <a:solidFill>
                  <a:srgbClr val="04182D"/>
                </a:solidFill>
                <a:latin typeface="Arial"/>
                <a:cs typeface="Arial"/>
              </a:rPr>
              <a:t>ps://</a:t>
            </a:r>
            <a:r>
              <a:rPr sz="1722" spc="117" dirty="0">
                <a:solidFill>
                  <a:srgbClr val="04182D"/>
                </a:solidFill>
                <a:latin typeface="Arial"/>
                <a:cs typeface="Arial"/>
                <a:hlinkClick r:id="rId4"/>
              </a:rPr>
              <a:t>www.python.org/dev/peps/pep-0020/</a:t>
            </a:r>
            <a:endParaRPr sz="1722">
              <a:solidFill>
                <a:prstClr val="black"/>
              </a:solidFill>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38"/>
          <p:cNvGraphicFramePr/>
          <p:nvPr>
            <p:extLst>
              <p:ext uri="{D42A27DB-BD31-4B8C-83A1-F6EECF244321}">
                <p14:modId xmlns:p14="http://schemas.microsoft.com/office/powerpoint/2010/main" val="3004415168"/>
              </p:ext>
            </p:extLst>
          </p:nvPr>
        </p:nvGraphicFramePr>
        <p:xfrm>
          <a:off x="829057" y="536700"/>
          <a:ext cx="10558234" cy="5956900"/>
        </p:xfrm>
        <a:graphic>
          <a:graphicData uri="http://schemas.openxmlformats.org/drawingml/2006/table">
            <a:tbl>
              <a:tblPr>
                <a:noFill/>
              </a:tblPr>
              <a:tblGrid>
                <a:gridCol w="2596600">
                  <a:extLst>
                    <a:ext uri="{9D8B030D-6E8A-4147-A177-3AD203B41FA5}">
                      <a16:colId xmlns:a16="http://schemas.microsoft.com/office/drawing/2014/main" val="20000"/>
                    </a:ext>
                  </a:extLst>
                </a:gridCol>
                <a:gridCol w="553667">
                  <a:extLst>
                    <a:ext uri="{9D8B030D-6E8A-4147-A177-3AD203B41FA5}">
                      <a16:colId xmlns:a16="http://schemas.microsoft.com/office/drawing/2014/main" val="20001"/>
                    </a:ext>
                  </a:extLst>
                </a:gridCol>
                <a:gridCol w="7407967">
                  <a:extLst>
                    <a:ext uri="{9D8B030D-6E8A-4147-A177-3AD203B41FA5}">
                      <a16:colId xmlns:a16="http://schemas.microsoft.com/office/drawing/2014/main" val="20002"/>
                    </a:ext>
                  </a:extLst>
                </a:gridCol>
              </a:tblGrid>
              <a:tr h="540400">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Modul Pembelajaran</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u="none" strike="noStrike" cap="none" dirty="0">
                          <a:latin typeface="Calibri"/>
                          <a:ea typeface="Calibri"/>
                          <a:cs typeface="Calibri"/>
                          <a:sym typeface="Calibri"/>
                        </a:rPr>
                        <a:t>:</a:t>
                      </a:r>
                      <a:endParaRPr sz="1500" u="none" strike="noStrike" cap="none" dirty="0">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ID" sz="1600" dirty="0"/>
                        <a:t>Data Manipulation with Pandas</a:t>
                      </a:r>
                      <a:endParaRPr lang="en-GB" sz="1500"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0"/>
                  </a:ext>
                </a:extLst>
              </a:tr>
              <a:tr h="857167">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Deskripsi Modul</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just" rtl="0">
                        <a:spcBef>
                          <a:spcPts val="0"/>
                        </a:spcBef>
                        <a:spcAft>
                          <a:spcPts val="0"/>
                        </a:spcAft>
                        <a:buClr>
                          <a:schemeClr val="dk1"/>
                        </a:buClr>
                        <a:buSzPts val="1100"/>
                        <a:buFont typeface="Arial"/>
                        <a:buNone/>
                      </a:pPr>
                      <a:r>
                        <a:rPr lang="en-GB" sz="1500" dirty="0">
                          <a:latin typeface="Calibri"/>
                          <a:ea typeface="Calibri"/>
                          <a:cs typeface="Calibri"/>
                          <a:sym typeface="Calibri"/>
                        </a:rPr>
                        <a:t>Modul </a:t>
                      </a:r>
                      <a:r>
                        <a:rPr lang="en-GB" sz="1500" dirty="0" err="1">
                          <a:latin typeface="Calibri"/>
                          <a:ea typeface="Calibri"/>
                          <a:cs typeface="Calibri"/>
                          <a:sym typeface="Calibri"/>
                        </a:rPr>
                        <a:t>ini</a:t>
                      </a:r>
                      <a:r>
                        <a:rPr lang="en-GB" sz="1500" dirty="0">
                          <a:latin typeface="Calibri"/>
                          <a:ea typeface="Calibri"/>
                          <a:cs typeface="Calibri"/>
                          <a:sym typeface="Calibri"/>
                        </a:rPr>
                        <a:t> </a:t>
                      </a:r>
                      <a:r>
                        <a:rPr lang="en-GB" sz="1500" dirty="0" err="1">
                          <a:latin typeface="Calibri"/>
                          <a:ea typeface="Calibri"/>
                          <a:cs typeface="Calibri"/>
                          <a:sym typeface="Calibri"/>
                        </a:rPr>
                        <a:t>membahas</a:t>
                      </a:r>
                      <a:r>
                        <a:rPr lang="en-GB" sz="1500" dirty="0">
                          <a:latin typeface="Calibri"/>
                          <a:ea typeface="Calibri"/>
                          <a:cs typeface="Calibri"/>
                          <a:sym typeface="Calibri"/>
                        </a:rPr>
                        <a:t> </a:t>
                      </a:r>
                      <a:r>
                        <a:rPr lang="en-GB" sz="1500" dirty="0" err="1">
                          <a:latin typeface="Calibri"/>
                          <a:ea typeface="Calibri"/>
                          <a:cs typeface="Calibri"/>
                          <a:sym typeface="Calibri"/>
                        </a:rPr>
                        <a:t>tentang</a:t>
                      </a:r>
                      <a:r>
                        <a:rPr lang="en-GB" sz="1500" dirty="0">
                          <a:latin typeface="Calibri"/>
                          <a:ea typeface="Calibri"/>
                          <a:cs typeface="Calibri"/>
                          <a:sym typeface="Calibri"/>
                        </a:rPr>
                        <a:t> </a:t>
                      </a:r>
                      <a:r>
                        <a:rPr lang="en-GB" sz="1500" dirty="0" err="1">
                          <a:latin typeface="Calibri"/>
                          <a:ea typeface="Calibri"/>
                          <a:cs typeface="Calibri"/>
                          <a:sym typeface="Calibri"/>
                        </a:rPr>
                        <a:t>cara</a:t>
                      </a:r>
                      <a:r>
                        <a:rPr lang="en-GB" sz="1500" dirty="0">
                          <a:latin typeface="Calibri"/>
                          <a:ea typeface="Calibri"/>
                          <a:cs typeface="Calibri"/>
                          <a:sym typeface="Calibri"/>
                        </a:rPr>
                        <a:t> </a:t>
                      </a:r>
                      <a:r>
                        <a:rPr lang="en-GB" sz="1500" dirty="0" err="1">
                          <a:latin typeface="Calibri"/>
                          <a:ea typeface="Calibri"/>
                          <a:cs typeface="Calibri"/>
                          <a:sym typeface="Calibri"/>
                        </a:rPr>
                        <a:t>melakukan</a:t>
                      </a:r>
                      <a:r>
                        <a:rPr lang="en-GB" sz="1500" dirty="0">
                          <a:latin typeface="Calibri"/>
                          <a:ea typeface="Calibri"/>
                          <a:cs typeface="Calibri"/>
                          <a:sym typeface="Calibri"/>
                        </a:rPr>
                        <a:t> </a:t>
                      </a:r>
                      <a:r>
                        <a:rPr lang="en-GB" sz="1500" dirty="0" err="1">
                          <a:latin typeface="Calibri"/>
                          <a:ea typeface="Calibri"/>
                          <a:cs typeface="Calibri"/>
                          <a:sym typeface="Calibri"/>
                        </a:rPr>
                        <a:t>manipulasi</a:t>
                      </a:r>
                      <a:r>
                        <a:rPr lang="en-GB" sz="1500" dirty="0">
                          <a:latin typeface="Calibri"/>
                          <a:ea typeface="Calibri"/>
                          <a:cs typeface="Calibri"/>
                          <a:sym typeface="Calibri"/>
                        </a:rPr>
                        <a:t> </a:t>
                      </a:r>
                      <a:r>
                        <a:rPr lang="en-GB" sz="1500" dirty="0" err="1">
                          <a:latin typeface="Calibri"/>
                          <a:ea typeface="Calibri"/>
                          <a:cs typeface="Calibri"/>
                          <a:sym typeface="Calibri"/>
                        </a:rPr>
                        <a:t>terhadap</a:t>
                      </a:r>
                      <a:r>
                        <a:rPr lang="en-GB" sz="1500" dirty="0">
                          <a:latin typeface="Calibri"/>
                          <a:ea typeface="Calibri"/>
                          <a:cs typeface="Calibri"/>
                          <a:sym typeface="Calibri"/>
                        </a:rPr>
                        <a:t> data </a:t>
                      </a:r>
                      <a:r>
                        <a:rPr lang="en-GB" sz="1500" dirty="0" err="1">
                          <a:latin typeface="Calibri"/>
                          <a:ea typeface="Calibri"/>
                          <a:cs typeface="Calibri"/>
                          <a:sym typeface="Calibri"/>
                        </a:rPr>
                        <a:t>menggunakan</a:t>
                      </a:r>
                      <a:r>
                        <a:rPr lang="en-GB" sz="1500" dirty="0">
                          <a:latin typeface="Calibri"/>
                          <a:ea typeface="Calibri"/>
                          <a:cs typeface="Calibri"/>
                          <a:sym typeface="Calibri"/>
                        </a:rPr>
                        <a:t> pandas dan juga </a:t>
                      </a:r>
                      <a:r>
                        <a:rPr lang="en-GB" sz="1500" dirty="0" err="1">
                          <a:latin typeface="Calibri"/>
                          <a:ea typeface="Calibri"/>
                          <a:cs typeface="Calibri"/>
                          <a:sym typeface="Calibri"/>
                        </a:rPr>
                        <a:t>melakukan</a:t>
                      </a:r>
                      <a:r>
                        <a:rPr lang="en-GB" sz="1500" dirty="0">
                          <a:latin typeface="Calibri"/>
                          <a:ea typeface="Calibri"/>
                          <a:cs typeface="Calibri"/>
                          <a:sym typeface="Calibri"/>
                        </a:rPr>
                        <a:t> </a:t>
                      </a:r>
                      <a:r>
                        <a:rPr lang="en-GB" sz="1500" dirty="0" err="1">
                          <a:latin typeface="Calibri"/>
                          <a:ea typeface="Calibri"/>
                          <a:cs typeface="Calibri"/>
                          <a:sym typeface="Calibri"/>
                        </a:rPr>
                        <a:t>visualisasi</a:t>
                      </a:r>
                      <a:r>
                        <a:rPr lang="en-GB" sz="1500" dirty="0">
                          <a:latin typeface="Calibri"/>
                          <a:ea typeface="Calibri"/>
                          <a:cs typeface="Calibri"/>
                          <a:sym typeface="Calibri"/>
                        </a:rPr>
                        <a:t> data</a:t>
                      </a:r>
                      <a:endParaRPr sz="1500"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1"/>
                  </a:ext>
                </a:extLst>
              </a:tr>
              <a:tr h="1247200">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Enabling Learning Objective</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lnSpc>
                          <a:spcPct val="100000"/>
                        </a:lnSpc>
                        <a:spcBef>
                          <a:spcPts val="0"/>
                        </a:spcBef>
                        <a:spcAft>
                          <a:spcPts val="0"/>
                        </a:spcAft>
                        <a:buClr>
                          <a:srgbClr val="000000"/>
                        </a:buClr>
                        <a:buSzPts val="1100"/>
                        <a:buFont typeface="Arial"/>
                        <a:buNone/>
                      </a:pPr>
                      <a:r>
                        <a:rPr lang="en-GB" sz="1500" dirty="0" err="1">
                          <a:solidFill>
                            <a:srgbClr val="06080A"/>
                          </a:solidFill>
                          <a:latin typeface="Calibri"/>
                          <a:ea typeface="Calibri"/>
                          <a:cs typeface="Calibri"/>
                          <a:sym typeface="Calibri"/>
                        </a:rPr>
                        <a:t>Peserta</a:t>
                      </a:r>
                      <a:r>
                        <a:rPr lang="en-GB" sz="1500" dirty="0">
                          <a:solidFill>
                            <a:srgbClr val="06080A"/>
                          </a:solidFill>
                          <a:latin typeface="Calibri"/>
                          <a:ea typeface="Calibri"/>
                          <a:cs typeface="Calibri"/>
                          <a:sym typeface="Calibri"/>
                        </a:rPr>
                        <a:t> </a:t>
                      </a:r>
                      <a:r>
                        <a:rPr lang="en-GB" sz="1500" dirty="0" err="1">
                          <a:solidFill>
                            <a:srgbClr val="06080A"/>
                          </a:solidFill>
                          <a:latin typeface="Calibri"/>
                          <a:ea typeface="Calibri"/>
                          <a:cs typeface="Calibri"/>
                          <a:sym typeface="Calibri"/>
                        </a:rPr>
                        <a:t>mengetahui</a:t>
                      </a:r>
                      <a:r>
                        <a:rPr lang="en-GB" sz="1500" dirty="0">
                          <a:solidFill>
                            <a:srgbClr val="06080A"/>
                          </a:solidFill>
                          <a:latin typeface="Calibri"/>
                          <a:ea typeface="Calibri"/>
                          <a:cs typeface="Calibri"/>
                          <a:sym typeface="Calibri"/>
                        </a:rPr>
                        <a:t> </a:t>
                      </a:r>
                      <a:r>
                        <a:rPr lang="en-GB" sz="1500" dirty="0" err="1">
                          <a:solidFill>
                            <a:srgbClr val="06080A"/>
                          </a:solidFill>
                          <a:latin typeface="Calibri"/>
                          <a:ea typeface="Calibri"/>
                          <a:cs typeface="Calibri"/>
                          <a:sym typeface="Calibri"/>
                        </a:rPr>
                        <a:t>cara</a:t>
                      </a:r>
                      <a:r>
                        <a:rPr lang="en-GB" sz="1500" dirty="0">
                          <a:solidFill>
                            <a:srgbClr val="06080A"/>
                          </a:solidFill>
                          <a:latin typeface="Calibri"/>
                          <a:ea typeface="Calibri"/>
                          <a:cs typeface="Calibri"/>
                          <a:sym typeface="Calibri"/>
                        </a:rPr>
                        <a:t> </a:t>
                      </a:r>
                      <a:r>
                        <a:rPr lang="en-GB" sz="1500" dirty="0" err="1">
                          <a:solidFill>
                            <a:srgbClr val="06080A"/>
                          </a:solidFill>
                          <a:latin typeface="Calibri"/>
                          <a:ea typeface="Calibri"/>
                          <a:cs typeface="Calibri"/>
                          <a:sym typeface="Calibri"/>
                        </a:rPr>
                        <a:t>membaca</a:t>
                      </a:r>
                      <a:r>
                        <a:rPr lang="en-GB" sz="1500" dirty="0">
                          <a:solidFill>
                            <a:srgbClr val="06080A"/>
                          </a:solidFill>
                          <a:latin typeface="Calibri"/>
                          <a:ea typeface="Calibri"/>
                          <a:cs typeface="Calibri"/>
                          <a:sym typeface="Calibri"/>
                        </a:rPr>
                        <a:t> / </a:t>
                      </a:r>
                      <a:r>
                        <a:rPr lang="en-GB" sz="1500" dirty="0" err="1">
                          <a:solidFill>
                            <a:srgbClr val="06080A"/>
                          </a:solidFill>
                          <a:latin typeface="Calibri"/>
                          <a:ea typeface="Calibri"/>
                          <a:cs typeface="Calibri"/>
                          <a:sym typeface="Calibri"/>
                        </a:rPr>
                        <a:t>menyimpan</a:t>
                      </a:r>
                      <a:r>
                        <a:rPr lang="en-GB" sz="1500" dirty="0">
                          <a:solidFill>
                            <a:srgbClr val="06080A"/>
                          </a:solidFill>
                          <a:latin typeface="Calibri"/>
                          <a:ea typeface="Calibri"/>
                          <a:cs typeface="Calibri"/>
                          <a:sym typeface="Calibri"/>
                        </a:rPr>
                        <a:t> file, </a:t>
                      </a:r>
                      <a:r>
                        <a:rPr lang="en-GB" sz="1500" dirty="0" err="1">
                          <a:solidFill>
                            <a:srgbClr val="06080A"/>
                          </a:solidFill>
                          <a:latin typeface="Calibri"/>
                          <a:ea typeface="Calibri"/>
                          <a:cs typeface="Calibri"/>
                          <a:sym typeface="Calibri"/>
                        </a:rPr>
                        <a:t>mengatasi</a:t>
                      </a:r>
                      <a:r>
                        <a:rPr lang="en-GB" sz="1500" dirty="0">
                          <a:solidFill>
                            <a:srgbClr val="06080A"/>
                          </a:solidFill>
                          <a:latin typeface="Calibri"/>
                          <a:ea typeface="Calibri"/>
                          <a:cs typeface="Calibri"/>
                          <a:sym typeface="Calibri"/>
                        </a:rPr>
                        <a:t> </a:t>
                      </a:r>
                      <a:r>
                        <a:rPr lang="en-GB" sz="1500" dirty="0" err="1">
                          <a:solidFill>
                            <a:srgbClr val="06080A"/>
                          </a:solidFill>
                          <a:latin typeface="Calibri"/>
                          <a:ea typeface="Calibri"/>
                          <a:cs typeface="Calibri"/>
                          <a:sym typeface="Calibri"/>
                        </a:rPr>
                        <a:t>anomali</a:t>
                      </a:r>
                      <a:r>
                        <a:rPr lang="en-GB" sz="1500" dirty="0">
                          <a:solidFill>
                            <a:srgbClr val="06080A"/>
                          </a:solidFill>
                          <a:latin typeface="Calibri"/>
                          <a:ea typeface="Calibri"/>
                          <a:cs typeface="Calibri"/>
                          <a:sym typeface="Calibri"/>
                        </a:rPr>
                        <a:t> data, </a:t>
                      </a:r>
                      <a:r>
                        <a:rPr lang="en-GB" sz="1500" dirty="0" err="1">
                          <a:solidFill>
                            <a:srgbClr val="06080A"/>
                          </a:solidFill>
                          <a:latin typeface="Calibri"/>
                          <a:ea typeface="Calibri"/>
                          <a:cs typeface="Calibri"/>
                          <a:sym typeface="Calibri"/>
                        </a:rPr>
                        <a:t>menampilkan</a:t>
                      </a:r>
                      <a:r>
                        <a:rPr lang="en-GB" sz="1500" dirty="0">
                          <a:solidFill>
                            <a:srgbClr val="06080A"/>
                          </a:solidFill>
                          <a:latin typeface="Calibri"/>
                          <a:ea typeface="Calibri"/>
                          <a:cs typeface="Calibri"/>
                          <a:sym typeface="Calibri"/>
                        </a:rPr>
                        <a:t> data </a:t>
                      </a:r>
                      <a:r>
                        <a:rPr lang="en-GB" sz="1500" dirty="0" err="1">
                          <a:solidFill>
                            <a:srgbClr val="06080A"/>
                          </a:solidFill>
                          <a:latin typeface="Calibri"/>
                          <a:ea typeface="Calibri"/>
                          <a:cs typeface="Calibri"/>
                          <a:sym typeface="Calibri"/>
                        </a:rPr>
                        <a:t>dengan</a:t>
                      </a:r>
                      <a:r>
                        <a:rPr lang="en-GB" sz="1500" dirty="0">
                          <a:solidFill>
                            <a:srgbClr val="06080A"/>
                          </a:solidFill>
                          <a:latin typeface="Calibri"/>
                          <a:ea typeface="Calibri"/>
                          <a:cs typeface="Calibri"/>
                          <a:sym typeface="Calibri"/>
                        </a:rPr>
                        <a:t> filter </a:t>
                      </a:r>
                      <a:r>
                        <a:rPr lang="en-GB" sz="1500" dirty="0" err="1">
                          <a:solidFill>
                            <a:srgbClr val="06080A"/>
                          </a:solidFill>
                          <a:latin typeface="Calibri"/>
                          <a:ea typeface="Calibri"/>
                          <a:cs typeface="Calibri"/>
                          <a:sym typeface="Calibri"/>
                        </a:rPr>
                        <a:t>tertentu</a:t>
                      </a:r>
                      <a:r>
                        <a:rPr lang="en-GB" sz="1500" dirty="0">
                          <a:solidFill>
                            <a:srgbClr val="06080A"/>
                          </a:solidFill>
                          <a:latin typeface="Calibri"/>
                          <a:ea typeface="Calibri"/>
                          <a:cs typeface="Calibri"/>
                          <a:sym typeface="Calibri"/>
                        </a:rPr>
                        <a:t> </a:t>
                      </a:r>
                      <a:r>
                        <a:rPr lang="en-GB" sz="1500" dirty="0" err="1">
                          <a:solidFill>
                            <a:srgbClr val="06080A"/>
                          </a:solidFill>
                          <a:latin typeface="Calibri"/>
                          <a:ea typeface="Calibri"/>
                          <a:cs typeface="Calibri"/>
                          <a:sym typeface="Calibri"/>
                        </a:rPr>
                        <a:t>menggunakan</a:t>
                      </a:r>
                      <a:r>
                        <a:rPr lang="en-GB" sz="1500" dirty="0">
                          <a:solidFill>
                            <a:srgbClr val="06080A"/>
                          </a:solidFill>
                          <a:latin typeface="Calibri"/>
                          <a:ea typeface="Calibri"/>
                          <a:cs typeface="Calibri"/>
                          <a:sym typeface="Calibri"/>
                        </a:rPr>
                        <a:t> library pandas dan </a:t>
                      </a:r>
                      <a:r>
                        <a:rPr lang="en-GB" sz="1500" dirty="0" err="1">
                          <a:solidFill>
                            <a:srgbClr val="06080A"/>
                          </a:solidFill>
                          <a:latin typeface="Calibri"/>
                          <a:ea typeface="Calibri"/>
                          <a:cs typeface="Calibri"/>
                          <a:sym typeface="Calibri"/>
                        </a:rPr>
                        <a:t>memvisualisasikan</a:t>
                      </a:r>
                      <a:r>
                        <a:rPr lang="en-GB" sz="1500" dirty="0">
                          <a:solidFill>
                            <a:srgbClr val="06080A"/>
                          </a:solidFill>
                          <a:latin typeface="Calibri"/>
                          <a:ea typeface="Calibri"/>
                          <a:cs typeface="Calibri"/>
                          <a:sym typeface="Calibri"/>
                        </a:rPr>
                        <a:t> </a:t>
                      </a:r>
                      <a:r>
                        <a:rPr lang="en-GB" sz="1500" dirty="0" err="1">
                          <a:solidFill>
                            <a:srgbClr val="06080A"/>
                          </a:solidFill>
                          <a:latin typeface="Calibri"/>
                          <a:ea typeface="Calibri"/>
                          <a:cs typeface="Calibri"/>
                          <a:sym typeface="Calibri"/>
                        </a:rPr>
                        <a:t>datanya</a:t>
                      </a:r>
                      <a:endParaRPr lang="en-GB" sz="1500" dirty="0">
                        <a:solidFill>
                          <a:srgbClr val="06080A"/>
                        </a:solidFill>
                        <a:latin typeface="Calibri"/>
                        <a:ea typeface="Calibri"/>
                        <a:cs typeface="Calibri"/>
                        <a:sym typeface="Calibri"/>
                      </a:endParaRPr>
                    </a:p>
                  </a:txBody>
                  <a:tcPr marL="91433" marR="91433" marT="91433" marB="91433"/>
                </a:tc>
                <a:extLst>
                  <a:ext uri="{0D108BD9-81ED-4DB2-BD59-A6C34878D82A}">
                    <a16:rowId xmlns:a16="http://schemas.microsoft.com/office/drawing/2014/main" val="10002"/>
                  </a:ext>
                </a:extLst>
              </a:tr>
              <a:tr h="1300467">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Daftar Topik</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457200" marR="0" lvl="0" indent="-298450" algn="l" rtl="0">
                        <a:spcBef>
                          <a:spcPts val="0"/>
                        </a:spcBef>
                        <a:spcAft>
                          <a:spcPts val="0"/>
                        </a:spcAft>
                        <a:buSzPts val="1100"/>
                        <a:buFont typeface="Calibri"/>
                        <a:buChar char="●"/>
                      </a:pPr>
                      <a:r>
                        <a:rPr lang="en-GB" sz="1500" dirty="0" err="1">
                          <a:latin typeface="+mn-lt"/>
                          <a:ea typeface="Calibri"/>
                          <a:cs typeface="Calibri"/>
                          <a:sym typeface="Calibri"/>
                        </a:rPr>
                        <a:t>DataFrame</a:t>
                      </a:r>
                      <a:r>
                        <a:rPr lang="en-GB" sz="1500" dirty="0">
                          <a:latin typeface="+mn-lt"/>
                          <a:ea typeface="Calibri"/>
                          <a:cs typeface="Calibri"/>
                          <a:sym typeface="Calibri"/>
                        </a:rPr>
                        <a:t> </a:t>
                      </a:r>
                    </a:p>
                    <a:p>
                      <a:pPr marL="457200" marR="0" lvl="0" indent="-298450" algn="l" rtl="0">
                        <a:spcBef>
                          <a:spcPts val="0"/>
                        </a:spcBef>
                        <a:spcAft>
                          <a:spcPts val="0"/>
                        </a:spcAft>
                        <a:buSzPts val="1100"/>
                        <a:buFont typeface="Calibri"/>
                        <a:buChar char="●"/>
                      </a:pPr>
                      <a:r>
                        <a:rPr lang="en-GB" sz="1500" dirty="0">
                          <a:latin typeface="+mn-lt"/>
                          <a:ea typeface="Calibri"/>
                          <a:cs typeface="Calibri"/>
                          <a:sym typeface="Calibri"/>
                        </a:rPr>
                        <a:t>Aggregating Data</a:t>
                      </a:r>
                    </a:p>
                    <a:p>
                      <a:pPr marL="457200" marR="0" lvl="0" indent="-298450" algn="l" rtl="0">
                        <a:spcBef>
                          <a:spcPts val="0"/>
                        </a:spcBef>
                        <a:spcAft>
                          <a:spcPts val="0"/>
                        </a:spcAft>
                        <a:buSzPts val="1100"/>
                        <a:buFont typeface="Calibri"/>
                        <a:buChar char="●"/>
                      </a:pPr>
                      <a:r>
                        <a:rPr lang="en-GB" sz="1500" dirty="0">
                          <a:latin typeface="+mn-lt"/>
                          <a:ea typeface="Calibri"/>
                          <a:cs typeface="Calibri"/>
                          <a:sym typeface="Calibri"/>
                        </a:rPr>
                        <a:t>Slicing and Indexing Data</a:t>
                      </a:r>
                    </a:p>
                    <a:p>
                      <a:pPr marL="457200" marR="0" lvl="0" indent="-298450" algn="l" rtl="0">
                        <a:spcBef>
                          <a:spcPts val="0"/>
                        </a:spcBef>
                        <a:spcAft>
                          <a:spcPts val="0"/>
                        </a:spcAft>
                        <a:buSzPts val="1100"/>
                        <a:buFont typeface="Calibri"/>
                        <a:buChar char="●"/>
                      </a:pPr>
                      <a:r>
                        <a:rPr lang="en-GB" sz="1500" dirty="0">
                          <a:latin typeface="+mn-lt"/>
                          <a:ea typeface="Calibri"/>
                          <a:cs typeface="Calibri"/>
                          <a:sym typeface="Calibri"/>
                        </a:rPr>
                        <a:t>Creating and Visualizing Data</a:t>
                      </a:r>
                    </a:p>
                  </a:txBody>
                  <a:tcPr marL="91433" marR="91433" marT="91433" marB="91433"/>
                </a:tc>
                <a:extLst>
                  <a:ext uri="{0D108BD9-81ED-4DB2-BD59-A6C34878D82A}">
                    <a16:rowId xmlns:a16="http://schemas.microsoft.com/office/drawing/2014/main" val="10003"/>
                  </a:ext>
                </a:extLst>
              </a:tr>
              <a:tr h="1746100">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Searching Keyword</a:t>
                      </a:r>
                      <a:endParaRPr sz="1500" u="none" strike="noStrike" cap="none">
                        <a:latin typeface="Calibri"/>
                        <a:ea typeface="Calibri"/>
                        <a:cs typeface="Calibri"/>
                        <a:sym typeface="Calibri"/>
                      </a:endParaRPr>
                    </a:p>
                  </a:txBody>
                  <a:tcPr marL="91433" marR="91433" marT="91433" marB="91433"/>
                </a:tc>
                <a:tc>
                  <a:txBody>
                    <a:bodyPr/>
                    <a:lstStyle/>
                    <a:p>
                      <a:pPr marL="0" marR="0" lvl="0" indent="0" algn="l" rtl="0">
                        <a:spcBef>
                          <a:spcPts val="0"/>
                        </a:spcBef>
                        <a:spcAft>
                          <a:spcPts val="0"/>
                        </a:spcAft>
                        <a:buClr>
                          <a:schemeClr val="dk1"/>
                        </a:buClr>
                        <a:buSzPts val="1100"/>
                        <a:buFont typeface="Calibri"/>
                        <a:buNone/>
                      </a:pPr>
                      <a:r>
                        <a:rPr lang="en-GB"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91433" marR="91433" marT="91433" marB="91433"/>
                </a:tc>
                <a:tc>
                  <a:txBody>
                    <a:bodyPr/>
                    <a:lstStyle/>
                    <a:p>
                      <a:pPr marL="177800" marR="0" lvl="0" indent="-146050" algn="l" rtl="0">
                        <a:spcBef>
                          <a:spcPts val="0"/>
                        </a:spcBef>
                        <a:spcAft>
                          <a:spcPts val="0"/>
                        </a:spcAft>
                        <a:buClr>
                          <a:schemeClr val="dk1"/>
                        </a:buClr>
                        <a:buSzPts val="900"/>
                        <a:buFont typeface="Calibri"/>
                        <a:buAutoNum type="arabicPeriod"/>
                      </a:pPr>
                      <a:r>
                        <a:rPr lang="en-US" sz="1500" dirty="0" err="1">
                          <a:latin typeface="Calibri"/>
                          <a:ea typeface="Calibri"/>
                          <a:cs typeface="Calibri"/>
                          <a:sym typeface="Calibri"/>
                        </a:rPr>
                        <a:t>DataFrame</a:t>
                      </a:r>
                      <a:endParaRPr lang="en-US" sz="1500" dirty="0">
                        <a:latin typeface="Calibri"/>
                        <a:ea typeface="Calibri"/>
                        <a:cs typeface="Calibri"/>
                        <a:sym typeface="Calibri"/>
                      </a:endParaRPr>
                    </a:p>
                    <a:p>
                      <a:pPr marL="177800" marR="0" lvl="0" indent="-146050" algn="l" rtl="0">
                        <a:spcBef>
                          <a:spcPts val="0"/>
                        </a:spcBef>
                        <a:spcAft>
                          <a:spcPts val="0"/>
                        </a:spcAft>
                        <a:buClr>
                          <a:schemeClr val="dk1"/>
                        </a:buClr>
                        <a:buSzPts val="900"/>
                        <a:buFont typeface="Calibri"/>
                        <a:buAutoNum type="arabicPeriod"/>
                      </a:pPr>
                      <a:r>
                        <a:rPr lang="en-US" sz="1500" dirty="0">
                          <a:latin typeface="Calibri"/>
                          <a:ea typeface="Calibri"/>
                          <a:cs typeface="Calibri"/>
                          <a:sym typeface="Calibri"/>
                        </a:rPr>
                        <a:t>Missing Value</a:t>
                      </a:r>
                    </a:p>
                    <a:p>
                      <a:pPr marL="177800" marR="0" lvl="0" indent="-146050" algn="l" rtl="0">
                        <a:spcBef>
                          <a:spcPts val="0"/>
                        </a:spcBef>
                        <a:spcAft>
                          <a:spcPts val="0"/>
                        </a:spcAft>
                        <a:buClr>
                          <a:schemeClr val="dk1"/>
                        </a:buClr>
                        <a:buSzPts val="900"/>
                        <a:buFont typeface="Calibri"/>
                        <a:buAutoNum type="arabicPeriod"/>
                      </a:pPr>
                      <a:r>
                        <a:rPr lang="en-US" sz="1500" dirty="0">
                          <a:latin typeface="Calibri"/>
                          <a:ea typeface="Calibri"/>
                          <a:cs typeface="Calibri"/>
                          <a:sym typeface="Calibri"/>
                        </a:rPr>
                        <a:t>Slicing and Indexing</a:t>
                      </a:r>
                    </a:p>
                    <a:p>
                      <a:pPr marL="177800" marR="0" lvl="0" indent="-146050" algn="l" rtl="0">
                        <a:spcBef>
                          <a:spcPts val="0"/>
                        </a:spcBef>
                        <a:spcAft>
                          <a:spcPts val="0"/>
                        </a:spcAft>
                        <a:buClr>
                          <a:schemeClr val="dk1"/>
                        </a:buClr>
                        <a:buSzPts val="900"/>
                        <a:buFont typeface="Calibri"/>
                        <a:buAutoNum type="arabicPeriod"/>
                      </a:pPr>
                      <a:r>
                        <a:rPr lang="en-US" sz="1500" dirty="0" err="1">
                          <a:latin typeface="Calibri"/>
                          <a:ea typeface="Calibri"/>
                          <a:cs typeface="Calibri"/>
                          <a:sym typeface="Calibri"/>
                        </a:rPr>
                        <a:t>Groupby</a:t>
                      </a:r>
                      <a:endParaRPr lang="en-US" sz="1500" dirty="0">
                        <a:latin typeface="Calibri"/>
                        <a:ea typeface="Calibri"/>
                        <a:cs typeface="Calibri"/>
                        <a:sym typeface="Calibri"/>
                      </a:endParaRPr>
                    </a:p>
                    <a:p>
                      <a:pPr marL="177800" marR="0" lvl="0" indent="-146050" algn="l" rtl="0">
                        <a:spcBef>
                          <a:spcPts val="0"/>
                        </a:spcBef>
                        <a:spcAft>
                          <a:spcPts val="0"/>
                        </a:spcAft>
                        <a:buClr>
                          <a:schemeClr val="dk1"/>
                        </a:buClr>
                        <a:buSzPts val="900"/>
                        <a:buFont typeface="Calibri"/>
                        <a:buAutoNum type="arabicPeriod"/>
                      </a:pPr>
                      <a:r>
                        <a:rPr lang="en-US" sz="1500" dirty="0" err="1">
                          <a:latin typeface="Calibri"/>
                          <a:ea typeface="Calibri"/>
                          <a:cs typeface="Calibri"/>
                          <a:sym typeface="Calibri"/>
                        </a:rPr>
                        <a:t>Subsetting</a:t>
                      </a:r>
                      <a:endParaRPr lang="en-US" sz="1500" dirty="0">
                        <a:latin typeface="Calibri"/>
                        <a:ea typeface="Calibri"/>
                        <a:cs typeface="Calibri"/>
                        <a:sym typeface="Calibri"/>
                      </a:endParaRPr>
                    </a:p>
                    <a:p>
                      <a:pPr marL="177800" marR="0" lvl="0" indent="-146050" algn="l" rtl="0">
                        <a:spcBef>
                          <a:spcPts val="0"/>
                        </a:spcBef>
                        <a:spcAft>
                          <a:spcPts val="0"/>
                        </a:spcAft>
                        <a:buClr>
                          <a:schemeClr val="dk1"/>
                        </a:buClr>
                        <a:buSzPts val="900"/>
                        <a:buFont typeface="Calibri"/>
                        <a:buAutoNum type="arabicPeriod"/>
                      </a:pPr>
                      <a:r>
                        <a:rPr lang="en-US" sz="1500" dirty="0">
                          <a:latin typeface="Calibri"/>
                          <a:ea typeface="Calibri"/>
                          <a:cs typeface="Calibri"/>
                          <a:sym typeface="Calibri"/>
                        </a:rPr>
                        <a:t>Summary Statistic</a:t>
                      </a:r>
                    </a:p>
                    <a:p>
                      <a:pPr marL="177800" marR="0" lvl="0" indent="-146050" algn="l" rtl="0">
                        <a:spcBef>
                          <a:spcPts val="0"/>
                        </a:spcBef>
                        <a:spcAft>
                          <a:spcPts val="0"/>
                        </a:spcAft>
                        <a:buClr>
                          <a:schemeClr val="dk1"/>
                        </a:buClr>
                        <a:buSzPts val="900"/>
                        <a:buFont typeface="Calibri"/>
                        <a:buAutoNum type="arabicPeriod"/>
                      </a:pPr>
                      <a:r>
                        <a:rPr lang="en-US" sz="1500" dirty="0">
                          <a:latin typeface="Calibri"/>
                          <a:ea typeface="Calibri"/>
                          <a:cs typeface="Calibri"/>
                          <a:sym typeface="Calibri"/>
                        </a:rPr>
                        <a:t>Pivot Table</a:t>
                      </a:r>
                    </a:p>
                    <a:p>
                      <a:pPr marL="177800" marR="0" lvl="0" indent="-146050" algn="l" rtl="0">
                        <a:spcBef>
                          <a:spcPts val="0"/>
                        </a:spcBef>
                        <a:spcAft>
                          <a:spcPts val="0"/>
                        </a:spcAft>
                        <a:buClr>
                          <a:schemeClr val="dk1"/>
                        </a:buClr>
                        <a:buSzPts val="900"/>
                        <a:buFont typeface="Calibri"/>
                        <a:buAutoNum type="arabicPeriod"/>
                      </a:pPr>
                      <a:endParaRPr lang="en-US" sz="1500" dirty="0">
                        <a:latin typeface="Calibri"/>
                        <a:ea typeface="Calibri"/>
                        <a:cs typeface="Calibri"/>
                        <a:sym typeface="Calibri"/>
                      </a:endParaRPr>
                    </a:p>
                  </a:txBody>
                  <a:tcPr marL="91433" marR="91433" marT="91433" marB="91433"/>
                </a:tc>
                <a:extLst>
                  <a:ext uri="{0D108BD9-81ED-4DB2-BD59-A6C34878D82A}">
                    <a16:rowId xmlns:a16="http://schemas.microsoft.com/office/drawing/2014/main" val="10004"/>
                  </a:ext>
                </a:extLst>
              </a:tr>
            </a:tbl>
          </a:graphicData>
        </a:graphic>
      </p:graphicFrame>
      <p:sp>
        <p:nvSpPr>
          <p:cNvPr id="217" name="Google Shape;217;p38"/>
          <p:cNvSpPr/>
          <p:nvPr/>
        </p:nvSpPr>
        <p:spPr>
          <a:xfrm>
            <a:off x="0" y="6506941"/>
            <a:ext cx="12192000" cy="369200"/>
          </a:xfrm>
          <a:prstGeom prst="rect">
            <a:avLst/>
          </a:prstGeom>
          <a:solidFill>
            <a:srgbClr val="C00000"/>
          </a:solidFill>
          <a:ln>
            <a:noFill/>
          </a:ln>
        </p:spPr>
        <p:txBody>
          <a:bodyPr spcFirstLastPara="1" wrap="square" lIns="91433" tIns="45700" rIns="91433" bIns="45700" anchor="t" anchorCtr="0">
            <a:noAutofit/>
          </a:bodyPr>
          <a:lstStyle/>
          <a:p>
            <a:pPr algn="ctr"/>
            <a:endParaRPr sz="1867" b="1">
              <a:solidFill>
                <a:schemeClr val="lt1"/>
              </a:solidFill>
              <a:latin typeface="Calibri"/>
              <a:ea typeface="Calibri"/>
              <a:cs typeface="Calibri"/>
              <a:sym typeface="Calibri"/>
            </a:endParaRPr>
          </a:p>
        </p:txBody>
      </p:sp>
      <p:sp>
        <p:nvSpPr>
          <p:cNvPr id="218" name="Google Shape;218;p38"/>
          <p:cNvSpPr txBox="1">
            <a:spLocks noGrp="1"/>
          </p:cNvSpPr>
          <p:nvPr>
            <p:ph type="sldNum" idx="12"/>
          </p:nvPr>
        </p:nvSpPr>
        <p:spPr>
          <a:xfrm>
            <a:off x="9082633" y="6508917"/>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sz="1600" b="1">
                <a:solidFill>
                  <a:schemeClr val="lt1"/>
                </a:solidFill>
              </a:rPr>
              <a:pPr>
                <a:buClr>
                  <a:srgbClr val="000000"/>
                </a:buClr>
              </a:pPr>
              <a:t>2</a:t>
            </a:fld>
            <a:endParaRPr sz="1600" b="1">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0538" y="2516339"/>
            <a:ext cx="4910924" cy="1831488"/>
          </a:xfrm>
          <a:prstGeom prst="rect">
            <a:avLst/>
          </a:prstGeom>
        </p:spPr>
        <p:txBody>
          <a:bodyPr vert="horz" wrap="square" lIns="0" tIns="110324" rIns="0" bIns="0" rtlCol="0">
            <a:spAutoFit/>
          </a:bodyPr>
          <a:lstStyle/>
          <a:p>
            <a:pPr marL="778225" marR="724057" algn="ctr">
              <a:lnSpc>
                <a:spcPts val="5298"/>
              </a:lnSpc>
              <a:spcBef>
                <a:spcPts val="869"/>
              </a:spcBef>
            </a:pPr>
            <a:r>
              <a:rPr spc="98" dirty="0"/>
              <a:t>S</a:t>
            </a:r>
            <a:r>
              <a:rPr spc="-270" dirty="0"/>
              <a:t>o</a:t>
            </a:r>
            <a:r>
              <a:rPr spc="-106" dirty="0"/>
              <a:t>r</a:t>
            </a:r>
            <a:r>
              <a:rPr spc="-78" dirty="0"/>
              <a:t>t</a:t>
            </a:r>
            <a:r>
              <a:rPr spc="-125" dirty="0"/>
              <a:t>i</a:t>
            </a:r>
            <a:r>
              <a:rPr spc="-270" dirty="0"/>
              <a:t>n</a:t>
            </a:r>
            <a:r>
              <a:rPr spc="12" dirty="0"/>
              <a:t>g</a:t>
            </a:r>
            <a:r>
              <a:rPr spc="-359" dirty="0"/>
              <a:t> </a:t>
            </a:r>
            <a:r>
              <a:rPr spc="199" dirty="0"/>
              <a:t>a</a:t>
            </a:r>
            <a:r>
              <a:rPr spc="-270" dirty="0"/>
              <a:t>n</a:t>
            </a:r>
            <a:r>
              <a:rPr spc="-47" dirty="0"/>
              <a:t>d  </a:t>
            </a:r>
            <a:r>
              <a:rPr spc="-176" dirty="0"/>
              <a:t>s</a:t>
            </a:r>
            <a:r>
              <a:rPr sz="5478" spc="-176" dirty="0">
                <a:latin typeface="Arial"/>
                <a:cs typeface="Arial"/>
              </a:rPr>
              <a:t>u</a:t>
            </a:r>
            <a:r>
              <a:rPr spc="-176" dirty="0"/>
              <a:t>bsetting</a:t>
            </a:r>
            <a:endParaRPr sz="5478" dirty="0">
              <a:latin typeface="Arial"/>
              <a:cs typeface="Arial"/>
            </a:endParaRPr>
          </a:p>
          <a:p>
            <a:pPr algn="ctr">
              <a:spcBef>
                <a:spcPts val="712"/>
              </a:spcBef>
              <a:tabLst>
                <a:tab pos="808538" algn="l"/>
                <a:tab pos="3012020" algn="l"/>
                <a:tab pos="3821553" algn="l"/>
              </a:tabLst>
            </a:pPr>
            <a:r>
              <a:rPr sz="1761" spc="199" dirty="0"/>
              <a:t>D</a:t>
            </a:r>
            <a:r>
              <a:rPr sz="1761" spc="176" dirty="0"/>
              <a:t>A</a:t>
            </a:r>
            <a:r>
              <a:rPr sz="1761" spc="35" dirty="0"/>
              <a:t>T</a:t>
            </a:r>
            <a:r>
              <a:rPr sz="1761" spc="63" dirty="0"/>
              <a:t>A</a:t>
            </a:r>
            <a:r>
              <a:rPr sz="1761" dirty="0"/>
              <a:t>	</a:t>
            </a:r>
            <a:r>
              <a:rPr sz="1761" spc="137" dirty="0"/>
              <a:t>M</a:t>
            </a:r>
            <a:r>
              <a:rPr sz="1761" spc="-305" dirty="0"/>
              <a:t> </a:t>
            </a:r>
            <a:r>
              <a:rPr sz="1761" spc="63" dirty="0"/>
              <a:t>A</a:t>
            </a:r>
            <a:r>
              <a:rPr sz="1761" spc="-305" dirty="0"/>
              <a:t> </a:t>
            </a:r>
            <a:r>
              <a:rPr sz="1761" spc="43" dirty="0"/>
              <a:t>N</a:t>
            </a:r>
            <a:r>
              <a:rPr sz="1761" spc="-305" dirty="0"/>
              <a:t> </a:t>
            </a:r>
            <a:r>
              <a:rPr sz="1761" spc="4" dirty="0"/>
              <a:t>I</a:t>
            </a:r>
            <a:r>
              <a:rPr sz="1761" spc="-305" dirty="0"/>
              <a:t> </a:t>
            </a:r>
            <a:r>
              <a:rPr sz="1761" spc="125" dirty="0"/>
              <a:t>P</a:t>
            </a:r>
            <a:r>
              <a:rPr sz="1761" spc="-305" dirty="0"/>
              <a:t> </a:t>
            </a:r>
            <a:r>
              <a:rPr sz="1761" spc="16" dirty="0"/>
              <a:t>U</a:t>
            </a:r>
            <a:r>
              <a:rPr sz="1761" spc="-305" dirty="0"/>
              <a:t> </a:t>
            </a:r>
            <a:r>
              <a:rPr sz="1761" spc="12" dirty="0"/>
              <a:t>L</a:t>
            </a:r>
            <a:r>
              <a:rPr sz="1761" spc="-305" dirty="0"/>
              <a:t> </a:t>
            </a:r>
            <a:r>
              <a:rPr sz="1761" spc="176" dirty="0"/>
              <a:t>A</a:t>
            </a:r>
            <a:r>
              <a:rPr sz="1761" spc="-78" dirty="0"/>
              <a:t>T</a:t>
            </a:r>
            <a:r>
              <a:rPr sz="1761" spc="-305" dirty="0"/>
              <a:t> </a:t>
            </a:r>
            <a:r>
              <a:rPr sz="1761" spc="4" dirty="0"/>
              <a:t>I</a:t>
            </a:r>
            <a:r>
              <a:rPr sz="1761" spc="-309" dirty="0"/>
              <a:t> </a:t>
            </a:r>
            <a:r>
              <a:rPr sz="1761" spc="63" dirty="0"/>
              <a:t>O</a:t>
            </a:r>
            <a:r>
              <a:rPr sz="1761" spc="-309" dirty="0"/>
              <a:t> </a:t>
            </a:r>
            <a:r>
              <a:rPr sz="1761" spc="43" dirty="0"/>
              <a:t>N</a:t>
            </a:r>
            <a:r>
              <a:rPr sz="1761" dirty="0"/>
              <a:t>	</a:t>
            </a:r>
            <a:r>
              <a:rPr sz="1761" spc="196" dirty="0"/>
              <a:t>W</a:t>
            </a:r>
            <a:r>
              <a:rPr sz="1761" spc="-305" dirty="0"/>
              <a:t> </a:t>
            </a:r>
            <a:r>
              <a:rPr sz="1761" spc="4" dirty="0"/>
              <a:t>I</a:t>
            </a:r>
            <a:r>
              <a:rPr sz="1761" spc="-305" dirty="0"/>
              <a:t> </a:t>
            </a:r>
            <a:r>
              <a:rPr sz="1761" spc="-78" dirty="0"/>
              <a:t>T</a:t>
            </a:r>
            <a:r>
              <a:rPr sz="1761" spc="-305" dirty="0"/>
              <a:t> </a:t>
            </a:r>
            <a:r>
              <a:rPr sz="1761" spc="43" dirty="0"/>
              <a:t>H</a:t>
            </a:r>
            <a:r>
              <a:rPr sz="1761" dirty="0"/>
              <a:t>	</a:t>
            </a:r>
            <a:r>
              <a:rPr sz="1761" spc="250" dirty="0"/>
              <a:t>P</a:t>
            </a:r>
            <a:r>
              <a:rPr sz="1761" spc="63" dirty="0"/>
              <a:t>A</a:t>
            </a:r>
            <a:r>
              <a:rPr sz="1761" spc="-305" dirty="0"/>
              <a:t> </a:t>
            </a:r>
            <a:r>
              <a:rPr sz="1761" spc="43" dirty="0"/>
              <a:t>N</a:t>
            </a:r>
            <a:r>
              <a:rPr sz="1761" spc="-305" dirty="0"/>
              <a:t> </a:t>
            </a:r>
            <a:r>
              <a:rPr sz="1761" spc="199" dirty="0"/>
              <a:t>D</a:t>
            </a:r>
            <a:r>
              <a:rPr sz="1761" spc="63" dirty="0"/>
              <a:t>A</a:t>
            </a:r>
            <a:r>
              <a:rPr sz="1761" spc="-325" dirty="0"/>
              <a:t> </a:t>
            </a:r>
            <a:r>
              <a:rPr sz="1761" spc="74" dirty="0"/>
              <a:t>S</a:t>
            </a:r>
            <a:endParaRPr sz="176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215681"/>
            <a:ext cx="1521184" cy="552044"/>
          </a:xfrm>
          <a:prstGeom prst="rect">
            <a:avLst/>
          </a:prstGeom>
        </p:spPr>
        <p:txBody>
          <a:bodyPr vert="horz" wrap="square" lIns="0" tIns="9939" rIns="0" bIns="0" rtlCol="0">
            <a:spAutoFit/>
          </a:bodyPr>
          <a:lstStyle/>
          <a:p>
            <a:pPr marL="9939">
              <a:spcBef>
                <a:spcPts val="78"/>
              </a:spcBef>
            </a:pPr>
            <a:r>
              <a:rPr sz="3522" spc="-63" dirty="0"/>
              <a:t>Sorting</a:t>
            </a:r>
            <a:endParaRPr sz="3522"/>
          </a:p>
        </p:txBody>
      </p:sp>
      <p:sp>
        <p:nvSpPr>
          <p:cNvPr id="3" name="object 3"/>
          <p:cNvSpPr/>
          <p:nvPr/>
        </p:nvSpPr>
        <p:spPr>
          <a:xfrm>
            <a:off x="392770" y="913148"/>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04"/>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32"/>
            <a:ext cx="3922478"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dogs.sort_values(</a:t>
            </a:r>
            <a:r>
              <a:rPr sz="1761" dirty="0">
                <a:solidFill>
                  <a:srgbClr val="BE2F72"/>
                </a:solidFill>
                <a:latin typeface="Courier New"/>
                <a:cs typeface="Courier New"/>
              </a:rPr>
              <a:t>"weight_kg"</a:t>
            </a:r>
            <a:r>
              <a:rPr sz="1761" dirty="0">
                <a:solidFill>
                  <a:srgbClr val="04182D"/>
                </a:solidFill>
                <a:latin typeface="Courier New"/>
                <a:cs typeface="Courier New"/>
              </a:rPr>
              <a:t>)</a:t>
            </a:r>
            <a:endParaRPr sz="1761">
              <a:solidFill>
                <a:prstClr val="black"/>
              </a:solidFill>
              <a:latin typeface="Courier New"/>
              <a:cs typeface="Courier New"/>
            </a:endParaRPr>
          </a:p>
        </p:txBody>
      </p:sp>
      <p:sp>
        <p:nvSpPr>
          <p:cNvPr id="6" name="object 6"/>
          <p:cNvSpPr txBox="1"/>
          <p:nvPr/>
        </p:nvSpPr>
        <p:spPr>
          <a:xfrm>
            <a:off x="6297503" y="1912489"/>
            <a:ext cx="3115420" cy="281510"/>
          </a:xfrm>
          <a:prstGeom prst="rect">
            <a:avLst/>
          </a:prstGeom>
        </p:spPr>
        <p:txBody>
          <a:bodyPr vert="horz" wrap="square" lIns="0" tIns="10436" rIns="0" bIns="0" rtlCol="0">
            <a:spAutoFit/>
          </a:bodyPr>
          <a:lstStyle/>
          <a:p>
            <a:pPr marL="9939" defTabSz="715609">
              <a:spcBef>
                <a:spcPts val="82"/>
              </a:spcBef>
            </a:pPr>
            <a:r>
              <a:rPr sz="1761" dirty="0">
                <a:solidFill>
                  <a:srgbClr val="FFFFFF"/>
                </a:solidFill>
                <a:latin typeface="Courier New"/>
                <a:cs typeface="Courier New"/>
              </a:rPr>
              <a:t>weight_kg</a:t>
            </a:r>
            <a:r>
              <a:rPr sz="1761" spc="-16" dirty="0">
                <a:solidFill>
                  <a:srgbClr val="FFFFFF"/>
                </a:solidFill>
                <a:latin typeface="Courier New"/>
                <a:cs typeface="Courier New"/>
              </a:rPr>
              <a:t> </a:t>
            </a:r>
            <a:r>
              <a:rPr sz="1761" dirty="0">
                <a:solidFill>
                  <a:srgbClr val="FFFFFF"/>
                </a:solidFill>
                <a:latin typeface="Courier New"/>
                <a:cs typeface="Courier New"/>
              </a:rPr>
              <a:t>date_of_birth</a:t>
            </a:r>
            <a:endParaRPr sz="1761">
              <a:solidFill>
                <a:prstClr val="black"/>
              </a:solidFill>
              <a:latin typeface="Courier New"/>
              <a:cs typeface="Courier New"/>
            </a:endParaRPr>
          </a:p>
        </p:txBody>
      </p:sp>
      <p:sp>
        <p:nvSpPr>
          <p:cNvPr id="7" name="object 7"/>
          <p:cNvSpPr txBox="1"/>
          <p:nvPr/>
        </p:nvSpPr>
        <p:spPr>
          <a:xfrm>
            <a:off x="510993" y="1797142"/>
            <a:ext cx="1365637" cy="3102644"/>
          </a:xfrm>
          <a:prstGeom prst="rect">
            <a:avLst/>
          </a:prstGeom>
        </p:spPr>
        <p:txBody>
          <a:bodyPr vert="horz" wrap="square" lIns="0" tIns="125730" rIns="0" bIns="0" rtlCol="0">
            <a:spAutoFit/>
          </a:bodyPr>
          <a:lstStyle/>
          <a:p>
            <a:pPr marL="816987" defTabSz="715609">
              <a:spcBef>
                <a:spcPts val="990"/>
              </a:spcBef>
            </a:pPr>
            <a:r>
              <a:rPr sz="1761" dirty="0">
                <a:solidFill>
                  <a:srgbClr val="FFFFFF"/>
                </a:solidFill>
                <a:latin typeface="Courier New"/>
                <a:cs typeface="Courier New"/>
              </a:rPr>
              <a:t>name</a:t>
            </a:r>
            <a:endParaRPr sz="1761">
              <a:solidFill>
                <a:prstClr val="black"/>
              </a:solidFill>
              <a:latin typeface="Courier New"/>
              <a:cs typeface="Courier New"/>
            </a:endParaRPr>
          </a:p>
          <a:p>
            <a:pPr marL="9939" defTabSz="715609">
              <a:spcBef>
                <a:spcPts val="916"/>
              </a:spcBef>
              <a:tabLst>
                <a:tab pos="548137" algn="l"/>
              </a:tabLst>
            </a:pPr>
            <a:r>
              <a:rPr sz="1761" dirty="0">
                <a:solidFill>
                  <a:srgbClr val="FFFFFF"/>
                </a:solidFill>
                <a:latin typeface="Courier New"/>
                <a:cs typeface="Courier New"/>
              </a:rPr>
              <a:t>5	Stella</a:t>
            </a:r>
            <a:endParaRPr sz="1761">
              <a:solidFill>
                <a:prstClr val="black"/>
              </a:solidFill>
              <a:latin typeface="Courier New"/>
              <a:cs typeface="Courier New"/>
            </a:endParaRPr>
          </a:p>
          <a:p>
            <a:pPr marL="9939" defTabSz="715609">
              <a:spcBef>
                <a:spcPts val="912"/>
              </a:spcBef>
              <a:tabLst>
                <a:tab pos="548137" algn="l"/>
              </a:tabLst>
            </a:pPr>
            <a:r>
              <a:rPr sz="1761" dirty="0">
                <a:solidFill>
                  <a:srgbClr val="FFFFFF"/>
                </a:solidFill>
                <a:latin typeface="Courier New"/>
                <a:cs typeface="Courier New"/>
              </a:rPr>
              <a:t>3	Cooper</a:t>
            </a:r>
            <a:endParaRPr sz="1761">
              <a:solidFill>
                <a:prstClr val="black"/>
              </a:solidFill>
              <a:latin typeface="Courier New"/>
              <a:cs typeface="Courier New"/>
            </a:endParaRPr>
          </a:p>
          <a:p>
            <a:pPr marL="682314" indent="-672872" defTabSz="715609">
              <a:spcBef>
                <a:spcPts val="916"/>
              </a:spcBef>
              <a:buFontTx/>
              <a:buAutoNum type="arabicPlain"/>
              <a:tabLst>
                <a:tab pos="682314" algn="l"/>
                <a:tab pos="682811" algn="l"/>
              </a:tabLst>
            </a:pPr>
            <a:r>
              <a:rPr sz="1761" dirty="0">
                <a:solidFill>
                  <a:srgbClr val="FFFFFF"/>
                </a:solidFill>
                <a:latin typeface="Courier New"/>
                <a:cs typeface="Courier New"/>
              </a:rPr>
              <a:t>Bella</a:t>
            </a:r>
            <a:endParaRPr sz="1761">
              <a:solidFill>
                <a:prstClr val="black"/>
              </a:solidFill>
              <a:latin typeface="Courier New"/>
              <a:cs typeface="Courier New"/>
            </a:endParaRPr>
          </a:p>
          <a:p>
            <a:pPr marL="413463" indent="-404021" defTabSz="715609">
              <a:spcBef>
                <a:spcPts val="916"/>
              </a:spcBef>
              <a:buFontTx/>
              <a:buAutoNum type="arabicPlain"/>
              <a:tabLst>
                <a:tab pos="413463" algn="l"/>
                <a:tab pos="413960" algn="l"/>
              </a:tabLst>
            </a:pPr>
            <a:r>
              <a:rPr sz="1761" dirty="0">
                <a:solidFill>
                  <a:srgbClr val="FFFFFF"/>
                </a:solidFill>
                <a:latin typeface="Courier New"/>
                <a:cs typeface="Courier New"/>
              </a:rPr>
              <a:t>Charlie</a:t>
            </a:r>
            <a:endParaRPr sz="1761">
              <a:solidFill>
                <a:prstClr val="black"/>
              </a:solidFill>
              <a:latin typeface="Courier New"/>
              <a:cs typeface="Courier New"/>
            </a:endParaRPr>
          </a:p>
          <a:p>
            <a:pPr marL="816987" indent="-807545" defTabSz="715609">
              <a:spcBef>
                <a:spcPts val="916"/>
              </a:spcBef>
              <a:buFontTx/>
              <a:buAutoNum type="arabicPlain"/>
              <a:tabLst>
                <a:tab pos="816987" algn="l"/>
                <a:tab pos="817484" algn="l"/>
              </a:tabLst>
            </a:pPr>
            <a:r>
              <a:rPr sz="1761" dirty="0">
                <a:solidFill>
                  <a:srgbClr val="FFFFFF"/>
                </a:solidFill>
                <a:latin typeface="Courier New"/>
                <a:cs typeface="Courier New"/>
              </a:rPr>
              <a:t>Lucy</a:t>
            </a:r>
            <a:endParaRPr sz="1761">
              <a:solidFill>
                <a:prstClr val="black"/>
              </a:solidFill>
              <a:latin typeface="Courier New"/>
              <a:cs typeface="Courier New"/>
            </a:endParaRPr>
          </a:p>
          <a:p>
            <a:pPr marL="9939" defTabSz="715609">
              <a:spcBef>
                <a:spcPts val="912"/>
              </a:spcBef>
              <a:tabLst>
                <a:tab pos="951661" algn="l"/>
              </a:tabLst>
            </a:pPr>
            <a:r>
              <a:rPr sz="1761" dirty="0">
                <a:solidFill>
                  <a:srgbClr val="FFFFFF"/>
                </a:solidFill>
                <a:latin typeface="Courier New"/>
                <a:cs typeface="Courier New"/>
              </a:rPr>
              <a:t>4	Max</a:t>
            </a:r>
            <a:endParaRPr sz="1761">
              <a:solidFill>
                <a:prstClr val="black"/>
              </a:solidFill>
              <a:latin typeface="Courier New"/>
              <a:cs typeface="Courier New"/>
            </a:endParaRPr>
          </a:p>
          <a:p>
            <a:pPr marL="9939" defTabSz="715609">
              <a:spcBef>
                <a:spcPts val="916"/>
              </a:spcBef>
              <a:tabLst>
                <a:tab pos="548137" algn="l"/>
              </a:tabLst>
            </a:pPr>
            <a:r>
              <a:rPr sz="1761" dirty="0">
                <a:solidFill>
                  <a:srgbClr val="FFFFFF"/>
                </a:solidFill>
                <a:latin typeface="Courier New"/>
                <a:cs typeface="Courier New"/>
              </a:rPr>
              <a:t>6	Bernie</a:t>
            </a:r>
            <a:endParaRPr sz="1761">
              <a:solidFill>
                <a:prstClr val="black"/>
              </a:solidFill>
              <a:latin typeface="Courier New"/>
              <a:cs typeface="Courier New"/>
            </a:endParaRPr>
          </a:p>
        </p:txBody>
      </p:sp>
      <p:sp>
        <p:nvSpPr>
          <p:cNvPr id="8" name="object 8"/>
          <p:cNvSpPr txBox="1"/>
          <p:nvPr/>
        </p:nvSpPr>
        <p:spPr>
          <a:xfrm>
            <a:off x="2125833" y="1797142"/>
            <a:ext cx="1500311" cy="3108268"/>
          </a:xfrm>
          <a:prstGeom prst="rect">
            <a:avLst/>
          </a:prstGeom>
        </p:spPr>
        <p:txBody>
          <a:bodyPr vert="horz" wrap="square" lIns="0" tIns="9442" rIns="0" bIns="0" rtlCol="0">
            <a:spAutoFit/>
          </a:bodyPr>
          <a:lstStyle/>
          <a:p>
            <a:pPr marL="278790" marR="3976" indent="538198" algn="r" defTabSz="715609">
              <a:lnSpc>
                <a:spcPct val="143300"/>
              </a:lnSpc>
              <a:spcBef>
                <a:spcPts val="74"/>
              </a:spcBef>
            </a:pPr>
            <a:r>
              <a:rPr sz="1761" dirty="0">
                <a:solidFill>
                  <a:srgbClr val="FFFFFF"/>
                </a:solidFill>
                <a:latin typeface="Courier New"/>
                <a:cs typeface="Courier New"/>
              </a:rPr>
              <a:t>breed  Chihuahua  Schnauzer  Labrador </a:t>
            </a:r>
            <a:r>
              <a:rPr sz="1761" spc="-1049" dirty="0">
                <a:solidFill>
                  <a:srgbClr val="FFFFFF"/>
                </a:solidFill>
                <a:latin typeface="Courier New"/>
                <a:cs typeface="Courier New"/>
              </a:rPr>
              <a:t> </a:t>
            </a:r>
            <a:r>
              <a:rPr sz="1761" dirty="0">
                <a:solidFill>
                  <a:srgbClr val="FFFFFF"/>
                </a:solidFill>
                <a:latin typeface="Courier New"/>
                <a:cs typeface="Courier New"/>
              </a:rPr>
              <a:t>Poodle </a:t>
            </a:r>
            <a:r>
              <a:rPr sz="1761" spc="4" dirty="0">
                <a:solidFill>
                  <a:srgbClr val="FFFFFF"/>
                </a:solidFill>
                <a:latin typeface="Courier New"/>
                <a:cs typeface="Courier New"/>
              </a:rPr>
              <a:t> </a:t>
            </a:r>
            <a:r>
              <a:rPr sz="1761" dirty="0">
                <a:solidFill>
                  <a:srgbClr val="FFFFFF"/>
                </a:solidFill>
                <a:latin typeface="Courier New"/>
                <a:cs typeface="Courier New"/>
              </a:rPr>
              <a:t>Chow</a:t>
            </a:r>
            <a:r>
              <a:rPr sz="1761" spc="-55" dirty="0">
                <a:solidFill>
                  <a:srgbClr val="FFFFFF"/>
                </a:solidFill>
                <a:latin typeface="Courier New"/>
                <a:cs typeface="Courier New"/>
              </a:rPr>
              <a:t> </a:t>
            </a:r>
            <a:r>
              <a:rPr sz="1761" dirty="0">
                <a:solidFill>
                  <a:srgbClr val="FFFFFF"/>
                </a:solidFill>
                <a:latin typeface="Courier New"/>
                <a:cs typeface="Courier New"/>
              </a:rPr>
              <a:t>Chow </a:t>
            </a:r>
            <a:r>
              <a:rPr sz="1761" spc="-1045" dirty="0">
                <a:solidFill>
                  <a:srgbClr val="FFFFFF"/>
                </a:solidFill>
                <a:latin typeface="Courier New"/>
                <a:cs typeface="Courier New"/>
              </a:rPr>
              <a:t> </a:t>
            </a:r>
            <a:r>
              <a:rPr sz="1761" dirty="0">
                <a:solidFill>
                  <a:srgbClr val="FFFFFF"/>
                </a:solidFill>
                <a:latin typeface="Courier New"/>
                <a:cs typeface="Courier New"/>
              </a:rPr>
              <a:t>Labrador</a:t>
            </a:r>
            <a:endParaRPr sz="1761">
              <a:solidFill>
                <a:prstClr val="black"/>
              </a:solidFill>
              <a:latin typeface="Courier New"/>
              <a:cs typeface="Courier New"/>
            </a:endParaRPr>
          </a:p>
          <a:p>
            <a:pPr marR="3976" algn="r" defTabSz="715609">
              <a:spcBef>
                <a:spcPts val="916"/>
              </a:spcBef>
            </a:pPr>
            <a:r>
              <a:rPr sz="1761" dirty="0">
                <a:solidFill>
                  <a:srgbClr val="FFFFFF"/>
                </a:solidFill>
                <a:latin typeface="Courier New"/>
                <a:cs typeface="Courier New"/>
              </a:rPr>
              <a:t>St.</a:t>
            </a:r>
            <a:r>
              <a:rPr sz="1761" spc="-51" dirty="0">
                <a:solidFill>
                  <a:srgbClr val="FFFFFF"/>
                </a:solidFill>
                <a:latin typeface="Courier New"/>
                <a:cs typeface="Courier New"/>
              </a:rPr>
              <a:t> </a:t>
            </a:r>
            <a:r>
              <a:rPr sz="1761" dirty="0">
                <a:solidFill>
                  <a:srgbClr val="FFFFFF"/>
                </a:solidFill>
                <a:latin typeface="Courier New"/>
                <a:cs typeface="Courier New"/>
              </a:rPr>
              <a:t>Bernard</a:t>
            </a:r>
            <a:endParaRPr sz="1761">
              <a:solidFill>
                <a:prstClr val="black"/>
              </a:solidFill>
              <a:latin typeface="Courier New"/>
              <a:cs typeface="Courier New"/>
            </a:endParaRPr>
          </a:p>
        </p:txBody>
      </p:sp>
      <p:sp>
        <p:nvSpPr>
          <p:cNvPr id="9" name="object 9"/>
          <p:cNvSpPr txBox="1"/>
          <p:nvPr/>
        </p:nvSpPr>
        <p:spPr>
          <a:xfrm>
            <a:off x="3875243" y="1797142"/>
            <a:ext cx="2173191" cy="3102817"/>
          </a:xfrm>
          <a:prstGeom prst="rect">
            <a:avLst/>
          </a:prstGeom>
        </p:spPr>
        <p:txBody>
          <a:bodyPr vert="horz" wrap="square" lIns="0" tIns="9442" rIns="0" bIns="0" rtlCol="0">
            <a:spAutoFit/>
          </a:bodyPr>
          <a:lstStyle/>
          <a:p>
            <a:pPr marL="278790" marR="3976" indent="-269347" defTabSz="715609">
              <a:lnSpc>
                <a:spcPct val="143300"/>
              </a:lnSpc>
              <a:spcBef>
                <a:spcPts val="74"/>
              </a:spcBef>
              <a:tabLst>
                <a:tab pos="951661" algn="l"/>
                <a:tab pos="1893383" algn="l"/>
              </a:tabLst>
            </a:pPr>
            <a:r>
              <a:rPr sz="1761" dirty="0">
                <a:solidFill>
                  <a:srgbClr val="FFFFFF"/>
                </a:solidFill>
                <a:latin typeface="Courier New"/>
                <a:cs typeface="Courier New"/>
              </a:rPr>
              <a:t>color	height_cm  Tan		18</a:t>
            </a:r>
            <a:endParaRPr sz="1761">
              <a:solidFill>
                <a:prstClr val="black"/>
              </a:solidFill>
              <a:latin typeface="Courier New"/>
              <a:cs typeface="Courier New"/>
            </a:endParaRPr>
          </a:p>
          <a:p>
            <a:pPr marL="144116" defTabSz="715609">
              <a:spcBef>
                <a:spcPts val="916"/>
              </a:spcBef>
              <a:tabLst>
                <a:tab pos="1893383" algn="l"/>
              </a:tabLst>
            </a:pPr>
            <a:r>
              <a:rPr sz="1761" dirty="0">
                <a:solidFill>
                  <a:srgbClr val="FFFFFF"/>
                </a:solidFill>
                <a:latin typeface="Courier New"/>
                <a:cs typeface="Courier New"/>
              </a:rPr>
              <a:t>Gray	49</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Brown	56</a:t>
            </a:r>
            <a:endParaRPr sz="1761">
              <a:solidFill>
                <a:prstClr val="black"/>
              </a:solidFill>
              <a:latin typeface="Courier New"/>
              <a:cs typeface="Courier New"/>
            </a:endParaRPr>
          </a:p>
          <a:p>
            <a:pPr marL="9939" defTabSz="715609">
              <a:spcBef>
                <a:spcPts val="912"/>
              </a:spcBef>
              <a:tabLst>
                <a:tab pos="1893383" algn="l"/>
              </a:tabLst>
            </a:pPr>
            <a:r>
              <a:rPr sz="1761" dirty="0">
                <a:solidFill>
                  <a:srgbClr val="FFFFFF"/>
                </a:solidFill>
                <a:latin typeface="Courier New"/>
                <a:cs typeface="Courier New"/>
              </a:rPr>
              <a:t>Black	43</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Brown	46</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Black	59</a:t>
            </a:r>
            <a:endParaRPr sz="1761">
              <a:solidFill>
                <a:prstClr val="black"/>
              </a:solidFill>
              <a:latin typeface="Courier New"/>
              <a:cs typeface="Courier New"/>
            </a:endParaRPr>
          </a:p>
          <a:p>
            <a:pPr marL="9939" defTabSz="715609">
              <a:spcBef>
                <a:spcPts val="912"/>
              </a:spcBef>
              <a:tabLst>
                <a:tab pos="1893383" algn="l"/>
              </a:tabLst>
            </a:pPr>
            <a:r>
              <a:rPr sz="1761" dirty="0">
                <a:solidFill>
                  <a:srgbClr val="FFFFFF"/>
                </a:solidFill>
                <a:latin typeface="Courier New"/>
                <a:cs typeface="Courier New"/>
              </a:rPr>
              <a:t>White	77</a:t>
            </a:r>
            <a:endParaRPr sz="1761">
              <a:solidFill>
                <a:prstClr val="black"/>
              </a:solidFill>
              <a:latin typeface="Courier New"/>
              <a:cs typeface="Courier New"/>
            </a:endParaRPr>
          </a:p>
        </p:txBody>
      </p:sp>
      <p:sp>
        <p:nvSpPr>
          <p:cNvPr id="10" name="object 10"/>
          <p:cNvSpPr txBox="1"/>
          <p:nvPr/>
        </p:nvSpPr>
        <p:spPr>
          <a:xfrm>
            <a:off x="7239492" y="2181629"/>
            <a:ext cx="289229" cy="2716256"/>
          </a:xfrm>
          <a:prstGeom prst="rect">
            <a:avLst/>
          </a:prstGeom>
        </p:spPr>
        <p:txBody>
          <a:bodyPr vert="horz" wrap="square" lIns="0" tIns="125730" rIns="0" bIns="0" rtlCol="0">
            <a:spAutoFit/>
          </a:bodyPr>
          <a:lstStyle/>
          <a:p>
            <a:pPr marL="144116" defTabSz="715609">
              <a:spcBef>
                <a:spcPts val="990"/>
              </a:spcBef>
            </a:pPr>
            <a:r>
              <a:rPr sz="1761" dirty="0">
                <a:solidFill>
                  <a:srgbClr val="FFFFFF"/>
                </a:solidFill>
                <a:latin typeface="Courier New"/>
                <a:cs typeface="Courier New"/>
              </a:rPr>
              <a:t>2</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17</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29</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74</a:t>
            </a:r>
            <a:endParaRPr sz="1761">
              <a:solidFill>
                <a:prstClr val="black"/>
              </a:solidFill>
              <a:latin typeface="Courier New"/>
              <a:cs typeface="Courier New"/>
            </a:endParaRPr>
          </a:p>
        </p:txBody>
      </p:sp>
      <p:sp>
        <p:nvSpPr>
          <p:cNvPr id="11" name="object 11"/>
          <p:cNvSpPr txBox="1"/>
          <p:nvPr/>
        </p:nvSpPr>
        <p:spPr>
          <a:xfrm>
            <a:off x="8046913" y="2181629"/>
            <a:ext cx="1365637" cy="2716256"/>
          </a:xfrm>
          <a:prstGeom prst="rect">
            <a:avLst/>
          </a:prstGeom>
        </p:spPr>
        <p:txBody>
          <a:bodyPr vert="horz" wrap="square" lIns="0" tIns="125730" rIns="0" bIns="0" rtlCol="0">
            <a:spAutoFit/>
          </a:bodyPr>
          <a:lstStyle/>
          <a:p>
            <a:pPr marL="9939" defTabSz="715609">
              <a:spcBef>
                <a:spcPts val="990"/>
              </a:spcBef>
            </a:pPr>
            <a:r>
              <a:rPr sz="1761" dirty="0">
                <a:solidFill>
                  <a:srgbClr val="FFFFFF"/>
                </a:solidFill>
                <a:latin typeface="Courier New"/>
                <a:cs typeface="Courier New"/>
              </a:rPr>
              <a:t>2015-04-20</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2011-12-11</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2013-07-01</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2016-09-16</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2014-08-25</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2017-01-20</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2018-02-27</a:t>
            </a:r>
            <a:endParaRPr sz="1761">
              <a:solidFill>
                <a:prstClr val="black"/>
              </a:solidFill>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215681"/>
            <a:ext cx="5737363" cy="552044"/>
          </a:xfrm>
          <a:prstGeom prst="rect">
            <a:avLst/>
          </a:prstGeom>
        </p:spPr>
        <p:txBody>
          <a:bodyPr vert="horz" wrap="square" lIns="0" tIns="9939" rIns="0" bIns="0" rtlCol="0">
            <a:spAutoFit/>
          </a:bodyPr>
          <a:lstStyle/>
          <a:p>
            <a:pPr marL="9939">
              <a:spcBef>
                <a:spcPts val="78"/>
              </a:spcBef>
            </a:pPr>
            <a:r>
              <a:rPr sz="3522" spc="82" dirty="0"/>
              <a:t>S</a:t>
            </a:r>
            <a:r>
              <a:rPr sz="3522" spc="-176" dirty="0"/>
              <a:t>o</a:t>
            </a:r>
            <a:r>
              <a:rPr sz="3522" spc="-59" dirty="0"/>
              <a:t>r</a:t>
            </a:r>
            <a:r>
              <a:rPr sz="3522" spc="-35" dirty="0"/>
              <a:t>t</a:t>
            </a:r>
            <a:r>
              <a:rPr sz="3522" spc="-70" dirty="0"/>
              <a:t>i</a:t>
            </a:r>
            <a:r>
              <a:rPr sz="3522" spc="-176" dirty="0"/>
              <a:t>n</a:t>
            </a:r>
            <a:r>
              <a:rPr sz="3522" dirty="0"/>
              <a:t>g</a:t>
            </a:r>
            <a:r>
              <a:rPr sz="3522" spc="-207" dirty="0"/>
              <a:t> </a:t>
            </a:r>
            <a:r>
              <a:rPr sz="3522" spc="-70" dirty="0"/>
              <a:t>i</a:t>
            </a:r>
            <a:r>
              <a:rPr sz="3522" spc="-106" dirty="0"/>
              <a:t>n</a:t>
            </a:r>
            <a:r>
              <a:rPr sz="3522" spc="-207" dirty="0"/>
              <a:t> </a:t>
            </a:r>
            <a:r>
              <a:rPr sz="3522" spc="-133" dirty="0"/>
              <a:t>d</a:t>
            </a:r>
            <a:r>
              <a:rPr sz="3522" spc="-12" dirty="0"/>
              <a:t>e</a:t>
            </a:r>
            <a:r>
              <a:rPr sz="3522" spc="-231" dirty="0"/>
              <a:t>s</a:t>
            </a:r>
            <a:r>
              <a:rPr sz="3522" spc="133" dirty="0"/>
              <a:t>c</a:t>
            </a:r>
            <a:r>
              <a:rPr sz="3522" spc="-51" dirty="0"/>
              <a:t>e</a:t>
            </a:r>
            <a:r>
              <a:rPr sz="3522" spc="-176" dirty="0"/>
              <a:t>n</a:t>
            </a:r>
            <a:r>
              <a:rPr sz="3522" spc="-125" dirty="0"/>
              <a:t>d</a:t>
            </a:r>
            <a:r>
              <a:rPr sz="3522" spc="-70" dirty="0"/>
              <a:t>i</a:t>
            </a:r>
            <a:r>
              <a:rPr sz="3522" spc="-176" dirty="0"/>
              <a:t>n</a:t>
            </a:r>
            <a:r>
              <a:rPr sz="3522" dirty="0"/>
              <a:t>g</a:t>
            </a:r>
            <a:r>
              <a:rPr sz="3522" spc="-207" dirty="0"/>
              <a:t> </a:t>
            </a:r>
            <a:r>
              <a:rPr sz="3522" spc="-176" dirty="0"/>
              <a:t>o</a:t>
            </a:r>
            <a:r>
              <a:rPr sz="3522" spc="-188" dirty="0"/>
              <a:t>r</a:t>
            </a:r>
            <a:r>
              <a:rPr sz="3522" spc="-133" dirty="0"/>
              <a:t>d</a:t>
            </a:r>
            <a:r>
              <a:rPr sz="3522" spc="-51" dirty="0"/>
              <a:t>e</a:t>
            </a:r>
            <a:r>
              <a:rPr sz="3522" spc="8" dirty="0"/>
              <a:t>r</a:t>
            </a:r>
            <a:endParaRPr sz="3522"/>
          </a:p>
        </p:txBody>
      </p:sp>
      <p:sp>
        <p:nvSpPr>
          <p:cNvPr id="3" name="object 3"/>
          <p:cNvSpPr/>
          <p:nvPr/>
        </p:nvSpPr>
        <p:spPr>
          <a:xfrm>
            <a:off x="392770" y="913148"/>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04"/>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32"/>
            <a:ext cx="6209968"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dogs.sort_values(</a:t>
            </a:r>
            <a:r>
              <a:rPr sz="1761" dirty="0">
                <a:solidFill>
                  <a:srgbClr val="BE2F72"/>
                </a:solidFill>
                <a:latin typeface="Courier New"/>
                <a:cs typeface="Courier New"/>
              </a:rPr>
              <a:t>"weight_kg"</a:t>
            </a:r>
            <a:r>
              <a:rPr sz="1761" dirty="0">
                <a:solidFill>
                  <a:srgbClr val="04182D"/>
                </a:solidFill>
                <a:latin typeface="Courier New"/>
                <a:cs typeface="Courier New"/>
              </a:rPr>
              <a:t>,</a:t>
            </a:r>
            <a:r>
              <a:rPr sz="1761" spc="31" dirty="0">
                <a:solidFill>
                  <a:srgbClr val="04182D"/>
                </a:solidFill>
                <a:latin typeface="Courier New"/>
                <a:cs typeface="Courier New"/>
              </a:rPr>
              <a:t> </a:t>
            </a:r>
            <a:r>
              <a:rPr sz="1761" dirty="0">
                <a:solidFill>
                  <a:srgbClr val="04182D"/>
                </a:solidFill>
                <a:latin typeface="Courier New"/>
                <a:cs typeface="Courier New"/>
              </a:rPr>
              <a:t>ascending=</a:t>
            </a:r>
            <a:r>
              <a:rPr sz="1761" dirty="0">
                <a:solidFill>
                  <a:srgbClr val="BE2F72"/>
                </a:solidFill>
                <a:latin typeface="Courier New"/>
                <a:cs typeface="Courier New"/>
              </a:rPr>
              <a:t>False</a:t>
            </a:r>
            <a:r>
              <a:rPr sz="1761" dirty="0">
                <a:solidFill>
                  <a:srgbClr val="04182D"/>
                </a:solidFill>
                <a:latin typeface="Courier New"/>
                <a:cs typeface="Courier New"/>
              </a:rPr>
              <a:t>)</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1929156"/>
          <a:ext cx="8933287" cy="2966828"/>
        </p:xfrm>
        <a:graphic>
          <a:graphicData uri="http://schemas.openxmlformats.org/drawingml/2006/table">
            <a:tbl>
              <a:tblPr firstRow="1" bandRow="1">
                <a:tableStyleId>{2D5ABB26-0587-4C30-8999-92F81FD0307C}</a:tableStyleId>
              </a:tblPr>
              <a:tblGrid>
                <a:gridCol w="294198">
                  <a:extLst>
                    <a:ext uri="{9D8B030D-6E8A-4147-A177-3AD203B41FA5}">
                      <a16:colId xmlns:a16="http://schemas.microsoft.com/office/drawing/2014/main" val="20000"/>
                    </a:ext>
                  </a:extLst>
                </a:gridCol>
                <a:gridCol w="1211580">
                  <a:extLst>
                    <a:ext uri="{9D8B030D-6E8A-4147-A177-3AD203B41FA5}">
                      <a16:colId xmlns:a16="http://schemas.microsoft.com/office/drawing/2014/main" val="20001"/>
                    </a:ext>
                  </a:extLst>
                </a:gridCol>
                <a:gridCol w="605789">
                  <a:extLst>
                    <a:ext uri="{9D8B030D-6E8A-4147-A177-3AD203B41FA5}">
                      <a16:colId xmlns:a16="http://schemas.microsoft.com/office/drawing/2014/main" val="20002"/>
                    </a:ext>
                  </a:extLst>
                </a:gridCol>
                <a:gridCol w="1143993">
                  <a:extLst>
                    <a:ext uri="{9D8B030D-6E8A-4147-A177-3AD203B41FA5}">
                      <a16:colId xmlns:a16="http://schemas.microsoft.com/office/drawing/2014/main" val="20003"/>
                    </a:ext>
                  </a:extLst>
                </a:gridCol>
                <a:gridCol w="942230">
                  <a:extLst>
                    <a:ext uri="{9D8B030D-6E8A-4147-A177-3AD203B41FA5}">
                      <a16:colId xmlns:a16="http://schemas.microsoft.com/office/drawing/2014/main" val="20004"/>
                    </a:ext>
                  </a:extLst>
                </a:gridCol>
                <a:gridCol w="1480433">
                  <a:extLst>
                    <a:ext uri="{9D8B030D-6E8A-4147-A177-3AD203B41FA5}">
                      <a16:colId xmlns:a16="http://schemas.microsoft.com/office/drawing/2014/main" val="20005"/>
                    </a:ext>
                  </a:extLst>
                </a:gridCol>
                <a:gridCol w="1413344">
                  <a:extLst>
                    <a:ext uri="{9D8B030D-6E8A-4147-A177-3AD203B41FA5}">
                      <a16:colId xmlns:a16="http://schemas.microsoft.com/office/drawing/2014/main" val="20006"/>
                    </a:ext>
                  </a:extLst>
                </a:gridCol>
                <a:gridCol w="1841720">
                  <a:extLst>
                    <a:ext uri="{9D8B030D-6E8A-4147-A177-3AD203B41FA5}">
                      <a16:colId xmlns:a16="http://schemas.microsoft.com/office/drawing/2014/main" val="20007"/>
                    </a:ext>
                  </a:extLst>
                </a:gridCol>
              </a:tblGrid>
              <a:tr h="330972">
                <a:tc>
                  <a:txBody>
                    <a:bodyPr/>
                    <a:lstStyle/>
                    <a:p>
                      <a:pPr>
                        <a:lnSpc>
                          <a:spcPct val="100000"/>
                        </a:lnSpc>
                      </a:pPr>
                      <a:endParaRPr sz="1900">
                        <a:latin typeface="Times New Roman"/>
                        <a:cs typeface="Times New Roman"/>
                      </a:endParaRPr>
                    </a:p>
                  </a:txBody>
                  <a:tcPr marL="0" marR="0" marT="0" marB="0"/>
                </a:tc>
                <a:tc>
                  <a:txBody>
                    <a:bodyPr/>
                    <a:lstStyle/>
                    <a:p>
                      <a:pPr marR="163830" algn="r">
                        <a:lnSpc>
                          <a:spcPts val="2640"/>
                        </a:lnSpc>
                      </a:pPr>
                      <a:r>
                        <a:rPr sz="1800" dirty="0">
                          <a:solidFill>
                            <a:srgbClr val="FFFFFF"/>
                          </a:solidFill>
                          <a:latin typeface="Courier New"/>
                          <a:cs typeface="Courier New"/>
                        </a:rPr>
                        <a:t>name</a:t>
                      </a:r>
                      <a:endParaRPr sz="1800">
                        <a:latin typeface="Courier New"/>
                        <a:cs typeface="Courier New"/>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R="163830" algn="r">
                        <a:lnSpc>
                          <a:spcPts val="2640"/>
                        </a:lnSpc>
                      </a:pPr>
                      <a:r>
                        <a:rPr sz="1800" dirty="0">
                          <a:solidFill>
                            <a:srgbClr val="FFFFFF"/>
                          </a:solidFill>
                          <a:latin typeface="Courier New"/>
                          <a:cs typeface="Courier New"/>
                        </a:rPr>
                        <a:t>breed</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color</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78105"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date_of_birth</a:t>
                      </a:r>
                      <a:endParaRPr sz="1800">
                        <a:latin typeface="Courier New"/>
                        <a:cs typeface="Courier New"/>
                      </a:endParaRPr>
                    </a:p>
                  </a:txBody>
                  <a:tcPr marL="0" marR="0" marT="0" marB="0"/>
                </a:tc>
                <a:extLst>
                  <a:ext uri="{0D108BD9-81ED-4DB2-BD59-A6C34878D82A}">
                    <a16:rowId xmlns:a16="http://schemas.microsoft.com/office/drawing/2014/main" val="10000"/>
                  </a:ext>
                </a:extLst>
              </a:tr>
              <a:tr h="330972">
                <a:tc>
                  <a:txBody>
                    <a:bodyPr/>
                    <a:lstStyle/>
                    <a:p>
                      <a:pPr marL="31750">
                        <a:lnSpc>
                          <a:spcPct val="100000"/>
                        </a:lnSpc>
                        <a:spcBef>
                          <a:spcPts val="475"/>
                        </a:spcBef>
                      </a:pPr>
                      <a:r>
                        <a:rPr sz="1800" dirty="0">
                          <a:solidFill>
                            <a:srgbClr val="FFFFFF"/>
                          </a:solidFill>
                          <a:latin typeface="Courier New"/>
                          <a:cs typeface="Courier New"/>
                        </a:rPr>
                        <a:t>6</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Bernie</a:t>
                      </a:r>
                      <a:endParaRPr sz="1800">
                        <a:latin typeface="Courier New"/>
                        <a:cs typeface="Courier New"/>
                      </a:endParaRPr>
                    </a:p>
                  </a:txBody>
                  <a:tcPr marL="0" marR="0" marT="47211" marB="0"/>
                </a:tc>
                <a:tc>
                  <a:txBody>
                    <a:bodyPr/>
                    <a:lstStyle/>
                    <a:p>
                      <a:pPr marL="171450">
                        <a:lnSpc>
                          <a:spcPct val="100000"/>
                        </a:lnSpc>
                        <a:spcBef>
                          <a:spcPts val="475"/>
                        </a:spcBef>
                      </a:pPr>
                      <a:r>
                        <a:rPr sz="1800" dirty="0">
                          <a:solidFill>
                            <a:srgbClr val="FFFFFF"/>
                          </a:solidFill>
                          <a:latin typeface="Courier New"/>
                          <a:cs typeface="Courier New"/>
                        </a:rPr>
                        <a:t>St.</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Bernard</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White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77</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74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2018-02-27</a:t>
                      </a:r>
                      <a:endParaRPr sz="1800">
                        <a:latin typeface="Courier New"/>
                        <a:cs typeface="Courier New"/>
                      </a:endParaRPr>
                    </a:p>
                  </a:txBody>
                  <a:tcPr marL="0" marR="0" marT="47211" marB="0"/>
                </a:tc>
                <a:extLst>
                  <a:ext uri="{0D108BD9-81ED-4DB2-BD59-A6C34878D82A}">
                    <a16:rowId xmlns:a16="http://schemas.microsoft.com/office/drawing/2014/main" val="10001"/>
                  </a:ext>
                </a:extLst>
              </a:tr>
              <a:tr h="437322">
                <a:tc>
                  <a:txBody>
                    <a:bodyPr/>
                    <a:lstStyle/>
                    <a:p>
                      <a:pPr marL="31750">
                        <a:lnSpc>
                          <a:spcPct val="100000"/>
                        </a:lnSpc>
                        <a:spcBef>
                          <a:spcPts val="1010"/>
                        </a:spcBef>
                      </a:pPr>
                      <a:r>
                        <a:rPr sz="1800" dirty="0">
                          <a:solidFill>
                            <a:srgbClr val="FFFFFF"/>
                          </a:solidFill>
                          <a:latin typeface="Courier New"/>
                          <a:cs typeface="Courier New"/>
                        </a:rPr>
                        <a:t>4</a:t>
                      </a:r>
                      <a:endParaRPr sz="1800">
                        <a:latin typeface="Courier New"/>
                        <a:cs typeface="Courier New"/>
                      </a:endParaRPr>
                    </a:p>
                  </a:txBody>
                  <a:tcPr marL="0" marR="0" marT="100385" marB="0"/>
                </a:tc>
                <a:tc>
                  <a:txBody>
                    <a:bodyPr/>
                    <a:lstStyle/>
                    <a:p>
                      <a:pPr marR="163830" algn="r">
                        <a:lnSpc>
                          <a:spcPct val="100000"/>
                        </a:lnSpc>
                        <a:spcBef>
                          <a:spcPts val="1010"/>
                        </a:spcBef>
                      </a:pPr>
                      <a:r>
                        <a:rPr sz="1800" dirty="0">
                          <a:solidFill>
                            <a:srgbClr val="FFFFFF"/>
                          </a:solidFill>
                          <a:latin typeface="Courier New"/>
                          <a:cs typeface="Courier New"/>
                        </a:rPr>
                        <a:t>Max</a:t>
                      </a:r>
                      <a:endParaRPr sz="1800">
                        <a:latin typeface="Courier New"/>
                        <a:cs typeface="Courier New"/>
                      </a:endParaRPr>
                    </a:p>
                  </a:txBody>
                  <a:tcPr marL="0" marR="0" marT="100385" marB="0"/>
                </a:tc>
                <a:tc gridSpan="2">
                  <a:txBody>
                    <a:bodyPr/>
                    <a:lstStyle/>
                    <a:p>
                      <a:pPr marL="687705">
                        <a:lnSpc>
                          <a:spcPct val="100000"/>
                        </a:lnSpc>
                        <a:spcBef>
                          <a:spcPts val="1010"/>
                        </a:spcBef>
                      </a:pPr>
                      <a:r>
                        <a:rPr sz="1800" dirty="0">
                          <a:solidFill>
                            <a:srgbClr val="FFFFFF"/>
                          </a:solidFill>
                          <a:latin typeface="Courier New"/>
                          <a:cs typeface="Courier New"/>
                        </a:rPr>
                        <a:t>Labrador</a:t>
                      </a:r>
                      <a:endParaRPr sz="1800">
                        <a:latin typeface="Courier New"/>
                        <a:cs typeface="Courier New"/>
                      </a:endParaRPr>
                    </a:p>
                  </a:txBody>
                  <a:tcPr marL="0" marR="0" marT="100385" marB="0"/>
                </a:tc>
                <a:tc hMerge="1">
                  <a:txBody>
                    <a:bodyPr/>
                    <a:lstStyle/>
                    <a:p>
                      <a:endParaRPr/>
                    </a:p>
                  </a:txBody>
                  <a:tcPr marL="0" marR="0" marT="0" marB="0"/>
                </a:tc>
                <a:tc>
                  <a:txBody>
                    <a:bodyPr/>
                    <a:lstStyle/>
                    <a:p>
                      <a:pPr marR="163830" algn="r">
                        <a:lnSpc>
                          <a:spcPct val="100000"/>
                        </a:lnSpc>
                        <a:spcBef>
                          <a:spcPts val="1010"/>
                        </a:spcBef>
                      </a:pPr>
                      <a:r>
                        <a:rPr sz="1800" dirty="0">
                          <a:solidFill>
                            <a:srgbClr val="FFFFFF"/>
                          </a:solidFill>
                          <a:latin typeface="Courier New"/>
                          <a:cs typeface="Courier New"/>
                        </a:rPr>
                        <a:t>Black</a:t>
                      </a:r>
                      <a:endParaRPr sz="1800">
                        <a:latin typeface="Courier New"/>
                        <a:cs typeface="Courier New"/>
                      </a:endParaRPr>
                    </a:p>
                  </a:txBody>
                  <a:tcPr marL="0" marR="0" marT="100385" marB="0"/>
                </a:tc>
                <a:tc>
                  <a:txBody>
                    <a:bodyPr/>
                    <a:lstStyle/>
                    <a:p>
                      <a:pPr marR="163830" algn="r">
                        <a:lnSpc>
                          <a:spcPct val="100000"/>
                        </a:lnSpc>
                        <a:spcBef>
                          <a:spcPts val="1010"/>
                        </a:spcBef>
                      </a:pPr>
                      <a:r>
                        <a:rPr sz="1800" dirty="0">
                          <a:solidFill>
                            <a:srgbClr val="FFFFFF"/>
                          </a:solidFill>
                          <a:latin typeface="Courier New"/>
                          <a:cs typeface="Courier New"/>
                        </a:rPr>
                        <a:t>59</a:t>
                      </a:r>
                      <a:endParaRPr sz="1800">
                        <a:latin typeface="Courier New"/>
                        <a:cs typeface="Courier New"/>
                      </a:endParaRPr>
                    </a:p>
                  </a:txBody>
                  <a:tcPr marL="0" marR="0" marT="100385" marB="0"/>
                </a:tc>
                <a:tc>
                  <a:txBody>
                    <a:bodyPr/>
                    <a:lstStyle/>
                    <a:p>
                      <a:pPr marR="78105" algn="r">
                        <a:lnSpc>
                          <a:spcPct val="100000"/>
                        </a:lnSpc>
                        <a:spcBef>
                          <a:spcPts val="1010"/>
                        </a:spcBef>
                      </a:pPr>
                      <a:r>
                        <a:rPr sz="1800" dirty="0">
                          <a:solidFill>
                            <a:srgbClr val="FFFFFF"/>
                          </a:solidFill>
                          <a:latin typeface="Courier New"/>
                          <a:cs typeface="Courier New"/>
                        </a:rPr>
                        <a:t>29</a:t>
                      </a:r>
                      <a:endParaRPr sz="1800">
                        <a:latin typeface="Courier New"/>
                        <a:cs typeface="Courier New"/>
                      </a:endParaRPr>
                    </a:p>
                  </a:txBody>
                  <a:tcPr marL="0" marR="0" marT="100385" marB="0"/>
                </a:tc>
                <a:tc>
                  <a:txBody>
                    <a:bodyPr/>
                    <a:lstStyle/>
                    <a:p>
                      <a:pPr marR="24130" algn="r">
                        <a:lnSpc>
                          <a:spcPct val="100000"/>
                        </a:lnSpc>
                        <a:spcBef>
                          <a:spcPts val="1010"/>
                        </a:spcBef>
                      </a:pPr>
                      <a:r>
                        <a:rPr sz="1800" dirty="0">
                          <a:solidFill>
                            <a:srgbClr val="FFFFFF"/>
                          </a:solidFill>
                          <a:latin typeface="Courier New"/>
                          <a:cs typeface="Courier New"/>
                        </a:rPr>
                        <a:t>2017-01-20</a:t>
                      </a:r>
                      <a:endParaRPr sz="1800">
                        <a:latin typeface="Courier New"/>
                        <a:cs typeface="Courier New"/>
                      </a:endParaRPr>
                    </a:p>
                  </a:txBody>
                  <a:tcPr marL="0" marR="0" marT="100385" marB="0"/>
                </a:tc>
                <a:extLst>
                  <a:ext uri="{0D108BD9-81ED-4DB2-BD59-A6C34878D82A}">
                    <a16:rowId xmlns:a16="http://schemas.microsoft.com/office/drawing/2014/main" val="10002"/>
                  </a:ext>
                </a:extLst>
              </a:tr>
              <a:tr h="384147">
                <a:tc>
                  <a:txBody>
                    <a:bodyPr/>
                    <a:lstStyle/>
                    <a:p>
                      <a:pPr marL="31750">
                        <a:lnSpc>
                          <a:spcPct val="100000"/>
                        </a:lnSpc>
                        <a:spcBef>
                          <a:spcPts val="475"/>
                        </a:spcBef>
                      </a:pPr>
                      <a:r>
                        <a:rPr sz="1800" dirty="0">
                          <a:solidFill>
                            <a:srgbClr val="FFFFFF"/>
                          </a:solidFill>
                          <a:latin typeface="Courier New"/>
                          <a:cs typeface="Courier New"/>
                        </a:rPr>
                        <a:t>0</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Bella</a:t>
                      </a:r>
                      <a:endParaRPr sz="1800">
                        <a:latin typeface="Courier New"/>
                        <a:cs typeface="Courier New"/>
                      </a:endParaRPr>
                    </a:p>
                  </a:txBody>
                  <a:tcPr marL="0" marR="0" marT="47211" marB="0"/>
                </a:tc>
                <a:tc gridSpan="2">
                  <a:txBody>
                    <a:bodyPr/>
                    <a:lstStyle/>
                    <a:p>
                      <a:pPr marL="687705">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hMerge="1">
                  <a:txBody>
                    <a:bodyPr/>
                    <a:lstStyle/>
                    <a:p>
                      <a:endParaRPr/>
                    </a:p>
                  </a:txBody>
                  <a:tcPr marL="0" marR="0" marT="0"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2013-07-01</a:t>
                      </a:r>
                      <a:endParaRPr sz="1800">
                        <a:latin typeface="Courier New"/>
                        <a:cs typeface="Courier New"/>
                      </a:endParaRPr>
                    </a:p>
                  </a:txBody>
                  <a:tcPr marL="0" marR="0" marT="47211" marB="0"/>
                </a:tc>
                <a:extLst>
                  <a:ext uri="{0D108BD9-81ED-4DB2-BD59-A6C34878D82A}">
                    <a16:rowId xmlns:a16="http://schemas.microsoft.com/office/drawing/2014/main" val="10003"/>
                  </a:ext>
                </a:extLst>
              </a:tr>
              <a:tr h="384147">
                <a:tc>
                  <a:txBody>
                    <a:bodyPr/>
                    <a:lstStyle/>
                    <a:p>
                      <a:pPr marL="31750">
                        <a:lnSpc>
                          <a:spcPct val="100000"/>
                        </a:lnSpc>
                        <a:spcBef>
                          <a:spcPts val="475"/>
                        </a:spcBef>
                      </a:pPr>
                      <a:r>
                        <a:rPr sz="1800" dirty="0">
                          <a:solidFill>
                            <a:srgbClr val="FFFFFF"/>
                          </a:solidFill>
                          <a:latin typeface="Courier New"/>
                          <a:cs typeface="Courier New"/>
                        </a:rPr>
                        <a:t>1</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Charlie</a:t>
                      </a:r>
                      <a:endParaRPr sz="1800">
                        <a:latin typeface="Courier New"/>
                        <a:cs typeface="Courier New"/>
                      </a:endParaRPr>
                    </a:p>
                  </a:txBody>
                  <a:tcPr marL="0" marR="0" marT="47211" marB="0"/>
                </a:tc>
                <a:tc gridSpan="2">
                  <a:txBody>
                    <a:bodyPr/>
                    <a:lstStyle/>
                    <a:p>
                      <a:pPr marL="1031240">
                        <a:lnSpc>
                          <a:spcPct val="100000"/>
                        </a:lnSpc>
                        <a:spcBef>
                          <a:spcPts val="475"/>
                        </a:spcBef>
                      </a:pPr>
                      <a:r>
                        <a:rPr sz="1800" dirty="0">
                          <a:solidFill>
                            <a:srgbClr val="FFFFFF"/>
                          </a:solidFill>
                          <a:latin typeface="Courier New"/>
                          <a:cs typeface="Courier New"/>
                        </a:rPr>
                        <a:t>Poodle</a:t>
                      </a:r>
                      <a:endParaRPr sz="1800">
                        <a:latin typeface="Courier New"/>
                        <a:cs typeface="Courier New"/>
                      </a:endParaRPr>
                    </a:p>
                  </a:txBody>
                  <a:tcPr marL="0" marR="0" marT="47211" marB="0"/>
                </a:tc>
                <a:tc hMerge="1">
                  <a:txBody>
                    <a:bodyPr/>
                    <a:lstStyle/>
                    <a:p>
                      <a:endParaRPr/>
                    </a:p>
                  </a:txBody>
                  <a:tcPr marL="0" marR="0" marT="0" marB="0"/>
                </a:tc>
                <a:tc>
                  <a:txBody>
                    <a:bodyPr/>
                    <a:lstStyle/>
                    <a:p>
                      <a:pPr marR="163830" algn="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43</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2016-09-16</a:t>
                      </a:r>
                      <a:endParaRPr sz="1800">
                        <a:latin typeface="Courier New"/>
                        <a:cs typeface="Courier New"/>
                      </a:endParaRPr>
                    </a:p>
                  </a:txBody>
                  <a:tcPr marL="0" marR="0" marT="47211" marB="0"/>
                </a:tc>
                <a:extLst>
                  <a:ext uri="{0D108BD9-81ED-4DB2-BD59-A6C34878D82A}">
                    <a16:rowId xmlns:a16="http://schemas.microsoft.com/office/drawing/2014/main" val="10004"/>
                  </a:ext>
                </a:extLst>
              </a:tr>
              <a:tr h="384147">
                <a:tc>
                  <a:txBody>
                    <a:bodyPr/>
                    <a:lstStyle/>
                    <a:p>
                      <a:pPr marL="31750">
                        <a:lnSpc>
                          <a:spcPct val="100000"/>
                        </a:lnSpc>
                        <a:spcBef>
                          <a:spcPts val="475"/>
                        </a:spcBef>
                      </a:pPr>
                      <a:r>
                        <a:rPr sz="1800" dirty="0">
                          <a:solidFill>
                            <a:srgbClr val="FFFFFF"/>
                          </a:solidFill>
                          <a:latin typeface="Courier New"/>
                          <a:cs typeface="Courier New"/>
                        </a:rPr>
                        <a:t>2</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Lucy</a:t>
                      </a:r>
                      <a:endParaRPr sz="1800">
                        <a:latin typeface="Courier New"/>
                        <a:cs typeface="Courier New"/>
                      </a:endParaRPr>
                    </a:p>
                  </a:txBody>
                  <a:tcPr marL="0" marR="0" marT="47211" marB="0"/>
                </a:tc>
                <a:tc gridSpan="2">
                  <a:txBody>
                    <a:bodyPr/>
                    <a:lstStyle/>
                    <a:p>
                      <a:pPr marL="515620">
                        <a:lnSpc>
                          <a:spcPct val="100000"/>
                        </a:lnSpc>
                        <a:spcBef>
                          <a:spcPts val="475"/>
                        </a:spcBef>
                      </a:pPr>
                      <a:r>
                        <a:rPr sz="1800" dirty="0">
                          <a:solidFill>
                            <a:srgbClr val="FFFFFF"/>
                          </a:solidFill>
                          <a:latin typeface="Courier New"/>
                          <a:cs typeface="Courier New"/>
                        </a:rPr>
                        <a:t>Chow</a:t>
                      </a:r>
                      <a:r>
                        <a:rPr sz="1800" spc="-50" dirty="0">
                          <a:solidFill>
                            <a:srgbClr val="FFFFFF"/>
                          </a:solidFill>
                          <a:latin typeface="Courier New"/>
                          <a:cs typeface="Courier New"/>
                        </a:rPr>
                        <a:t> </a:t>
                      </a:r>
                      <a:r>
                        <a:rPr sz="1800" dirty="0">
                          <a:solidFill>
                            <a:srgbClr val="FFFFFF"/>
                          </a:solidFill>
                          <a:latin typeface="Courier New"/>
                          <a:cs typeface="Courier New"/>
                        </a:rPr>
                        <a:t>Chow</a:t>
                      </a:r>
                      <a:endParaRPr sz="1800">
                        <a:latin typeface="Courier New"/>
                        <a:cs typeface="Courier New"/>
                      </a:endParaRPr>
                    </a:p>
                  </a:txBody>
                  <a:tcPr marL="0" marR="0" marT="47211" marB="0"/>
                </a:tc>
                <a:tc hMerge="1">
                  <a:txBody>
                    <a:bodyPr/>
                    <a:lstStyle/>
                    <a:p>
                      <a:endParaRPr/>
                    </a:p>
                  </a:txBody>
                  <a:tcPr marL="0" marR="0" marT="0"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2014-08-25</a:t>
                      </a:r>
                      <a:endParaRPr sz="1800">
                        <a:latin typeface="Courier New"/>
                        <a:cs typeface="Courier New"/>
                      </a:endParaRPr>
                    </a:p>
                  </a:txBody>
                  <a:tcPr marL="0" marR="0" marT="47211" marB="0"/>
                </a:tc>
                <a:extLst>
                  <a:ext uri="{0D108BD9-81ED-4DB2-BD59-A6C34878D82A}">
                    <a16:rowId xmlns:a16="http://schemas.microsoft.com/office/drawing/2014/main" val="10005"/>
                  </a:ext>
                </a:extLst>
              </a:tr>
              <a:tr h="384147">
                <a:tc>
                  <a:txBody>
                    <a:bodyPr/>
                    <a:lstStyle/>
                    <a:p>
                      <a:pPr marL="31750">
                        <a:lnSpc>
                          <a:spcPct val="100000"/>
                        </a:lnSpc>
                        <a:spcBef>
                          <a:spcPts val="475"/>
                        </a:spcBef>
                      </a:pPr>
                      <a:r>
                        <a:rPr sz="1800" dirty="0">
                          <a:solidFill>
                            <a:srgbClr val="FFFFFF"/>
                          </a:solidFill>
                          <a:latin typeface="Courier New"/>
                          <a:cs typeface="Courier New"/>
                        </a:rPr>
                        <a:t>3</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Cooper</a:t>
                      </a:r>
                      <a:endParaRPr sz="1800">
                        <a:latin typeface="Courier New"/>
                        <a:cs typeface="Courier New"/>
                      </a:endParaRPr>
                    </a:p>
                  </a:txBody>
                  <a:tcPr marL="0" marR="0" marT="47211" marB="0"/>
                </a:tc>
                <a:tc gridSpan="2">
                  <a:txBody>
                    <a:bodyPr/>
                    <a:lstStyle/>
                    <a:p>
                      <a:pPr marL="515620">
                        <a:lnSpc>
                          <a:spcPct val="100000"/>
                        </a:lnSpc>
                        <a:spcBef>
                          <a:spcPts val="475"/>
                        </a:spcBef>
                      </a:pPr>
                      <a:r>
                        <a:rPr sz="1800" dirty="0">
                          <a:solidFill>
                            <a:srgbClr val="FFFFFF"/>
                          </a:solidFill>
                          <a:latin typeface="Courier New"/>
                          <a:cs typeface="Courier New"/>
                        </a:rPr>
                        <a:t>Schnauzer</a:t>
                      </a:r>
                      <a:endParaRPr sz="1800">
                        <a:latin typeface="Courier New"/>
                        <a:cs typeface="Courier New"/>
                      </a:endParaRPr>
                    </a:p>
                  </a:txBody>
                  <a:tcPr marL="0" marR="0" marT="47211" marB="0"/>
                </a:tc>
                <a:tc hMerge="1">
                  <a:txBody>
                    <a:bodyPr/>
                    <a:lstStyle/>
                    <a:p>
                      <a:endParaRPr/>
                    </a:p>
                  </a:txBody>
                  <a:tcPr marL="0" marR="0" marT="0" marB="0"/>
                </a:tc>
                <a:tc>
                  <a:txBody>
                    <a:bodyPr/>
                    <a:lstStyle/>
                    <a:p>
                      <a:pPr marR="163830" algn="r">
                        <a:lnSpc>
                          <a:spcPct val="100000"/>
                        </a:lnSpc>
                        <a:spcBef>
                          <a:spcPts val="475"/>
                        </a:spcBef>
                      </a:pPr>
                      <a:r>
                        <a:rPr sz="1800" dirty="0">
                          <a:solidFill>
                            <a:srgbClr val="FFFFFF"/>
                          </a:solidFill>
                          <a:latin typeface="Courier New"/>
                          <a:cs typeface="Courier New"/>
                        </a:rPr>
                        <a:t>Gray</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17</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2011-12-11</a:t>
                      </a:r>
                      <a:endParaRPr sz="1800">
                        <a:latin typeface="Courier New"/>
                        <a:cs typeface="Courier New"/>
                      </a:endParaRPr>
                    </a:p>
                  </a:txBody>
                  <a:tcPr marL="0" marR="0" marT="47211" marB="0"/>
                </a:tc>
                <a:extLst>
                  <a:ext uri="{0D108BD9-81ED-4DB2-BD59-A6C34878D82A}">
                    <a16:rowId xmlns:a16="http://schemas.microsoft.com/office/drawing/2014/main" val="10006"/>
                  </a:ext>
                </a:extLst>
              </a:tr>
              <a:tr h="330972">
                <a:tc>
                  <a:txBody>
                    <a:bodyPr/>
                    <a:lstStyle/>
                    <a:p>
                      <a:pPr marL="31750">
                        <a:lnSpc>
                          <a:spcPct val="100000"/>
                        </a:lnSpc>
                        <a:spcBef>
                          <a:spcPts val="475"/>
                        </a:spcBef>
                      </a:pPr>
                      <a:r>
                        <a:rPr sz="1800" dirty="0">
                          <a:solidFill>
                            <a:srgbClr val="FFFFFF"/>
                          </a:solidFill>
                          <a:latin typeface="Courier New"/>
                          <a:cs typeface="Courier New"/>
                        </a:rPr>
                        <a:t>5</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Stella</a:t>
                      </a:r>
                      <a:endParaRPr sz="1800">
                        <a:latin typeface="Courier New"/>
                        <a:cs typeface="Courier New"/>
                      </a:endParaRPr>
                    </a:p>
                  </a:txBody>
                  <a:tcPr marL="0" marR="0" marT="47211" marB="0"/>
                </a:tc>
                <a:tc gridSpan="2">
                  <a:txBody>
                    <a:bodyPr/>
                    <a:lstStyle/>
                    <a:p>
                      <a:pPr marL="515620">
                        <a:lnSpc>
                          <a:spcPct val="100000"/>
                        </a:lnSpc>
                        <a:spcBef>
                          <a:spcPts val="475"/>
                        </a:spcBef>
                      </a:pPr>
                      <a:r>
                        <a:rPr sz="1800" dirty="0">
                          <a:solidFill>
                            <a:srgbClr val="FFFFFF"/>
                          </a:solidFill>
                          <a:latin typeface="Courier New"/>
                          <a:cs typeface="Courier New"/>
                        </a:rPr>
                        <a:t>Chihuahua</a:t>
                      </a:r>
                      <a:endParaRPr sz="1800">
                        <a:latin typeface="Courier New"/>
                        <a:cs typeface="Courier New"/>
                      </a:endParaRPr>
                    </a:p>
                  </a:txBody>
                  <a:tcPr marL="0" marR="0" marT="47211" marB="0"/>
                </a:tc>
                <a:tc hMerge="1">
                  <a:txBody>
                    <a:bodyPr/>
                    <a:lstStyle/>
                    <a:p>
                      <a:endParaRPr/>
                    </a:p>
                  </a:txBody>
                  <a:tcPr marL="0" marR="0" marT="0" marB="0"/>
                </a:tc>
                <a:tc>
                  <a:txBody>
                    <a:bodyPr/>
                    <a:lstStyle/>
                    <a:p>
                      <a:pPr marR="163830" algn="r">
                        <a:lnSpc>
                          <a:spcPct val="100000"/>
                        </a:lnSpc>
                        <a:spcBef>
                          <a:spcPts val="475"/>
                        </a:spcBef>
                      </a:pPr>
                      <a:r>
                        <a:rPr sz="1800" dirty="0">
                          <a:solidFill>
                            <a:srgbClr val="FFFFFF"/>
                          </a:solidFill>
                          <a:latin typeface="Courier New"/>
                          <a:cs typeface="Courier New"/>
                        </a:rPr>
                        <a:t>Tan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18</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2015-04-20</a:t>
                      </a:r>
                      <a:endParaRPr sz="1800">
                        <a:latin typeface="Courier New"/>
                        <a:cs typeface="Courier New"/>
                      </a:endParaRPr>
                    </a:p>
                  </a:txBody>
                  <a:tcPr marL="0" marR="0" marT="47211" marB="0"/>
                </a:tc>
                <a:extLst>
                  <a:ext uri="{0D108BD9-81ED-4DB2-BD59-A6C34878D82A}">
                    <a16:rowId xmlns:a16="http://schemas.microsoft.com/office/drawing/2014/main" val="10007"/>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0" y="173515"/>
            <a:ext cx="5959503" cy="602205"/>
          </a:xfrm>
          <a:prstGeom prst="rect">
            <a:avLst/>
          </a:prstGeom>
        </p:spPr>
        <p:txBody>
          <a:bodyPr vert="horz" wrap="square" lIns="0" tIns="11927" rIns="0" bIns="0" rtlCol="0">
            <a:spAutoFit/>
          </a:bodyPr>
          <a:lstStyle/>
          <a:p>
            <a:pPr marL="9939">
              <a:spcBef>
                <a:spcPts val="94"/>
              </a:spcBef>
            </a:pPr>
            <a:r>
              <a:rPr sz="3522" spc="82" dirty="0"/>
              <a:t>S</a:t>
            </a:r>
            <a:r>
              <a:rPr sz="3522" spc="-176" dirty="0"/>
              <a:t>o</a:t>
            </a:r>
            <a:r>
              <a:rPr sz="3522" spc="-59" dirty="0"/>
              <a:t>r</a:t>
            </a:r>
            <a:r>
              <a:rPr sz="3522" spc="-35" dirty="0"/>
              <a:t>t</a:t>
            </a:r>
            <a:r>
              <a:rPr sz="3522" spc="-70" dirty="0"/>
              <a:t>i</a:t>
            </a:r>
            <a:r>
              <a:rPr sz="3522" spc="-176" dirty="0"/>
              <a:t>n</a:t>
            </a:r>
            <a:r>
              <a:rPr sz="3522" dirty="0"/>
              <a:t>g</a:t>
            </a:r>
            <a:r>
              <a:rPr sz="3522" spc="-207" dirty="0"/>
              <a:t> </a:t>
            </a:r>
            <a:r>
              <a:rPr sz="3522" spc="-164" dirty="0"/>
              <a:t>b</a:t>
            </a:r>
            <a:r>
              <a:rPr sz="3835" spc="179" dirty="0">
                <a:latin typeface="Arial"/>
                <a:cs typeface="Arial"/>
              </a:rPr>
              <a:t>y</a:t>
            </a:r>
            <a:r>
              <a:rPr sz="3835" spc="-160" dirty="0">
                <a:latin typeface="Arial"/>
                <a:cs typeface="Arial"/>
              </a:rPr>
              <a:t> </a:t>
            </a:r>
            <a:r>
              <a:rPr sz="3522" spc="-145" dirty="0"/>
              <a:t>m</a:t>
            </a:r>
            <a:r>
              <a:rPr sz="3835" spc="-121" dirty="0">
                <a:latin typeface="Arial"/>
                <a:cs typeface="Arial"/>
              </a:rPr>
              <a:t>u</a:t>
            </a:r>
            <a:r>
              <a:rPr sz="3522" spc="-168" dirty="0"/>
              <a:t>l</a:t>
            </a:r>
            <a:r>
              <a:rPr sz="3522" spc="-35" dirty="0"/>
              <a:t>t</a:t>
            </a:r>
            <a:r>
              <a:rPr sz="3522" spc="-70" dirty="0"/>
              <a:t>i</a:t>
            </a:r>
            <a:r>
              <a:rPr sz="3522" spc="-125" dirty="0"/>
              <a:t>p</a:t>
            </a:r>
            <a:r>
              <a:rPr sz="3522" spc="-172" dirty="0"/>
              <a:t>l</a:t>
            </a:r>
            <a:r>
              <a:rPr sz="3522" spc="55" dirty="0"/>
              <a:t>e</a:t>
            </a:r>
            <a:r>
              <a:rPr sz="3522" spc="-207" dirty="0"/>
              <a:t> </a:t>
            </a:r>
            <a:r>
              <a:rPr sz="3835" spc="-106" dirty="0">
                <a:latin typeface="Arial"/>
                <a:cs typeface="Arial"/>
              </a:rPr>
              <a:t>v</a:t>
            </a:r>
            <a:r>
              <a:rPr sz="3522" spc="157" dirty="0"/>
              <a:t>a</a:t>
            </a:r>
            <a:r>
              <a:rPr sz="3522" spc="-59" dirty="0"/>
              <a:t>r</a:t>
            </a:r>
            <a:r>
              <a:rPr sz="3522" spc="-102" dirty="0"/>
              <a:t>i</a:t>
            </a:r>
            <a:r>
              <a:rPr sz="3522" spc="157" dirty="0"/>
              <a:t>a</a:t>
            </a:r>
            <a:r>
              <a:rPr sz="3522" spc="-133" dirty="0"/>
              <a:t>b</a:t>
            </a:r>
            <a:r>
              <a:rPr sz="3522" spc="-172" dirty="0"/>
              <a:t>l</a:t>
            </a:r>
            <a:r>
              <a:rPr sz="3522" spc="-12" dirty="0"/>
              <a:t>e</a:t>
            </a:r>
            <a:r>
              <a:rPr sz="3522" spc="-164" dirty="0"/>
              <a:t>s</a:t>
            </a:r>
            <a:endParaRPr sz="3522">
              <a:latin typeface="Arial"/>
              <a:cs typeface="Arial"/>
            </a:endParaRPr>
          </a:p>
        </p:txBody>
      </p:sp>
      <p:sp>
        <p:nvSpPr>
          <p:cNvPr id="3" name="object 3"/>
          <p:cNvSpPr/>
          <p:nvPr/>
        </p:nvSpPr>
        <p:spPr>
          <a:xfrm>
            <a:off x="392770" y="913148"/>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04"/>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32"/>
            <a:ext cx="5940618"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dogs.sort_values([</a:t>
            </a:r>
            <a:r>
              <a:rPr sz="1761" dirty="0">
                <a:solidFill>
                  <a:srgbClr val="BE2F72"/>
                </a:solidFill>
                <a:latin typeface="Courier New"/>
                <a:cs typeface="Courier New"/>
              </a:rPr>
              <a:t>"weight_kg"</a:t>
            </a:r>
            <a:r>
              <a:rPr sz="1761" dirty="0">
                <a:solidFill>
                  <a:srgbClr val="04182D"/>
                </a:solidFill>
                <a:latin typeface="Courier New"/>
                <a:cs typeface="Courier New"/>
              </a:rPr>
              <a:t>,</a:t>
            </a:r>
            <a:r>
              <a:rPr sz="1761" spc="31" dirty="0">
                <a:solidFill>
                  <a:srgbClr val="04182D"/>
                </a:solidFill>
                <a:latin typeface="Courier New"/>
                <a:cs typeface="Courier New"/>
              </a:rPr>
              <a:t> </a:t>
            </a:r>
            <a:r>
              <a:rPr sz="1761" dirty="0">
                <a:solidFill>
                  <a:srgbClr val="BE2F72"/>
                </a:solidFill>
                <a:latin typeface="Courier New"/>
                <a:cs typeface="Courier New"/>
              </a:rPr>
              <a:t>"height_cm"</a:t>
            </a:r>
            <a:r>
              <a:rPr sz="1761" dirty="0">
                <a:solidFill>
                  <a:srgbClr val="04182D"/>
                </a:solidFill>
                <a:latin typeface="Courier New"/>
                <a:cs typeface="Courier New"/>
              </a:rPr>
              <a:t>])</a:t>
            </a:r>
            <a:endParaRPr sz="1761">
              <a:solidFill>
                <a:prstClr val="black"/>
              </a:solidFill>
              <a:latin typeface="Courier New"/>
              <a:cs typeface="Courier New"/>
            </a:endParaRPr>
          </a:p>
        </p:txBody>
      </p:sp>
      <p:sp>
        <p:nvSpPr>
          <p:cNvPr id="6" name="object 6"/>
          <p:cNvSpPr txBox="1"/>
          <p:nvPr/>
        </p:nvSpPr>
        <p:spPr>
          <a:xfrm>
            <a:off x="6297503" y="1912489"/>
            <a:ext cx="3115420" cy="281510"/>
          </a:xfrm>
          <a:prstGeom prst="rect">
            <a:avLst/>
          </a:prstGeom>
        </p:spPr>
        <p:txBody>
          <a:bodyPr vert="horz" wrap="square" lIns="0" tIns="10436" rIns="0" bIns="0" rtlCol="0">
            <a:spAutoFit/>
          </a:bodyPr>
          <a:lstStyle/>
          <a:p>
            <a:pPr marL="9939" defTabSz="715609">
              <a:spcBef>
                <a:spcPts val="82"/>
              </a:spcBef>
            </a:pPr>
            <a:r>
              <a:rPr sz="1761" dirty="0">
                <a:solidFill>
                  <a:srgbClr val="FFFFFF"/>
                </a:solidFill>
                <a:latin typeface="Courier New"/>
                <a:cs typeface="Courier New"/>
              </a:rPr>
              <a:t>weight_kg</a:t>
            </a:r>
            <a:r>
              <a:rPr sz="1761" spc="-16" dirty="0">
                <a:solidFill>
                  <a:srgbClr val="FFFFFF"/>
                </a:solidFill>
                <a:latin typeface="Courier New"/>
                <a:cs typeface="Courier New"/>
              </a:rPr>
              <a:t> </a:t>
            </a:r>
            <a:r>
              <a:rPr sz="1761" dirty="0">
                <a:solidFill>
                  <a:srgbClr val="FFFFFF"/>
                </a:solidFill>
                <a:latin typeface="Courier New"/>
                <a:cs typeface="Courier New"/>
              </a:rPr>
              <a:t>date_of_birth</a:t>
            </a:r>
            <a:endParaRPr sz="1761">
              <a:solidFill>
                <a:prstClr val="black"/>
              </a:solidFill>
              <a:latin typeface="Courier New"/>
              <a:cs typeface="Courier New"/>
            </a:endParaRPr>
          </a:p>
        </p:txBody>
      </p:sp>
      <p:sp>
        <p:nvSpPr>
          <p:cNvPr id="7" name="object 7"/>
          <p:cNvSpPr txBox="1"/>
          <p:nvPr/>
        </p:nvSpPr>
        <p:spPr>
          <a:xfrm>
            <a:off x="510993" y="1797142"/>
            <a:ext cx="1365637" cy="3102644"/>
          </a:xfrm>
          <a:prstGeom prst="rect">
            <a:avLst/>
          </a:prstGeom>
        </p:spPr>
        <p:txBody>
          <a:bodyPr vert="horz" wrap="square" lIns="0" tIns="125730" rIns="0" bIns="0" rtlCol="0">
            <a:spAutoFit/>
          </a:bodyPr>
          <a:lstStyle/>
          <a:p>
            <a:pPr marL="816987" defTabSz="715609">
              <a:spcBef>
                <a:spcPts val="990"/>
              </a:spcBef>
            </a:pPr>
            <a:r>
              <a:rPr sz="1761" dirty="0">
                <a:solidFill>
                  <a:srgbClr val="FFFFFF"/>
                </a:solidFill>
                <a:latin typeface="Courier New"/>
                <a:cs typeface="Courier New"/>
              </a:rPr>
              <a:t>name</a:t>
            </a:r>
            <a:endParaRPr sz="1761">
              <a:solidFill>
                <a:prstClr val="black"/>
              </a:solidFill>
              <a:latin typeface="Courier New"/>
              <a:cs typeface="Courier New"/>
            </a:endParaRPr>
          </a:p>
          <a:p>
            <a:pPr marL="9939" defTabSz="715609">
              <a:spcBef>
                <a:spcPts val="916"/>
              </a:spcBef>
              <a:tabLst>
                <a:tab pos="548137" algn="l"/>
              </a:tabLst>
            </a:pPr>
            <a:r>
              <a:rPr sz="1761" dirty="0">
                <a:solidFill>
                  <a:srgbClr val="FFFFFF"/>
                </a:solidFill>
                <a:latin typeface="Courier New"/>
                <a:cs typeface="Courier New"/>
              </a:rPr>
              <a:t>5	Stella</a:t>
            </a:r>
            <a:endParaRPr sz="1761">
              <a:solidFill>
                <a:prstClr val="black"/>
              </a:solidFill>
              <a:latin typeface="Courier New"/>
              <a:cs typeface="Courier New"/>
            </a:endParaRPr>
          </a:p>
          <a:p>
            <a:pPr marL="9939" defTabSz="715609">
              <a:spcBef>
                <a:spcPts val="912"/>
              </a:spcBef>
              <a:tabLst>
                <a:tab pos="548137" algn="l"/>
              </a:tabLst>
            </a:pPr>
            <a:r>
              <a:rPr sz="1761" dirty="0">
                <a:solidFill>
                  <a:srgbClr val="FFFFFF"/>
                </a:solidFill>
                <a:latin typeface="Courier New"/>
                <a:cs typeface="Courier New"/>
              </a:rPr>
              <a:t>3	Cooper</a:t>
            </a:r>
            <a:endParaRPr sz="1761">
              <a:solidFill>
                <a:prstClr val="black"/>
              </a:solidFill>
              <a:latin typeface="Courier New"/>
              <a:cs typeface="Courier New"/>
            </a:endParaRPr>
          </a:p>
          <a:p>
            <a:pPr marL="413463" indent="-404021" defTabSz="715609">
              <a:spcBef>
                <a:spcPts val="916"/>
              </a:spcBef>
              <a:buFontTx/>
              <a:buAutoNum type="arabicPlain"/>
              <a:tabLst>
                <a:tab pos="413463" algn="l"/>
                <a:tab pos="413960" algn="l"/>
              </a:tabLst>
            </a:pPr>
            <a:r>
              <a:rPr sz="1761" dirty="0">
                <a:solidFill>
                  <a:srgbClr val="FFFFFF"/>
                </a:solidFill>
                <a:latin typeface="Courier New"/>
                <a:cs typeface="Courier New"/>
              </a:rPr>
              <a:t>Charlie</a:t>
            </a:r>
            <a:endParaRPr sz="1761">
              <a:solidFill>
                <a:prstClr val="black"/>
              </a:solidFill>
              <a:latin typeface="Courier New"/>
              <a:cs typeface="Courier New"/>
            </a:endParaRPr>
          </a:p>
          <a:p>
            <a:pPr marL="816987" indent="-807545" defTabSz="715609">
              <a:spcBef>
                <a:spcPts val="916"/>
              </a:spcBef>
              <a:buFontTx/>
              <a:buAutoNum type="arabicPlain"/>
              <a:tabLst>
                <a:tab pos="816987" algn="l"/>
                <a:tab pos="817484" algn="l"/>
              </a:tabLst>
            </a:pPr>
            <a:r>
              <a:rPr sz="1761" dirty="0">
                <a:solidFill>
                  <a:srgbClr val="FFFFFF"/>
                </a:solidFill>
                <a:latin typeface="Courier New"/>
                <a:cs typeface="Courier New"/>
              </a:rPr>
              <a:t>Lucy</a:t>
            </a:r>
            <a:endParaRPr sz="1761">
              <a:solidFill>
                <a:prstClr val="black"/>
              </a:solidFill>
              <a:latin typeface="Courier New"/>
              <a:cs typeface="Courier New"/>
            </a:endParaRPr>
          </a:p>
          <a:p>
            <a:pPr marL="9939" defTabSz="715609">
              <a:spcBef>
                <a:spcPts val="916"/>
              </a:spcBef>
              <a:tabLst>
                <a:tab pos="682314" algn="l"/>
              </a:tabLst>
            </a:pPr>
            <a:r>
              <a:rPr sz="1761" dirty="0">
                <a:solidFill>
                  <a:srgbClr val="FFFFFF"/>
                </a:solidFill>
                <a:latin typeface="Courier New"/>
                <a:cs typeface="Courier New"/>
              </a:rPr>
              <a:t>0	Bella</a:t>
            </a:r>
            <a:endParaRPr sz="1761">
              <a:solidFill>
                <a:prstClr val="black"/>
              </a:solidFill>
              <a:latin typeface="Courier New"/>
              <a:cs typeface="Courier New"/>
            </a:endParaRPr>
          </a:p>
          <a:p>
            <a:pPr marL="9939" defTabSz="715609">
              <a:spcBef>
                <a:spcPts val="912"/>
              </a:spcBef>
              <a:tabLst>
                <a:tab pos="951661" algn="l"/>
              </a:tabLst>
            </a:pPr>
            <a:r>
              <a:rPr sz="1761" dirty="0">
                <a:solidFill>
                  <a:srgbClr val="FFFFFF"/>
                </a:solidFill>
                <a:latin typeface="Courier New"/>
                <a:cs typeface="Courier New"/>
              </a:rPr>
              <a:t>4	Max</a:t>
            </a:r>
            <a:endParaRPr sz="1761">
              <a:solidFill>
                <a:prstClr val="black"/>
              </a:solidFill>
              <a:latin typeface="Courier New"/>
              <a:cs typeface="Courier New"/>
            </a:endParaRPr>
          </a:p>
          <a:p>
            <a:pPr marL="9939" defTabSz="715609">
              <a:spcBef>
                <a:spcPts val="916"/>
              </a:spcBef>
              <a:tabLst>
                <a:tab pos="548137" algn="l"/>
              </a:tabLst>
            </a:pPr>
            <a:r>
              <a:rPr sz="1761" dirty="0">
                <a:solidFill>
                  <a:srgbClr val="FFFFFF"/>
                </a:solidFill>
                <a:latin typeface="Courier New"/>
                <a:cs typeface="Courier New"/>
              </a:rPr>
              <a:t>6	Bernie</a:t>
            </a:r>
            <a:endParaRPr sz="1761">
              <a:solidFill>
                <a:prstClr val="black"/>
              </a:solidFill>
              <a:latin typeface="Courier New"/>
              <a:cs typeface="Courier New"/>
            </a:endParaRPr>
          </a:p>
        </p:txBody>
      </p:sp>
      <p:sp>
        <p:nvSpPr>
          <p:cNvPr id="8" name="object 8"/>
          <p:cNvSpPr txBox="1"/>
          <p:nvPr/>
        </p:nvSpPr>
        <p:spPr>
          <a:xfrm>
            <a:off x="2125833" y="1797143"/>
            <a:ext cx="1500311" cy="3080247"/>
          </a:xfrm>
          <a:prstGeom prst="rect">
            <a:avLst/>
          </a:prstGeom>
        </p:spPr>
        <p:txBody>
          <a:bodyPr vert="horz" wrap="square" lIns="0" tIns="9442" rIns="0" bIns="0" rtlCol="0">
            <a:spAutoFit/>
          </a:bodyPr>
          <a:lstStyle/>
          <a:p>
            <a:pPr marL="278790" marR="3976" indent="538198" algn="just" defTabSz="715609">
              <a:lnSpc>
                <a:spcPct val="143300"/>
              </a:lnSpc>
              <a:spcBef>
                <a:spcPts val="74"/>
              </a:spcBef>
            </a:pPr>
            <a:r>
              <a:rPr sz="1761" dirty="0">
                <a:solidFill>
                  <a:srgbClr val="FFFFFF"/>
                </a:solidFill>
                <a:latin typeface="Courier New"/>
                <a:cs typeface="Courier New"/>
              </a:rPr>
              <a:t>breed  Chihuahua  Schnauzer</a:t>
            </a:r>
            <a:endParaRPr sz="1761">
              <a:solidFill>
                <a:prstClr val="black"/>
              </a:solidFill>
              <a:latin typeface="Courier New"/>
              <a:cs typeface="Courier New"/>
            </a:endParaRPr>
          </a:p>
          <a:p>
            <a:pPr marL="9939" marR="3976" indent="672375" algn="r" defTabSz="715609">
              <a:lnSpc>
                <a:spcPct val="143300"/>
              </a:lnSpc>
            </a:pPr>
            <a:r>
              <a:rPr sz="1761" dirty="0">
                <a:solidFill>
                  <a:srgbClr val="FFFFFF"/>
                </a:solidFill>
                <a:latin typeface="Courier New"/>
                <a:cs typeface="Courier New"/>
              </a:rPr>
              <a:t>Poodle  Chow Chow </a:t>
            </a:r>
            <a:r>
              <a:rPr sz="1761" spc="4" dirty="0">
                <a:solidFill>
                  <a:srgbClr val="FFFFFF"/>
                </a:solidFill>
                <a:latin typeface="Courier New"/>
                <a:cs typeface="Courier New"/>
              </a:rPr>
              <a:t> </a:t>
            </a:r>
            <a:r>
              <a:rPr sz="1761" dirty="0">
                <a:solidFill>
                  <a:srgbClr val="FFFFFF"/>
                </a:solidFill>
                <a:latin typeface="Courier New"/>
                <a:cs typeface="Courier New"/>
              </a:rPr>
              <a:t>Labrador </a:t>
            </a:r>
            <a:r>
              <a:rPr sz="1761" spc="4" dirty="0">
                <a:solidFill>
                  <a:srgbClr val="FFFFFF"/>
                </a:solidFill>
                <a:latin typeface="Courier New"/>
                <a:cs typeface="Courier New"/>
              </a:rPr>
              <a:t> </a:t>
            </a:r>
            <a:r>
              <a:rPr sz="1761" dirty="0">
                <a:solidFill>
                  <a:srgbClr val="FFFFFF"/>
                </a:solidFill>
                <a:latin typeface="Courier New"/>
                <a:cs typeface="Courier New"/>
              </a:rPr>
              <a:t>Labrador </a:t>
            </a:r>
            <a:r>
              <a:rPr sz="1761" spc="4" dirty="0">
                <a:solidFill>
                  <a:srgbClr val="FFFFFF"/>
                </a:solidFill>
                <a:latin typeface="Courier New"/>
                <a:cs typeface="Courier New"/>
              </a:rPr>
              <a:t> </a:t>
            </a:r>
            <a:r>
              <a:rPr sz="1761" dirty="0">
                <a:solidFill>
                  <a:srgbClr val="FFFFFF"/>
                </a:solidFill>
                <a:latin typeface="Courier New"/>
                <a:cs typeface="Courier New"/>
              </a:rPr>
              <a:t>St.</a:t>
            </a:r>
            <a:r>
              <a:rPr sz="1761" spc="-51" dirty="0">
                <a:solidFill>
                  <a:srgbClr val="FFFFFF"/>
                </a:solidFill>
                <a:latin typeface="Courier New"/>
                <a:cs typeface="Courier New"/>
              </a:rPr>
              <a:t> </a:t>
            </a:r>
            <a:r>
              <a:rPr sz="1761" dirty="0">
                <a:solidFill>
                  <a:srgbClr val="FFFFFF"/>
                </a:solidFill>
                <a:latin typeface="Courier New"/>
                <a:cs typeface="Courier New"/>
              </a:rPr>
              <a:t>Bernard</a:t>
            </a:r>
            <a:endParaRPr sz="1761">
              <a:solidFill>
                <a:prstClr val="black"/>
              </a:solidFill>
              <a:latin typeface="Courier New"/>
              <a:cs typeface="Courier New"/>
            </a:endParaRPr>
          </a:p>
        </p:txBody>
      </p:sp>
      <p:sp>
        <p:nvSpPr>
          <p:cNvPr id="9" name="object 9"/>
          <p:cNvSpPr txBox="1"/>
          <p:nvPr/>
        </p:nvSpPr>
        <p:spPr>
          <a:xfrm>
            <a:off x="3875243" y="1797142"/>
            <a:ext cx="2173191" cy="3102817"/>
          </a:xfrm>
          <a:prstGeom prst="rect">
            <a:avLst/>
          </a:prstGeom>
        </p:spPr>
        <p:txBody>
          <a:bodyPr vert="horz" wrap="square" lIns="0" tIns="9442" rIns="0" bIns="0" rtlCol="0">
            <a:spAutoFit/>
          </a:bodyPr>
          <a:lstStyle/>
          <a:p>
            <a:pPr marL="278790" marR="3976" indent="-269347" defTabSz="715609">
              <a:lnSpc>
                <a:spcPct val="143300"/>
              </a:lnSpc>
              <a:spcBef>
                <a:spcPts val="74"/>
              </a:spcBef>
              <a:tabLst>
                <a:tab pos="951661" algn="l"/>
                <a:tab pos="1893383" algn="l"/>
              </a:tabLst>
            </a:pPr>
            <a:r>
              <a:rPr sz="1761" dirty="0">
                <a:solidFill>
                  <a:srgbClr val="FFFFFF"/>
                </a:solidFill>
                <a:latin typeface="Courier New"/>
                <a:cs typeface="Courier New"/>
              </a:rPr>
              <a:t>color	height_cm  Tan		18</a:t>
            </a:r>
            <a:endParaRPr sz="1761">
              <a:solidFill>
                <a:prstClr val="black"/>
              </a:solidFill>
              <a:latin typeface="Courier New"/>
              <a:cs typeface="Courier New"/>
            </a:endParaRPr>
          </a:p>
          <a:p>
            <a:pPr marL="144116" defTabSz="715609">
              <a:spcBef>
                <a:spcPts val="916"/>
              </a:spcBef>
              <a:tabLst>
                <a:tab pos="1893383" algn="l"/>
              </a:tabLst>
            </a:pPr>
            <a:r>
              <a:rPr sz="1761" dirty="0">
                <a:solidFill>
                  <a:srgbClr val="FFFFFF"/>
                </a:solidFill>
                <a:latin typeface="Courier New"/>
                <a:cs typeface="Courier New"/>
              </a:rPr>
              <a:t>Gray	49</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Black	43</a:t>
            </a:r>
            <a:endParaRPr sz="1761">
              <a:solidFill>
                <a:prstClr val="black"/>
              </a:solidFill>
              <a:latin typeface="Courier New"/>
              <a:cs typeface="Courier New"/>
            </a:endParaRPr>
          </a:p>
          <a:p>
            <a:pPr marL="9939" defTabSz="715609">
              <a:spcBef>
                <a:spcPts val="912"/>
              </a:spcBef>
              <a:tabLst>
                <a:tab pos="1893383" algn="l"/>
              </a:tabLst>
            </a:pPr>
            <a:r>
              <a:rPr sz="1761" dirty="0">
                <a:solidFill>
                  <a:srgbClr val="FFFFFF"/>
                </a:solidFill>
                <a:latin typeface="Courier New"/>
                <a:cs typeface="Courier New"/>
              </a:rPr>
              <a:t>Brown	46</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Brown	56</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Black	59</a:t>
            </a:r>
            <a:endParaRPr sz="1761">
              <a:solidFill>
                <a:prstClr val="black"/>
              </a:solidFill>
              <a:latin typeface="Courier New"/>
              <a:cs typeface="Courier New"/>
            </a:endParaRPr>
          </a:p>
          <a:p>
            <a:pPr marL="9939" defTabSz="715609">
              <a:spcBef>
                <a:spcPts val="912"/>
              </a:spcBef>
              <a:tabLst>
                <a:tab pos="1893383" algn="l"/>
              </a:tabLst>
            </a:pPr>
            <a:r>
              <a:rPr sz="1761" dirty="0">
                <a:solidFill>
                  <a:srgbClr val="FFFFFF"/>
                </a:solidFill>
                <a:latin typeface="Courier New"/>
                <a:cs typeface="Courier New"/>
              </a:rPr>
              <a:t>White	77</a:t>
            </a:r>
            <a:endParaRPr sz="1761">
              <a:solidFill>
                <a:prstClr val="black"/>
              </a:solidFill>
              <a:latin typeface="Courier New"/>
              <a:cs typeface="Courier New"/>
            </a:endParaRPr>
          </a:p>
        </p:txBody>
      </p:sp>
      <p:sp>
        <p:nvSpPr>
          <p:cNvPr id="10" name="object 10"/>
          <p:cNvSpPr txBox="1"/>
          <p:nvPr/>
        </p:nvSpPr>
        <p:spPr>
          <a:xfrm>
            <a:off x="7239492" y="2181629"/>
            <a:ext cx="289229" cy="2716256"/>
          </a:xfrm>
          <a:prstGeom prst="rect">
            <a:avLst/>
          </a:prstGeom>
        </p:spPr>
        <p:txBody>
          <a:bodyPr vert="horz" wrap="square" lIns="0" tIns="125730" rIns="0" bIns="0" rtlCol="0">
            <a:spAutoFit/>
          </a:bodyPr>
          <a:lstStyle/>
          <a:p>
            <a:pPr marL="144116" defTabSz="715609">
              <a:spcBef>
                <a:spcPts val="990"/>
              </a:spcBef>
            </a:pPr>
            <a:r>
              <a:rPr sz="1761" dirty="0">
                <a:solidFill>
                  <a:srgbClr val="FFFFFF"/>
                </a:solidFill>
                <a:latin typeface="Courier New"/>
                <a:cs typeface="Courier New"/>
              </a:rPr>
              <a:t>2</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17</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29</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74</a:t>
            </a:r>
            <a:endParaRPr sz="1761">
              <a:solidFill>
                <a:prstClr val="black"/>
              </a:solidFill>
              <a:latin typeface="Courier New"/>
              <a:cs typeface="Courier New"/>
            </a:endParaRPr>
          </a:p>
        </p:txBody>
      </p:sp>
      <p:sp>
        <p:nvSpPr>
          <p:cNvPr id="11" name="object 11"/>
          <p:cNvSpPr txBox="1"/>
          <p:nvPr/>
        </p:nvSpPr>
        <p:spPr>
          <a:xfrm>
            <a:off x="8046913" y="2181629"/>
            <a:ext cx="1365637" cy="2716256"/>
          </a:xfrm>
          <a:prstGeom prst="rect">
            <a:avLst/>
          </a:prstGeom>
        </p:spPr>
        <p:txBody>
          <a:bodyPr vert="horz" wrap="square" lIns="0" tIns="125730" rIns="0" bIns="0" rtlCol="0">
            <a:spAutoFit/>
          </a:bodyPr>
          <a:lstStyle/>
          <a:p>
            <a:pPr marL="9939" defTabSz="715609">
              <a:spcBef>
                <a:spcPts val="990"/>
              </a:spcBef>
            </a:pPr>
            <a:r>
              <a:rPr sz="1761" dirty="0">
                <a:solidFill>
                  <a:srgbClr val="FFFFFF"/>
                </a:solidFill>
                <a:latin typeface="Courier New"/>
                <a:cs typeface="Courier New"/>
              </a:rPr>
              <a:t>2015-04-20</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2011-12-11</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2016-09-16</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2014-08-25</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2013-07-01</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2017-01-20</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2018-02-27</a:t>
            </a:r>
            <a:endParaRPr sz="1761">
              <a:solidFill>
                <a:prstClr val="black"/>
              </a:solidFill>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0" y="173525"/>
            <a:ext cx="5959503" cy="602205"/>
          </a:xfrm>
          <a:prstGeom prst="rect">
            <a:avLst/>
          </a:prstGeom>
        </p:spPr>
        <p:txBody>
          <a:bodyPr vert="horz" wrap="square" lIns="0" tIns="11927" rIns="0" bIns="0" rtlCol="0">
            <a:spAutoFit/>
          </a:bodyPr>
          <a:lstStyle/>
          <a:p>
            <a:pPr marL="9939">
              <a:spcBef>
                <a:spcPts val="94"/>
              </a:spcBef>
            </a:pPr>
            <a:r>
              <a:rPr sz="3522" spc="82" dirty="0"/>
              <a:t>S</a:t>
            </a:r>
            <a:r>
              <a:rPr sz="3522" spc="-176" dirty="0"/>
              <a:t>o</a:t>
            </a:r>
            <a:r>
              <a:rPr sz="3522" spc="-59" dirty="0"/>
              <a:t>r</a:t>
            </a:r>
            <a:r>
              <a:rPr sz="3522" spc="-35" dirty="0"/>
              <a:t>t</a:t>
            </a:r>
            <a:r>
              <a:rPr sz="3522" spc="-70" dirty="0"/>
              <a:t>i</a:t>
            </a:r>
            <a:r>
              <a:rPr sz="3522" spc="-176" dirty="0"/>
              <a:t>n</a:t>
            </a:r>
            <a:r>
              <a:rPr sz="3522" dirty="0"/>
              <a:t>g</a:t>
            </a:r>
            <a:r>
              <a:rPr sz="3522" spc="-207" dirty="0"/>
              <a:t> </a:t>
            </a:r>
            <a:r>
              <a:rPr sz="3522" spc="-164" dirty="0"/>
              <a:t>b</a:t>
            </a:r>
            <a:r>
              <a:rPr sz="3835" spc="179" dirty="0">
                <a:latin typeface="Arial"/>
                <a:cs typeface="Arial"/>
              </a:rPr>
              <a:t>y</a:t>
            </a:r>
            <a:r>
              <a:rPr sz="3835" spc="-160" dirty="0">
                <a:latin typeface="Arial"/>
                <a:cs typeface="Arial"/>
              </a:rPr>
              <a:t> </a:t>
            </a:r>
            <a:r>
              <a:rPr sz="3522" spc="-145" dirty="0"/>
              <a:t>m</a:t>
            </a:r>
            <a:r>
              <a:rPr sz="3835" spc="-121" dirty="0">
                <a:latin typeface="Arial"/>
                <a:cs typeface="Arial"/>
              </a:rPr>
              <a:t>u</a:t>
            </a:r>
            <a:r>
              <a:rPr sz="3522" spc="-168" dirty="0"/>
              <a:t>l</a:t>
            </a:r>
            <a:r>
              <a:rPr sz="3522" spc="-35" dirty="0"/>
              <a:t>t</a:t>
            </a:r>
            <a:r>
              <a:rPr sz="3522" spc="-70" dirty="0"/>
              <a:t>i</a:t>
            </a:r>
            <a:r>
              <a:rPr sz="3522" spc="-125" dirty="0"/>
              <a:t>p</a:t>
            </a:r>
            <a:r>
              <a:rPr sz="3522" spc="-172" dirty="0"/>
              <a:t>l</a:t>
            </a:r>
            <a:r>
              <a:rPr sz="3522" spc="55" dirty="0"/>
              <a:t>e</a:t>
            </a:r>
            <a:r>
              <a:rPr sz="3522" spc="-207" dirty="0"/>
              <a:t> </a:t>
            </a:r>
            <a:r>
              <a:rPr sz="3835" spc="-106" dirty="0">
                <a:latin typeface="Arial"/>
                <a:cs typeface="Arial"/>
              </a:rPr>
              <a:t>v</a:t>
            </a:r>
            <a:r>
              <a:rPr sz="3522" spc="157" dirty="0"/>
              <a:t>a</a:t>
            </a:r>
            <a:r>
              <a:rPr sz="3522" spc="-59" dirty="0"/>
              <a:t>r</a:t>
            </a:r>
            <a:r>
              <a:rPr sz="3522" spc="-102" dirty="0"/>
              <a:t>i</a:t>
            </a:r>
            <a:r>
              <a:rPr sz="3522" spc="157" dirty="0"/>
              <a:t>a</a:t>
            </a:r>
            <a:r>
              <a:rPr sz="3522" spc="-133" dirty="0"/>
              <a:t>b</a:t>
            </a:r>
            <a:r>
              <a:rPr sz="3522" spc="-172" dirty="0"/>
              <a:t>l</a:t>
            </a:r>
            <a:r>
              <a:rPr sz="3522" spc="-12" dirty="0"/>
              <a:t>e</a:t>
            </a:r>
            <a:r>
              <a:rPr sz="3522" spc="-164" dirty="0"/>
              <a:t>s</a:t>
            </a:r>
            <a:endParaRPr sz="3522">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9304517"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dogs.sort_values([</a:t>
            </a:r>
            <a:r>
              <a:rPr sz="1761" dirty="0">
                <a:solidFill>
                  <a:srgbClr val="BE2F72"/>
                </a:solidFill>
                <a:latin typeface="Courier New"/>
                <a:cs typeface="Courier New"/>
              </a:rPr>
              <a:t>"weight_kg"</a:t>
            </a:r>
            <a:r>
              <a:rPr sz="1761" dirty="0">
                <a:solidFill>
                  <a:srgbClr val="04182D"/>
                </a:solidFill>
                <a:latin typeface="Courier New"/>
                <a:cs typeface="Courier New"/>
              </a:rPr>
              <a:t>,</a:t>
            </a:r>
            <a:r>
              <a:rPr sz="1761" spc="27" dirty="0">
                <a:solidFill>
                  <a:srgbClr val="04182D"/>
                </a:solidFill>
                <a:latin typeface="Courier New"/>
                <a:cs typeface="Courier New"/>
              </a:rPr>
              <a:t> </a:t>
            </a:r>
            <a:r>
              <a:rPr sz="1761" dirty="0">
                <a:solidFill>
                  <a:srgbClr val="BE2F72"/>
                </a:solidFill>
                <a:latin typeface="Courier New"/>
                <a:cs typeface="Courier New"/>
              </a:rPr>
              <a:t>"height_cm"</a:t>
            </a:r>
            <a:r>
              <a:rPr sz="1761" dirty="0">
                <a:solidFill>
                  <a:srgbClr val="04182D"/>
                </a:solidFill>
                <a:latin typeface="Courier New"/>
                <a:cs typeface="Courier New"/>
              </a:rPr>
              <a:t>],</a:t>
            </a:r>
            <a:r>
              <a:rPr sz="1761" spc="27" dirty="0">
                <a:solidFill>
                  <a:srgbClr val="04182D"/>
                </a:solidFill>
                <a:latin typeface="Courier New"/>
                <a:cs typeface="Courier New"/>
              </a:rPr>
              <a:t> </a:t>
            </a:r>
            <a:r>
              <a:rPr sz="1761" dirty="0">
                <a:solidFill>
                  <a:srgbClr val="04182D"/>
                </a:solidFill>
                <a:latin typeface="Courier New"/>
                <a:cs typeface="Courier New"/>
              </a:rPr>
              <a:t>ascending=[</a:t>
            </a:r>
            <a:r>
              <a:rPr sz="1761" dirty="0">
                <a:solidFill>
                  <a:srgbClr val="BE2F72"/>
                </a:solidFill>
                <a:latin typeface="Courier New"/>
                <a:cs typeface="Courier New"/>
              </a:rPr>
              <a:t>True</a:t>
            </a:r>
            <a:r>
              <a:rPr sz="1761" dirty="0">
                <a:solidFill>
                  <a:srgbClr val="04182D"/>
                </a:solidFill>
                <a:latin typeface="Courier New"/>
                <a:cs typeface="Courier New"/>
              </a:rPr>
              <a:t>,</a:t>
            </a:r>
            <a:r>
              <a:rPr sz="1761" spc="31" dirty="0">
                <a:solidFill>
                  <a:srgbClr val="04182D"/>
                </a:solidFill>
                <a:latin typeface="Courier New"/>
                <a:cs typeface="Courier New"/>
              </a:rPr>
              <a:t> </a:t>
            </a:r>
            <a:r>
              <a:rPr sz="1761" dirty="0">
                <a:solidFill>
                  <a:srgbClr val="BE2F72"/>
                </a:solidFill>
                <a:latin typeface="Courier New"/>
                <a:cs typeface="Courier New"/>
              </a:rPr>
              <a:t>False</a:t>
            </a:r>
            <a:r>
              <a:rPr sz="1761" dirty="0">
                <a:solidFill>
                  <a:srgbClr val="04182D"/>
                </a:solidFill>
                <a:latin typeface="Courier New"/>
                <a:cs typeface="Courier New"/>
              </a:rPr>
              <a:t>])</a:t>
            </a:r>
            <a:endParaRPr sz="1761">
              <a:solidFill>
                <a:prstClr val="black"/>
              </a:solidFill>
              <a:latin typeface="Courier New"/>
              <a:cs typeface="Courier New"/>
            </a:endParaRPr>
          </a:p>
        </p:txBody>
      </p:sp>
      <p:sp>
        <p:nvSpPr>
          <p:cNvPr id="6" name="object 6"/>
          <p:cNvSpPr txBox="1"/>
          <p:nvPr/>
        </p:nvSpPr>
        <p:spPr>
          <a:xfrm>
            <a:off x="6297503" y="1912498"/>
            <a:ext cx="3115420" cy="281510"/>
          </a:xfrm>
          <a:prstGeom prst="rect">
            <a:avLst/>
          </a:prstGeom>
        </p:spPr>
        <p:txBody>
          <a:bodyPr vert="horz" wrap="square" lIns="0" tIns="10436" rIns="0" bIns="0" rtlCol="0">
            <a:spAutoFit/>
          </a:bodyPr>
          <a:lstStyle/>
          <a:p>
            <a:pPr marL="9939" defTabSz="715609">
              <a:spcBef>
                <a:spcPts val="82"/>
              </a:spcBef>
            </a:pPr>
            <a:r>
              <a:rPr sz="1761" dirty="0">
                <a:solidFill>
                  <a:srgbClr val="FFFFFF"/>
                </a:solidFill>
                <a:latin typeface="Courier New"/>
                <a:cs typeface="Courier New"/>
              </a:rPr>
              <a:t>weight_kg</a:t>
            </a:r>
            <a:r>
              <a:rPr sz="1761" spc="-16" dirty="0">
                <a:solidFill>
                  <a:srgbClr val="FFFFFF"/>
                </a:solidFill>
                <a:latin typeface="Courier New"/>
                <a:cs typeface="Courier New"/>
              </a:rPr>
              <a:t> </a:t>
            </a:r>
            <a:r>
              <a:rPr sz="1761" dirty="0">
                <a:solidFill>
                  <a:srgbClr val="FFFFFF"/>
                </a:solidFill>
                <a:latin typeface="Courier New"/>
                <a:cs typeface="Courier New"/>
              </a:rPr>
              <a:t>date_of_birth</a:t>
            </a:r>
            <a:endParaRPr sz="1761">
              <a:solidFill>
                <a:prstClr val="black"/>
              </a:solidFill>
              <a:latin typeface="Courier New"/>
              <a:cs typeface="Courier New"/>
            </a:endParaRPr>
          </a:p>
        </p:txBody>
      </p:sp>
      <p:sp>
        <p:nvSpPr>
          <p:cNvPr id="7" name="object 7"/>
          <p:cNvSpPr txBox="1"/>
          <p:nvPr/>
        </p:nvSpPr>
        <p:spPr>
          <a:xfrm>
            <a:off x="510993" y="1797151"/>
            <a:ext cx="1365637" cy="3102644"/>
          </a:xfrm>
          <a:prstGeom prst="rect">
            <a:avLst/>
          </a:prstGeom>
        </p:spPr>
        <p:txBody>
          <a:bodyPr vert="horz" wrap="square" lIns="0" tIns="125730" rIns="0" bIns="0" rtlCol="0">
            <a:spAutoFit/>
          </a:bodyPr>
          <a:lstStyle/>
          <a:p>
            <a:pPr marL="816987" defTabSz="715609">
              <a:spcBef>
                <a:spcPts val="990"/>
              </a:spcBef>
            </a:pPr>
            <a:r>
              <a:rPr sz="1761" dirty="0">
                <a:solidFill>
                  <a:srgbClr val="FFFFFF"/>
                </a:solidFill>
                <a:latin typeface="Courier New"/>
                <a:cs typeface="Courier New"/>
              </a:rPr>
              <a:t>name</a:t>
            </a:r>
            <a:endParaRPr sz="1761">
              <a:solidFill>
                <a:prstClr val="black"/>
              </a:solidFill>
              <a:latin typeface="Courier New"/>
              <a:cs typeface="Courier New"/>
            </a:endParaRPr>
          </a:p>
          <a:p>
            <a:pPr marL="9939" defTabSz="715609">
              <a:spcBef>
                <a:spcPts val="916"/>
              </a:spcBef>
              <a:tabLst>
                <a:tab pos="548137" algn="l"/>
              </a:tabLst>
            </a:pPr>
            <a:r>
              <a:rPr sz="1761" dirty="0">
                <a:solidFill>
                  <a:srgbClr val="FFFFFF"/>
                </a:solidFill>
                <a:latin typeface="Courier New"/>
                <a:cs typeface="Courier New"/>
              </a:rPr>
              <a:t>5	Stella</a:t>
            </a:r>
            <a:endParaRPr sz="1761">
              <a:solidFill>
                <a:prstClr val="black"/>
              </a:solidFill>
              <a:latin typeface="Courier New"/>
              <a:cs typeface="Courier New"/>
            </a:endParaRPr>
          </a:p>
          <a:p>
            <a:pPr marL="9939" defTabSz="715609">
              <a:spcBef>
                <a:spcPts val="912"/>
              </a:spcBef>
              <a:tabLst>
                <a:tab pos="548137" algn="l"/>
              </a:tabLst>
            </a:pPr>
            <a:r>
              <a:rPr sz="1761" dirty="0">
                <a:solidFill>
                  <a:srgbClr val="FFFFFF"/>
                </a:solidFill>
                <a:latin typeface="Courier New"/>
                <a:cs typeface="Courier New"/>
              </a:rPr>
              <a:t>3	Cooper</a:t>
            </a:r>
            <a:endParaRPr sz="1761">
              <a:solidFill>
                <a:prstClr val="black"/>
              </a:solidFill>
              <a:latin typeface="Courier New"/>
              <a:cs typeface="Courier New"/>
            </a:endParaRPr>
          </a:p>
          <a:p>
            <a:pPr marL="9939" defTabSz="715609">
              <a:spcBef>
                <a:spcPts val="916"/>
              </a:spcBef>
              <a:tabLst>
                <a:tab pos="682314" algn="l"/>
              </a:tabLst>
            </a:pPr>
            <a:r>
              <a:rPr sz="1761" dirty="0">
                <a:solidFill>
                  <a:srgbClr val="FFFFFF"/>
                </a:solidFill>
                <a:latin typeface="Courier New"/>
                <a:cs typeface="Courier New"/>
              </a:rPr>
              <a:t>0	Bella</a:t>
            </a:r>
            <a:endParaRPr sz="1761">
              <a:solidFill>
                <a:prstClr val="black"/>
              </a:solidFill>
              <a:latin typeface="Courier New"/>
              <a:cs typeface="Courier New"/>
            </a:endParaRPr>
          </a:p>
          <a:p>
            <a:pPr marL="9939" defTabSz="715609">
              <a:spcBef>
                <a:spcPts val="916"/>
              </a:spcBef>
              <a:tabLst>
                <a:tab pos="816987" algn="l"/>
              </a:tabLst>
            </a:pPr>
            <a:r>
              <a:rPr sz="1761" dirty="0">
                <a:solidFill>
                  <a:srgbClr val="FFFFFF"/>
                </a:solidFill>
                <a:latin typeface="Courier New"/>
                <a:cs typeface="Courier New"/>
              </a:rPr>
              <a:t>2	Lucy</a:t>
            </a:r>
            <a:endParaRPr sz="1761">
              <a:solidFill>
                <a:prstClr val="black"/>
              </a:solidFill>
              <a:latin typeface="Courier New"/>
              <a:cs typeface="Courier New"/>
            </a:endParaRPr>
          </a:p>
          <a:p>
            <a:pPr marL="9939" defTabSz="715609">
              <a:spcBef>
                <a:spcPts val="916"/>
              </a:spcBef>
              <a:tabLst>
                <a:tab pos="413463" algn="l"/>
              </a:tabLst>
            </a:pPr>
            <a:r>
              <a:rPr sz="1761" dirty="0">
                <a:solidFill>
                  <a:srgbClr val="FFFFFF"/>
                </a:solidFill>
                <a:latin typeface="Courier New"/>
                <a:cs typeface="Courier New"/>
              </a:rPr>
              <a:t>1	Charlie</a:t>
            </a:r>
            <a:endParaRPr sz="1761">
              <a:solidFill>
                <a:prstClr val="black"/>
              </a:solidFill>
              <a:latin typeface="Courier New"/>
              <a:cs typeface="Courier New"/>
            </a:endParaRPr>
          </a:p>
          <a:p>
            <a:pPr marL="9939" defTabSz="715609">
              <a:spcBef>
                <a:spcPts val="912"/>
              </a:spcBef>
              <a:tabLst>
                <a:tab pos="951661" algn="l"/>
              </a:tabLst>
            </a:pPr>
            <a:r>
              <a:rPr sz="1761" dirty="0">
                <a:solidFill>
                  <a:srgbClr val="FFFFFF"/>
                </a:solidFill>
                <a:latin typeface="Courier New"/>
                <a:cs typeface="Courier New"/>
              </a:rPr>
              <a:t>4	Max</a:t>
            </a:r>
            <a:endParaRPr sz="1761">
              <a:solidFill>
                <a:prstClr val="black"/>
              </a:solidFill>
              <a:latin typeface="Courier New"/>
              <a:cs typeface="Courier New"/>
            </a:endParaRPr>
          </a:p>
          <a:p>
            <a:pPr marL="9939" defTabSz="715609">
              <a:spcBef>
                <a:spcPts val="916"/>
              </a:spcBef>
              <a:tabLst>
                <a:tab pos="548137" algn="l"/>
              </a:tabLst>
            </a:pPr>
            <a:r>
              <a:rPr sz="1761" dirty="0">
                <a:solidFill>
                  <a:srgbClr val="FFFFFF"/>
                </a:solidFill>
                <a:latin typeface="Courier New"/>
                <a:cs typeface="Courier New"/>
              </a:rPr>
              <a:t>6	Bernie</a:t>
            </a:r>
            <a:endParaRPr sz="1761">
              <a:solidFill>
                <a:prstClr val="black"/>
              </a:solidFill>
              <a:latin typeface="Courier New"/>
              <a:cs typeface="Courier New"/>
            </a:endParaRPr>
          </a:p>
        </p:txBody>
      </p:sp>
      <p:sp>
        <p:nvSpPr>
          <p:cNvPr id="8" name="object 8"/>
          <p:cNvSpPr txBox="1"/>
          <p:nvPr/>
        </p:nvSpPr>
        <p:spPr>
          <a:xfrm>
            <a:off x="2125833" y="1797152"/>
            <a:ext cx="1500311" cy="3080247"/>
          </a:xfrm>
          <a:prstGeom prst="rect">
            <a:avLst/>
          </a:prstGeom>
        </p:spPr>
        <p:txBody>
          <a:bodyPr vert="horz" wrap="square" lIns="0" tIns="9442" rIns="0" bIns="0" rtlCol="0">
            <a:spAutoFit/>
          </a:bodyPr>
          <a:lstStyle/>
          <a:p>
            <a:pPr marL="278790" marR="3976" indent="538198" algn="r" defTabSz="715609">
              <a:lnSpc>
                <a:spcPct val="143300"/>
              </a:lnSpc>
              <a:spcBef>
                <a:spcPts val="74"/>
              </a:spcBef>
            </a:pPr>
            <a:r>
              <a:rPr sz="1761" dirty="0">
                <a:solidFill>
                  <a:srgbClr val="FFFFFF"/>
                </a:solidFill>
                <a:latin typeface="Courier New"/>
                <a:cs typeface="Courier New"/>
              </a:rPr>
              <a:t>breed  Chihuahua  Schnauzer  Labrador </a:t>
            </a:r>
            <a:r>
              <a:rPr sz="1761" spc="-1049" dirty="0">
                <a:solidFill>
                  <a:srgbClr val="FFFFFF"/>
                </a:solidFill>
                <a:latin typeface="Courier New"/>
                <a:cs typeface="Courier New"/>
              </a:rPr>
              <a:t> </a:t>
            </a:r>
            <a:r>
              <a:rPr sz="1761" dirty="0">
                <a:solidFill>
                  <a:srgbClr val="FFFFFF"/>
                </a:solidFill>
                <a:latin typeface="Courier New"/>
                <a:cs typeface="Courier New"/>
              </a:rPr>
              <a:t>Chow</a:t>
            </a:r>
            <a:r>
              <a:rPr sz="1761" spc="-59" dirty="0">
                <a:solidFill>
                  <a:srgbClr val="FFFFFF"/>
                </a:solidFill>
                <a:latin typeface="Courier New"/>
                <a:cs typeface="Courier New"/>
              </a:rPr>
              <a:t> </a:t>
            </a:r>
            <a:r>
              <a:rPr sz="1761" dirty="0">
                <a:solidFill>
                  <a:srgbClr val="FFFFFF"/>
                </a:solidFill>
                <a:latin typeface="Courier New"/>
                <a:cs typeface="Courier New"/>
              </a:rPr>
              <a:t>Chow</a:t>
            </a:r>
            <a:endParaRPr sz="1761">
              <a:solidFill>
                <a:prstClr val="black"/>
              </a:solidFill>
              <a:latin typeface="Courier New"/>
              <a:cs typeface="Courier New"/>
            </a:endParaRPr>
          </a:p>
          <a:p>
            <a:pPr marL="9939" marR="3976" indent="672375" algn="r" defTabSz="715609">
              <a:lnSpc>
                <a:spcPct val="143300"/>
              </a:lnSpc>
            </a:pPr>
            <a:r>
              <a:rPr sz="1761" dirty="0">
                <a:solidFill>
                  <a:srgbClr val="FFFFFF"/>
                </a:solidFill>
                <a:latin typeface="Courier New"/>
                <a:cs typeface="Courier New"/>
              </a:rPr>
              <a:t>Poodle  Labrador </a:t>
            </a:r>
            <a:r>
              <a:rPr sz="1761" spc="4" dirty="0">
                <a:solidFill>
                  <a:srgbClr val="FFFFFF"/>
                </a:solidFill>
                <a:latin typeface="Courier New"/>
                <a:cs typeface="Courier New"/>
              </a:rPr>
              <a:t> </a:t>
            </a:r>
            <a:r>
              <a:rPr sz="1761" dirty="0">
                <a:solidFill>
                  <a:srgbClr val="FFFFFF"/>
                </a:solidFill>
                <a:latin typeface="Courier New"/>
                <a:cs typeface="Courier New"/>
              </a:rPr>
              <a:t>St.</a:t>
            </a:r>
            <a:r>
              <a:rPr sz="1761" spc="-51" dirty="0">
                <a:solidFill>
                  <a:srgbClr val="FFFFFF"/>
                </a:solidFill>
                <a:latin typeface="Courier New"/>
                <a:cs typeface="Courier New"/>
              </a:rPr>
              <a:t> </a:t>
            </a:r>
            <a:r>
              <a:rPr sz="1761" dirty="0">
                <a:solidFill>
                  <a:srgbClr val="FFFFFF"/>
                </a:solidFill>
                <a:latin typeface="Courier New"/>
                <a:cs typeface="Courier New"/>
              </a:rPr>
              <a:t>Bernard</a:t>
            </a:r>
            <a:endParaRPr sz="1761">
              <a:solidFill>
                <a:prstClr val="black"/>
              </a:solidFill>
              <a:latin typeface="Courier New"/>
              <a:cs typeface="Courier New"/>
            </a:endParaRPr>
          </a:p>
        </p:txBody>
      </p:sp>
      <p:sp>
        <p:nvSpPr>
          <p:cNvPr id="9" name="object 9"/>
          <p:cNvSpPr txBox="1"/>
          <p:nvPr/>
        </p:nvSpPr>
        <p:spPr>
          <a:xfrm>
            <a:off x="3875243" y="1797151"/>
            <a:ext cx="2173191" cy="3102817"/>
          </a:xfrm>
          <a:prstGeom prst="rect">
            <a:avLst/>
          </a:prstGeom>
        </p:spPr>
        <p:txBody>
          <a:bodyPr vert="horz" wrap="square" lIns="0" tIns="9442" rIns="0" bIns="0" rtlCol="0">
            <a:spAutoFit/>
          </a:bodyPr>
          <a:lstStyle/>
          <a:p>
            <a:pPr marL="278790" marR="3976" indent="-269347" defTabSz="715609">
              <a:lnSpc>
                <a:spcPct val="143300"/>
              </a:lnSpc>
              <a:spcBef>
                <a:spcPts val="74"/>
              </a:spcBef>
              <a:tabLst>
                <a:tab pos="951661" algn="l"/>
                <a:tab pos="1893383" algn="l"/>
              </a:tabLst>
            </a:pPr>
            <a:r>
              <a:rPr sz="1761" dirty="0">
                <a:solidFill>
                  <a:srgbClr val="FFFFFF"/>
                </a:solidFill>
                <a:latin typeface="Courier New"/>
                <a:cs typeface="Courier New"/>
              </a:rPr>
              <a:t>color	height_cm  Tan		18</a:t>
            </a:r>
            <a:endParaRPr sz="1761">
              <a:solidFill>
                <a:prstClr val="black"/>
              </a:solidFill>
              <a:latin typeface="Courier New"/>
              <a:cs typeface="Courier New"/>
            </a:endParaRPr>
          </a:p>
          <a:p>
            <a:pPr marL="144116" defTabSz="715609">
              <a:spcBef>
                <a:spcPts val="916"/>
              </a:spcBef>
              <a:tabLst>
                <a:tab pos="1893383" algn="l"/>
              </a:tabLst>
            </a:pPr>
            <a:r>
              <a:rPr sz="1761" dirty="0">
                <a:solidFill>
                  <a:srgbClr val="FFFFFF"/>
                </a:solidFill>
                <a:latin typeface="Courier New"/>
                <a:cs typeface="Courier New"/>
              </a:rPr>
              <a:t>Gray	49</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Brown	56</a:t>
            </a:r>
            <a:endParaRPr sz="1761">
              <a:solidFill>
                <a:prstClr val="black"/>
              </a:solidFill>
              <a:latin typeface="Courier New"/>
              <a:cs typeface="Courier New"/>
            </a:endParaRPr>
          </a:p>
          <a:p>
            <a:pPr marL="9939" defTabSz="715609">
              <a:spcBef>
                <a:spcPts val="912"/>
              </a:spcBef>
              <a:tabLst>
                <a:tab pos="1893383" algn="l"/>
              </a:tabLst>
            </a:pPr>
            <a:r>
              <a:rPr sz="1761" dirty="0">
                <a:solidFill>
                  <a:srgbClr val="FFFFFF"/>
                </a:solidFill>
                <a:latin typeface="Courier New"/>
                <a:cs typeface="Courier New"/>
              </a:rPr>
              <a:t>Brown	46</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Black	43</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Black	59</a:t>
            </a:r>
            <a:endParaRPr sz="1761">
              <a:solidFill>
                <a:prstClr val="black"/>
              </a:solidFill>
              <a:latin typeface="Courier New"/>
              <a:cs typeface="Courier New"/>
            </a:endParaRPr>
          </a:p>
          <a:p>
            <a:pPr marL="9939" defTabSz="715609">
              <a:spcBef>
                <a:spcPts val="912"/>
              </a:spcBef>
              <a:tabLst>
                <a:tab pos="1893383" algn="l"/>
              </a:tabLst>
            </a:pPr>
            <a:r>
              <a:rPr sz="1761" dirty="0">
                <a:solidFill>
                  <a:srgbClr val="FFFFFF"/>
                </a:solidFill>
                <a:latin typeface="Courier New"/>
                <a:cs typeface="Courier New"/>
              </a:rPr>
              <a:t>White	77</a:t>
            </a:r>
            <a:endParaRPr sz="1761">
              <a:solidFill>
                <a:prstClr val="black"/>
              </a:solidFill>
              <a:latin typeface="Courier New"/>
              <a:cs typeface="Courier New"/>
            </a:endParaRPr>
          </a:p>
        </p:txBody>
      </p:sp>
      <p:sp>
        <p:nvSpPr>
          <p:cNvPr id="10" name="object 10"/>
          <p:cNvSpPr txBox="1"/>
          <p:nvPr/>
        </p:nvSpPr>
        <p:spPr>
          <a:xfrm>
            <a:off x="7239492" y="2181638"/>
            <a:ext cx="289229" cy="2716256"/>
          </a:xfrm>
          <a:prstGeom prst="rect">
            <a:avLst/>
          </a:prstGeom>
        </p:spPr>
        <p:txBody>
          <a:bodyPr vert="horz" wrap="square" lIns="0" tIns="125730" rIns="0" bIns="0" rtlCol="0">
            <a:spAutoFit/>
          </a:bodyPr>
          <a:lstStyle/>
          <a:p>
            <a:pPr marL="144116" defTabSz="715609">
              <a:spcBef>
                <a:spcPts val="990"/>
              </a:spcBef>
            </a:pPr>
            <a:r>
              <a:rPr sz="1761" dirty="0">
                <a:solidFill>
                  <a:srgbClr val="FFFFFF"/>
                </a:solidFill>
                <a:latin typeface="Courier New"/>
                <a:cs typeface="Courier New"/>
              </a:rPr>
              <a:t>2</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17</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29</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74</a:t>
            </a:r>
            <a:endParaRPr sz="1761">
              <a:solidFill>
                <a:prstClr val="black"/>
              </a:solidFill>
              <a:latin typeface="Courier New"/>
              <a:cs typeface="Courier New"/>
            </a:endParaRPr>
          </a:p>
        </p:txBody>
      </p:sp>
      <p:sp>
        <p:nvSpPr>
          <p:cNvPr id="11" name="object 11"/>
          <p:cNvSpPr txBox="1"/>
          <p:nvPr/>
        </p:nvSpPr>
        <p:spPr>
          <a:xfrm>
            <a:off x="8046913" y="2181638"/>
            <a:ext cx="1365637" cy="2716256"/>
          </a:xfrm>
          <a:prstGeom prst="rect">
            <a:avLst/>
          </a:prstGeom>
        </p:spPr>
        <p:txBody>
          <a:bodyPr vert="horz" wrap="square" lIns="0" tIns="125730" rIns="0" bIns="0" rtlCol="0">
            <a:spAutoFit/>
          </a:bodyPr>
          <a:lstStyle/>
          <a:p>
            <a:pPr marL="9939" defTabSz="715609">
              <a:spcBef>
                <a:spcPts val="990"/>
              </a:spcBef>
            </a:pPr>
            <a:r>
              <a:rPr sz="1761" dirty="0">
                <a:solidFill>
                  <a:srgbClr val="FFFFFF"/>
                </a:solidFill>
                <a:latin typeface="Courier New"/>
                <a:cs typeface="Courier New"/>
              </a:rPr>
              <a:t>2015-04-20</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2011-12-11</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2013-07-01</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2014-08-25</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2016-09-16</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2017-01-20</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2018-02-27</a:t>
            </a:r>
            <a:endParaRPr sz="1761">
              <a:solidFill>
                <a:prstClr val="black"/>
              </a:solidFill>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4064607"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522" spc="133" dirty="0"/>
              <a:t>c</a:t>
            </a:r>
            <a:r>
              <a:rPr sz="3522" spc="-145" dirty="0"/>
              <a:t>o</a:t>
            </a:r>
            <a:r>
              <a:rPr sz="3522" spc="-176" dirty="0"/>
              <a:t>l</a:t>
            </a:r>
            <a:r>
              <a:rPr sz="3835" spc="-121" dirty="0">
                <a:latin typeface="Arial"/>
                <a:cs typeface="Arial"/>
              </a:rPr>
              <a:t>u</a:t>
            </a:r>
            <a:r>
              <a:rPr sz="3522" spc="-145" dirty="0"/>
              <a:t>m</a:t>
            </a:r>
            <a:r>
              <a:rPr sz="3522" spc="-176" dirty="0"/>
              <a:t>n</a:t>
            </a:r>
            <a:r>
              <a:rPr sz="3522" spc="-164" dirty="0"/>
              <a:t>s</a:t>
            </a:r>
            <a:endParaRPr sz="3522">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1634489"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a:t>
            </a:r>
            <a:r>
              <a:rPr sz="1761" dirty="0">
                <a:solidFill>
                  <a:srgbClr val="BE2F72"/>
                </a:solidFill>
                <a:latin typeface="Courier New"/>
                <a:cs typeface="Courier New"/>
              </a:rPr>
              <a:t>"name"</a:t>
            </a:r>
            <a:r>
              <a:rPr sz="1761" dirty="0">
                <a:solidFill>
                  <a:srgbClr val="04182D"/>
                </a:solidFill>
                <a:latin typeface="Courier New"/>
                <a:cs typeface="Courier New"/>
              </a:rPr>
              <a:t>]</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1929165"/>
          <a:ext cx="3429994" cy="2966829"/>
        </p:xfrm>
        <a:graphic>
          <a:graphicData uri="http://schemas.openxmlformats.org/drawingml/2006/table">
            <a:tbl>
              <a:tblPr firstRow="1" bandRow="1">
                <a:tableStyleId>{2D5ABB26-0587-4C30-8999-92F81FD0307C}</a:tableStyleId>
              </a:tblPr>
              <a:tblGrid>
                <a:gridCol w="705181">
                  <a:extLst>
                    <a:ext uri="{9D8B030D-6E8A-4147-A177-3AD203B41FA5}">
                      <a16:colId xmlns:a16="http://schemas.microsoft.com/office/drawing/2014/main" val="20000"/>
                    </a:ext>
                  </a:extLst>
                </a:gridCol>
                <a:gridCol w="949684">
                  <a:extLst>
                    <a:ext uri="{9D8B030D-6E8A-4147-A177-3AD203B41FA5}">
                      <a16:colId xmlns:a16="http://schemas.microsoft.com/office/drawing/2014/main" val="20001"/>
                    </a:ext>
                  </a:extLst>
                </a:gridCol>
                <a:gridCol w="875140">
                  <a:extLst>
                    <a:ext uri="{9D8B030D-6E8A-4147-A177-3AD203B41FA5}">
                      <a16:colId xmlns:a16="http://schemas.microsoft.com/office/drawing/2014/main" val="20002"/>
                    </a:ext>
                  </a:extLst>
                </a:gridCol>
                <a:gridCol w="899988">
                  <a:extLst>
                    <a:ext uri="{9D8B030D-6E8A-4147-A177-3AD203B41FA5}">
                      <a16:colId xmlns:a16="http://schemas.microsoft.com/office/drawing/2014/main" val="20003"/>
                    </a:ext>
                  </a:extLst>
                </a:gridCol>
              </a:tblGrid>
              <a:tr h="330972">
                <a:tc>
                  <a:txBody>
                    <a:bodyPr/>
                    <a:lstStyle/>
                    <a:p>
                      <a:pPr marL="31750" marR="3175">
                        <a:lnSpc>
                          <a:spcPts val="2640"/>
                        </a:lnSpc>
                      </a:pPr>
                      <a:r>
                        <a:rPr sz="1800" dirty="0">
                          <a:solidFill>
                            <a:srgbClr val="FFFFFF"/>
                          </a:solidFill>
                          <a:latin typeface="Courier New"/>
                          <a:cs typeface="Courier New"/>
                        </a:rPr>
                        <a:t>0</a:t>
                      </a:r>
                      <a:endParaRPr sz="1800">
                        <a:latin typeface="Courier New"/>
                        <a:cs typeface="Courier New"/>
                      </a:endParaRPr>
                    </a:p>
                  </a:txBody>
                  <a:tcPr marL="0" marR="0" marT="0" marB="0"/>
                </a:tc>
                <a:tc>
                  <a:txBody>
                    <a:bodyPr/>
                    <a:lstStyle/>
                    <a:p>
                      <a:pPr algn="r">
                        <a:lnSpc>
                          <a:spcPts val="2640"/>
                        </a:lnSpc>
                      </a:pPr>
                      <a:r>
                        <a:rPr sz="1800" dirty="0">
                          <a:solidFill>
                            <a:srgbClr val="FFFFFF"/>
                          </a:solidFill>
                          <a:latin typeface="Courier New"/>
                          <a:cs typeface="Courier New"/>
                        </a:rPr>
                        <a:t>Bella</a:t>
                      </a:r>
                      <a:endParaRPr sz="1800">
                        <a:latin typeface="Courier New"/>
                        <a:cs typeface="Courier New"/>
                      </a:endParaRPr>
                    </a:p>
                  </a:txBody>
                  <a:tcPr marL="0" marR="0" marT="0" marB="0"/>
                </a:tc>
                <a:tc gridSpan="2">
                  <a:txBody>
                    <a:bodyPr/>
                    <a:lstStyle/>
                    <a:p>
                      <a:pPr>
                        <a:lnSpc>
                          <a:spcPct val="100000"/>
                        </a:lnSpc>
                      </a:pPr>
                      <a:endParaRPr sz="20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84147">
                <a:tc>
                  <a:txBody>
                    <a:bodyPr/>
                    <a:lstStyle/>
                    <a:p>
                      <a:pPr marL="31750" marR="3175">
                        <a:lnSpc>
                          <a:spcPct val="100000"/>
                        </a:lnSpc>
                        <a:spcBef>
                          <a:spcPts val="475"/>
                        </a:spcBef>
                      </a:pPr>
                      <a:r>
                        <a:rPr sz="1800" dirty="0">
                          <a:solidFill>
                            <a:srgbClr val="FFFFFF"/>
                          </a:solidFill>
                          <a:latin typeface="Courier New"/>
                          <a:cs typeface="Courier New"/>
                        </a:rPr>
                        <a:t>1</a:t>
                      </a:r>
                      <a:endParaRPr sz="1800">
                        <a:latin typeface="Courier New"/>
                        <a:cs typeface="Courier New"/>
                      </a:endParaRPr>
                    </a:p>
                  </a:txBody>
                  <a:tcPr marL="0" marR="0" marT="47211" marB="0"/>
                </a:tc>
                <a:tc>
                  <a:txBody>
                    <a:bodyPr/>
                    <a:lstStyle/>
                    <a:p>
                      <a:pPr algn="r">
                        <a:lnSpc>
                          <a:spcPct val="100000"/>
                        </a:lnSpc>
                        <a:spcBef>
                          <a:spcPts val="475"/>
                        </a:spcBef>
                      </a:pPr>
                      <a:r>
                        <a:rPr sz="1800" dirty="0">
                          <a:solidFill>
                            <a:srgbClr val="FFFFFF"/>
                          </a:solidFill>
                          <a:latin typeface="Courier New"/>
                          <a:cs typeface="Courier New"/>
                        </a:rPr>
                        <a:t>Charlie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1"/>
                  </a:ext>
                </a:extLst>
              </a:tr>
              <a:tr h="384147">
                <a:tc>
                  <a:txBody>
                    <a:bodyPr/>
                    <a:lstStyle/>
                    <a:p>
                      <a:pPr marL="31750" marR="3175">
                        <a:lnSpc>
                          <a:spcPct val="100000"/>
                        </a:lnSpc>
                        <a:spcBef>
                          <a:spcPts val="475"/>
                        </a:spcBef>
                      </a:pPr>
                      <a:r>
                        <a:rPr sz="1800" dirty="0">
                          <a:solidFill>
                            <a:srgbClr val="FFFFFF"/>
                          </a:solidFill>
                          <a:latin typeface="Courier New"/>
                          <a:cs typeface="Courier New"/>
                        </a:rPr>
                        <a:t>2</a:t>
                      </a:r>
                      <a:endParaRPr sz="1800">
                        <a:latin typeface="Courier New"/>
                        <a:cs typeface="Courier New"/>
                      </a:endParaRPr>
                    </a:p>
                  </a:txBody>
                  <a:tcPr marL="0" marR="0" marT="47211" marB="0"/>
                </a:tc>
                <a:tc>
                  <a:txBody>
                    <a:bodyPr/>
                    <a:lstStyle/>
                    <a:p>
                      <a:pPr algn="r">
                        <a:lnSpc>
                          <a:spcPct val="100000"/>
                        </a:lnSpc>
                        <a:spcBef>
                          <a:spcPts val="475"/>
                        </a:spcBef>
                      </a:pPr>
                      <a:r>
                        <a:rPr sz="1800" dirty="0">
                          <a:solidFill>
                            <a:srgbClr val="FFFFFF"/>
                          </a:solidFill>
                          <a:latin typeface="Courier New"/>
                          <a:cs typeface="Courier New"/>
                        </a:rPr>
                        <a:t>Lucy</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2"/>
                  </a:ext>
                </a:extLst>
              </a:tr>
              <a:tr h="384147">
                <a:tc>
                  <a:txBody>
                    <a:bodyPr/>
                    <a:lstStyle/>
                    <a:p>
                      <a:pPr marL="31750" marR="3175">
                        <a:lnSpc>
                          <a:spcPct val="100000"/>
                        </a:lnSpc>
                        <a:spcBef>
                          <a:spcPts val="475"/>
                        </a:spcBef>
                      </a:pPr>
                      <a:r>
                        <a:rPr sz="1800" dirty="0">
                          <a:solidFill>
                            <a:srgbClr val="FFFFFF"/>
                          </a:solidFill>
                          <a:latin typeface="Courier New"/>
                          <a:cs typeface="Courier New"/>
                        </a:rPr>
                        <a:t>3</a:t>
                      </a:r>
                      <a:endParaRPr sz="1800">
                        <a:latin typeface="Courier New"/>
                        <a:cs typeface="Courier New"/>
                      </a:endParaRPr>
                    </a:p>
                  </a:txBody>
                  <a:tcPr marL="0" marR="0" marT="47211" marB="0"/>
                </a:tc>
                <a:tc>
                  <a:txBody>
                    <a:bodyPr/>
                    <a:lstStyle/>
                    <a:p>
                      <a:pPr algn="r">
                        <a:lnSpc>
                          <a:spcPct val="100000"/>
                        </a:lnSpc>
                        <a:spcBef>
                          <a:spcPts val="475"/>
                        </a:spcBef>
                      </a:pPr>
                      <a:r>
                        <a:rPr sz="1800" dirty="0">
                          <a:solidFill>
                            <a:srgbClr val="FFFFFF"/>
                          </a:solidFill>
                          <a:latin typeface="Courier New"/>
                          <a:cs typeface="Courier New"/>
                        </a:rPr>
                        <a:t>Cooper</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3"/>
                  </a:ext>
                </a:extLst>
              </a:tr>
              <a:tr h="384147">
                <a:tc>
                  <a:txBody>
                    <a:bodyPr/>
                    <a:lstStyle/>
                    <a:p>
                      <a:pPr marL="31750" marR="3175">
                        <a:lnSpc>
                          <a:spcPct val="100000"/>
                        </a:lnSpc>
                        <a:spcBef>
                          <a:spcPts val="475"/>
                        </a:spcBef>
                      </a:pPr>
                      <a:r>
                        <a:rPr sz="1800" dirty="0">
                          <a:solidFill>
                            <a:srgbClr val="FFFFFF"/>
                          </a:solidFill>
                          <a:latin typeface="Courier New"/>
                          <a:cs typeface="Courier New"/>
                        </a:rPr>
                        <a:t>4</a:t>
                      </a:r>
                      <a:endParaRPr sz="1800">
                        <a:latin typeface="Courier New"/>
                        <a:cs typeface="Courier New"/>
                      </a:endParaRPr>
                    </a:p>
                  </a:txBody>
                  <a:tcPr marL="0" marR="0" marT="47211" marB="0"/>
                </a:tc>
                <a:tc>
                  <a:txBody>
                    <a:bodyPr/>
                    <a:lstStyle/>
                    <a:p>
                      <a:pPr algn="r">
                        <a:lnSpc>
                          <a:spcPct val="100000"/>
                        </a:lnSpc>
                        <a:spcBef>
                          <a:spcPts val="475"/>
                        </a:spcBef>
                      </a:pPr>
                      <a:r>
                        <a:rPr sz="1800" dirty="0">
                          <a:solidFill>
                            <a:srgbClr val="FFFFFF"/>
                          </a:solidFill>
                          <a:latin typeface="Courier New"/>
                          <a:cs typeface="Courier New"/>
                        </a:rPr>
                        <a:t>Max</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4"/>
                  </a:ext>
                </a:extLst>
              </a:tr>
              <a:tr h="384147">
                <a:tc>
                  <a:txBody>
                    <a:bodyPr/>
                    <a:lstStyle/>
                    <a:p>
                      <a:pPr marL="31750" marR="3175">
                        <a:lnSpc>
                          <a:spcPct val="100000"/>
                        </a:lnSpc>
                        <a:spcBef>
                          <a:spcPts val="475"/>
                        </a:spcBef>
                      </a:pPr>
                      <a:r>
                        <a:rPr sz="1800" dirty="0">
                          <a:solidFill>
                            <a:srgbClr val="FFFFFF"/>
                          </a:solidFill>
                          <a:latin typeface="Courier New"/>
                          <a:cs typeface="Courier New"/>
                        </a:rPr>
                        <a:t>5</a:t>
                      </a:r>
                      <a:endParaRPr sz="1800">
                        <a:latin typeface="Courier New"/>
                        <a:cs typeface="Courier New"/>
                      </a:endParaRPr>
                    </a:p>
                  </a:txBody>
                  <a:tcPr marL="0" marR="0" marT="47211" marB="0"/>
                </a:tc>
                <a:tc>
                  <a:txBody>
                    <a:bodyPr/>
                    <a:lstStyle/>
                    <a:p>
                      <a:pPr algn="r">
                        <a:lnSpc>
                          <a:spcPct val="100000"/>
                        </a:lnSpc>
                        <a:spcBef>
                          <a:spcPts val="475"/>
                        </a:spcBef>
                      </a:pPr>
                      <a:r>
                        <a:rPr sz="1800" dirty="0">
                          <a:solidFill>
                            <a:srgbClr val="FFFFFF"/>
                          </a:solidFill>
                          <a:latin typeface="Courier New"/>
                          <a:cs typeface="Courier New"/>
                        </a:rPr>
                        <a:t>Stella</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5"/>
                  </a:ext>
                </a:extLst>
              </a:tr>
              <a:tr h="384147">
                <a:tc>
                  <a:txBody>
                    <a:bodyPr/>
                    <a:lstStyle/>
                    <a:p>
                      <a:pPr marL="31750" marR="3175">
                        <a:lnSpc>
                          <a:spcPct val="100000"/>
                        </a:lnSpc>
                        <a:spcBef>
                          <a:spcPts val="475"/>
                        </a:spcBef>
                      </a:pPr>
                      <a:r>
                        <a:rPr sz="1800" dirty="0">
                          <a:solidFill>
                            <a:srgbClr val="FFFFFF"/>
                          </a:solidFill>
                          <a:latin typeface="Courier New"/>
                          <a:cs typeface="Courier New"/>
                        </a:rPr>
                        <a:t>6</a:t>
                      </a:r>
                      <a:endParaRPr sz="1800">
                        <a:latin typeface="Courier New"/>
                        <a:cs typeface="Courier New"/>
                      </a:endParaRPr>
                    </a:p>
                  </a:txBody>
                  <a:tcPr marL="0" marR="0" marT="47211" marB="0"/>
                </a:tc>
                <a:tc>
                  <a:txBody>
                    <a:bodyPr/>
                    <a:lstStyle/>
                    <a:p>
                      <a:pPr algn="r">
                        <a:lnSpc>
                          <a:spcPct val="100000"/>
                        </a:lnSpc>
                        <a:spcBef>
                          <a:spcPts val="475"/>
                        </a:spcBef>
                      </a:pPr>
                      <a:r>
                        <a:rPr sz="1800" dirty="0">
                          <a:solidFill>
                            <a:srgbClr val="FFFFFF"/>
                          </a:solidFill>
                          <a:latin typeface="Courier New"/>
                          <a:cs typeface="Courier New"/>
                        </a:rPr>
                        <a:t>Bernie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6"/>
                  </a:ext>
                </a:extLst>
              </a:tr>
              <a:tr h="330972">
                <a:tc>
                  <a:txBody>
                    <a:bodyPr/>
                    <a:lstStyle/>
                    <a:p>
                      <a:pPr marL="31750">
                        <a:lnSpc>
                          <a:spcPct val="100000"/>
                        </a:lnSpc>
                        <a:spcBef>
                          <a:spcPts val="475"/>
                        </a:spcBef>
                      </a:pPr>
                      <a:r>
                        <a:rPr sz="1800" dirty="0">
                          <a:solidFill>
                            <a:srgbClr val="FFFFFF"/>
                          </a:solidFill>
                          <a:latin typeface="Courier New"/>
                          <a:cs typeface="Courier New"/>
                        </a:rPr>
                        <a:t>Name:</a:t>
                      </a:r>
                      <a:endParaRPr sz="1800">
                        <a:latin typeface="Courier New"/>
                        <a:cs typeface="Courier New"/>
                      </a:endParaRPr>
                    </a:p>
                  </a:txBody>
                  <a:tcPr marL="0" marR="0" marT="47211" marB="0"/>
                </a:tc>
                <a:tc>
                  <a:txBody>
                    <a:bodyPr/>
                    <a:lstStyle/>
                    <a:p>
                      <a:pPr marL="171450" marR="3175">
                        <a:lnSpc>
                          <a:spcPct val="100000"/>
                        </a:lnSpc>
                        <a:spcBef>
                          <a:spcPts val="475"/>
                        </a:spcBef>
                      </a:pPr>
                      <a:r>
                        <a:rPr sz="1800" dirty="0">
                          <a:solidFill>
                            <a:srgbClr val="FFFFFF"/>
                          </a:solidFill>
                          <a:latin typeface="Courier New"/>
                          <a:cs typeface="Courier New"/>
                        </a:rPr>
                        <a:t>name,</a:t>
                      </a:r>
                      <a:endParaRPr sz="1800">
                        <a:latin typeface="Courier New"/>
                        <a:cs typeface="Courier New"/>
                      </a:endParaRPr>
                    </a:p>
                  </a:txBody>
                  <a:tcPr marL="0" marR="0" marT="47211" marB="0"/>
                </a:tc>
                <a:tc>
                  <a:txBody>
                    <a:bodyPr/>
                    <a:lstStyle/>
                    <a:p>
                      <a:pPr>
                        <a:lnSpc>
                          <a:spcPct val="100000"/>
                        </a:lnSpc>
                        <a:spcBef>
                          <a:spcPts val="475"/>
                        </a:spcBef>
                      </a:pPr>
                      <a:r>
                        <a:rPr sz="1800" dirty="0">
                          <a:solidFill>
                            <a:srgbClr val="FFFFFF"/>
                          </a:solidFill>
                          <a:latin typeface="Courier New"/>
                          <a:cs typeface="Courier New"/>
                        </a:rPr>
                        <a:t>dtype:</a:t>
                      </a:r>
                      <a:endParaRPr sz="1800">
                        <a:latin typeface="Courier New"/>
                        <a:cs typeface="Courier New"/>
                      </a:endParaRPr>
                    </a:p>
                  </a:txBody>
                  <a:tcPr marL="0" marR="0" marT="47211" marB="0"/>
                </a:tc>
                <a:tc>
                  <a:txBody>
                    <a:bodyPr/>
                    <a:lstStyle/>
                    <a:p>
                      <a:pPr marL="85725">
                        <a:lnSpc>
                          <a:spcPct val="100000"/>
                        </a:lnSpc>
                        <a:spcBef>
                          <a:spcPts val="475"/>
                        </a:spcBef>
                      </a:pPr>
                      <a:r>
                        <a:rPr sz="1800" dirty="0">
                          <a:solidFill>
                            <a:srgbClr val="FFFFFF"/>
                          </a:solidFill>
                          <a:latin typeface="Courier New"/>
                          <a:cs typeface="Courier New"/>
                        </a:rPr>
                        <a:t>object</a:t>
                      </a:r>
                      <a:endParaRPr sz="1800">
                        <a:latin typeface="Courier New"/>
                        <a:cs typeface="Courier New"/>
                      </a:endParaRPr>
                    </a:p>
                  </a:txBody>
                  <a:tcPr marL="0" marR="0" marT="47211" marB="0"/>
                </a:tc>
                <a:extLst>
                  <a:ext uri="{0D108BD9-81ED-4DB2-BD59-A6C34878D82A}">
                    <a16:rowId xmlns:a16="http://schemas.microsoft.com/office/drawing/2014/main" val="10007"/>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5858620"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522" spc="-145" dirty="0"/>
              <a:t>m</a:t>
            </a:r>
            <a:r>
              <a:rPr sz="3835" spc="-121" dirty="0">
                <a:latin typeface="Arial"/>
                <a:cs typeface="Arial"/>
              </a:rPr>
              <a:t>u</a:t>
            </a:r>
            <a:r>
              <a:rPr sz="3522" spc="-168" dirty="0"/>
              <a:t>l</a:t>
            </a:r>
            <a:r>
              <a:rPr sz="3522" spc="-35" dirty="0"/>
              <a:t>t</a:t>
            </a:r>
            <a:r>
              <a:rPr sz="3522" spc="-70" dirty="0"/>
              <a:t>i</a:t>
            </a:r>
            <a:r>
              <a:rPr sz="3522" spc="-125" dirty="0"/>
              <a:t>p</a:t>
            </a:r>
            <a:r>
              <a:rPr sz="3522" spc="-172" dirty="0"/>
              <a:t>l</a:t>
            </a:r>
            <a:r>
              <a:rPr sz="3522" spc="55" dirty="0"/>
              <a:t>e</a:t>
            </a:r>
            <a:r>
              <a:rPr sz="3522" spc="-207" dirty="0"/>
              <a:t> </a:t>
            </a:r>
            <a:r>
              <a:rPr sz="3522" spc="133" dirty="0"/>
              <a:t>c</a:t>
            </a:r>
            <a:r>
              <a:rPr sz="3522" spc="-145" dirty="0"/>
              <a:t>o</a:t>
            </a:r>
            <a:r>
              <a:rPr sz="3522" spc="-176" dirty="0"/>
              <a:t>l</a:t>
            </a:r>
            <a:r>
              <a:rPr sz="3835" spc="-121" dirty="0">
                <a:latin typeface="Arial"/>
                <a:cs typeface="Arial"/>
              </a:rPr>
              <a:t>u</a:t>
            </a:r>
            <a:r>
              <a:rPr sz="3522" spc="-145" dirty="0"/>
              <a:t>m</a:t>
            </a:r>
            <a:r>
              <a:rPr sz="3522" spc="-176" dirty="0"/>
              <a:t>n</a:t>
            </a:r>
            <a:r>
              <a:rPr sz="3522" spc="-164" dirty="0"/>
              <a:t>s</a:t>
            </a:r>
            <a:endParaRPr sz="3522">
              <a:latin typeface="Arial"/>
              <a:cs typeface="Arial"/>
            </a:endParaRPr>
          </a:p>
        </p:txBody>
      </p:sp>
      <p:sp>
        <p:nvSpPr>
          <p:cNvPr id="3" name="object 3"/>
          <p:cNvSpPr/>
          <p:nvPr/>
        </p:nvSpPr>
        <p:spPr>
          <a:xfrm>
            <a:off x="392770" y="913157"/>
            <a:ext cx="5575355" cy="641074"/>
          </a:xfrm>
          <a:custGeom>
            <a:avLst/>
            <a:gdLst/>
            <a:ahLst/>
            <a:cxnLst/>
            <a:rect l="l" t="t" r="r" b="b"/>
            <a:pathLst>
              <a:path w="7124065" h="819150">
                <a:moveTo>
                  <a:pt x="7047191"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7047191" y="0"/>
                </a:lnTo>
                <a:lnTo>
                  <a:pt x="7091775" y="16786"/>
                </a:lnTo>
                <a:lnTo>
                  <a:pt x="7119520" y="55513"/>
                </a:lnTo>
                <a:lnTo>
                  <a:pt x="7123696" y="76505"/>
                </a:lnTo>
                <a:lnTo>
                  <a:pt x="7123696" y="742310"/>
                </a:lnTo>
                <a:lnTo>
                  <a:pt x="7106908" y="786895"/>
                </a:lnTo>
                <a:lnTo>
                  <a:pt x="7068182" y="814639"/>
                </a:lnTo>
                <a:lnTo>
                  <a:pt x="7052515" y="818291"/>
                </a:lnTo>
                <a:lnTo>
                  <a:pt x="7047191"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5575355" cy="3332590"/>
          </a:xfrm>
          <a:custGeom>
            <a:avLst/>
            <a:gdLst/>
            <a:ahLst/>
            <a:cxnLst/>
            <a:rect l="l" t="t" r="r" b="b"/>
            <a:pathLst>
              <a:path w="7124065" h="4258310">
                <a:moveTo>
                  <a:pt x="7047191"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7047191" y="0"/>
                </a:lnTo>
                <a:lnTo>
                  <a:pt x="7091775" y="16786"/>
                </a:lnTo>
                <a:lnTo>
                  <a:pt x="7119520" y="55513"/>
                </a:lnTo>
                <a:lnTo>
                  <a:pt x="7123696" y="76505"/>
                </a:lnTo>
                <a:lnTo>
                  <a:pt x="7123696" y="4181336"/>
                </a:lnTo>
                <a:lnTo>
                  <a:pt x="7106908" y="4225920"/>
                </a:lnTo>
                <a:lnTo>
                  <a:pt x="7068182" y="4253664"/>
                </a:lnTo>
                <a:lnTo>
                  <a:pt x="7052515" y="4257315"/>
                </a:lnTo>
                <a:lnTo>
                  <a:pt x="7047191"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3787803"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a:t>
            </a:r>
            <a:r>
              <a:rPr sz="1761" dirty="0">
                <a:solidFill>
                  <a:srgbClr val="BE2F72"/>
                </a:solidFill>
                <a:latin typeface="Courier New"/>
                <a:cs typeface="Courier New"/>
              </a:rPr>
              <a:t>"breed"</a:t>
            </a:r>
            <a:r>
              <a:rPr sz="1761" dirty="0">
                <a:solidFill>
                  <a:srgbClr val="04182D"/>
                </a:solidFill>
                <a:latin typeface="Courier New"/>
                <a:cs typeface="Courier New"/>
              </a:rPr>
              <a:t>,</a:t>
            </a:r>
            <a:r>
              <a:rPr sz="1761" spc="-12" dirty="0">
                <a:solidFill>
                  <a:srgbClr val="04182D"/>
                </a:solidFill>
                <a:latin typeface="Courier New"/>
                <a:cs typeface="Courier New"/>
              </a:rPr>
              <a:t> </a:t>
            </a:r>
            <a:r>
              <a:rPr sz="1761" dirty="0">
                <a:solidFill>
                  <a:srgbClr val="BE2F72"/>
                </a:solidFill>
                <a:latin typeface="Courier New"/>
                <a:cs typeface="Courier New"/>
              </a:rPr>
              <a:t>"height_cm"</a:t>
            </a:r>
            <a:r>
              <a:rPr sz="1761" dirty="0">
                <a:solidFill>
                  <a:srgbClr val="04182D"/>
                </a:solidFill>
                <a:latin typeface="Courier New"/>
                <a:cs typeface="Courier New"/>
              </a:rPr>
              <a:t>]]</a:t>
            </a:r>
            <a:endParaRPr sz="1761">
              <a:solidFill>
                <a:prstClr val="black"/>
              </a:solidFill>
              <a:latin typeface="Courier New"/>
              <a:cs typeface="Courier New"/>
            </a:endParaRPr>
          </a:p>
        </p:txBody>
      </p:sp>
      <p:sp>
        <p:nvSpPr>
          <p:cNvPr id="6" name="object 6"/>
          <p:cNvSpPr txBox="1"/>
          <p:nvPr/>
        </p:nvSpPr>
        <p:spPr>
          <a:xfrm>
            <a:off x="510993" y="1797151"/>
            <a:ext cx="3384274" cy="3102644"/>
          </a:xfrm>
          <a:prstGeom prst="rect">
            <a:avLst/>
          </a:prstGeom>
        </p:spPr>
        <p:txBody>
          <a:bodyPr vert="horz" wrap="square" lIns="0" tIns="125730" rIns="0" bIns="0" rtlCol="0">
            <a:spAutoFit/>
          </a:bodyPr>
          <a:lstStyle/>
          <a:p>
            <a:pPr marL="1221009" defTabSz="715609">
              <a:spcBef>
                <a:spcPts val="990"/>
              </a:spcBef>
              <a:tabLst>
                <a:tab pos="2162731" algn="l"/>
              </a:tabLst>
            </a:pPr>
            <a:r>
              <a:rPr sz="1761" dirty="0">
                <a:solidFill>
                  <a:srgbClr val="FFFFFF"/>
                </a:solidFill>
                <a:latin typeface="Courier New"/>
                <a:cs typeface="Courier New"/>
              </a:rPr>
              <a:t>breed	height_cm</a:t>
            </a:r>
            <a:endParaRPr sz="1761">
              <a:solidFill>
                <a:prstClr val="black"/>
              </a:solidFill>
              <a:latin typeface="Courier New"/>
              <a:cs typeface="Courier New"/>
            </a:endParaRPr>
          </a:p>
          <a:p>
            <a:pPr marL="816987" indent="-807545" defTabSz="715609">
              <a:spcBef>
                <a:spcPts val="916"/>
              </a:spcBef>
              <a:buFontTx/>
              <a:buAutoNum type="arabicPlain"/>
              <a:tabLst>
                <a:tab pos="816987" algn="l"/>
                <a:tab pos="817484" algn="l"/>
                <a:tab pos="3104949" algn="l"/>
              </a:tabLst>
            </a:pPr>
            <a:r>
              <a:rPr sz="1761" dirty="0">
                <a:solidFill>
                  <a:srgbClr val="FFFFFF"/>
                </a:solidFill>
                <a:latin typeface="Courier New"/>
                <a:cs typeface="Courier New"/>
              </a:rPr>
              <a:t>Labrador	56</a:t>
            </a:r>
            <a:endParaRPr sz="1761">
              <a:solidFill>
                <a:prstClr val="black"/>
              </a:solidFill>
              <a:latin typeface="Courier New"/>
              <a:cs typeface="Courier New"/>
            </a:endParaRPr>
          </a:p>
          <a:p>
            <a:pPr marL="1086335" indent="-1076893" defTabSz="715609">
              <a:spcBef>
                <a:spcPts val="912"/>
              </a:spcBef>
              <a:buFontTx/>
              <a:buAutoNum type="arabicPlain"/>
              <a:tabLst>
                <a:tab pos="1086335" algn="l"/>
                <a:tab pos="1086832" algn="l"/>
                <a:tab pos="3104949" algn="l"/>
              </a:tabLst>
            </a:pPr>
            <a:r>
              <a:rPr sz="1761" dirty="0">
                <a:solidFill>
                  <a:srgbClr val="FFFFFF"/>
                </a:solidFill>
                <a:latin typeface="Courier New"/>
                <a:cs typeface="Courier New"/>
              </a:rPr>
              <a:t>Poodle	43</a:t>
            </a:r>
            <a:endParaRPr sz="1761">
              <a:solidFill>
                <a:prstClr val="black"/>
              </a:solidFill>
              <a:latin typeface="Courier New"/>
              <a:cs typeface="Courier New"/>
            </a:endParaRPr>
          </a:p>
          <a:p>
            <a:pPr marL="682314" indent="-672872" defTabSz="715609">
              <a:spcBef>
                <a:spcPts val="916"/>
              </a:spcBef>
              <a:buFontTx/>
              <a:buAutoNum type="arabicPlain"/>
              <a:tabLst>
                <a:tab pos="682314" algn="l"/>
                <a:tab pos="682811" algn="l"/>
                <a:tab pos="3104949" algn="l"/>
              </a:tabLst>
            </a:pPr>
            <a:r>
              <a:rPr sz="1761" dirty="0">
                <a:solidFill>
                  <a:srgbClr val="FFFFFF"/>
                </a:solidFill>
                <a:latin typeface="Courier New"/>
                <a:cs typeface="Courier New"/>
              </a:rPr>
              <a:t>Chow Chow	46</a:t>
            </a:r>
            <a:endParaRPr sz="1761">
              <a:solidFill>
                <a:prstClr val="black"/>
              </a:solidFill>
              <a:latin typeface="Courier New"/>
              <a:cs typeface="Courier New"/>
            </a:endParaRPr>
          </a:p>
          <a:p>
            <a:pPr marL="682314" indent="-672872" defTabSz="715609">
              <a:spcBef>
                <a:spcPts val="916"/>
              </a:spcBef>
              <a:buFontTx/>
              <a:buAutoNum type="arabicPlain"/>
              <a:tabLst>
                <a:tab pos="682314" algn="l"/>
                <a:tab pos="682811" algn="l"/>
                <a:tab pos="3104949" algn="l"/>
              </a:tabLst>
            </a:pPr>
            <a:r>
              <a:rPr sz="1761" dirty="0">
                <a:solidFill>
                  <a:srgbClr val="FFFFFF"/>
                </a:solidFill>
                <a:latin typeface="Courier New"/>
                <a:cs typeface="Courier New"/>
              </a:rPr>
              <a:t>Schnauzer	49</a:t>
            </a:r>
            <a:endParaRPr sz="1761">
              <a:solidFill>
                <a:prstClr val="black"/>
              </a:solidFill>
              <a:latin typeface="Courier New"/>
              <a:cs typeface="Courier New"/>
            </a:endParaRPr>
          </a:p>
          <a:p>
            <a:pPr marL="816987" indent="-807545" defTabSz="715609">
              <a:spcBef>
                <a:spcPts val="916"/>
              </a:spcBef>
              <a:buFontTx/>
              <a:buAutoNum type="arabicPlain"/>
              <a:tabLst>
                <a:tab pos="816987" algn="l"/>
                <a:tab pos="817484" algn="l"/>
                <a:tab pos="3104949" algn="l"/>
              </a:tabLst>
            </a:pPr>
            <a:r>
              <a:rPr sz="1761" dirty="0">
                <a:solidFill>
                  <a:srgbClr val="FFFFFF"/>
                </a:solidFill>
                <a:latin typeface="Courier New"/>
                <a:cs typeface="Courier New"/>
              </a:rPr>
              <a:t>Labrador	59</a:t>
            </a:r>
            <a:endParaRPr sz="1761">
              <a:solidFill>
                <a:prstClr val="black"/>
              </a:solidFill>
              <a:latin typeface="Courier New"/>
              <a:cs typeface="Courier New"/>
            </a:endParaRPr>
          </a:p>
          <a:p>
            <a:pPr marL="682314" indent="-672872" defTabSz="715609">
              <a:spcBef>
                <a:spcPts val="912"/>
              </a:spcBef>
              <a:buFontTx/>
              <a:buAutoNum type="arabicPlain"/>
              <a:tabLst>
                <a:tab pos="682314" algn="l"/>
                <a:tab pos="682811" algn="l"/>
                <a:tab pos="3104949" algn="l"/>
              </a:tabLst>
            </a:pPr>
            <a:r>
              <a:rPr sz="1761" dirty="0">
                <a:solidFill>
                  <a:srgbClr val="FFFFFF"/>
                </a:solidFill>
                <a:latin typeface="Courier New"/>
                <a:cs typeface="Courier New"/>
              </a:rPr>
              <a:t>Chihuahua	18</a:t>
            </a:r>
            <a:endParaRPr sz="1761">
              <a:solidFill>
                <a:prstClr val="black"/>
              </a:solidFill>
              <a:latin typeface="Courier New"/>
              <a:cs typeface="Courier New"/>
            </a:endParaRPr>
          </a:p>
          <a:p>
            <a:pPr marL="413463" indent="-404021" defTabSz="715609">
              <a:spcBef>
                <a:spcPts val="916"/>
              </a:spcBef>
              <a:buFontTx/>
              <a:buAutoNum type="arabicPlain"/>
              <a:tabLst>
                <a:tab pos="413463" algn="l"/>
                <a:tab pos="413960" algn="l"/>
                <a:tab pos="3104949" algn="l"/>
              </a:tabLst>
            </a:pPr>
            <a:r>
              <a:rPr sz="1761" dirty="0">
                <a:solidFill>
                  <a:srgbClr val="FFFFFF"/>
                </a:solidFill>
                <a:latin typeface="Courier New"/>
                <a:cs typeface="Courier New"/>
              </a:rPr>
              <a:t>St. Bernard	77</a:t>
            </a:r>
            <a:endParaRPr sz="1761">
              <a:solidFill>
                <a:prstClr val="black"/>
              </a:solidFill>
              <a:latin typeface="Courier New"/>
              <a:cs typeface="Courier New"/>
            </a:endParaRPr>
          </a:p>
        </p:txBody>
      </p:sp>
      <p:sp>
        <p:nvSpPr>
          <p:cNvPr id="7" name="object 7"/>
          <p:cNvSpPr/>
          <p:nvPr/>
        </p:nvSpPr>
        <p:spPr>
          <a:xfrm>
            <a:off x="6224162" y="913157"/>
            <a:ext cx="5575355" cy="1025718"/>
          </a:xfrm>
          <a:custGeom>
            <a:avLst/>
            <a:gdLst/>
            <a:ahLst/>
            <a:cxnLst/>
            <a:rect l="l" t="t" r="r" b="b"/>
            <a:pathLst>
              <a:path w="7124065" h="1310639">
                <a:moveTo>
                  <a:pt x="7047191" y="1310105"/>
                </a:moveTo>
                <a:lnTo>
                  <a:pt x="76504" y="1310105"/>
                </a:lnTo>
                <a:lnTo>
                  <a:pt x="71179" y="1309580"/>
                </a:lnTo>
                <a:lnTo>
                  <a:pt x="31919" y="1293318"/>
                </a:lnTo>
                <a:lnTo>
                  <a:pt x="4174" y="1254590"/>
                </a:lnTo>
                <a:lnTo>
                  <a:pt x="0" y="1233599"/>
                </a:lnTo>
                <a:lnTo>
                  <a:pt x="0" y="1228223"/>
                </a:lnTo>
                <a:lnTo>
                  <a:pt x="0" y="76505"/>
                </a:lnTo>
                <a:lnTo>
                  <a:pt x="16785" y="31920"/>
                </a:lnTo>
                <a:lnTo>
                  <a:pt x="55512" y="4175"/>
                </a:lnTo>
                <a:lnTo>
                  <a:pt x="76504" y="0"/>
                </a:lnTo>
                <a:lnTo>
                  <a:pt x="7047191" y="0"/>
                </a:lnTo>
                <a:lnTo>
                  <a:pt x="7091775" y="16786"/>
                </a:lnTo>
                <a:lnTo>
                  <a:pt x="7119519" y="55513"/>
                </a:lnTo>
                <a:lnTo>
                  <a:pt x="7123695" y="76505"/>
                </a:lnTo>
                <a:lnTo>
                  <a:pt x="7123695" y="1233599"/>
                </a:lnTo>
                <a:lnTo>
                  <a:pt x="7106909" y="1278184"/>
                </a:lnTo>
                <a:lnTo>
                  <a:pt x="7068181" y="1305929"/>
                </a:lnTo>
                <a:lnTo>
                  <a:pt x="7052515" y="1309580"/>
                </a:lnTo>
                <a:lnTo>
                  <a:pt x="7047191" y="131010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8" name="object 8"/>
          <p:cNvSpPr/>
          <p:nvPr/>
        </p:nvSpPr>
        <p:spPr>
          <a:xfrm>
            <a:off x="6224162" y="2130701"/>
            <a:ext cx="5575355" cy="3332590"/>
          </a:xfrm>
          <a:custGeom>
            <a:avLst/>
            <a:gdLst/>
            <a:ahLst/>
            <a:cxnLst/>
            <a:rect l="l" t="t" r="r" b="b"/>
            <a:pathLst>
              <a:path w="7124065" h="4258309">
                <a:moveTo>
                  <a:pt x="7047191" y="4257840"/>
                </a:moveTo>
                <a:lnTo>
                  <a:pt x="76504" y="4257840"/>
                </a:lnTo>
                <a:lnTo>
                  <a:pt x="71179" y="4257316"/>
                </a:lnTo>
                <a:lnTo>
                  <a:pt x="31919" y="4241054"/>
                </a:lnTo>
                <a:lnTo>
                  <a:pt x="4174" y="4202326"/>
                </a:lnTo>
                <a:lnTo>
                  <a:pt x="0" y="4181335"/>
                </a:lnTo>
                <a:lnTo>
                  <a:pt x="0" y="4175960"/>
                </a:lnTo>
                <a:lnTo>
                  <a:pt x="0" y="76505"/>
                </a:lnTo>
                <a:lnTo>
                  <a:pt x="16785" y="31919"/>
                </a:lnTo>
                <a:lnTo>
                  <a:pt x="55512" y="4175"/>
                </a:lnTo>
                <a:lnTo>
                  <a:pt x="76504" y="0"/>
                </a:lnTo>
                <a:lnTo>
                  <a:pt x="7047191" y="0"/>
                </a:lnTo>
                <a:lnTo>
                  <a:pt x="7091775" y="16786"/>
                </a:lnTo>
                <a:lnTo>
                  <a:pt x="7119519" y="55513"/>
                </a:lnTo>
                <a:lnTo>
                  <a:pt x="7123695" y="76505"/>
                </a:lnTo>
                <a:lnTo>
                  <a:pt x="7123695" y="4181335"/>
                </a:lnTo>
                <a:lnTo>
                  <a:pt x="7106909" y="4225920"/>
                </a:lnTo>
                <a:lnTo>
                  <a:pt x="7068181" y="4253664"/>
                </a:lnTo>
                <a:lnTo>
                  <a:pt x="7052515" y="4257316"/>
                </a:lnTo>
                <a:lnTo>
                  <a:pt x="7047191"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9" name="object 9"/>
          <p:cNvSpPr txBox="1"/>
          <p:nvPr/>
        </p:nvSpPr>
        <p:spPr>
          <a:xfrm>
            <a:off x="6342384" y="964095"/>
            <a:ext cx="5267739" cy="755379"/>
          </a:xfrm>
          <a:prstGeom prst="rect">
            <a:avLst/>
          </a:prstGeom>
        </p:spPr>
        <p:txBody>
          <a:bodyPr vert="horz" wrap="square" lIns="0" tIns="9442" rIns="0" bIns="0" rtlCol="0">
            <a:spAutoFit/>
          </a:bodyPr>
          <a:lstStyle/>
          <a:p>
            <a:pPr marL="9939" marR="3976" defTabSz="715609">
              <a:lnSpc>
                <a:spcPct val="143300"/>
              </a:lnSpc>
              <a:spcBef>
                <a:spcPts val="74"/>
              </a:spcBef>
            </a:pPr>
            <a:r>
              <a:rPr sz="1761" dirty="0">
                <a:solidFill>
                  <a:srgbClr val="04182D"/>
                </a:solidFill>
                <a:latin typeface="Courier New"/>
                <a:cs typeface="Courier New"/>
              </a:rPr>
              <a:t>cols_to_subset</a:t>
            </a:r>
            <a:r>
              <a:rPr sz="1761" spc="4" dirty="0">
                <a:solidFill>
                  <a:srgbClr val="04182D"/>
                </a:solidFill>
                <a:latin typeface="Courier New"/>
                <a:cs typeface="Courier New"/>
              </a:rPr>
              <a:t> </a:t>
            </a:r>
            <a:r>
              <a:rPr sz="1761" dirty="0">
                <a:solidFill>
                  <a:srgbClr val="04182D"/>
                </a:solidFill>
                <a:latin typeface="Courier New"/>
                <a:cs typeface="Courier New"/>
              </a:rPr>
              <a:t>=</a:t>
            </a:r>
            <a:r>
              <a:rPr sz="1761" spc="4" dirty="0">
                <a:solidFill>
                  <a:srgbClr val="04182D"/>
                </a:solidFill>
                <a:latin typeface="Courier New"/>
                <a:cs typeface="Courier New"/>
              </a:rPr>
              <a:t> </a:t>
            </a:r>
            <a:r>
              <a:rPr sz="1761" dirty="0">
                <a:solidFill>
                  <a:srgbClr val="04182D"/>
                </a:solidFill>
                <a:latin typeface="Courier New"/>
                <a:cs typeface="Courier New"/>
              </a:rPr>
              <a:t>[</a:t>
            </a:r>
            <a:r>
              <a:rPr sz="1761" dirty="0">
                <a:solidFill>
                  <a:srgbClr val="BE2F72"/>
                </a:solidFill>
                <a:latin typeface="Courier New"/>
                <a:cs typeface="Courier New"/>
              </a:rPr>
              <a:t>"breed"</a:t>
            </a:r>
            <a:r>
              <a:rPr sz="1761" dirty="0">
                <a:solidFill>
                  <a:srgbClr val="04182D"/>
                </a:solidFill>
                <a:latin typeface="Courier New"/>
                <a:cs typeface="Courier New"/>
              </a:rPr>
              <a:t>,</a:t>
            </a:r>
            <a:r>
              <a:rPr sz="1761" spc="4" dirty="0">
                <a:solidFill>
                  <a:srgbClr val="04182D"/>
                </a:solidFill>
                <a:latin typeface="Courier New"/>
                <a:cs typeface="Courier New"/>
              </a:rPr>
              <a:t> </a:t>
            </a:r>
            <a:r>
              <a:rPr sz="1761" dirty="0">
                <a:solidFill>
                  <a:srgbClr val="BE2F72"/>
                </a:solidFill>
                <a:latin typeface="Courier New"/>
                <a:cs typeface="Courier New"/>
              </a:rPr>
              <a:t>"height_cm"</a:t>
            </a:r>
            <a:r>
              <a:rPr sz="1761" dirty="0">
                <a:solidFill>
                  <a:srgbClr val="04182D"/>
                </a:solidFill>
                <a:latin typeface="Courier New"/>
                <a:cs typeface="Courier New"/>
              </a:rPr>
              <a:t>] </a:t>
            </a:r>
            <a:r>
              <a:rPr sz="1761" spc="-1045" dirty="0">
                <a:solidFill>
                  <a:srgbClr val="04182D"/>
                </a:solidFill>
                <a:latin typeface="Courier New"/>
                <a:cs typeface="Courier New"/>
              </a:rPr>
              <a:t> </a:t>
            </a:r>
            <a:r>
              <a:rPr sz="1761" dirty="0">
                <a:solidFill>
                  <a:srgbClr val="04182D"/>
                </a:solidFill>
                <a:latin typeface="Courier New"/>
                <a:cs typeface="Courier New"/>
              </a:rPr>
              <a:t>dogs[cols_to_subset]</a:t>
            </a:r>
            <a:endParaRPr sz="1761">
              <a:solidFill>
                <a:prstClr val="black"/>
              </a:solidFill>
              <a:latin typeface="Courier New"/>
              <a:cs typeface="Courier New"/>
            </a:endParaRPr>
          </a:p>
        </p:txBody>
      </p:sp>
      <p:sp>
        <p:nvSpPr>
          <p:cNvPr id="10" name="object 10"/>
          <p:cNvSpPr txBox="1"/>
          <p:nvPr/>
        </p:nvSpPr>
        <p:spPr>
          <a:xfrm>
            <a:off x="6342384" y="2181638"/>
            <a:ext cx="3384274" cy="3102644"/>
          </a:xfrm>
          <a:prstGeom prst="rect">
            <a:avLst/>
          </a:prstGeom>
        </p:spPr>
        <p:txBody>
          <a:bodyPr vert="horz" wrap="square" lIns="0" tIns="125730" rIns="0" bIns="0" rtlCol="0">
            <a:spAutoFit/>
          </a:bodyPr>
          <a:lstStyle/>
          <a:p>
            <a:pPr marL="1221009" defTabSz="715609">
              <a:spcBef>
                <a:spcPts val="990"/>
              </a:spcBef>
              <a:tabLst>
                <a:tab pos="2162731" algn="l"/>
              </a:tabLst>
            </a:pPr>
            <a:r>
              <a:rPr sz="1761" dirty="0">
                <a:solidFill>
                  <a:srgbClr val="FFFFFF"/>
                </a:solidFill>
                <a:latin typeface="Courier New"/>
                <a:cs typeface="Courier New"/>
              </a:rPr>
              <a:t>breed	height_cm</a:t>
            </a:r>
            <a:endParaRPr sz="1761">
              <a:solidFill>
                <a:prstClr val="black"/>
              </a:solidFill>
              <a:latin typeface="Courier New"/>
              <a:cs typeface="Courier New"/>
            </a:endParaRPr>
          </a:p>
          <a:p>
            <a:pPr marL="816987" indent="-807545" defTabSz="715609">
              <a:spcBef>
                <a:spcPts val="916"/>
              </a:spcBef>
              <a:buFontTx/>
              <a:buAutoNum type="arabicPlain"/>
              <a:tabLst>
                <a:tab pos="816987" algn="l"/>
                <a:tab pos="817484" algn="l"/>
                <a:tab pos="3104949" algn="l"/>
              </a:tabLst>
            </a:pPr>
            <a:r>
              <a:rPr sz="1761" dirty="0">
                <a:solidFill>
                  <a:srgbClr val="FFFFFF"/>
                </a:solidFill>
                <a:latin typeface="Courier New"/>
                <a:cs typeface="Courier New"/>
              </a:rPr>
              <a:t>Labrador	56</a:t>
            </a:r>
            <a:endParaRPr sz="1761">
              <a:solidFill>
                <a:prstClr val="black"/>
              </a:solidFill>
              <a:latin typeface="Courier New"/>
              <a:cs typeface="Courier New"/>
            </a:endParaRPr>
          </a:p>
          <a:p>
            <a:pPr marL="1086335" indent="-1076893" defTabSz="715609">
              <a:spcBef>
                <a:spcPts val="912"/>
              </a:spcBef>
              <a:buFontTx/>
              <a:buAutoNum type="arabicPlain"/>
              <a:tabLst>
                <a:tab pos="1086335" algn="l"/>
                <a:tab pos="1086832" algn="l"/>
                <a:tab pos="3104949" algn="l"/>
              </a:tabLst>
            </a:pPr>
            <a:r>
              <a:rPr sz="1761" dirty="0">
                <a:solidFill>
                  <a:srgbClr val="FFFFFF"/>
                </a:solidFill>
                <a:latin typeface="Courier New"/>
                <a:cs typeface="Courier New"/>
              </a:rPr>
              <a:t>Poodle	43</a:t>
            </a:r>
            <a:endParaRPr sz="1761">
              <a:solidFill>
                <a:prstClr val="black"/>
              </a:solidFill>
              <a:latin typeface="Courier New"/>
              <a:cs typeface="Courier New"/>
            </a:endParaRPr>
          </a:p>
          <a:p>
            <a:pPr marL="682314" indent="-672872" defTabSz="715609">
              <a:spcBef>
                <a:spcPts val="916"/>
              </a:spcBef>
              <a:buFontTx/>
              <a:buAutoNum type="arabicPlain"/>
              <a:tabLst>
                <a:tab pos="682314" algn="l"/>
                <a:tab pos="682811" algn="l"/>
                <a:tab pos="3104949" algn="l"/>
              </a:tabLst>
            </a:pPr>
            <a:r>
              <a:rPr sz="1761" dirty="0">
                <a:solidFill>
                  <a:srgbClr val="FFFFFF"/>
                </a:solidFill>
                <a:latin typeface="Courier New"/>
                <a:cs typeface="Courier New"/>
              </a:rPr>
              <a:t>Chow Chow	46</a:t>
            </a:r>
            <a:endParaRPr sz="1761">
              <a:solidFill>
                <a:prstClr val="black"/>
              </a:solidFill>
              <a:latin typeface="Courier New"/>
              <a:cs typeface="Courier New"/>
            </a:endParaRPr>
          </a:p>
          <a:p>
            <a:pPr marL="682314" indent="-672872" defTabSz="715609">
              <a:spcBef>
                <a:spcPts val="916"/>
              </a:spcBef>
              <a:buFontTx/>
              <a:buAutoNum type="arabicPlain"/>
              <a:tabLst>
                <a:tab pos="682314" algn="l"/>
                <a:tab pos="682811" algn="l"/>
                <a:tab pos="3104949" algn="l"/>
              </a:tabLst>
            </a:pPr>
            <a:r>
              <a:rPr sz="1761" dirty="0">
                <a:solidFill>
                  <a:srgbClr val="FFFFFF"/>
                </a:solidFill>
                <a:latin typeface="Courier New"/>
                <a:cs typeface="Courier New"/>
              </a:rPr>
              <a:t>Schnauzer	49</a:t>
            </a:r>
            <a:endParaRPr sz="1761">
              <a:solidFill>
                <a:prstClr val="black"/>
              </a:solidFill>
              <a:latin typeface="Courier New"/>
              <a:cs typeface="Courier New"/>
            </a:endParaRPr>
          </a:p>
          <a:p>
            <a:pPr marL="816987" indent="-807545" defTabSz="715609">
              <a:spcBef>
                <a:spcPts val="916"/>
              </a:spcBef>
              <a:buFontTx/>
              <a:buAutoNum type="arabicPlain"/>
              <a:tabLst>
                <a:tab pos="816987" algn="l"/>
                <a:tab pos="817484" algn="l"/>
                <a:tab pos="3104949" algn="l"/>
              </a:tabLst>
            </a:pPr>
            <a:r>
              <a:rPr sz="1761" dirty="0">
                <a:solidFill>
                  <a:srgbClr val="FFFFFF"/>
                </a:solidFill>
                <a:latin typeface="Courier New"/>
                <a:cs typeface="Courier New"/>
              </a:rPr>
              <a:t>Labrador	59</a:t>
            </a:r>
            <a:endParaRPr sz="1761">
              <a:solidFill>
                <a:prstClr val="black"/>
              </a:solidFill>
              <a:latin typeface="Courier New"/>
              <a:cs typeface="Courier New"/>
            </a:endParaRPr>
          </a:p>
          <a:p>
            <a:pPr marL="682314" indent="-672872" defTabSz="715609">
              <a:spcBef>
                <a:spcPts val="912"/>
              </a:spcBef>
              <a:buFontTx/>
              <a:buAutoNum type="arabicPlain"/>
              <a:tabLst>
                <a:tab pos="682314" algn="l"/>
                <a:tab pos="682811" algn="l"/>
                <a:tab pos="3104949" algn="l"/>
              </a:tabLst>
            </a:pPr>
            <a:r>
              <a:rPr sz="1761" dirty="0">
                <a:solidFill>
                  <a:srgbClr val="FFFFFF"/>
                </a:solidFill>
                <a:latin typeface="Courier New"/>
                <a:cs typeface="Courier New"/>
              </a:rPr>
              <a:t>Chihuahua	18</a:t>
            </a:r>
            <a:endParaRPr sz="1761">
              <a:solidFill>
                <a:prstClr val="black"/>
              </a:solidFill>
              <a:latin typeface="Courier New"/>
              <a:cs typeface="Courier New"/>
            </a:endParaRPr>
          </a:p>
          <a:p>
            <a:pPr marL="413463" indent="-404021" defTabSz="715609">
              <a:spcBef>
                <a:spcPts val="916"/>
              </a:spcBef>
              <a:buFontTx/>
              <a:buAutoNum type="arabicPlain"/>
              <a:tabLst>
                <a:tab pos="413463" algn="l"/>
                <a:tab pos="413960" algn="l"/>
                <a:tab pos="3104949" algn="l"/>
              </a:tabLst>
            </a:pPr>
            <a:r>
              <a:rPr sz="1761" dirty="0">
                <a:solidFill>
                  <a:srgbClr val="FFFFFF"/>
                </a:solidFill>
                <a:latin typeface="Courier New"/>
                <a:cs typeface="Courier New"/>
              </a:rPr>
              <a:t>St. Bernard	77</a:t>
            </a:r>
            <a:endParaRPr sz="1761">
              <a:solidFill>
                <a:prstClr val="black"/>
              </a:solidFill>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3313706"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522" spc="-188" dirty="0"/>
              <a:t>r</a:t>
            </a:r>
            <a:r>
              <a:rPr sz="3522" spc="-199" dirty="0"/>
              <a:t>o</a:t>
            </a:r>
            <a:r>
              <a:rPr sz="3835" spc="74" dirty="0">
                <a:latin typeface="Arial"/>
                <a:cs typeface="Arial"/>
              </a:rPr>
              <a:t>w</a:t>
            </a:r>
            <a:r>
              <a:rPr sz="3522" spc="-164" dirty="0"/>
              <a:t>s</a:t>
            </a:r>
            <a:endParaRPr sz="3522">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3332590"/>
          </a:xfrm>
          <a:custGeom>
            <a:avLst/>
            <a:gdLst/>
            <a:ahLst/>
            <a:cxnLst/>
            <a:rect l="l" t="t" r="r" b="b"/>
            <a:pathLst>
              <a:path w="14575155" h="4258310">
                <a:moveTo>
                  <a:pt x="14498413" y="4257840"/>
                </a:moveTo>
                <a:lnTo>
                  <a:pt x="76505" y="4257840"/>
                </a:lnTo>
                <a:lnTo>
                  <a:pt x="71180" y="4257315"/>
                </a:lnTo>
                <a:lnTo>
                  <a:pt x="31920" y="4241054"/>
                </a:lnTo>
                <a:lnTo>
                  <a:pt x="4175" y="4202326"/>
                </a:lnTo>
                <a:lnTo>
                  <a:pt x="0" y="4181336"/>
                </a:lnTo>
                <a:lnTo>
                  <a:pt x="0" y="4175959"/>
                </a:lnTo>
                <a:lnTo>
                  <a:pt x="0" y="76505"/>
                </a:lnTo>
                <a:lnTo>
                  <a:pt x="16786" y="31919"/>
                </a:lnTo>
                <a:lnTo>
                  <a:pt x="55513" y="4175"/>
                </a:lnTo>
                <a:lnTo>
                  <a:pt x="76505" y="0"/>
                </a:lnTo>
                <a:lnTo>
                  <a:pt x="14498413" y="0"/>
                </a:lnTo>
                <a:lnTo>
                  <a:pt x="14542998" y="16786"/>
                </a:lnTo>
                <a:lnTo>
                  <a:pt x="14570742" y="55513"/>
                </a:lnTo>
                <a:lnTo>
                  <a:pt x="14574918" y="76505"/>
                </a:lnTo>
                <a:lnTo>
                  <a:pt x="14574918" y="4181336"/>
                </a:lnTo>
                <a:lnTo>
                  <a:pt x="14558132" y="4225920"/>
                </a:lnTo>
                <a:lnTo>
                  <a:pt x="14519404" y="4253664"/>
                </a:lnTo>
                <a:lnTo>
                  <a:pt x="14503737" y="4257315"/>
                </a:lnTo>
                <a:lnTo>
                  <a:pt x="14498413" y="4257840"/>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2980248" cy="281510"/>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a:t>
            </a:r>
            <a:r>
              <a:rPr sz="1761" dirty="0">
                <a:solidFill>
                  <a:srgbClr val="BE2F72"/>
                </a:solidFill>
                <a:latin typeface="Courier New"/>
                <a:cs typeface="Courier New"/>
              </a:rPr>
              <a:t>"height_cm"</a:t>
            </a:r>
            <a:r>
              <a:rPr sz="1761" dirty="0">
                <a:solidFill>
                  <a:srgbClr val="04182D"/>
                </a:solidFill>
                <a:latin typeface="Courier New"/>
                <a:cs typeface="Courier New"/>
              </a:rPr>
              <a:t>]</a:t>
            </a:r>
            <a:r>
              <a:rPr sz="1761" spc="-16" dirty="0">
                <a:solidFill>
                  <a:srgbClr val="04182D"/>
                </a:solidFill>
                <a:latin typeface="Courier New"/>
                <a:cs typeface="Courier New"/>
              </a:rPr>
              <a:t> </a:t>
            </a:r>
            <a:r>
              <a:rPr sz="1761" dirty="0">
                <a:solidFill>
                  <a:srgbClr val="04182D"/>
                </a:solidFill>
                <a:latin typeface="Courier New"/>
                <a:cs typeface="Courier New"/>
              </a:rPr>
              <a:t>&gt;</a:t>
            </a:r>
            <a:r>
              <a:rPr sz="1761" spc="-12" dirty="0">
                <a:solidFill>
                  <a:srgbClr val="04182D"/>
                </a:solidFill>
                <a:latin typeface="Courier New"/>
                <a:cs typeface="Courier New"/>
              </a:rPr>
              <a:t> </a:t>
            </a:r>
            <a:r>
              <a:rPr sz="1761" dirty="0">
                <a:solidFill>
                  <a:srgbClr val="BE2F72"/>
                </a:solidFill>
                <a:latin typeface="Courier New"/>
                <a:cs typeface="Courier New"/>
              </a:rPr>
              <a:t>50</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1929165"/>
          <a:ext cx="3824576" cy="2966829"/>
        </p:xfrm>
        <a:graphic>
          <a:graphicData uri="http://schemas.openxmlformats.org/drawingml/2006/table">
            <a:tbl>
              <a:tblPr firstRow="1" bandRow="1">
                <a:tableStyleId>{2D5ABB26-0587-4C30-8999-92F81FD0307C}</a:tableStyleId>
              </a:tblPr>
              <a:tblGrid>
                <a:gridCol w="705181">
                  <a:extLst>
                    <a:ext uri="{9D8B030D-6E8A-4147-A177-3AD203B41FA5}">
                      <a16:colId xmlns:a16="http://schemas.microsoft.com/office/drawing/2014/main" val="20000"/>
                    </a:ext>
                  </a:extLst>
                </a:gridCol>
                <a:gridCol w="1547522">
                  <a:extLst>
                    <a:ext uri="{9D8B030D-6E8A-4147-A177-3AD203B41FA5}">
                      <a16:colId xmlns:a16="http://schemas.microsoft.com/office/drawing/2014/main" val="20001"/>
                    </a:ext>
                  </a:extLst>
                </a:gridCol>
                <a:gridCol w="941733">
                  <a:extLst>
                    <a:ext uri="{9D8B030D-6E8A-4147-A177-3AD203B41FA5}">
                      <a16:colId xmlns:a16="http://schemas.microsoft.com/office/drawing/2014/main" val="20002"/>
                    </a:ext>
                  </a:extLst>
                </a:gridCol>
                <a:gridCol w="630140">
                  <a:extLst>
                    <a:ext uri="{9D8B030D-6E8A-4147-A177-3AD203B41FA5}">
                      <a16:colId xmlns:a16="http://schemas.microsoft.com/office/drawing/2014/main" val="20003"/>
                    </a:ext>
                  </a:extLst>
                </a:gridCol>
              </a:tblGrid>
              <a:tr h="330972">
                <a:tc>
                  <a:txBody>
                    <a:bodyPr/>
                    <a:lstStyle/>
                    <a:p>
                      <a:pPr marL="31750" marR="3175">
                        <a:lnSpc>
                          <a:spcPts val="2640"/>
                        </a:lnSpc>
                      </a:pPr>
                      <a:r>
                        <a:rPr sz="1800" dirty="0">
                          <a:solidFill>
                            <a:srgbClr val="FFFFFF"/>
                          </a:solidFill>
                          <a:latin typeface="Courier New"/>
                          <a:cs typeface="Courier New"/>
                        </a:rPr>
                        <a:t>0</a:t>
                      </a:r>
                      <a:endParaRPr sz="1800">
                        <a:latin typeface="Courier New"/>
                        <a:cs typeface="Courier New"/>
                      </a:endParaRPr>
                    </a:p>
                  </a:txBody>
                  <a:tcPr marL="0" marR="0" marT="0" marB="0"/>
                </a:tc>
                <a:tc>
                  <a:txBody>
                    <a:bodyPr/>
                    <a:lstStyle/>
                    <a:p>
                      <a:pPr marL="171450">
                        <a:lnSpc>
                          <a:spcPts val="2640"/>
                        </a:lnSpc>
                      </a:pPr>
                      <a:r>
                        <a:rPr sz="1800" dirty="0">
                          <a:solidFill>
                            <a:srgbClr val="FFFFFF"/>
                          </a:solidFill>
                          <a:latin typeface="Courier New"/>
                          <a:cs typeface="Courier New"/>
                        </a:rPr>
                        <a:t>True</a:t>
                      </a:r>
                      <a:endParaRPr sz="1800">
                        <a:latin typeface="Courier New"/>
                        <a:cs typeface="Courier New"/>
                      </a:endParaRPr>
                    </a:p>
                  </a:txBody>
                  <a:tcPr marL="0" marR="0" marT="0" marB="0"/>
                </a:tc>
                <a:tc gridSpan="2">
                  <a:txBody>
                    <a:bodyPr/>
                    <a:lstStyle/>
                    <a:p>
                      <a:pPr>
                        <a:lnSpc>
                          <a:spcPct val="100000"/>
                        </a:lnSpc>
                      </a:pPr>
                      <a:endParaRPr sz="20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84147">
                <a:tc>
                  <a:txBody>
                    <a:bodyPr/>
                    <a:lstStyle/>
                    <a:p>
                      <a:pPr marL="31750" marR="3175">
                        <a:lnSpc>
                          <a:spcPct val="100000"/>
                        </a:lnSpc>
                        <a:spcBef>
                          <a:spcPts val="475"/>
                        </a:spcBef>
                      </a:pPr>
                      <a:r>
                        <a:rPr sz="1800" dirty="0">
                          <a:solidFill>
                            <a:srgbClr val="FFFFFF"/>
                          </a:solidFill>
                          <a:latin typeface="Courier New"/>
                          <a:cs typeface="Courier New"/>
                        </a:rPr>
                        <a:t>1</a:t>
                      </a:r>
                      <a:endParaRPr sz="1800">
                        <a:latin typeface="Courier New"/>
                        <a:cs typeface="Courier New"/>
                      </a:endParaRPr>
                    </a:p>
                  </a:txBody>
                  <a:tcPr marL="0" marR="0" marT="47211" marB="0"/>
                </a:tc>
                <a:tc>
                  <a:txBody>
                    <a:bodyPr/>
                    <a:lstStyle/>
                    <a:p>
                      <a:pPr>
                        <a:lnSpc>
                          <a:spcPct val="100000"/>
                        </a:lnSpc>
                        <a:spcBef>
                          <a:spcPts val="475"/>
                        </a:spcBef>
                      </a:pPr>
                      <a:r>
                        <a:rPr sz="1800" dirty="0">
                          <a:solidFill>
                            <a:srgbClr val="FFFFFF"/>
                          </a:solidFill>
                          <a:latin typeface="Courier New"/>
                          <a:cs typeface="Courier New"/>
                        </a:rPr>
                        <a:t>False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1"/>
                  </a:ext>
                </a:extLst>
              </a:tr>
              <a:tr h="384147">
                <a:tc>
                  <a:txBody>
                    <a:bodyPr/>
                    <a:lstStyle/>
                    <a:p>
                      <a:pPr marL="31750" marR="3175">
                        <a:lnSpc>
                          <a:spcPct val="100000"/>
                        </a:lnSpc>
                        <a:spcBef>
                          <a:spcPts val="475"/>
                        </a:spcBef>
                      </a:pPr>
                      <a:r>
                        <a:rPr sz="1800" dirty="0">
                          <a:solidFill>
                            <a:srgbClr val="FFFFFF"/>
                          </a:solidFill>
                          <a:latin typeface="Courier New"/>
                          <a:cs typeface="Courier New"/>
                        </a:rPr>
                        <a:t>2</a:t>
                      </a:r>
                      <a:endParaRPr sz="1800">
                        <a:latin typeface="Courier New"/>
                        <a:cs typeface="Courier New"/>
                      </a:endParaRPr>
                    </a:p>
                  </a:txBody>
                  <a:tcPr marL="0" marR="0" marT="47211" marB="0"/>
                </a:tc>
                <a:tc>
                  <a:txBody>
                    <a:bodyPr/>
                    <a:lstStyle/>
                    <a:p>
                      <a:pPr>
                        <a:lnSpc>
                          <a:spcPct val="100000"/>
                        </a:lnSpc>
                        <a:spcBef>
                          <a:spcPts val="475"/>
                        </a:spcBef>
                      </a:pPr>
                      <a:r>
                        <a:rPr sz="1800" dirty="0">
                          <a:solidFill>
                            <a:srgbClr val="FFFFFF"/>
                          </a:solidFill>
                          <a:latin typeface="Courier New"/>
                          <a:cs typeface="Courier New"/>
                        </a:rPr>
                        <a:t>False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2"/>
                  </a:ext>
                </a:extLst>
              </a:tr>
              <a:tr h="384147">
                <a:tc>
                  <a:txBody>
                    <a:bodyPr/>
                    <a:lstStyle/>
                    <a:p>
                      <a:pPr marL="31750" marR="3175">
                        <a:lnSpc>
                          <a:spcPct val="100000"/>
                        </a:lnSpc>
                        <a:spcBef>
                          <a:spcPts val="475"/>
                        </a:spcBef>
                      </a:pPr>
                      <a:r>
                        <a:rPr sz="1800" dirty="0">
                          <a:solidFill>
                            <a:srgbClr val="FFFFFF"/>
                          </a:solidFill>
                          <a:latin typeface="Courier New"/>
                          <a:cs typeface="Courier New"/>
                        </a:rPr>
                        <a:t>3</a:t>
                      </a:r>
                      <a:endParaRPr sz="1800">
                        <a:latin typeface="Courier New"/>
                        <a:cs typeface="Courier New"/>
                      </a:endParaRPr>
                    </a:p>
                  </a:txBody>
                  <a:tcPr marL="0" marR="0" marT="47211" marB="0"/>
                </a:tc>
                <a:tc>
                  <a:txBody>
                    <a:bodyPr/>
                    <a:lstStyle/>
                    <a:p>
                      <a:pPr>
                        <a:lnSpc>
                          <a:spcPct val="100000"/>
                        </a:lnSpc>
                        <a:spcBef>
                          <a:spcPts val="475"/>
                        </a:spcBef>
                      </a:pPr>
                      <a:r>
                        <a:rPr sz="1800" dirty="0">
                          <a:solidFill>
                            <a:srgbClr val="FFFFFF"/>
                          </a:solidFill>
                          <a:latin typeface="Courier New"/>
                          <a:cs typeface="Courier New"/>
                        </a:rPr>
                        <a:t>False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3"/>
                  </a:ext>
                </a:extLst>
              </a:tr>
              <a:tr h="384147">
                <a:tc>
                  <a:txBody>
                    <a:bodyPr/>
                    <a:lstStyle/>
                    <a:p>
                      <a:pPr marL="31750" marR="3175">
                        <a:lnSpc>
                          <a:spcPct val="100000"/>
                        </a:lnSpc>
                        <a:spcBef>
                          <a:spcPts val="475"/>
                        </a:spcBef>
                      </a:pPr>
                      <a:r>
                        <a:rPr sz="1800" dirty="0">
                          <a:solidFill>
                            <a:srgbClr val="FFFFFF"/>
                          </a:solidFill>
                          <a:latin typeface="Courier New"/>
                          <a:cs typeface="Courier New"/>
                        </a:rPr>
                        <a:t>4</a:t>
                      </a:r>
                      <a:endParaRPr sz="1800">
                        <a:latin typeface="Courier New"/>
                        <a:cs typeface="Courier New"/>
                      </a:endParaRPr>
                    </a:p>
                  </a:txBody>
                  <a:tcPr marL="0" marR="0" marT="47211" marB="0"/>
                </a:tc>
                <a:tc>
                  <a:txBody>
                    <a:bodyPr/>
                    <a:lstStyle/>
                    <a:p>
                      <a:pPr marL="171450">
                        <a:lnSpc>
                          <a:spcPct val="100000"/>
                        </a:lnSpc>
                        <a:spcBef>
                          <a:spcPts val="475"/>
                        </a:spcBef>
                      </a:pPr>
                      <a:r>
                        <a:rPr sz="1800" dirty="0">
                          <a:solidFill>
                            <a:srgbClr val="FFFFFF"/>
                          </a:solidFill>
                          <a:latin typeface="Courier New"/>
                          <a:cs typeface="Courier New"/>
                        </a:rPr>
                        <a:t>True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4"/>
                  </a:ext>
                </a:extLst>
              </a:tr>
              <a:tr h="384147">
                <a:tc>
                  <a:txBody>
                    <a:bodyPr/>
                    <a:lstStyle/>
                    <a:p>
                      <a:pPr marL="31750" marR="3175">
                        <a:lnSpc>
                          <a:spcPct val="100000"/>
                        </a:lnSpc>
                        <a:spcBef>
                          <a:spcPts val="475"/>
                        </a:spcBef>
                      </a:pPr>
                      <a:r>
                        <a:rPr sz="1800" dirty="0">
                          <a:solidFill>
                            <a:srgbClr val="FFFFFF"/>
                          </a:solidFill>
                          <a:latin typeface="Courier New"/>
                          <a:cs typeface="Courier New"/>
                        </a:rPr>
                        <a:t>5</a:t>
                      </a:r>
                      <a:endParaRPr sz="1800">
                        <a:latin typeface="Courier New"/>
                        <a:cs typeface="Courier New"/>
                      </a:endParaRPr>
                    </a:p>
                  </a:txBody>
                  <a:tcPr marL="0" marR="0" marT="47211" marB="0"/>
                </a:tc>
                <a:tc>
                  <a:txBody>
                    <a:bodyPr/>
                    <a:lstStyle/>
                    <a:p>
                      <a:pPr>
                        <a:lnSpc>
                          <a:spcPct val="100000"/>
                        </a:lnSpc>
                        <a:spcBef>
                          <a:spcPts val="475"/>
                        </a:spcBef>
                      </a:pPr>
                      <a:r>
                        <a:rPr sz="1800" dirty="0">
                          <a:solidFill>
                            <a:srgbClr val="FFFFFF"/>
                          </a:solidFill>
                          <a:latin typeface="Courier New"/>
                          <a:cs typeface="Courier New"/>
                        </a:rPr>
                        <a:t>False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5"/>
                  </a:ext>
                </a:extLst>
              </a:tr>
              <a:tr h="384147">
                <a:tc>
                  <a:txBody>
                    <a:bodyPr/>
                    <a:lstStyle/>
                    <a:p>
                      <a:pPr marL="31750" marR="3175">
                        <a:lnSpc>
                          <a:spcPct val="100000"/>
                        </a:lnSpc>
                        <a:spcBef>
                          <a:spcPts val="475"/>
                        </a:spcBef>
                      </a:pPr>
                      <a:r>
                        <a:rPr sz="1800" dirty="0">
                          <a:solidFill>
                            <a:srgbClr val="FFFFFF"/>
                          </a:solidFill>
                          <a:latin typeface="Courier New"/>
                          <a:cs typeface="Courier New"/>
                        </a:rPr>
                        <a:t>6</a:t>
                      </a:r>
                      <a:endParaRPr sz="1800">
                        <a:latin typeface="Courier New"/>
                        <a:cs typeface="Courier New"/>
                      </a:endParaRPr>
                    </a:p>
                  </a:txBody>
                  <a:tcPr marL="0" marR="0" marT="47211" marB="0"/>
                </a:tc>
                <a:tc>
                  <a:txBody>
                    <a:bodyPr/>
                    <a:lstStyle/>
                    <a:p>
                      <a:pPr marL="171450">
                        <a:lnSpc>
                          <a:spcPct val="100000"/>
                        </a:lnSpc>
                        <a:spcBef>
                          <a:spcPts val="475"/>
                        </a:spcBef>
                      </a:pPr>
                      <a:r>
                        <a:rPr sz="1800" dirty="0">
                          <a:solidFill>
                            <a:srgbClr val="FFFFFF"/>
                          </a:solidFill>
                          <a:latin typeface="Courier New"/>
                          <a:cs typeface="Courier New"/>
                        </a:rPr>
                        <a:t>True</a:t>
                      </a:r>
                      <a:endParaRPr sz="1800">
                        <a:latin typeface="Courier New"/>
                        <a:cs typeface="Courier New"/>
                      </a:endParaRPr>
                    </a:p>
                  </a:txBody>
                  <a:tcPr marL="0" marR="0" marT="47211"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6"/>
                  </a:ext>
                </a:extLst>
              </a:tr>
              <a:tr h="330972">
                <a:tc>
                  <a:txBody>
                    <a:bodyPr/>
                    <a:lstStyle/>
                    <a:p>
                      <a:pPr marL="31750">
                        <a:lnSpc>
                          <a:spcPct val="100000"/>
                        </a:lnSpc>
                        <a:spcBef>
                          <a:spcPts val="475"/>
                        </a:spcBef>
                      </a:pPr>
                      <a:r>
                        <a:rPr sz="1800" dirty="0">
                          <a:solidFill>
                            <a:srgbClr val="FFFFFF"/>
                          </a:solidFill>
                          <a:latin typeface="Courier New"/>
                          <a:cs typeface="Courier New"/>
                        </a:rPr>
                        <a:t>Name:</a:t>
                      </a:r>
                      <a:endParaRPr sz="1800">
                        <a:latin typeface="Courier New"/>
                        <a:cs typeface="Courier New"/>
                      </a:endParaRPr>
                    </a:p>
                  </a:txBody>
                  <a:tcPr marL="0" marR="0" marT="47211" marB="0"/>
                </a:tc>
                <a:tc>
                  <a:txBody>
                    <a:bodyPr/>
                    <a:lstStyle/>
                    <a:p>
                      <a:pPr marL="171450">
                        <a:lnSpc>
                          <a:spcPct val="100000"/>
                        </a:lnSpc>
                        <a:spcBef>
                          <a:spcPts val="475"/>
                        </a:spcBef>
                      </a:pPr>
                      <a:r>
                        <a:rPr sz="1800" dirty="0">
                          <a:solidFill>
                            <a:srgbClr val="FFFFFF"/>
                          </a:solidFill>
                          <a:latin typeface="Courier New"/>
                          <a:cs typeface="Courier New"/>
                        </a:rPr>
                        <a:t>height_cm,</a:t>
                      </a:r>
                      <a:endParaRPr sz="1800">
                        <a:latin typeface="Courier New"/>
                        <a:cs typeface="Courier New"/>
                      </a:endParaRPr>
                    </a:p>
                  </a:txBody>
                  <a:tcPr marL="0" marR="0" marT="47211" marB="0"/>
                </a:tc>
                <a:tc>
                  <a:txBody>
                    <a:bodyPr/>
                    <a:lstStyle/>
                    <a:p>
                      <a:pPr marL="85725">
                        <a:lnSpc>
                          <a:spcPct val="100000"/>
                        </a:lnSpc>
                        <a:spcBef>
                          <a:spcPts val="475"/>
                        </a:spcBef>
                      </a:pPr>
                      <a:r>
                        <a:rPr sz="1800" dirty="0">
                          <a:solidFill>
                            <a:srgbClr val="FFFFFF"/>
                          </a:solidFill>
                          <a:latin typeface="Courier New"/>
                          <a:cs typeface="Courier New"/>
                        </a:rPr>
                        <a:t>dtype:</a:t>
                      </a:r>
                      <a:endParaRPr sz="1800">
                        <a:latin typeface="Courier New"/>
                        <a:cs typeface="Courier New"/>
                      </a:endParaRPr>
                    </a:p>
                  </a:txBody>
                  <a:tcPr marL="0" marR="0" marT="47211" marB="0"/>
                </a:tc>
                <a:tc>
                  <a:txBody>
                    <a:bodyPr/>
                    <a:lstStyle/>
                    <a:p>
                      <a:pPr marL="85725">
                        <a:lnSpc>
                          <a:spcPct val="100000"/>
                        </a:lnSpc>
                        <a:spcBef>
                          <a:spcPts val="475"/>
                        </a:spcBef>
                      </a:pPr>
                      <a:r>
                        <a:rPr sz="1800" dirty="0">
                          <a:solidFill>
                            <a:srgbClr val="FFFFFF"/>
                          </a:solidFill>
                          <a:latin typeface="Courier New"/>
                          <a:cs typeface="Courier New"/>
                        </a:rPr>
                        <a:t>bool</a:t>
                      </a:r>
                      <a:endParaRPr sz="1800">
                        <a:latin typeface="Courier New"/>
                        <a:cs typeface="Courier New"/>
                      </a:endParaRPr>
                    </a:p>
                  </a:txBody>
                  <a:tcPr marL="0" marR="0" marT="47211" marB="0"/>
                </a:tc>
                <a:extLst>
                  <a:ext uri="{0D108BD9-81ED-4DB2-BD59-A6C34878D82A}">
                    <a16:rowId xmlns:a16="http://schemas.microsoft.com/office/drawing/2014/main" val="10007"/>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43"/>
            <a:ext cx="3313706"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522" spc="-188" dirty="0"/>
              <a:t>r</a:t>
            </a:r>
            <a:r>
              <a:rPr sz="3522" spc="-199" dirty="0"/>
              <a:t>o</a:t>
            </a:r>
            <a:r>
              <a:rPr sz="3835" spc="74" dirty="0">
                <a:latin typeface="Arial"/>
                <a:cs typeface="Arial"/>
              </a:rPr>
              <a:t>w</a:t>
            </a:r>
            <a:r>
              <a:rPr sz="3522" spc="-164" dirty="0"/>
              <a:t>s</a:t>
            </a:r>
            <a:endParaRPr sz="3522">
              <a:latin typeface="Arial"/>
              <a:cs typeface="Arial"/>
            </a:endParaRPr>
          </a:p>
        </p:txBody>
      </p:sp>
      <p:sp>
        <p:nvSpPr>
          <p:cNvPr id="3" name="object 3"/>
          <p:cNvSpPr/>
          <p:nvPr/>
        </p:nvSpPr>
        <p:spPr>
          <a:xfrm>
            <a:off x="392770" y="913176"/>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32"/>
            <a:ext cx="11406643" cy="1794510"/>
          </a:xfrm>
          <a:custGeom>
            <a:avLst/>
            <a:gdLst/>
            <a:ahLst/>
            <a:cxnLst/>
            <a:rect l="l" t="t" r="r" b="b"/>
            <a:pathLst>
              <a:path w="14575155" h="2292985">
                <a:moveTo>
                  <a:pt x="14498413" y="2292683"/>
                </a:moveTo>
                <a:lnTo>
                  <a:pt x="76505" y="2292683"/>
                </a:lnTo>
                <a:lnTo>
                  <a:pt x="71180" y="2292159"/>
                </a:lnTo>
                <a:lnTo>
                  <a:pt x="31920" y="2275897"/>
                </a:lnTo>
                <a:lnTo>
                  <a:pt x="4175" y="2237169"/>
                </a:lnTo>
                <a:lnTo>
                  <a:pt x="0" y="2216178"/>
                </a:lnTo>
                <a:lnTo>
                  <a:pt x="0" y="2210802"/>
                </a:lnTo>
                <a:lnTo>
                  <a:pt x="0" y="76505"/>
                </a:lnTo>
                <a:lnTo>
                  <a:pt x="16786" y="31919"/>
                </a:lnTo>
                <a:lnTo>
                  <a:pt x="55513" y="4175"/>
                </a:lnTo>
                <a:lnTo>
                  <a:pt x="76505" y="0"/>
                </a:lnTo>
                <a:lnTo>
                  <a:pt x="14498413" y="0"/>
                </a:lnTo>
                <a:lnTo>
                  <a:pt x="14542998" y="16786"/>
                </a:lnTo>
                <a:lnTo>
                  <a:pt x="14570742" y="55513"/>
                </a:lnTo>
                <a:lnTo>
                  <a:pt x="14574918" y="76505"/>
                </a:lnTo>
                <a:lnTo>
                  <a:pt x="14574918" y="2216178"/>
                </a:lnTo>
                <a:lnTo>
                  <a:pt x="14558132" y="2260763"/>
                </a:lnTo>
                <a:lnTo>
                  <a:pt x="14519404" y="2288508"/>
                </a:lnTo>
                <a:lnTo>
                  <a:pt x="14503737" y="2292159"/>
                </a:lnTo>
                <a:lnTo>
                  <a:pt x="14498413" y="2292683"/>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60"/>
            <a:ext cx="3787306"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dogs[dogs[</a:t>
            </a:r>
            <a:r>
              <a:rPr sz="1761" dirty="0">
                <a:solidFill>
                  <a:srgbClr val="BE2F72"/>
                </a:solidFill>
                <a:latin typeface="Courier New"/>
                <a:cs typeface="Courier New"/>
              </a:rPr>
              <a:t>"height_cm"</a:t>
            </a:r>
            <a:r>
              <a:rPr sz="1761" dirty="0">
                <a:solidFill>
                  <a:srgbClr val="04182D"/>
                </a:solidFill>
                <a:latin typeface="Courier New"/>
                <a:cs typeface="Courier New"/>
              </a:rPr>
              <a:t>]</a:t>
            </a:r>
            <a:r>
              <a:rPr sz="1761" spc="-8" dirty="0">
                <a:solidFill>
                  <a:srgbClr val="04182D"/>
                </a:solidFill>
                <a:latin typeface="Courier New"/>
                <a:cs typeface="Courier New"/>
              </a:rPr>
              <a:t> </a:t>
            </a:r>
            <a:r>
              <a:rPr sz="1761" dirty="0">
                <a:solidFill>
                  <a:srgbClr val="04182D"/>
                </a:solidFill>
                <a:latin typeface="Courier New"/>
                <a:cs typeface="Courier New"/>
              </a:rPr>
              <a:t>&gt;</a:t>
            </a:r>
            <a:r>
              <a:rPr sz="1761" spc="-8" dirty="0">
                <a:solidFill>
                  <a:srgbClr val="04182D"/>
                </a:solidFill>
                <a:latin typeface="Courier New"/>
                <a:cs typeface="Courier New"/>
              </a:rPr>
              <a:t> </a:t>
            </a:r>
            <a:r>
              <a:rPr sz="1761" dirty="0">
                <a:solidFill>
                  <a:srgbClr val="BE2F72"/>
                </a:solidFill>
                <a:latin typeface="Courier New"/>
                <a:cs typeface="Courier New"/>
              </a:rPr>
              <a:t>50</a:t>
            </a:r>
            <a:r>
              <a:rPr sz="1761" dirty="0">
                <a:solidFill>
                  <a:srgbClr val="04182D"/>
                </a:solidFill>
                <a:latin typeface="Courier New"/>
                <a:cs typeface="Courier New"/>
              </a:rPr>
              <a:t>]</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1929184"/>
          <a:ext cx="8798614" cy="1430239"/>
        </p:xfrm>
        <a:graphic>
          <a:graphicData uri="http://schemas.openxmlformats.org/drawingml/2006/table">
            <a:tbl>
              <a:tblPr firstRow="1" bandRow="1">
                <a:tableStyleId>{2D5ABB26-0587-4C30-8999-92F81FD0307C}</a:tableStyleId>
              </a:tblPr>
              <a:tblGrid>
                <a:gridCol w="294198">
                  <a:extLst>
                    <a:ext uri="{9D8B030D-6E8A-4147-A177-3AD203B41FA5}">
                      <a16:colId xmlns:a16="http://schemas.microsoft.com/office/drawing/2014/main" val="20000"/>
                    </a:ext>
                  </a:extLst>
                </a:gridCol>
                <a:gridCol w="1076905">
                  <a:extLst>
                    <a:ext uri="{9D8B030D-6E8A-4147-A177-3AD203B41FA5}">
                      <a16:colId xmlns:a16="http://schemas.microsoft.com/office/drawing/2014/main" val="20001"/>
                    </a:ext>
                  </a:extLst>
                </a:gridCol>
                <a:gridCol w="1749784">
                  <a:extLst>
                    <a:ext uri="{9D8B030D-6E8A-4147-A177-3AD203B41FA5}">
                      <a16:colId xmlns:a16="http://schemas.microsoft.com/office/drawing/2014/main" val="20002"/>
                    </a:ext>
                  </a:extLst>
                </a:gridCol>
                <a:gridCol w="942230">
                  <a:extLst>
                    <a:ext uri="{9D8B030D-6E8A-4147-A177-3AD203B41FA5}">
                      <a16:colId xmlns:a16="http://schemas.microsoft.com/office/drawing/2014/main" val="20003"/>
                    </a:ext>
                  </a:extLst>
                </a:gridCol>
                <a:gridCol w="1480433">
                  <a:extLst>
                    <a:ext uri="{9D8B030D-6E8A-4147-A177-3AD203B41FA5}">
                      <a16:colId xmlns:a16="http://schemas.microsoft.com/office/drawing/2014/main" val="20004"/>
                    </a:ext>
                  </a:extLst>
                </a:gridCol>
                <a:gridCol w="1413344">
                  <a:extLst>
                    <a:ext uri="{9D8B030D-6E8A-4147-A177-3AD203B41FA5}">
                      <a16:colId xmlns:a16="http://schemas.microsoft.com/office/drawing/2014/main" val="20005"/>
                    </a:ext>
                  </a:extLst>
                </a:gridCol>
                <a:gridCol w="1841720">
                  <a:extLst>
                    <a:ext uri="{9D8B030D-6E8A-4147-A177-3AD203B41FA5}">
                      <a16:colId xmlns:a16="http://schemas.microsoft.com/office/drawing/2014/main" val="20006"/>
                    </a:ext>
                  </a:extLst>
                </a:gridCol>
              </a:tblGrid>
              <a:tr h="330972">
                <a:tc>
                  <a:txBody>
                    <a:bodyPr/>
                    <a:lstStyle/>
                    <a:p>
                      <a:pPr>
                        <a:lnSpc>
                          <a:spcPct val="100000"/>
                        </a:lnSpc>
                      </a:pPr>
                      <a:endParaRPr sz="1900">
                        <a:latin typeface="Times New Roman"/>
                        <a:cs typeface="Times New Roman"/>
                      </a:endParaRPr>
                    </a:p>
                  </a:txBody>
                  <a:tcPr marL="0" marR="0" marT="0" marB="0"/>
                </a:tc>
                <a:tc>
                  <a:txBody>
                    <a:bodyPr/>
                    <a:lstStyle/>
                    <a:p>
                      <a:pPr marR="163830" algn="r">
                        <a:lnSpc>
                          <a:spcPts val="2640"/>
                        </a:lnSpc>
                      </a:pPr>
                      <a:r>
                        <a:rPr sz="1800" dirty="0">
                          <a:solidFill>
                            <a:srgbClr val="FFFFFF"/>
                          </a:solidFill>
                          <a:latin typeface="Courier New"/>
                          <a:cs typeface="Courier New"/>
                        </a:rPr>
                        <a:t>name</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breed</a:t>
                      </a:r>
                      <a:endParaRPr sz="1800">
                        <a:latin typeface="Courier New"/>
                        <a:cs typeface="Courier New"/>
                      </a:endParaRPr>
                    </a:p>
                  </a:txBody>
                  <a:tcPr marL="0" marR="0" marT="0" marB="0"/>
                </a:tc>
                <a:tc>
                  <a:txBody>
                    <a:bodyPr/>
                    <a:lstStyle/>
                    <a:p>
                      <a:pPr algn="ctr">
                        <a:lnSpc>
                          <a:spcPts val="2640"/>
                        </a:lnSpc>
                      </a:pPr>
                      <a:r>
                        <a:rPr sz="1800" dirty="0">
                          <a:solidFill>
                            <a:srgbClr val="FFFFFF"/>
                          </a:solidFill>
                          <a:latin typeface="Courier New"/>
                          <a:cs typeface="Courier New"/>
                        </a:rPr>
                        <a:t>color</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78105"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date_of_birth</a:t>
                      </a:r>
                      <a:endParaRPr sz="1800">
                        <a:latin typeface="Courier New"/>
                        <a:cs typeface="Courier New"/>
                      </a:endParaRPr>
                    </a:p>
                  </a:txBody>
                  <a:tcPr marL="0" marR="0" marT="0" marB="0"/>
                </a:tc>
                <a:extLst>
                  <a:ext uri="{0D108BD9-81ED-4DB2-BD59-A6C34878D82A}">
                    <a16:rowId xmlns:a16="http://schemas.microsoft.com/office/drawing/2014/main" val="10000"/>
                  </a:ext>
                </a:extLst>
              </a:tr>
              <a:tr h="384147">
                <a:tc>
                  <a:txBody>
                    <a:bodyPr/>
                    <a:lstStyle/>
                    <a:p>
                      <a:pPr marL="31750">
                        <a:lnSpc>
                          <a:spcPct val="100000"/>
                        </a:lnSpc>
                        <a:spcBef>
                          <a:spcPts val="475"/>
                        </a:spcBef>
                      </a:pPr>
                      <a:r>
                        <a:rPr sz="1800" dirty="0">
                          <a:solidFill>
                            <a:srgbClr val="FFFFFF"/>
                          </a:solidFill>
                          <a:latin typeface="Courier New"/>
                          <a:cs typeface="Courier New"/>
                        </a:rPr>
                        <a:t>0</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Bella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algn="ct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2013-07-01</a:t>
                      </a:r>
                      <a:endParaRPr sz="1800">
                        <a:latin typeface="Courier New"/>
                        <a:cs typeface="Courier New"/>
                      </a:endParaRPr>
                    </a:p>
                  </a:txBody>
                  <a:tcPr marL="0" marR="0" marT="47211" marB="0"/>
                </a:tc>
                <a:extLst>
                  <a:ext uri="{0D108BD9-81ED-4DB2-BD59-A6C34878D82A}">
                    <a16:rowId xmlns:a16="http://schemas.microsoft.com/office/drawing/2014/main" val="10001"/>
                  </a:ext>
                </a:extLst>
              </a:tr>
              <a:tr h="384147">
                <a:tc>
                  <a:txBody>
                    <a:bodyPr/>
                    <a:lstStyle/>
                    <a:p>
                      <a:pPr marL="31750">
                        <a:lnSpc>
                          <a:spcPct val="100000"/>
                        </a:lnSpc>
                        <a:spcBef>
                          <a:spcPts val="475"/>
                        </a:spcBef>
                      </a:pPr>
                      <a:r>
                        <a:rPr sz="1800" dirty="0">
                          <a:solidFill>
                            <a:srgbClr val="FFFFFF"/>
                          </a:solidFill>
                          <a:latin typeface="Courier New"/>
                          <a:cs typeface="Courier New"/>
                        </a:rPr>
                        <a:t>4</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Max</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algn="ct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29</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2017-01-20</a:t>
                      </a:r>
                      <a:endParaRPr sz="1800">
                        <a:latin typeface="Courier New"/>
                        <a:cs typeface="Courier New"/>
                      </a:endParaRPr>
                    </a:p>
                  </a:txBody>
                  <a:tcPr marL="0" marR="0" marT="47211" marB="0"/>
                </a:tc>
                <a:extLst>
                  <a:ext uri="{0D108BD9-81ED-4DB2-BD59-A6C34878D82A}">
                    <a16:rowId xmlns:a16="http://schemas.microsoft.com/office/drawing/2014/main" val="10002"/>
                  </a:ext>
                </a:extLst>
              </a:tr>
              <a:tr h="330972">
                <a:tc>
                  <a:txBody>
                    <a:bodyPr/>
                    <a:lstStyle/>
                    <a:p>
                      <a:pPr marL="31750">
                        <a:lnSpc>
                          <a:spcPct val="100000"/>
                        </a:lnSpc>
                        <a:spcBef>
                          <a:spcPts val="475"/>
                        </a:spcBef>
                      </a:pPr>
                      <a:r>
                        <a:rPr sz="1800" dirty="0">
                          <a:solidFill>
                            <a:srgbClr val="FFFFFF"/>
                          </a:solidFill>
                          <a:latin typeface="Courier New"/>
                          <a:cs typeface="Courier New"/>
                        </a:rPr>
                        <a:t>6</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Bernie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St.</a:t>
                      </a:r>
                      <a:r>
                        <a:rPr sz="1800" spc="-45" dirty="0">
                          <a:solidFill>
                            <a:srgbClr val="FFFFFF"/>
                          </a:solidFill>
                          <a:latin typeface="Courier New"/>
                          <a:cs typeface="Courier New"/>
                        </a:rPr>
                        <a:t> </a:t>
                      </a:r>
                      <a:r>
                        <a:rPr sz="1800" dirty="0">
                          <a:solidFill>
                            <a:srgbClr val="FFFFFF"/>
                          </a:solidFill>
                          <a:latin typeface="Courier New"/>
                          <a:cs typeface="Courier New"/>
                        </a:rPr>
                        <a:t>Bernard</a:t>
                      </a:r>
                      <a:endParaRPr sz="1800">
                        <a:latin typeface="Courier New"/>
                        <a:cs typeface="Courier New"/>
                      </a:endParaRPr>
                    </a:p>
                  </a:txBody>
                  <a:tcPr marL="0" marR="0" marT="47211" marB="0"/>
                </a:tc>
                <a:tc>
                  <a:txBody>
                    <a:bodyPr/>
                    <a:lstStyle/>
                    <a:p>
                      <a:pPr algn="ctr">
                        <a:lnSpc>
                          <a:spcPct val="100000"/>
                        </a:lnSpc>
                        <a:spcBef>
                          <a:spcPts val="475"/>
                        </a:spcBef>
                      </a:pPr>
                      <a:r>
                        <a:rPr sz="1800" dirty="0">
                          <a:solidFill>
                            <a:srgbClr val="FFFFFF"/>
                          </a:solidFill>
                          <a:latin typeface="Courier New"/>
                          <a:cs typeface="Courier New"/>
                        </a:rPr>
                        <a:t>White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77</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74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2018-02-27</a:t>
                      </a:r>
                      <a:endParaRPr sz="1800">
                        <a:latin typeface="Courier New"/>
                        <a:cs typeface="Courier New"/>
                      </a:endParaRPr>
                    </a:p>
                  </a:txBody>
                  <a:tcPr marL="0" marR="0" marT="47211" marB="0"/>
                </a:tc>
                <a:extLst>
                  <a:ext uri="{0D108BD9-81ED-4DB2-BD59-A6C34878D82A}">
                    <a16:rowId xmlns:a16="http://schemas.microsoft.com/office/drawing/2014/main" val="10003"/>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6227859"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522" spc="-125" dirty="0"/>
              <a:t>b</a:t>
            </a:r>
            <a:r>
              <a:rPr sz="3522" spc="157" dirty="0"/>
              <a:t>a</a:t>
            </a:r>
            <a:r>
              <a:rPr sz="3522" spc="-231" dirty="0"/>
              <a:t>s</a:t>
            </a:r>
            <a:r>
              <a:rPr sz="3522" spc="-12" dirty="0"/>
              <a:t>e</a:t>
            </a:r>
            <a:r>
              <a:rPr sz="3522" spc="-59" dirty="0"/>
              <a:t>d</a:t>
            </a:r>
            <a:r>
              <a:rPr sz="3522" spc="-207" dirty="0"/>
              <a:t> </a:t>
            </a:r>
            <a:r>
              <a:rPr sz="3522" spc="-176" dirty="0"/>
              <a:t>o</a:t>
            </a:r>
            <a:r>
              <a:rPr sz="3522" spc="-106" dirty="0"/>
              <a:t>n</a:t>
            </a:r>
            <a:r>
              <a:rPr sz="3522" spc="-207" dirty="0"/>
              <a:t> </a:t>
            </a:r>
            <a:r>
              <a:rPr sz="3522" spc="-63" dirty="0"/>
              <a:t>t</a:t>
            </a:r>
            <a:r>
              <a:rPr sz="3522" spc="-82" dirty="0"/>
              <a:t>e</a:t>
            </a:r>
            <a:r>
              <a:rPr sz="3835" spc="-59" dirty="0">
                <a:latin typeface="Arial"/>
                <a:cs typeface="Arial"/>
              </a:rPr>
              <a:t>x</a:t>
            </a:r>
            <a:r>
              <a:rPr sz="3522" spc="31" dirty="0"/>
              <a:t>t</a:t>
            </a:r>
            <a:r>
              <a:rPr sz="3522" spc="-207" dirty="0"/>
              <a:t> </a:t>
            </a:r>
            <a:r>
              <a:rPr sz="3522" spc="-133" dirty="0"/>
              <a:t>d</a:t>
            </a:r>
            <a:r>
              <a:rPr sz="3522" spc="157" dirty="0"/>
              <a:t>a</a:t>
            </a:r>
            <a:r>
              <a:rPr sz="3522" spc="-63" dirty="0"/>
              <a:t>t</a:t>
            </a:r>
            <a:r>
              <a:rPr sz="3522" spc="223" dirty="0"/>
              <a:t>a</a:t>
            </a:r>
            <a:endParaRPr sz="3522">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1409866"/>
          </a:xfrm>
          <a:custGeom>
            <a:avLst/>
            <a:gdLst/>
            <a:ahLst/>
            <a:cxnLst/>
            <a:rect l="l" t="t" r="r" b="b"/>
            <a:pathLst>
              <a:path w="14575155" h="1801495">
                <a:moveTo>
                  <a:pt x="14498413" y="1801393"/>
                </a:moveTo>
                <a:lnTo>
                  <a:pt x="76505" y="1801393"/>
                </a:lnTo>
                <a:lnTo>
                  <a:pt x="71180" y="1800869"/>
                </a:lnTo>
                <a:lnTo>
                  <a:pt x="31920" y="1784607"/>
                </a:lnTo>
                <a:lnTo>
                  <a:pt x="4175" y="1745879"/>
                </a:lnTo>
                <a:lnTo>
                  <a:pt x="0" y="1724888"/>
                </a:lnTo>
                <a:lnTo>
                  <a:pt x="0" y="1719512"/>
                </a:lnTo>
                <a:lnTo>
                  <a:pt x="0" y="76505"/>
                </a:lnTo>
                <a:lnTo>
                  <a:pt x="16786" y="31919"/>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3"/>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4460185"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dogs[dogs[</a:t>
            </a:r>
            <a:r>
              <a:rPr sz="1761" dirty="0">
                <a:solidFill>
                  <a:srgbClr val="BE2F72"/>
                </a:solidFill>
                <a:latin typeface="Courier New"/>
                <a:cs typeface="Courier New"/>
              </a:rPr>
              <a:t>"breed"</a:t>
            </a:r>
            <a:r>
              <a:rPr sz="1761" dirty="0">
                <a:solidFill>
                  <a:srgbClr val="04182D"/>
                </a:solidFill>
                <a:latin typeface="Courier New"/>
                <a:cs typeface="Courier New"/>
              </a:rPr>
              <a:t>] == </a:t>
            </a:r>
            <a:r>
              <a:rPr sz="1761" dirty="0">
                <a:solidFill>
                  <a:srgbClr val="BE2F72"/>
                </a:solidFill>
                <a:latin typeface="Courier New"/>
                <a:cs typeface="Courier New"/>
              </a:rPr>
              <a:t>"Labrador"</a:t>
            </a:r>
            <a:r>
              <a:rPr sz="1761" dirty="0">
                <a:solidFill>
                  <a:srgbClr val="04182D"/>
                </a:solidFill>
                <a:latin typeface="Courier New"/>
                <a:cs typeface="Courier New"/>
              </a:rPr>
              <a:t>]</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1929165"/>
          <a:ext cx="8795631" cy="1046092"/>
        </p:xfrm>
        <a:graphic>
          <a:graphicData uri="http://schemas.openxmlformats.org/drawingml/2006/table">
            <a:tbl>
              <a:tblPr firstRow="1" bandRow="1">
                <a:tableStyleId>{2D5ABB26-0587-4C30-8999-92F81FD0307C}</a:tableStyleId>
              </a:tblPr>
              <a:tblGrid>
                <a:gridCol w="361287">
                  <a:extLst>
                    <a:ext uri="{9D8B030D-6E8A-4147-A177-3AD203B41FA5}">
                      <a16:colId xmlns:a16="http://schemas.microsoft.com/office/drawing/2014/main" val="20000"/>
                    </a:ext>
                  </a:extLst>
                </a:gridCol>
                <a:gridCol w="1211083">
                  <a:extLst>
                    <a:ext uri="{9D8B030D-6E8A-4147-A177-3AD203B41FA5}">
                      <a16:colId xmlns:a16="http://schemas.microsoft.com/office/drawing/2014/main" val="20001"/>
                    </a:ext>
                  </a:extLst>
                </a:gridCol>
                <a:gridCol w="1547522">
                  <a:extLst>
                    <a:ext uri="{9D8B030D-6E8A-4147-A177-3AD203B41FA5}">
                      <a16:colId xmlns:a16="http://schemas.microsoft.com/office/drawing/2014/main" val="20002"/>
                    </a:ext>
                  </a:extLst>
                </a:gridCol>
                <a:gridCol w="941733">
                  <a:extLst>
                    <a:ext uri="{9D8B030D-6E8A-4147-A177-3AD203B41FA5}">
                      <a16:colId xmlns:a16="http://schemas.microsoft.com/office/drawing/2014/main" val="20003"/>
                    </a:ext>
                  </a:extLst>
                </a:gridCol>
                <a:gridCol w="1479936">
                  <a:extLst>
                    <a:ext uri="{9D8B030D-6E8A-4147-A177-3AD203B41FA5}">
                      <a16:colId xmlns:a16="http://schemas.microsoft.com/office/drawing/2014/main" val="20004"/>
                    </a:ext>
                  </a:extLst>
                </a:gridCol>
                <a:gridCol w="1412847">
                  <a:extLst>
                    <a:ext uri="{9D8B030D-6E8A-4147-A177-3AD203B41FA5}">
                      <a16:colId xmlns:a16="http://schemas.microsoft.com/office/drawing/2014/main" val="20005"/>
                    </a:ext>
                  </a:extLst>
                </a:gridCol>
                <a:gridCol w="1841224">
                  <a:extLst>
                    <a:ext uri="{9D8B030D-6E8A-4147-A177-3AD203B41FA5}">
                      <a16:colId xmlns:a16="http://schemas.microsoft.com/office/drawing/2014/main" val="20006"/>
                    </a:ext>
                  </a:extLst>
                </a:gridCol>
              </a:tblGrid>
              <a:tr h="330972">
                <a:tc>
                  <a:txBody>
                    <a:bodyPr/>
                    <a:lstStyle/>
                    <a:p>
                      <a:pPr>
                        <a:lnSpc>
                          <a:spcPct val="100000"/>
                        </a:lnSpc>
                      </a:pPr>
                      <a:endParaRPr sz="2000">
                        <a:latin typeface="Times New Roman"/>
                        <a:cs typeface="Times New Roman"/>
                      </a:endParaRPr>
                    </a:p>
                  </a:txBody>
                  <a:tcPr marL="0" marR="0" marT="0" marB="0"/>
                </a:tc>
                <a:tc>
                  <a:txBody>
                    <a:bodyPr/>
                    <a:lstStyle/>
                    <a:p>
                      <a:pPr marR="421640" algn="r">
                        <a:lnSpc>
                          <a:spcPts val="2640"/>
                        </a:lnSpc>
                      </a:pPr>
                      <a:r>
                        <a:rPr sz="1800" dirty="0">
                          <a:solidFill>
                            <a:srgbClr val="FFFFFF"/>
                          </a:solidFill>
                          <a:latin typeface="Courier New"/>
                          <a:cs typeface="Courier New"/>
                        </a:rPr>
                        <a:t>name</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breed</a:t>
                      </a:r>
                      <a:endParaRPr sz="1800">
                        <a:latin typeface="Courier New"/>
                        <a:cs typeface="Courier New"/>
                      </a:endParaRPr>
                    </a:p>
                  </a:txBody>
                  <a:tcPr marL="0" marR="0" marT="0" marB="0"/>
                </a:tc>
                <a:tc>
                  <a:txBody>
                    <a:bodyPr/>
                    <a:lstStyle/>
                    <a:p>
                      <a:pPr algn="ctr">
                        <a:lnSpc>
                          <a:spcPts val="2640"/>
                        </a:lnSpc>
                      </a:pPr>
                      <a:r>
                        <a:rPr sz="1800" dirty="0">
                          <a:solidFill>
                            <a:srgbClr val="FFFFFF"/>
                          </a:solidFill>
                          <a:latin typeface="Courier New"/>
                          <a:cs typeface="Courier New"/>
                        </a:rPr>
                        <a:t>color</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78105"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date_of_birth</a:t>
                      </a:r>
                      <a:endParaRPr sz="1800">
                        <a:latin typeface="Courier New"/>
                        <a:cs typeface="Courier New"/>
                      </a:endParaRPr>
                    </a:p>
                  </a:txBody>
                  <a:tcPr marL="0" marR="0" marT="0" marB="0"/>
                </a:tc>
                <a:extLst>
                  <a:ext uri="{0D108BD9-81ED-4DB2-BD59-A6C34878D82A}">
                    <a16:rowId xmlns:a16="http://schemas.microsoft.com/office/drawing/2014/main" val="10000"/>
                  </a:ext>
                </a:extLst>
              </a:tr>
              <a:tr h="384147">
                <a:tc>
                  <a:txBody>
                    <a:bodyPr/>
                    <a:lstStyle/>
                    <a:p>
                      <a:pPr marL="31750">
                        <a:lnSpc>
                          <a:spcPct val="100000"/>
                        </a:lnSpc>
                        <a:spcBef>
                          <a:spcPts val="475"/>
                        </a:spcBef>
                      </a:pPr>
                      <a:r>
                        <a:rPr sz="1800" dirty="0">
                          <a:solidFill>
                            <a:srgbClr val="FFFFFF"/>
                          </a:solidFill>
                          <a:latin typeface="Courier New"/>
                          <a:cs typeface="Courier New"/>
                        </a:rPr>
                        <a:t>0</a:t>
                      </a:r>
                      <a:endParaRPr sz="1800">
                        <a:latin typeface="Courier New"/>
                        <a:cs typeface="Courier New"/>
                      </a:endParaRPr>
                    </a:p>
                  </a:txBody>
                  <a:tcPr marL="0" marR="0" marT="47211" marB="0"/>
                </a:tc>
                <a:tc>
                  <a:txBody>
                    <a:bodyPr/>
                    <a:lstStyle/>
                    <a:p>
                      <a:pPr marR="421640" algn="r">
                        <a:lnSpc>
                          <a:spcPct val="100000"/>
                        </a:lnSpc>
                        <a:spcBef>
                          <a:spcPts val="475"/>
                        </a:spcBef>
                      </a:pPr>
                      <a:r>
                        <a:rPr sz="1800" dirty="0">
                          <a:solidFill>
                            <a:srgbClr val="FFFFFF"/>
                          </a:solidFill>
                          <a:latin typeface="Courier New"/>
                          <a:cs typeface="Courier New"/>
                        </a:rPr>
                        <a:t>Bella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algn="ct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2013-07-01</a:t>
                      </a:r>
                      <a:endParaRPr sz="1800">
                        <a:latin typeface="Courier New"/>
                        <a:cs typeface="Courier New"/>
                      </a:endParaRPr>
                    </a:p>
                  </a:txBody>
                  <a:tcPr marL="0" marR="0" marT="47211" marB="0"/>
                </a:tc>
                <a:extLst>
                  <a:ext uri="{0D108BD9-81ED-4DB2-BD59-A6C34878D82A}">
                    <a16:rowId xmlns:a16="http://schemas.microsoft.com/office/drawing/2014/main" val="10001"/>
                  </a:ext>
                </a:extLst>
              </a:tr>
              <a:tr h="330972">
                <a:tc>
                  <a:txBody>
                    <a:bodyPr/>
                    <a:lstStyle/>
                    <a:p>
                      <a:pPr marL="31750">
                        <a:lnSpc>
                          <a:spcPct val="100000"/>
                        </a:lnSpc>
                        <a:spcBef>
                          <a:spcPts val="475"/>
                        </a:spcBef>
                      </a:pPr>
                      <a:r>
                        <a:rPr sz="1800" dirty="0">
                          <a:solidFill>
                            <a:srgbClr val="FFFFFF"/>
                          </a:solidFill>
                          <a:latin typeface="Courier New"/>
                          <a:cs typeface="Courier New"/>
                        </a:rPr>
                        <a:t>4</a:t>
                      </a:r>
                      <a:endParaRPr sz="1800">
                        <a:latin typeface="Courier New"/>
                        <a:cs typeface="Courier New"/>
                      </a:endParaRPr>
                    </a:p>
                  </a:txBody>
                  <a:tcPr marL="0" marR="0" marT="47211" marB="0"/>
                </a:tc>
                <a:tc>
                  <a:txBody>
                    <a:bodyPr/>
                    <a:lstStyle/>
                    <a:p>
                      <a:pPr marR="421640" algn="r">
                        <a:lnSpc>
                          <a:spcPct val="100000"/>
                        </a:lnSpc>
                        <a:spcBef>
                          <a:spcPts val="475"/>
                        </a:spcBef>
                      </a:pPr>
                      <a:r>
                        <a:rPr sz="1800" dirty="0">
                          <a:solidFill>
                            <a:srgbClr val="FFFFFF"/>
                          </a:solidFill>
                          <a:latin typeface="Courier New"/>
                          <a:cs typeface="Courier New"/>
                        </a:rPr>
                        <a:t>Max</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algn="ct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29</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2017-01-20</a:t>
                      </a:r>
                      <a:endParaRPr sz="1800">
                        <a:latin typeface="Courier New"/>
                        <a:cs typeface="Courier New"/>
                      </a:endParaRPr>
                    </a:p>
                  </a:txBody>
                  <a:tcPr marL="0" marR="0" marT="47211" marB="0"/>
                </a:tc>
                <a:extLst>
                  <a:ext uri="{0D108BD9-81ED-4DB2-BD59-A6C34878D82A}">
                    <a16:rowId xmlns:a16="http://schemas.microsoft.com/office/drawing/2014/main" val="10002"/>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1BE2-3EC7-8D4A-B366-0721598ABB3B}"/>
              </a:ext>
            </a:extLst>
          </p:cNvPr>
          <p:cNvSpPr>
            <a:spLocks noGrp="1"/>
          </p:cNvSpPr>
          <p:nvPr>
            <p:ph type="ctrTitle"/>
          </p:nvPr>
        </p:nvSpPr>
        <p:spPr/>
        <p:txBody>
          <a:bodyPr>
            <a:normAutofit/>
          </a:bodyPr>
          <a:lstStyle/>
          <a:p>
            <a:r>
              <a:rPr lang="en-ID" dirty="0">
                <a:latin typeface="+mn-lt"/>
              </a:rPr>
              <a:t>Data Manipulation with Pandas</a:t>
            </a:r>
          </a:p>
        </p:txBody>
      </p:sp>
    </p:spTree>
    <p:extLst>
      <p:ext uri="{BB962C8B-B14F-4D97-AF65-F5344CB8AC3E}">
        <p14:creationId xmlns:p14="http://schemas.microsoft.com/office/powerpoint/2010/main" val="1265149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5485406"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522" spc="-125" dirty="0"/>
              <a:t>b</a:t>
            </a:r>
            <a:r>
              <a:rPr sz="3522" spc="157" dirty="0"/>
              <a:t>a</a:t>
            </a:r>
            <a:r>
              <a:rPr sz="3522" spc="-231" dirty="0"/>
              <a:t>s</a:t>
            </a:r>
            <a:r>
              <a:rPr sz="3522" spc="-12" dirty="0"/>
              <a:t>e</a:t>
            </a:r>
            <a:r>
              <a:rPr sz="3522" spc="-59" dirty="0"/>
              <a:t>d</a:t>
            </a:r>
            <a:r>
              <a:rPr sz="3522" spc="-207" dirty="0"/>
              <a:t> </a:t>
            </a:r>
            <a:r>
              <a:rPr sz="3522" spc="-176" dirty="0"/>
              <a:t>o</a:t>
            </a:r>
            <a:r>
              <a:rPr sz="3522" spc="-106" dirty="0"/>
              <a:t>n</a:t>
            </a:r>
            <a:r>
              <a:rPr sz="3522" spc="-207" dirty="0"/>
              <a:t> </a:t>
            </a:r>
            <a:r>
              <a:rPr sz="3522" spc="-133" dirty="0"/>
              <a:t>d</a:t>
            </a:r>
            <a:r>
              <a:rPr sz="3522" spc="157" dirty="0"/>
              <a:t>a</a:t>
            </a:r>
            <a:r>
              <a:rPr sz="3522" spc="-63" dirty="0"/>
              <a:t>t</a:t>
            </a:r>
            <a:r>
              <a:rPr sz="3522" spc="-12" dirty="0"/>
              <a:t>e</a:t>
            </a:r>
            <a:r>
              <a:rPr sz="3522" spc="-164" dirty="0"/>
              <a:t>s</a:t>
            </a:r>
            <a:endParaRPr sz="3522">
              <a:latin typeface="Arial"/>
              <a:cs typeface="Arial"/>
            </a:endParaRPr>
          </a:p>
        </p:txBody>
      </p:sp>
      <p:sp>
        <p:nvSpPr>
          <p:cNvPr id="3" name="object 3"/>
          <p:cNvSpPr/>
          <p:nvPr/>
        </p:nvSpPr>
        <p:spPr>
          <a:xfrm>
            <a:off x="392770" y="913157"/>
            <a:ext cx="11406643" cy="641074"/>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1746213"/>
            <a:ext cx="11406643" cy="1794510"/>
          </a:xfrm>
          <a:custGeom>
            <a:avLst/>
            <a:gdLst/>
            <a:ahLst/>
            <a:cxnLst/>
            <a:rect l="l" t="t" r="r" b="b"/>
            <a:pathLst>
              <a:path w="14575155" h="2292985">
                <a:moveTo>
                  <a:pt x="14498413" y="2292683"/>
                </a:moveTo>
                <a:lnTo>
                  <a:pt x="76505" y="2292683"/>
                </a:lnTo>
                <a:lnTo>
                  <a:pt x="71180" y="2292159"/>
                </a:lnTo>
                <a:lnTo>
                  <a:pt x="31920" y="2275897"/>
                </a:lnTo>
                <a:lnTo>
                  <a:pt x="4175" y="2237169"/>
                </a:lnTo>
                <a:lnTo>
                  <a:pt x="0" y="2216178"/>
                </a:lnTo>
                <a:lnTo>
                  <a:pt x="0" y="2210802"/>
                </a:lnTo>
                <a:lnTo>
                  <a:pt x="0" y="76505"/>
                </a:lnTo>
                <a:lnTo>
                  <a:pt x="16786" y="31919"/>
                </a:lnTo>
                <a:lnTo>
                  <a:pt x="55513" y="4175"/>
                </a:lnTo>
                <a:lnTo>
                  <a:pt x="76505" y="0"/>
                </a:lnTo>
                <a:lnTo>
                  <a:pt x="14498413" y="0"/>
                </a:lnTo>
                <a:lnTo>
                  <a:pt x="14542998" y="16786"/>
                </a:lnTo>
                <a:lnTo>
                  <a:pt x="14570742" y="55513"/>
                </a:lnTo>
                <a:lnTo>
                  <a:pt x="14574918" y="76505"/>
                </a:lnTo>
                <a:lnTo>
                  <a:pt x="14574918" y="2216178"/>
                </a:lnTo>
                <a:lnTo>
                  <a:pt x="14558132" y="2260763"/>
                </a:lnTo>
                <a:lnTo>
                  <a:pt x="14519404" y="2288508"/>
                </a:lnTo>
                <a:lnTo>
                  <a:pt x="14503737" y="2292159"/>
                </a:lnTo>
                <a:lnTo>
                  <a:pt x="14498413" y="2292683"/>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1079442"/>
            <a:ext cx="5671268"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dogs[dogs[</a:t>
            </a:r>
            <a:r>
              <a:rPr sz="1761" dirty="0">
                <a:solidFill>
                  <a:srgbClr val="BE2F72"/>
                </a:solidFill>
                <a:latin typeface="Courier New"/>
                <a:cs typeface="Courier New"/>
              </a:rPr>
              <a:t>"date_of_birth"</a:t>
            </a:r>
            <a:r>
              <a:rPr sz="1761" dirty="0">
                <a:solidFill>
                  <a:srgbClr val="04182D"/>
                </a:solidFill>
                <a:latin typeface="Courier New"/>
                <a:cs typeface="Courier New"/>
              </a:rPr>
              <a:t>]</a:t>
            </a:r>
            <a:r>
              <a:rPr sz="1761" spc="12" dirty="0">
                <a:solidFill>
                  <a:srgbClr val="04182D"/>
                </a:solidFill>
                <a:latin typeface="Courier New"/>
                <a:cs typeface="Courier New"/>
              </a:rPr>
              <a:t> </a:t>
            </a:r>
            <a:r>
              <a:rPr sz="1761" dirty="0">
                <a:solidFill>
                  <a:srgbClr val="04182D"/>
                </a:solidFill>
                <a:latin typeface="Courier New"/>
                <a:cs typeface="Courier New"/>
              </a:rPr>
              <a:t>&lt;</a:t>
            </a:r>
            <a:r>
              <a:rPr sz="1761" spc="12" dirty="0">
                <a:solidFill>
                  <a:srgbClr val="04182D"/>
                </a:solidFill>
                <a:latin typeface="Courier New"/>
                <a:cs typeface="Courier New"/>
              </a:rPr>
              <a:t> </a:t>
            </a:r>
            <a:r>
              <a:rPr sz="1761" dirty="0">
                <a:solidFill>
                  <a:srgbClr val="BE2F72"/>
                </a:solidFill>
                <a:latin typeface="Courier New"/>
                <a:cs typeface="Courier New"/>
              </a:rPr>
              <a:t>"2015-01-01"</a:t>
            </a:r>
            <a:r>
              <a:rPr sz="1761" dirty="0">
                <a:solidFill>
                  <a:srgbClr val="04182D"/>
                </a:solidFill>
                <a:latin typeface="Courier New"/>
                <a:cs typeface="Courier New"/>
              </a:rPr>
              <a:t>]</a:t>
            </a:r>
            <a:endParaRPr sz="1761">
              <a:solidFill>
                <a:prstClr val="black"/>
              </a:solidFill>
              <a:latin typeface="Courier New"/>
              <a:cs typeface="Courier New"/>
            </a:endParaRPr>
          </a:p>
        </p:txBody>
      </p:sp>
      <p:sp>
        <p:nvSpPr>
          <p:cNvPr id="6" name="object 6"/>
          <p:cNvSpPr txBox="1"/>
          <p:nvPr/>
        </p:nvSpPr>
        <p:spPr>
          <a:xfrm>
            <a:off x="5893793" y="1912498"/>
            <a:ext cx="3115420" cy="281510"/>
          </a:xfrm>
          <a:prstGeom prst="rect">
            <a:avLst/>
          </a:prstGeom>
        </p:spPr>
        <p:txBody>
          <a:bodyPr vert="horz" wrap="square" lIns="0" tIns="10436" rIns="0" bIns="0" rtlCol="0">
            <a:spAutoFit/>
          </a:bodyPr>
          <a:lstStyle/>
          <a:p>
            <a:pPr marL="9939" defTabSz="715609">
              <a:spcBef>
                <a:spcPts val="82"/>
              </a:spcBef>
            </a:pPr>
            <a:r>
              <a:rPr sz="1761" dirty="0">
                <a:solidFill>
                  <a:srgbClr val="FFFFFF"/>
                </a:solidFill>
                <a:latin typeface="Courier New"/>
                <a:cs typeface="Courier New"/>
              </a:rPr>
              <a:t>weight_kg</a:t>
            </a:r>
            <a:r>
              <a:rPr sz="1761" spc="-16" dirty="0">
                <a:solidFill>
                  <a:srgbClr val="FFFFFF"/>
                </a:solidFill>
                <a:latin typeface="Courier New"/>
                <a:cs typeface="Courier New"/>
              </a:rPr>
              <a:t> </a:t>
            </a:r>
            <a:r>
              <a:rPr sz="1761" dirty="0">
                <a:solidFill>
                  <a:srgbClr val="FFFFFF"/>
                </a:solidFill>
                <a:latin typeface="Courier New"/>
                <a:cs typeface="Courier New"/>
              </a:rPr>
              <a:t>date_of_birth</a:t>
            </a:r>
            <a:endParaRPr sz="1761">
              <a:solidFill>
                <a:prstClr val="black"/>
              </a:solidFill>
              <a:latin typeface="Courier New"/>
              <a:cs typeface="Courier New"/>
            </a:endParaRPr>
          </a:p>
        </p:txBody>
      </p:sp>
      <p:sp>
        <p:nvSpPr>
          <p:cNvPr id="7" name="object 7"/>
          <p:cNvSpPr txBox="1"/>
          <p:nvPr/>
        </p:nvSpPr>
        <p:spPr>
          <a:xfrm>
            <a:off x="510993" y="1797152"/>
            <a:ext cx="1231458" cy="1557093"/>
          </a:xfrm>
          <a:prstGeom prst="rect">
            <a:avLst/>
          </a:prstGeom>
        </p:spPr>
        <p:txBody>
          <a:bodyPr vert="horz" wrap="square" lIns="0" tIns="125730" rIns="0" bIns="0" rtlCol="0">
            <a:spAutoFit/>
          </a:bodyPr>
          <a:lstStyle/>
          <a:p>
            <a:pPr marL="682314" defTabSz="715609">
              <a:spcBef>
                <a:spcPts val="990"/>
              </a:spcBef>
            </a:pPr>
            <a:r>
              <a:rPr sz="1761" dirty="0">
                <a:solidFill>
                  <a:srgbClr val="FFFFFF"/>
                </a:solidFill>
                <a:latin typeface="Courier New"/>
                <a:cs typeface="Courier New"/>
              </a:rPr>
              <a:t>name</a:t>
            </a:r>
            <a:endParaRPr sz="1761">
              <a:solidFill>
                <a:prstClr val="black"/>
              </a:solidFill>
              <a:latin typeface="Courier New"/>
              <a:cs typeface="Courier New"/>
            </a:endParaRPr>
          </a:p>
          <a:p>
            <a:pPr marL="9939" defTabSz="715609">
              <a:spcBef>
                <a:spcPts val="916"/>
              </a:spcBef>
              <a:tabLst>
                <a:tab pos="548137" algn="l"/>
              </a:tabLst>
            </a:pPr>
            <a:r>
              <a:rPr sz="1761" dirty="0">
                <a:solidFill>
                  <a:srgbClr val="FFFFFF"/>
                </a:solidFill>
                <a:latin typeface="Courier New"/>
                <a:cs typeface="Courier New"/>
              </a:rPr>
              <a:t>0	Bella</a:t>
            </a:r>
            <a:endParaRPr sz="1761">
              <a:solidFill>
                <a:prstClr val="black"/>
              </a:solidFill>
              <a:latin typeface="Courier New"/>
              <a:cs typeface="Courier New"/>
            </a:endParaRPr>
          </a:p>
          <a:p>
            <a:pPr marL="682314" indent="-672872" defTabSz="715609">
              <a:spcBef>
                <a:spcPts val="912"/>
              </a:spcBef>
              <a:buFontTx/>
              <a:buAutoNum type="arabicPlain" startAt="2"/>
              <a:tabLst>
                <a:tab pos="682314" algn="l"/>
                <a:tab pos="682811" algn="l"/>
              </a:tabLst>
            </a:pPr>
            <a:r>
              <a:rPr sz="1761" dirty="0">
                <a:solidFill>
                  <a:srgbClr val="FFFFFF"/>
                </a:solidFill>
                <a:latin typeface="Courier New"/>
                <a:cs typeface="Courier New"/>
              </a:rPr>
              <a:t>Lucy</a:t>
            </a:r>
            <a:endParaRPr sz="1761">
              <a:solidFill>
                <a:prstClr val="black"/>
              </a:solidFill>
              <a:latin typeface="Courier New"/>
              <a:cs typeface="Courier New"/>
            </a:endParaRPr>
          </a:p>
          <a:p>
            <a:pPr marL="413463" indent="-404021" defTabSz="715609">
              <a:spcBef>
                <a:spcPts val="916"/>
              </a:spcBef>
              <a:buFontTx/>
              <a:buAutoNum type="arabicPlain" startAt="2"/>
              <a:tabLst>
                <a:tab pos="413463" algn="l"/>
                <a:tab pos="413960" algn="l"/>
              </a:tabLst>
            </a:pPr>
            <a:r>
              <a:rPr sz="1761" dirty="0">
                <a:solidFill>
                  <a:srgbClr val="FFFFFF"/>
                </a:solidFill>
                <a:latin typeface="Courier New"/>
                <a:cs typeface="Courier New"/>
              </a:rPr>
              <a:t>Cooper</a:t>
            </a:r>
            <a:endParaRPr sz="1761">
              <a:solidFill>
                <a:prstClr val="black"/>
              </a:solidFill>
              <a:latin typeface="Courier New"/>
              <a:cs typeface="Courier New"/>
            </a:endParaRPr>
          </a:p>
        </p:txBody>
      </p:sp>
      <p:sp>
        <p:nvSpPr>
          <p:cNvPr id="8" name="object 8"/>
          <p:cNvSpPr txBox="1"/>
          <p:nvPr/>
        </p:nvSpPr>
        <p:spPr>
          <a:xfrm>
            <a:off x="1991263" y="1797151"/>
            <a:ext cx="1231458" cy="1530335"/>
          </a:xfrm>
          <a:prstGeom prst="rect">
            <a:avLst/>
          </a:prstGeom>
        </p:spPr>
        <p:txBody>
          <a:bodyPr vert="horz" wrap="square" lIns="0" tIns="9442" rIns="0" bIns="0" rtlCol="0">
            <a:spAutoFit/>
          </a:bodyPr>
          <a:lstStyle/>
          <a:p>
            <a:pPr marL="9939" marR="3976" indent="538198" algn="r" defTabSz="715609">
              <a:lnSpc>
                <a:spcPct val="143300"/>
              </a:lnSpc>
              <a:spcBef>
                <a:spcPts val="74"/>
              </a:spcBef>
            </a:pPr>
            <a:r>
              <a:rPr sz="1761" dirty="0">
                <a:solidFill>
                  <a:srgbClr val="FFFFFF"/>
                </a:solidFill>
                <a:latin typeface="Courier New"/>
                <a:cs typeface="Courier New"/>
              </a:rPr>
              <a:t>breed  Labrador </a:t>
            </a:r>
            <a:r>
              <a:rPr sz="1761" spc="-1049" dirty="0">
                <a:solidFill>
                  <a:srgbClr val="FFFFFF"/>
                </a:solidFill>
                <a:latin typeface="Courier New"/>
                <a:cs typeface="Courier New"/>
              </a:rPr>
              <a:t> </a:t>
            </a:r>
            <a:r>
              <a:rPr sz="1761" dirty="0">
                <a:solidFill>
                  <a:srgbClr val="FFFFFF"/>
                </a:solidFill>
                <a:latin typeface="Courier New"/>
                <a:cs typeface="Courier New"/>
              </a:rPr>
              <a:t>Chow</a:t>
            </a:r>
            <a:r>
              <a:rPr sz="1761" spc="-55" dirty="0">
                <a:solidFill>
                  <a:srgbClr val="FFFFFF"/>
                </a:solidFill>
                <a:latin typeface="Courier New"/>
                <a:cs typeface="Courier New"/>
              </a:rPr>
              <a:t> </a:t>
            </a:r>
            <a:r>
              <a:rPr sz="1761" dirty="0">
                <a:solidFill>
                  <a:srgbClr val="FFFFFF"/>
                </a:solidFill>
                <a:latin typeface="Courier New"/>
                <a:cs typeface="Courier New"/>
              </a:rPr>
              <a:t>Chow </a:t>
            </a:r>
            <a:r>
              <a:rPr sz="1761" spc="-1045" dirty="0">
                <a:solidFill>
                  <a:srgbClr val="FFFFFF"/>
                </a:solidFill>
                <a:latin typeface="Courier New"/>
                <a:cs typeface="Courier New"/>
              </a:rPr>
              <a:t> </a:t>
            </a:r>
            <a:r>
              <a:rPr sz="1761" dirty="0">
                <a:solidFill>
                  <a:srgbClr val="FFFFFF"/>
                </a:solidFill>
                <a:latin typeface="Courier New"/>
                <a:cs typeface="Courier New"/>
              </a:rPr>
              <a:t>Schnauzer</a:t>
            </a:r>
            <a:endParaRPr sz="1761">
              <a:solidFill>
                <a:prstClr val="black"/>
              </a:solidFill>
              <a:latin typeface="Courier New"/>
              <a:cs typeface="Courier New"/>
            </a:endParaRPr>
          </a:p>
        </p:txBody>
      </p:sp>
      <p:sp>
        <p:nvSpPr>
          <p:cNvPr id="9" name="object 9"/>
          <p:cNvSpPr txBox="1"/>
          <p:nvPr/>
        </p:nvSpPr>
        <p:spPr>
          <a:xfrm>
            <a:off x="3471533" y="1797151"/>
            <a:ext cx="2173191" cy="1557266"/>
          </a:xfrm>
          <a:prstGeom prst="rect">
            <a:avLst/>
          </a:prstGeom>
        </p:spPr>
        <p:txBody>
          <a:bodyPr vert="horz" wrap="square" lIns="0" tIns="9442" rIns="0" bIns="0" rtlCol="0">
            <a:spAutoFit/>
          </a:bodyPr>
          <a:lstStyle/>
          <a:p>
            <a:pPr marL="9939" marR="3976" defTabSz="715609">
              <a:lnSpc>
                <a:spcPct val="143300"/>
              </a:lnSpc>
              <a:spcBef>
                <a:spcPts val="74"/>
              </a:spcBef>
              <a:tabLst>
                <a:tab pos="951661" algn="l"/>
                <a:tab pos="1893383" algn="l"/>
              </a:tabLst>
            </a:pPr>
            <a:r>
              <a:rPr sz="1761" dirty="0">
                <a:solidFill>
                  <a:srgbClr val="FFFFFF"/>
                </a:solidFill>
                <a:latin typeface="Courier New"/>
                <a:cs typeface="Courier New"/>
              </a:rPr>
              <a:t>color	height_cm  Brown		56</a:t>
            </a:r>
            <a:endParaRPr sz="1761">
              <a:solidFill>
                <a:prstClr val="black"/>
              </a:solidFill>
              <a:latin typeface="Courier New"/>
              <a:cs typeface="Courier New"/>
            </a:endParaRPr>
          </a:p>
          <a:p>
            <a:pPr marL="9939" defTabSz="715609">
              <a:spcBef>
                <a:spcPts val="916"/>
              </a:spcBef>
              <a:tabLst>
                <a:tab pos="1893383" algn="l"/>
              </a:tabLst>
            </a:pPr>
            <a:r>
              <a:rPr sz="1761" dirty="0">
                <a:solidFill>
                  <a:srgbClr val="FFFFFF"/>
                </a:solidFill>
                <a:latin typeface="Courier New"/>
                <a:cs typeface="Courier New"/>
              </a:rPr>
              <a:t>Brown	46</a:t>
            </a:r>
            <a:endParaRPr sz="1761">
              <a:solidFill>
                <a:prstClr val="black"/>
              </a:solidFill>
              <a:latin typeface="Courier New"/>
              <a:cs typeface="Courier New"/>
            </a:endParaRPr>
          </a:p>
          <a:p>
            <a:pPr marL="144116" defTabSz="715609">
              <a:spcBef>
                <a:spcPts val="916"/>
              </a:spcBef>
              <a:tabLst>
                <a:tab pos="1893383" algn="l"/>
              </a:tabLst>
            </a:pPr>
            <a:r>
              <a:rPr sz="1761" dirty="0">
                <a:solidFill>
                  <a:srgbClr val="FFFFFF"/>
                </a:solidFill>
                <a:latin typeface="Courier New"/>
                <a:cs typeface="Courier New"/>
              </a:rPr>
              <a:t>Gray	49</a:t>
            </a:r>
            <a:endParaRPr sz="1761">
              <a:solidFill>
                <a:prstClr val="black"/>
              </a:solidFill>
              <a:latin typeface="Courier New"/>
              <a:cs typeface="Courier New"/>
            </a:endParaRPr>
          </a:p>
        </p:txBody>
      </p:sp>
      <p:sp>
        <p:nvSpPr>
          <p:cNvPr id="10" name="object 10"/>
          <p:cNvSpPr txBox="1"/>
          <p:nvPr/>
        </p:nvSpPr>
        <p:spPr>
          <a:xfrm>
            <a:off x="6835782" y="2181639"/>
            <a:ext cx="289229" cy="1170705"/>
          </a:xfrm>
          <a:prstGeom prst="rect">
            <a:avLst/>
          </a:prstGeom>
        </p:spPr>
        <p:txBody>
          <a:bodyPr vert="horz" wrap="square" lIns="0" tIns="125730" rIns="0" bIns="0" rtlCol="0">
            <a:spAutoFit/>
          </a:bodyPr>
          <a:lstStyle/>
          <a:p>
            <a:pPr marL="9939" defTabSz="715609">
              <a:spcBef>
                <a:spcPts val="990"/>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24</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17</a:t>
            </a:r>
            <a:endParaRPr sz="1761">
              <a:solidFill>
                <a:prstClr val="black"/>
              </a:solidFill>
              <a:latin typeface="Courier New"/>
              <a:cs typeface="Courier New"/>
            </a:endParaRPr>
          </a:p>
        </p:txBody>
      </p:sp>
      <p:sp>
        <p:nvSpPr>
          <p:cNvPr id="11" name="object 11"/>
          <p:cNvSpPr txBox="1"/>
          <p:nvPr/>
        </p:nvSpPr>
        <p:spPr>
          <a:xfrm>
            <a:off x="7643202" y="2181639"/>
            <a:ext cx="1365637" cy="1170705"/>
          </a:xfrm>
          <a:prstGeom prst="rect">
            <a:avLst/>
          </a:prstGeom>
        </p:spPr>
        <p:txBody>
          <a:bodyPr vert="horz" wrap="square" lIns="0" tIns="125730" rIns="0" bIns="0" rtlCol="0">
            <a:spAutoFit/>
          </a:bodyPr>
          <a:lstStyle/>
          <a:p>
            <a:pPr marL="9939" defTabSz="715609">
              <a:spcBef>
                <a:spcPts val="990"/>
              </a:spcBef>
            </a:pPr>
            <a:r>
              <a:rPr sz="1761" dirty="0">
                <a:solidFill>
                  <a:srgbClr val="FFFFFF"/>
                </a:solidFill>
                <a:latin typeface="Courier New"/>
                <a:cs typeface="Courier New"/>
              </a:rPr>
              <a:t>2013-07-01</a:t>
            </a:r>
            <a:endParaRPr sz="1761">
              <a:solidFill>
                <a:prstClr val="black"/>
              </a:solidFill>
              <a:latin typeface="Courier New"/>
              <a:cs typeface="Courier New"/>
            </a:endParaRPr>
          </a:p>
          <a:p>
            <a:pPr marL="9939" defTabSz="715609">
              <a:spcBef>
                <a:spcPts val="916"/>
              </a:spcBef>
            </a:pPr>
            <a:r>
              <a:rPr sz="1761" dirty="0">
                <a:solidFill>
                  <a:srgbClr val="FFFFFF"/>
                </a:solidFill>
                <a:latin typeface="Courier New"/>
                <a:cs typeface="Courier New"/>
              </a:rPr>
              <a:t>2014-08-25</a:t>
            </a:r>
            <a:endParaRPr sz="1761">
              <a:solidFill>
                <a:prstClr val="black"/>
              </a:solidFill>
              <a:latin typeface="Courier New"/>
              <a:cs typeface="Courier New"/>
            </a:endParaRPr>
          </a:p>
          <a:p>
            <a:pPr marL="9939" defTabSz="715609">
              <a:spcBef>
                <a:spcPts val="912"/>
              </a:spcBef>
            </a:pPr>
            <a:r>
              <a:rPr sz="1761" dirty="0">
                <a:solidFill>
                  <a:srgbClr val="FFFFFF"/>
                </a:solidFill>
                <a:latin typeface="Courier New"/>
                <a:cs typeface="Courier New"/>
              </a:rPr>
              <a:t>2011-12-11</a:t>
            </a:r>
            <a:endParaRPr sz="1761">
              <a:solidFill>
                <a:prstClr val="black"/>
              </a:solidFill>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8270847"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522" spc="-125" dirty="0"/>
              <a:t>b</a:t>
            </a:r>
            <a:r>
              <a:rPr sz="3522" spc="157" dirty="0"/>
              <a:t>a</a:t>
            </a:r>
            <a:r>
              <a:rPr sz="3522" spc="-231" dirty="0"/>
              <a:t>s</a:t>
            </a:r>
            <a:r>
              <a:rPr sz="3522" spc="-12" dirty="0"/>
              <a:t>e</a:t>
            </a:r>
            <a:r>
              <a:rPr sz="3522" spc="-59" dirty="0"/>
              <a:t>d</a:t>
            </a:r>
            <a:r>
              <a:rPr sz="3522" spc="-207" dirty="0"/>
              <a:t> </a:t>
            </a:r>
            <a:r>
              <a:rPr sz="3522" spc="-176" dirty="0"/>
              <a:t>o</a:t>
            </a:r>
            <a:r>
              <a:rPr sz="3522" spc="-106" dirty="0"/>
              <a:t>n</a:t>
            </a:r>
            <a:r>
              <a:rPr sz="3522" spc="-207" dirty="0"/>
              <a:t> </a:t>
            </a:r>
            <a:r>
              <a:rPr sz="3522" spc="-145" dirty="0"/>
              <a:t>m</a:t>
            </a:r>
            <a:r>
              <a:rPr sz="3835" spc="-121" dirty="0">
                <a:latin typeface="Arial"/>
                <a:cs typeface="Arial"/>
              </a:rPr>
              <a:t>u</a:t>
            </a:r>
            <a:r>
              <a:rPr sz="3522" spc="-168" dirty="0"/>
              <a:t>l</a:t>
            </a:r>
            <a:r>
              <a:rPr sz="3522" spc="-35" dirty="0"/>
              <a:t>t</a:t>
            </a:r>
            <a:r>
              <a:rPr sz="3522" spc="-70" dirty="0"/>
              <a:t>i</a:t>
            </a:r>
            <a:r>
              <a:rPr sz="3522" spc="-125" dirty="0"/>
              <a:t>p</a:t>
            </a:r>
            <a:r>
              <a:rPr sz="3522" spc="-172" dirty="0"/>
              <a:t>l</a:t>
            </a:r>
            <a:r>
              <a:rPr sz="3522" spc="55" dirty="0"/>
              <a:t>e</a:t>
            </a:r>
            <a:r>
              <a:rPr sz="3522" spc="-207" dirty="0"/>
              <a:t> </a:t>
            </a:r>
            <a:r>
              <a:rPr sz="3522" spc="133" dirty="0"/>
              <a:t>c</a:t>
            </a:r>
            <a:r>
              <a:rPr sz="3522" spc="-176" dirty="0"/>
              <a:t>on</a:t>
            </a:r>
            <a:r>
              <a:rPr sz="3522" spc="-125" dirty="0"/>
              <a:t>d</a:t>
            </a:r>
            <a:r>
              <a:rPr sz="3522" spc="-74" dirty="0"/>
              <a:t>i</a:t>
            </a:r>
            <a:r>
              <a:rPr sz="3522" spc="-35" dirty="0"/>
              <a:t>t</a:t>
            </a:r>
            <a:r>
              <a:rPr sz="3522" spc="-102" dirty="0"/>
              <a:t>i</a:t>
            </a:r>
            <a:r>
              <a:rPr sz="3522" spc="-176" dirty="0"/>
              <a:t>on</a:t>
            </a:r>
            <a:r>
              <a:rPr sz="3522" spc="-164" dirty="0"/>
              <a:t>s</a:t>
            </a:r>
            <a:endParaRPr sz="3522">
              <a:latin typeface="Arial"/>
              <a:cs typeface="Arial"/>
            </a:endParaRPr>
          </a:p>
        </p:txBody>
      </p:sp>
      <p:sp>
        <p:nvSpPr>
          <p:cNvPr id="3" name="object 3"/>
          <p:cNvSpPr/>
          <p:nvPr/>
        </p:nvSpPr>
        <p:spPr>
          <a:xfrm>
            <a:off x="392770" y="913157"/>
            <a:ext cx="11406643" cy="1409866"/>
          </a:xfrm>
          <a:custGeom>
            <a:avLst/>
            <a:gdLst/>
            <a:ahLst/>
            <a:cxnLst/>
            <a:rect l="l" t="t" r="r" b="b"/>
            <a:pathLst>
              <a:path w="14575155" h="1801495">
                <a:moveTo>
                  <a:pt x="14498413"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2515188"/>
            <a:ext cx="11406643" cy="1025718"/>
          </a:xfrm>
          <a:custGeom>
            <a:avLst/>
            <a:gdLst/>
            <a:ahLst/>
            <a:cxnLst/>
            <a:rect l="l" t="t" r="r" b="b"/>
            <a:pathLst>
              <a:path w="14575155" h="1310639">
                <a:moveTo>
                  <a:pt x="14498413" y="1310104"/>
                </a:moveTo>
                <a:lnTo>
                  <a:pt x="76505" y="1310104"/>
                </a:lnTo>
                <a:lnTo>
                  <a:pt x="71180" y="1309580"/>
                </a:lnTo>
                <a:lnTo>
                  <a:pt x="31920" y="1293318"/>
                </a:lnTo>
                <a:lnTo>
                  <a:pt x="4175" y="1254590"/>
                </a:lnTo>
                <a:lnTo>
                  <a:pt x="0" y="1233599"/>
                </a:lnTo>
                <a:lnTo>
                  <a:pt x="0" y="1228223"/>
                </a:lnTo>
                <a:lnTo>
                  <a:pt x="0" y="76505"/>
                </a:lnTo>
                <a:lnTo>
                  <a:pt x="16786" y="31919"/>
                </a:lnTo>
                <a:lnTo>
                  <a:pt x="55513" y="4174"/>
                </a:lnTo>
                <a:lnTo>
                  <a:pt x="76505" y="0"/>
                </a:lnTo>
                <a:lnTo>
                  <a:pt x="14498413" y="0"/>
                </a:lnTo>
                <a:lnTo>
                  <a:pt x="14542998" y="16786"/>
                </a:lnTo>
                <a:lnTo>
                  <a:pt x="14570742" y="55513"/>
                </a:lnTo>
                <a:lnTo>
                  <a:pt x="14574918" y="76505"/>
                </a:lnTo>
                <a:lnTo>
                  <a:pt x="14574918" y="1233599"/>
                </a:lnTo>
                <a:lnTo>
                  <a:pt x="14558132" y="1278184"/>
                </a:lnTo>
                <a:lnTo>
                  <a:pt x="14519404" y="1305929"/>
                </a:lnTo>
                <a:lnTo>
                  <a:pt x="14503737" y="1309580"/>
                </a:lnTo>
                <a:lnTo>
                  <a:pt x="14498413" y="1310104"/>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p:nvPr/>
        </p:nvSpPr>
        <p:spPr>
          <a:xfrm>
            <a:off x="392770" y="3732731"/>
            <a:ext cx="11406643" cy="641074"/>
          </a:xfrm>
          <a:custGeom>
            <a:avLst/>
            <a:gdLst/>
            <a:ahLst/>
            <a:cxnLst/>
            <a:rect l="l" t="t" r="r" b="b"/>
            <a:pathLst>
              <a:path w="14575155" h="819150">
                <a:moveTo>
                  <a:pt x="14498413" y="818815"/>
                </a:moveTo>
                <a:lnTo>
                  <a:pt x="76505" y="818815"/>
                </a:lnTo>
                <a:lnTo>
                  <a:pt x="71180" y="818291"/>
                </a:lnTo>
                <a:lnTo>
                  <a:pt x="31920" y="802029"/>
                </a:lnTo>
                <a:lnTo>
                  <a:pt x="4175" y="763301"/>
                </a:lnTo>
                <a:lnTo>
                  <a:pt x="0" y="742310"/>
                </a:lnTo>
                <a:lnTo>
                  <a:pt x="0" y="736934"/>
                </a:lnTo>
                <a:lnTo>
                  <a:pt x="0" y="76505"/>
                </a:lnTo>
                <a:lnTo>
                  <a:pt x="16786" y="31919"/>
                </a:lnTo>
                <a:lnTo>
                  <a:pt x="55513" y="4175"/>
                </a:lnTo>
                <a:lnTo>
                  <a:pt x="76505" y="0"/>
                </a:lnTo>
                <a:lnTo>
                  <a:pt x="14498413" y="0"/>
                </a:lnTo>
                <a:lnTo>
                  <a:pt x="14542998" y="16785"/>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6" name="object 6"/>
          <p:cNvSpPr txBox="1"/>
          <p:nvPr/>
        </p:nvSpPr>
        <p:spPr>
          <a:xfrm>
            <a:off x="510993" y="964095"/>
            <a:ext cx="4864210" cy="1142858"/>
          </a:xfrm>
          <a:prstGeom prst="rect">
            <a:avLst/>
          </a:prstGeom>
        </p:spPr>
        <p:txBody>
          <a:bodyPr vert="horz" wrap="square" lIns="0" tIns="9442" rIns="0" bIns="0" rtlCol="0">
            <a:spAutoFit/>
          </a:bodyPr>
          <a:lstStyle/>
          <a:p>
            <a:pPr marL="9939" marR="3976" defTabSz="715609">
              <a:lnSpc>
                <a:spcPct val="143300"/>
              </a:lnSpc>
              <a:spcBef>
                <a:spcPts val="74"/>
              </a:spcBef>
            </a:pPr>
            <a:r>
              <a:rPr sz="1761" dirty="0">
                <a:solidFill>
                  <a:srgbClr val="04182D"/>
                </a:solidFill>
                <a:latin typeface="Courier New"/>
                <a:cs typeface="Courier New"/>
              </a:rPr>
              <a:t>is_lab = dogs[</a:t>
            </a:r>
            <a:r>
              <a:rPr sz="1761" dirty="0">
                <a:solidFill>
                  <a:srgbClr val="BE2F72"/>
                </a:solidFill>
                <a:latin typeface="Courier New"/>
                <a:cs typeface="Courier New"/>
              </a:rPr>
              <a:t>"breed"</a:t>
            </a:r>
            <a:r>
              <a:rPr sz="1761" dirty="0">
                <a:solidFill>
                  <a:srgbClr val="04182D"/>
                </a:solidFill>
                <a:latin typeface="Courier New"/>
                <a:cs typeface="Courier New"/>
              </a:rPr>
              <a:t>]</a:t>
            </a:r>
            <a:r>
              <a:rPr sz="1761" spc="4" dirty="0">
                <a:solidFill>
                  <a:srgbClr val="04182D"/>
                </a:solidFill>
                <a:latin typeface="Courier New"/>
                <a:cs typeface="Courier New"/>
              </a:rPr>
              <a:t> </a:t>
            </a:r>
            <a:r>
              <a:rPr sz="1761" dirty="0">
                <a:solidFill>
                  <a:srgbClr val="04182D"/>
                </a:solidFill>
                <a:latin typeface="Courier New"/>
                <a:cs typeface="Courier New"/>
              </a:rPr>
              <a:t>== </a:t>
            </a:r>
            <a:r>
              <a:rPr sz="1761" dirty="0">
                <a:solidFill>
                  <a:srgbClr val="BE2F72"/>
                </a:solidFill>
                <a:latin typeface="Courier New"/>
                <a:cs typeface="Courier New"/>
              </a:rPr>
              <a:t>"Labrador" </a:t>
            </a:r>
            <a:r>
              <a:rPr sz="1761" spc="-1045" dirty="0">
                <a:solidFill>
                  <a:srgbClr val="BE2F72"/>
                </a:solidFill>
                <a:latin typeface="Courier New"/>
                <a:cs typeface="Courier New"/>
              </a:rPr>
              <a:t> </a:t>
            </a:r>
            <a:r>
              <a:rPr sz="1761" dirty="0">
                <a:solidFill>
                  <a:srgbClr val="04182D"/>
                </a:solidFill>
                <a:latin typeface="Courier New"/>
                <a:cs typeface="Courier New"/>
              </a:rPr>
              <a:t>is_brown = dogs[</a:t>
            </a:r>
            <a:r>
              <a:rPr sz="1761" dirty="0">
                <a:solidFill>
                  <a:srgbClr val="BE2F72"/>
                </a:solidFill>
                <a:latin typeface="Courier New"/>
                <a:cs typeface="Courier New"/>
              </a:rPr>
              <a:t>"color"</a:t>
            </a:r>
            <a:r>
              <a:rPr sz="1761" dirty="0">
                <a:solidFill>
                  <a:srgbClr val="04182D"/>
                </a:solidFill>
                <a:latin typeface="Courier New"/>
                <a:cs typeface="Courier New"/>
              </a:rPr>
              <a:t>] == </a:t>
            </a:r>
            <a:r>
              <a:rPr sz="1761" dirty="0">
                <a:solidFill>
                  <a:srgbClr val="BE2F72"/>
                </a:solidFill>
                <a:latin typeface="Courier New"/>
                <a:cs typeface="Courier New"/>
              </a:rPr>
              <a:t>"Brown" </a:t>
            </a:r>
            <a:r>
              <a:rPr sz="1761" spc="4" dirty="0">
                <a:solidFill>
                  <a:srgbClr val="BE2F72"/>
                </a:solidFill>
                <a:latin typeface="Courier New"/>
                <a:cs typeface="Courier New"/>
              </a:rPr>
              <a:t> </a:t>
            </a:r>
            <a:r>
              <a:rPr sz="1761" dirty="0">
                <a:solidFill>
                  <a:srgbClr val="04182D"/>
                </a:solidFill>
                <a:latin typeface="Courier New"/>
                <a:cs typeface="Courier New"/>
              </a:rPr>
              <a:t>dogs[is_lab</a:t>
            </a:r>
            <a:r>
              <a:rPr sz="1761" spc="-4" dirty="0">
                <a:solidFill>
                  <a:srgbClr val="04182D"/>
                </a:solidFill>
                <a:latin typeface="Courier New"/>
                <a:cs typeface="Courier New"/>
              </a:rPr>
              <a:t> </a:t>
            </a:r>
            <a:r>
              <a:rPr sz="1761" dirty="0">
                <a:solidFill>
                  <a:srgbClr val="04182D"/>
                </a:solidFill>
                <a:latin typeface="Courier New"/>
                <a:cs typeface="Courier New"/>
              </a:rPr>
              <a:t>&amp; is_brown]</a:t>
            </a:r>
            <a:endParaRPr sz="1761">
              <a:solidFill>
                <a:prstClr val="black"/>
              </a:solidFill>
              <a:latin typeface="Courier New"/>
              <a:cs typeface="Courier New"/>
            </a:endParaRPr>
          </a:p>
        </p:txBody>
      </p:sp>
      <p:graphicFrame>
        <p:nvGraphicFramePr>
          <p:cNvPr id="7" name="object 7"/>
          <p:cNvGraphicFramePr>
            <a:graphicFrameLocks noGrp="1"/>
          </p:cNvGraphicFramePr>
          <p:nvPr/>
        </p:nvGraphicFramePr>
        <p:xfrm>
          <a:off x="496084" y="2698140"/>
          <a:ext cx="8795631" cy="661945"/>
        </p:xfrm>
        <a:graphic>
          <a:graphicData uri="http://schemas.openxmlformats.org/drawingml/2006/table">
            <a:tbl>
              <a:tblPr firstRow="1" bandRow="1">
                <a:tableStyleId>{2D5ABB26-0587-4C30-8999-92F81FD0307C}</a:tableStyleId>
              </a:tblPr>
              <a:tblGrid>
                <a:gridCol w="361287">
                  <a:extLst>
                    <a:ext uri="{9D8B030D-6E8A-4147-A177-3AD203B41FA5}">
                      <a16:colId xmlns:a16="http://schemas.microsoft.com/office/drawing/2014/main" val="20000"/>
                    </a:ext>
                  </a:extLst>
                </a:gridCol>
                <a:gridCol w="1211083">
                  <a:extLst>
                    <a:ext uri="{9D8B030D-6E8A-4147-A177-3AD203B41FA5}">
                      <a16:colId xmlns:a16="http://schemas.microsoft.com/office/drawing/2014/main" val="20001"/>
                    </a:ext>
                  </a:extLst>
                </a:gridCol>
                <a:gridCol w="1547522">
                  <a:extLst>
                    <a:ext uri="{9D8B030D-6E8A-4147-A177-3AD203B41FA5}">
                      <a16:colId xmlns:a16="http://schemas.microsoft.com/office/drawing/2014/main" val="20002"/>
                    </a:ext>
                  </a:extLst>
                </a:gridCol>
                <a:gridCol w="941733">
                  <a:extLst>
                    <a:ext uri="{9D8B030D-6E8A-4147-A177-3AD203B41FA5}">
                      <a16:colId xmlns:a16="http://schemas.microsoft.com/office/drawing/2014/main" val="20003"/>
                    </a:ext>
                  </a:extLst>
                </a:gridCol>
                <a:gridCol w="1479936">
                  <a:extLst>
                    <a:ext uri="{9D8B030D-6E8A-4147-A177-3AD203B41FA5}">
                      <a16:colId xmlns:a16="http://schemas.microsoft.com/office/drawing/2014/main" val="20004"/>
                    </a:ext>
                  </a:extLst>
                </a:gridCol>
                <a:gridCol w="1412847">
                  <a:extLst>
                    <a:ext uri="{9D8B030D-6E8A-4147-A177-3AD203B41FA5}">
                      <a16:colId xmlns:a16="http://schemas.microsoft.com/office/drawing/2014/main" val="20005"/>
                    </a:ext>
                  </a:extLst>
                </a:gridCol>
                <a:gridCol w="1841224">
                  <a:extLst>
                    <a:ext uri="{9D8B030D-6E8A-4147-A177-3AD203B41FA5}">
                      <a16:colId xmlns:a16="http://schemas.microsoft.com/office/drawing/2014/main" val="20006"/>
                    </a:ext>
                  </a:extLst>
                </a:gridCol>
              </a:tblGrid>
              <a:tr h="330972">
                <a:tc>
                  <a:txBody>
                    <a:bodyPr/>
                    <a:lstStyle/>
                    <a:p>
                      <a:pPr>
                        <a:lnSpc>
                          <a:spcPct val="100000"/>
                        </a:lnSpc>
                      </a:pPr>
                      <a:endParaRPr sz="2000">
                        <a:latin typeface="Times New Roman"/>
                        <a:cs typeface="Times New Roman"/>
                      </a:endParaRPr>
                    </a:p>
                  </a:txBody>
                  <a:tcPr marL="0" marR="0" marT="0" marB="0"/>
                </a:tc>
                <a:tc>
                  <a:txBody>
                    <a:bodyPr/>
                    <a:lstStyle/>
                    <a:p>
                      <a:pPr marR="421640" algn="r">
                        <a:lnSpc>
                          <a:spcPts val="2640"/>
                        </a:lnSpc>
                      </a:pPr>
                      <a:r>
                        <a:rPr sz="1800" dirty="0">
                          <a:solidFill>
                            <a:srgbClr val="FFFFFF"/>
                          </a:solidFill>
                          <a:latin typeface="Courier New"/>
                          <a:cs typeface="Courier New"/>
                        </a:rPr>
                        <a:t>name</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breed</a:t>
                      </a:r>
                      <a:endParaRPr sz="1800">
                        <a:latin typeface="Courier New"/>
                        <a:cs typeface="Courier New"/>
                      </a:endParaRPr>
                    </a:p>
                  </a:txBody>
                  <a:tcPr marL="0" marR="0" marT="0" marB="0"/>
                </a:tc>
                <a:tc>
                  <a:txBody>
                    <a:bodyPr/>
                    <a:lstStyle/>
                    <a:p>
                      <a:pPr algn="ctr">
                        <a:lnSpc>
                          <a:spcPts val="2640"/>
                        </a:lnSpc>
                      </a:pPr>
                      <a:r>
                        <a:rPr sz="1800" dirty="0">
                          <a:solidFill>
                            <a:srgbClr val="FFFFFF"/>
                          </a:solidFill>
                          <a:latin typeface="Courier New"/>
                          <a:cs typeface="Courier New"/>
                        </a:rPr>
                        <a:t>color</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78105"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date_of_birth</a:t>
                      </a:r>
                      <a:endParaRPr sz="1800">
                        <a:latin typeface="Courier New"/>
                        <a:cs typeface="Courier New"/>
                      </a:endParaRPr>
                    </a:p>
                  </a:txBody>
                  <a:tcPr marL="0" marR="0" marT="0" marB="0"/>
                </a:tc>
                <a:extLst>
                  <a:ext uri="{0D108BD9-81ED-4DB2-BD59-A6C34878D82A}">
                    <a16:rowId xmlns:a16="http://schemas.microsoft.com/office/drawing/2014/main" val="10000"/>
                  </a:ext>
                </a:extLst>
              </a:tr>
              <a:tr h="330972">
                <a:tc>
                  <a:txBody>
                    <a:bodyPr/>
                    <a:lstStyle/>
                    <a:p>
                      <a:pPr marL="31750">
                        <a:lnSpc>
                          <a:spcPct val="100000"/>
                        </a:lnSpc>
                        <a:spcBef>
                          <a:spcPts val="475"/>
                        </a:spcBef>
                      </a:pPr>
                      <a:r>
                        <a:rPr sz="1800" dirty="0">
                          <a:solidFill>
                            <a:srgbClr val="FFFFFF"/>
                          </a:solidFill>
                          <a:latin typeface="Courier New"/>
                          <a:cs typeface="Courier New"/>
                        </a:rPr>
                        <a:t>0</a:t>
                      </a:r>
                      <a:endParaRPr sz="1800">
                        <a:latin typeface="Courier New"/>
                        <a:cs typeface="Courier New"/>
                      </a:endParaRPr>
                    </a:p>
                  </a:txBody>
                  <a:tcPr marL="0" marR="0" marT="47211" marB="0"/>
                </a:tc>
                <a:tc>
                  <a:txBody>
                    <a:bodyPr/>
                    <a:lstStyle/>
                    <a:p>
                      <a:pPr marR="421640" algn="r">
                        <a:lnSpc>
                          <a:spcPct val="100000"/>
                        </a:lnSpc>
                        <a:spcBef>
                          <a:spcPts val="475"/>
                        </a:spcBef>
                      </a:pPr>
                      <a:r>
                        <a:rPr sz="1800" dirty="0">
                          <a:solidFill>
                            <a:srgbClr val="FFFFFF"/>
                          </a:solidFill>
                          <a:latin typeface="Courier New"/>
                          <a:cs typeface="Courier New"/>
                        </a:rPr>
                        <a:t>Bella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algn="ct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2013-07-01</a:t>
                      </a:r>
                      <a:endParaRPr sz="1800">
                        <a:latin typeface="Courier New"/>
                        <a:cs typeface="Courier New"/>
                      </a:endParaRPr>
                    </a:p>
                  </a:txBody>
                  <a:tcPr marL="0" marR="0" marT="47211" marB="0"/>
                </a:tc>
                <a:extLst>
                  <a:ext uri="{0D108BD9-81ED-4DB2-BD59-A6C34878D82A}">
                    <a16:rowId xmlns:a16="http://schemas.microsoft.com/office/drawing/2014/main" val="10001"/>
                  </a:ext>
                </a:extLst>
              </a:tr>
            </a:tbl>
          </a:graphicData>
        </a:graphic>
      </p:graphicFrame>
      <p:sp>
        <p:nvSpPr>
          <p:cNvPr id="8" name="object 8"/>
          <p:cNvSpPr txBox="1"/>
          <p:nvPr/>
        </p:nvSpPr>
        <p:spPr>
          <a:xfrm>
            <a:off x="510993" y="3899016"/>
            <a:ext cx="8900491" cy="552481"/>
          </a:xfrm>
          <a:prstGeom prst="rect">
            <a:avLst/>
          </a:prstGeom>
        </p:spPr>
        <p:txBody>
          <a:bodyPr vert="horz" wrap="square" lIns="0" tIns="10436" rIns="0" bIns="0" rtlCol="0">
            <a:spAutoFit/>
          </a:bodyPr>
          <a:lstStyle/>
          <a:p>
            <a:pPr marL="9939" defTabSz="715609">
              <a:spcBef>
                <a:spcPts val="82"/>
              </a:spcBef>
            </a:pPr>
            <a:r>
              <a:rPr sz="1761" dirty="0">
                <a:solidFill>
                  <a:srgbClr val="04182D"/>
                </a:solidFill>
                <a:latin typeface="Courier New"/>
                <a:cs typeface="Courier New"/>
              </a:rPr>
              <a:t>dogs[</a:t>
            </a:r>
            <a:r>
              <a:rPr sz="1761" spc="8" dirty="0">
                <a:solidFill>
                  <a:srgbClr val="04182D"/>
                </a:solidFill>
                <a:latin typeface="Courier New"/>
                <a:cs typeface="Courier New"/>
              </a:rPr>
              <a:t> </a:t>
            </a:r>
            <a:r>
              <a:rPr sz="1761" dirty="0">
                <a:solidFill>
                  <a:srgbClr val="04182D"/>
                </a:solidFill>
                <a:latin typeface="Courier New"/>
                <a:cs typeface="Courier New"/>
              </a:rPr>
              <a:t>(dogs[</a:t>
            </a:r>
            <a:r>
              <a:rPr sz="1761" dirty="0">
                <a:solidFill>
                  <a:srgbClr val="BE2F72"/>
                </a:solidFill>
                <a:latin typeface="Courier New"/>
                <a:cs typeface="Courier New"/>
              </a:rPr>
              <a:t>"breed"</a:t>
            </a:r>
            <a:r>
              <a:rPr sz="1761" dirty="0">
                <a:solidFill>
                  <a:srgbClr val="04182D"/>
                </a:solidFill>
                <a:latin typeface="Courier New"/>
                <a:cs typeface="Courier New"/>
              </a:rPr>
              <a:t>]</a:t>
            </a:r>
            <a:r>
              <a:rPr sz="1761" spc="8" dirty="0">
                <a:solidFill>
                  <a:srgbClr val="04182D"/>
                </a:solidFill>
                <a:latin typeface="Courier New"/>
                <a:cs typeface="Courier New"/>
              </a:rPr>
              <a:t> </a:t>
            </a:r>
            <a:r>
              <a:rPr sz="1761" dirty="0">
                <a:solidFill>
                  <a:srgbClr val="04182D"/>
                </a:solidFill>
                <a:latin typeface="Courier New"/>
                <a:cs typeface="Courier New"/>
              </a:rPr>
              <a:t>==</a:t>
            </a:r>
            <a:r>
              <a:rPr sz="1761" spc="8" dirty="0">
                <a:solidFill>
                  <a:srgbClr val="04182D"/>
                </a:solidFill>
                <a:latin typeface="Courier New"/>
                <a:cs typeface="Courier New"/>
              </a:rPr>
              <a:t> </a:t>
            </a:r>
            <a:r>
              <a:rPr sz="1761" dirty="0">
                <a:solidFill>
                  <a:srgbClr val="BE2F72"/>
                </a:solidFill>
                <a:latin typeface="Courier New"/>
                <a:cs typeface="Courier New"/>
              </a:rPr>
              <a:t>"Labrador"</a:t>
            </a:r>
            <a:r>
              <a:rPr sz="1761" dirty="0">
                <a:solidFill>
                  <a:srgbClr val="04182D"/>
                </a:solidFill>
                <a:latin typeface="Courier New"/>
                <a:cs typeface="Courier New"/>
              </a:rPr>
              <a:t>)</a:t>
            </a:r>
            <a:r>
              <a:rPr sz="1761" spc="8" dirty="0">
                <a:solidFill>
                  <a:srgbClr val="04182D"/>
                </a:solidFill>
                <a:latin typeface="Courier New"/>
                <a:cs typeface="Courier New"/>
              </a:rPr>
              <a:t> </a:t>
            </a:r>
            <a:r>
              <a:rPr sz="1761" dirty="0">
                <a:solidFill>
                  <a:srgbClr val="04182D"/>
                </a:solidFill>
                <a:latin typeface="Courier New"/>
                <a:cs typeface="Courier New"/>
              </a:rPr>
              <a:t>&amp;</a:t>
            </a:r>
            <a:r>
              <a:rPr sz="1761" spc="8" dirty="0">
                <a:solidFill>
                  <a:srgbClr val="04182D"/>
                </a:solidFill>
                <a:latin typeface="Courier New"/>
                <a:cs typeface="Courier New"/>
              </a:rPr>
              <a:t> </a:t>
            </a:r>
            <a:r>
              <a:rPr sz="1761" dirty="0">
                <a:solidFill>
                  <a:srgbClr val="04182D"/>
                </a:solidFill>
                <a:latin typeface="Courier New"/>
                <a:cs typeface="Courier New"/>
              </a:rPr>
              <a:t>(dogs[</a:t>
            </a:r>
            <a:r>
              <a:rPr sz="1761" dirty="0">
                <a:solidFill>
                  <a:srgbClr val="BE2F72"/>
                </a:solidFill>
                <a:latin typeface="Courier New"/>
                <a:cs typeface="Courier New"/>
              </a:rPr>
              <a:t>"color"</a:t>
            </a:r>
            <a:r>
              <a:rPr sz="1761" dirty="0">
                <a:solidFill>
                  <a:srgbClr val="04182D"/>
                </a:solidFill>
                <a:latin typeface="Courier New"/>
                <a:cs typeface="Courier New"/>
              </a:rPr>
              <a:t>]</a:t>
            </a:r>
            <a:r>
              <a:rPr sz="1761" spc="8" dirty="0">
                <a:solidFill>
                  <a:srgbClr val="04182D"/>
                </a:solidFill>
                <a:latin typeface="Courier New"/>
                <a:cs typeface="Courier New"/>
              </a:rPr>
              <a:t> </a:t>
            </a:r>
            <a:r>
              <a:rPr sz="1761" dirty="0">
                <a:solidFill>
                  <a:srgbClr val="04182D"/>
                </a:solidFill>
                <a:latin typeface="Courier New"/>
                <a:cs typeface="Courier New"/>
              </a:rPr>
              <a:t>==</a:t>
            </a:r>
            <a:r>
              <a:rPr sz="1761" spc="8" dirty="0">
                <a:solidFill>
                  <a:srgbClr val="04182D"/>
                </a:solidFill>
                <a:latin typeface="Courier New"/>
                <a:cs typeface="Courier New"/>
              </a:rPr>
              <a:t> </a:t>
            </a:r>
            <a:r>
              <a:rPr sz="1761" dirty="0">
                <a:solidFill>
                  <a:srgbClr val="BE2F72"/>
                </a:solidFill>
                <a:latin typeface="Courier New"/>
                <a:cs typeface="Courier New"/>
              </a:rPr>
              <a:t>"Brown"</a:t>
            </a:r>
            <a:r>
              <a:rPr sz="1761" dirty="0">
                <a:solidFill>
                  <a:srgbClr val="04182D"/>
                </a:solidFill>
                <a:latin typeface="Courier New"/>
                <a:cs typeface="Courier New"/>
              </a:rPr>
              <a:t>)</a:t>
            </a:r>
            <a:r>
              <a:rPr sz="1761" spc="12" dirty="0">
                <a:solidFill>
                  <a:srgbClr val="04182D"/>
                </a:solidFill>
                <a:latin typeface="Courier New"/>
                <a:cs typeface="Courier New"/>
              </a:rPr>
              <a:t> </a:t>
            </a:r>
            <a:r>
              <a:rPr sz="1761" dirty="0">
                <a:solidFill>
                  <a:srgbClr val="04182D"/>
                </a:solidFill>
                <a:latin typeface="Courier New"/>
                <a:cs typeface="Courier New"/>
              </a:rPr>
              <a:t>]</a:t>
            </a:r>
            <a:endParaRPr sz="1761">
              <a:solidFill>
                <a:prstClr val="black"/>
              </a:solidFill>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0" y="173525"/>
            <a:ext cx="4702203" cy="602205"/>
          </a:xfrm>
          <a:prstGeom prst="rect">
            <a:avLst/>
          </a:prstGeom>
        </p:spPr>
        <p:txBody>
          <a:bodyPr vert="horz" wrap="square" lIns="0" tIns="11927" rIns="0" bIns="0" rtlCol="0">
            <a:spAutoFit/>
          </a:bodyPr>
          <a:lstStyle/>
          <a:p>
            <a:pPr marL="9939">
              <a:spcBef>
                <a:spcPts val="94"/>
              </a:spcBef>
            </a:pPr>
            <a:r>
              <a:rPr sz="3522" spc="78" dirty="0"/>
              <a:t>S</a:t>
            </a:r>
            <a:r>
              <a:rPr sz="3835" spc="-121" dirty="0">
                <a:latin typeface="Arial"/>
                <a:cs typeface="Arial"/>
              </a:rPr>
              <a:t>u</a:t>
            </a:r>
            <a:r>
              <a:rPr sz="3522" spc="-125" dirty="0"/>
              <a:t>b</a:t>
            </a:r>
            <a:r>
              <a:rPr sz="3522" spc="-231" dirty="0"/>
              <a:t>s</a:t>
            </a:r>
            <a:r>
              <a:rPr sz="3522" spc="-47" dirty="0"/>
              <a:t>e</a:t>
            </a:r>
            <a:r>
              <a:rPr sz="3522" spc="-35" dirty="0"/>
              <a:t>tt</a:t>
            </a:r>
            <a:r>
              <a:rPr sz="3522" spc="-70" dirty="0"/>
              <a:t>i</a:t>
            </a:r>
            <a:r>
              <a:rPr sz="3522" spc="-176" dirty="0"/>
              <a:t>n</a:t>
            </a:r>
            <a:r>
              <a:rPr sz="3522" dirty="0"/>
              <a:t>g</a:t>
            </a:r>
            <a:r>
              <a:rPr sz="3522" spc="-207" dirty="0"/>
              <a:t> </a:t>
            </a:r>
            <a:r>
              <a:rPr sz="3835" spc="-121" dirty="0">
                <a:latin typeface="Arial"/>
                <a:cs typeface="Arial"/>
              </a:rPr>
              <a:t>u</a:t>
            </a:r>
            <a:r>
              <a:rPr sz="3522" spc="-231" dirty="0"/>
              <a:t>s</a:t>
            </a:r>
            <a:r>
              <a:rPr sz="3522" spc="-70" dirty="0"/>
              <a:t>i</a:t>
            </a:r>
            <a:r>
              <a:rPr sz="3522" spc="-176" dirty="0"/>
              <a:t>n</a:t>
            </a:r>
            <a:r>
              <a:rPr sz="3522" dirty="0"/>
              <a:t>g</a:t>
            </a:r>
            <a:r>
              <a:rPr sz="3522" spc="-207" dirty="0"/>
              <a:t> </a:t>
            </a:r>
            <a:r>
              <a:rPr sz="3835" spc="-160" dirty="0">
                <a:latin typeface="Arial"/>
                <a:cs typeface="Arial"/>
              </a:rPr>
              <a:t>.</a:t>
            </a:r>
            <a:r>
              <a:rPr sz="3522" spc="-70" dirty="0"/>
              <a:t>i</a:t>
            </a:r>
            <a:r>
              <a:rPr sz="3522" spc="-231" dirty="0"/>
              <a:t>s</a:t>
            </a:r>
            <a:r>
              <a:rPr sz="3522" spc="-70" dirty="0"/>
              <a:t>i</a:t>
            </a:r>
            <a:r>
              <a:rPr sz="3522" spc="-172" dirty="0"/>
              <a:t>n</a:t>
            </a:r>
            <a:r>
              <a:rPr sz="3835" spc="-23" dirty="0">
                <a:latin typeface="Arial"/>
                <a:cs typeface="Arial"/>
              </a:rPr>
              <a:t>(</a:t>
            </a:r>
            <a:r>
              <a:rPr sz="3835" spc="39" dirty="0">
                <a:latin typeface="Arial"/>
                <a:cs typeface="Arial"/>
              </a:rPr>
              <a:t>)</a:t>
            </a:r>
            <a:endParaRPr sz="3835">
              <a:latin typeface="Arial"/>
              <a:cs typeface="Arial"/>
            </a:endParaRPr>
          </a:p>
        </p:txBody>
      </p:sp>
      <p:sp>
        <p:nvSpPr>
          <p:cNvPr id="3" name="object 3"/>
          <p:cNvSpPr/>
          <p:nvPr/>
        </p:nvSpPr>
        <p:spPr>
          <a:xfrm>
            <a:off x="392770" y="913157"/>
            <a:ext cx="11406643" cy="1025718"/>
          </a:xfrm>
          <a:custGeom>
            <a:avLst/>
            <a:gdLst/>
            <a:ahLst/>
            <a:cxnLst/>
            <a:rect l="l" t="t" r="r" b="b"/>
            <a:pathLst>
              <a:path w="14575155" h="1310639">
                <a:moveTo>
                  <a:pt x="14498413" y="1310105"/>
                </a:moveTo>
                <a:lnTo>
                  <a:pt x="76505" y="1310105"/>
                </a:lnTo>
                <a:lnTo>
                  <a:pt x="71180" y="1309580"/>
                </a:lnTo>
                <a:lnTo>
                  <a:pt x="31920" y="1293318"/>
                </a:lnTo>
                <a:lnTo>
                  <a:pt x="4175" y="1254590"/>
                </a:lnTo>
                <a:lnTo>
                  <a:pt x="0" y="1233599"/>
                </a:lnTo>
                <a:lnTo>
                  <a:pt x="0" y="1228223"/>
                </a:lnTo>
                <a:lnTo>
                  <a:pt x="0" y="76505"/>
                </a:lnTo>
                <a:lnTo>
                  <a:pt x="16786" y="31920"/>
                </a:lnTo>
                <a:lnTo>
                  <a:pt x="55513" y="4175"/>
                </a:lnTo>
                <a:lnTo>
                  <a:pt x="76505" y="0"/>
                </a:lnTo>
                <a:lnTo>
                  <a:pt x="14498413" y="0"/>
                </a:lnTo>
                <a:lnTo>
                  <a:pt x="14542998" y="16786"/>
                </a:lnTo>
                <a:lnTo>
                  <a:pt x="14570742" y="55513"/>
                </a:lnTo>
                <a:lnTo>
                  <a:pt x="14574918" y="76505"/>
                </a:lnTo>
                <a:lnTo>
                  <a:pt x="14574918" y="1233599"/>
                </a:lnTo>
                <a:lnTo>
                  <a:pt x="14558132" y="1278184"/>
                </a:lnTo>
                <a:lnTo>
                  <a:pt x="14519404" y="1305929"/>
                </a:lnTo>
                <a:lnTo>
                  <a:pt x="14503737" y="1309580"/>
                </a:lnTo>
                <a:lnTo>
                  <a:pt x="14498413" y="1310105"/>
                </a:lnTo>
                <a:close/>
              </a:path>
            </a:pathLst>
          </a:custGeom>
          <a:solidFill>
            <a:srgbClr val="F6F2EB"/>
          </a:solidFill>
        </p:spPr>
        <p:txBody>
          <a:bodyPr wrap="square" lIns="0" tIns="0" rIns="0" bIns="0" rtlCol="0"/>
          <a:lstStyle/>
          <a:p>
            <a:pPr defTabSz="715609"/>
            <a:endParaRPr sz="1409">
              <a:solidFill>
                <a:prstClr val="black"/>
              </a:solidFill>
              <a:latin typeface="Calibri"/>
            </a:endParaRPr>
          </a:p>
        </p:txBody>
      </p:sp>
      <p:sp>
        <p:nvSpPr>
          <p:cNvPr id="4" name="object 4"/>
          <p:cNvSpPr/>
          <p:nvPr/>
        </p:nvSpPr>
        <p:spPr>
          <a:xfrm>
            <a:off x="392770" y="2130701"/>
            <a:ext cx="11406643" cy="2179154"/>
          </a:xfrm>
          <a:custGeom>
            <a:avLst/>
            <a:gdLst/>
            <a:ahLst/>
            <a:cxnLst/>
            <a:rect l="l" t="t" r="r" b="b"/>
            <a:pathLst>
              <a:path w="14575155" h="2784475">
                <a:moveTo>
                  <a:pt x="14498413" y="2783973"/>
                </a:moveTo>
                <a:lnTo>
                  <a:pt x="76505" y="2783973"/>
                </a:lnTo>
                <a:lnTo>
                  <a:pt x="71180" y="2783449"/>
                </a:lnTo>
                <a:lnTo>
                  <a:pt x="31920" y="2767186"/>
                </a:lnTo>
                <a:lnTo>
                  <a:pt x="4175" y="2728458"/>
                </a:lnTo>
                <a:lnTo>
                  <a:pt x="0" y="2707468"/>
                </a:lnTo>
                <a:lnTo>
                  <a:pt x="0" y="2702091"/>
                </a:lnTo>
                <a:lnTo>
                  <a:pt x="0" y="76505"/>
                </a:lnTo>
                <a:lnTo>
                  <a:pt x="16786" y="31919"/>
                </a:lnTo>
                <a:lnTo>
                  <a:pt x="55513" y="4175"/>
                </a:lnTo>
                <a:lnTo>
                  <a:pt x="76505" y="0"/>
                </a:lnTo>
                <a:lnTo>
                  <a:pt x="14498413" y="0"/>
                </a:lnTo>
                <a:lnTo>
                  <a:pt x="14542998" y="16786"/>
                </a:lnTo>
                <a:lnTo>
                  <a:pt x="14570742" y="55513"/>
                </a:lnTo>
                <a:lnTo>
                  <a:pt x="14574918" y="76505"/>
                </a:lnTo>
                <a:lnTo>
                  <a:pt x="14574918" y="2707468"/>
                </a:lnTo>
                <a:lnTo>
                  <a:pt x="14558132" y="2752052"/>
                </a:lnTo>
                <a:lnTo>
                  <a:pt x="14519404" y="2779797"/>
                </a:lnTo>
                <a:lnTo>
                  <a:pt x="14503737" y="2783448"/>
                </a:lnTo>
                <a:lnTo>
                  <a:pt x="14498413" y="2783973"/>
                </a:lnTo>
                <a:close/>
              </a:path>
            </a:pathLst>
          </a:custGeom>
          <a:solidFill>
            <a:srgbClr val="04182D"/>
          </a:solidFill>
        </p:spPr>
        <p:txBody>
          <a:bodyPr wrap="square" lIns="0" tIns="0" rIns="0" bIns="0" rtlCol="0"/>
          <a:lstStyle/>
          <a:p>
            <a:pPr defTabSz="715609"/>
            <a:endParaRPr sz="1409">
              <a:solidFill>
                <a:prstClr val="black"/>
              </a:solidFill>
              <a:latin typeface="Calibri"/>
            </a:endParaRPr>
          </a:p>
        </p:txBody>
      </p:sp>
      <p:sp>
        <p:nvSpPr>
          <p:cNvPr id="5" name="object 5"/>
          <p:cNvSpPr txBox="1"/>
          <p:nvPr/>
        </p:nvSpPr>
        <p:spPr>
          <a:xfrm>
            <a:off x="510993" y="964095"/>
            <a:ext cx="7824580" cy="755379"/>
          </a:xfrm>
          <a:prstGeom prst="rect">
            <a:avLst/>
          </a:prstGeom>
        </p:spPr>
        <p:txBody>
          <a:bodyPr vert="horz" wrap="square" lIns="0" tIns="9442" rIns="0" bIns="0" rtlCol="0">
            <a:spAutoFit/>
          </a:bodyPr>
          <a:lstStyle/>
          <a:p>
            <a:pPr marL="9939" marR="3976" defTabSz="715609">
              <a:lnSpc>
                <a:spcPct val="143300"/>
              </a:lnSpc>
              <a:spcBef>
                <a:spcPts val="74"/>
              </a:spcBef>
            </a:pPr>
            <a:r>
              <a:rPr sz="1761" dirty="0">
                <a:solidFill>
                  <a:srgbClr val="04182D"/>
                </a:solidFill>
                <a:latin typeface="Courier New"/>
                <a:cs typeface="Courier New"/>
              </a:rPr>
              <a:t>is_black_or_brown</a:t>
            </a:r>
            <a:r>
              <a:rPr sz="1761" spc="20" dirty="0">
                <a:solidFill>
                  <a:srgbClr val="04182D"/>
                </a:solidFill>
                <a:latin typeface="Courier New"/>
                <a:cs typeface="Courier New"/>
              </a:rPr>
              <a:t> </a:t>
            </a:r>
            <a:r>
              <a:rPr sz="1761" dirty="0">
                <a:solidFill>
                  <a:srgbClr val="04182D"/>
                </a:solidFill>
                <a:latin typeface="Courier New"/>
                <a:cs typeface="Courier New"/>
              </a:rPr>
              <a:t>=</a:t>
            </a:r>
            <a:r>
              <a:rPr sz="1761" spc="20" dirty="0">
                <a:solidFill>
                  <a:srgbClr val="04182D"/>
                </a:solidFill>
                <a:latin typeface="Courier New"/>
                <a:cs typeface="Courier New"/>
              </a:rPr>
              <a:t> </a:t>
            </a:r>
            <a:r>
              <a:rPr sz="1761" dirty="0">
                <a:solidFill>
                  <a:srgbClr val="04182D"/>
                </a:solidFill>
                <a:latin typeface="Courier New"/>
                <a:cs typeface="Courier New"/>
              </a:rPr>
              <a:t>dogs[</a:t>
            </a:r>
            <a:r>
              <a:rPr sz="1761" dirty="0">
                <a:solidFill>
                  <a:srgbClr val="BE2F72"/>
                </a:solidFill>
                <a:latin typeface="Courier New"/>
                <a:cs typeface="Courier New"/>
              </a:rPr>
              <a:t>"color"</a:t>
            </a:r>
            <a:r>
              <a:rPr sz="1761" dirty="0">
                <a:solidFill>
                  <a:srgbClr val="04182D"/>
                </a:solidFill>
                <a:latin typeface="Courier New"/>
                <a:cs typeface="Courier New"/>
              </a:rPr>
              <a:t>].isin([</a:t>
            </a:r>
            <a:r>
              <a:rPr sz="1761" dirty="0">
                <a:solidFill>
                  <a:srgbClr val="BE2F72"/>
                </a:solidFill>
                <a:latin typeface="Courier New"/>
                <a:cs typeface="Courier New"/>
              </a:rPr>
              <a:t>"Black"</a:t>
            </a:r>
            <a:r>
              <a:rPr sz="1761" dirty="0">
                <a:solidFill>
                  <a:srgbClr val="04182D"/>
                </a:solidFill>
                <a:latin typeface="Courier New"/>
                <a:cs typeface="Courier New"/>
              </a:rPr>
              <a:t>,</a:t>
            </a:r>
            <a:r>
              <a:rPr sz="1761" spc="20" dirty="0">
                <a:solidFill>
                  <a:srgbClr val="04182D"/>
                </a:solidFill>
                <a:latin typeface="Courier New"/>
                <a:cs typeface="Courier New"/>
              </a:rPr>
              <a:t> </a:t>
            </a:r>
            <a:r>
              <a:rPr sz="1761" dirty="0">
                <a:solidFill>
                  <a:srgbClr val="BE2F72"/>
                </a:solidFill>
                <a:latin typeface="Courier New"/>
                <a:cs typeface="Courier New"/>
              </a:rPr>
              <a:t>"Brown"</a:t>
            </a:r>
            <a:r>
              <a:rPr sz="1761" dirty="0">
                <a:solidFill>
                  <a:srgbClr val="04182D"/>
                </a:solidFill>
                <a:latin typeface="Courier New"/>
                <a:cs typeface="Courier New"/>
              </a:rPr>
              <a:t>]) </a:t>
            </a:r>
            <a:r>
              <a:rPr sz="1761" spc="-1045" dirty="0">
                <a:solidFill>
                  <a:srgbClr val="04182D"/>
                </a:solidFill>
                <a:latin typeface="Courier New"/>
                <a:cs typeface="Courier New"/>
              </a:rPr>
              <a:t> </a:t>
            </a:r>
            <a:r>
              <a:rPr sz="1761" dirty="0">
                <a:solidFill>
                  <a:srgbClr val="04182D"/>
                </a:solidFill>
                <a:latin typeface="Courier New"/>
                <a:cs typeface="Courier New"/>
              </a:rPr>
              <a:t>dogs[is_black_or_brown]</a:t>
            </a:r>
            <a:endParaRPr sz="1761">
              <a:solidFill>
                <a:prstClr val="black"/>
              </a:solidFill>
              <a:latin typeface="Courier New"/>
              <a:cs typeface="Courier New"/>
            </a:endParaRPr>
          </a:p>
        </p:txBody>
      </p:sp>
      <p:graphicFrame>
        <p:nvGraphicFramePr>
          <p:cNvPr id="6" name="object 6"/>
          <p:cNvGraphicFramePr>
            <a:graphicFrameLocks noGrp="1"/>
          </p:cNvGraphicFramePr>
          <p:nvPr/>
        </p:nvGraphicFramePr>
        <p:xfrm>
          <a:off x="496084" y="2313653"/>
          <a:ext cx="8663439" cy="1814387"/>
        </p:xfrm>
        <a:graphic>
          <a:graphicData uri="http://schemas.openxmlformats.org/drawingml/2006/table">
            <a:tbl>
              <a:tblPr firstRow="1" bandRow="1">
                <a:tableStyleId>{2D5ABB26-0587-4C30-8999-92F81FD0307C}</a:tableStyleId>
              </a:tblPr>
              <a:tblGrid>
                <a:gridCol w="1505281">
                  <a:extLst>
                    <a:ext uri="{9D8B030D-6E8A-4147-A177-3AD203B41FA5}">
                      <a16:colId xmlns:a16="http://schemas.microsoft.com/office/drawing/2014/main" val="20000"/>
                    </a:ext>
                  </a:extLst>
                </a:gridCol>
                <a:gridCol w="1480433">
                  <a:extLst>
                    <a:ext uri="{9D8B030D-6E8A-4147-A177-3AD203B41FA5}">
                      <a16:colId xmlns:a16="http://schemas.microsoft.com/office/drawing/2014/main" val="20001"/>
                    </a:ext>
                  </a:extLst>
                </a:gridCol>
                <a:gridCol w="942230">
                  <a:extLst>
                    <a:ext uri="{9D8B030D-6E8A-4147-A177-3AD203B41FA5}">
                      <a16:colId xmlns:a16="http://schemas.microsoft.com/office/drawing/2014/main" val="20002"/>
                    </a:ext>
                  </a:extLst>
                </a:gridCol>
                <a:gridCol w="1480433">
                  <a:extLst>
                    <a:ext uri="{9D8B030D-6E8A-4147-A177-3AD203B41FA5}">
                      <a16:colId xmlns:a16="http://schemas.microsoft.com/office/drawing/2014/main" val="20003"/>
                    </a:ext>
                  </a:extLst>
                </a:gridCol>
                <a:gridCol w="1413344">
                  <a:extLst>
                    <a:ext uri="{9D8B030D-6E8A-4147-A177-3AD203B41FA5}">
                      <a16:colId xmlns:a16="http://schemas.microsoft.com/office/drawing/2014/main" val="20004"/>
                    </a:ext>
                  </a:extLst>
                </a:gridCol>
                <a:gridCol w="1841720">
                  <a:extLst>
                    <a:ext uri="{9D8B030D-6E8A-4147-A177-3AD203B41FA5}">
                      <a16:colId xmlns:a16="http://schemas.microsoft.com/office/drawing/2014/main" val="20005"/>
                    </a:ext>
                  </a:extLst>
                </a:gridCol>
              </a:tblGrid>
              <a:tr h="330972">
                <a:tc>
                  <a:txBody>
                    <a:bodyPr/>
                    <a:lstStyle/>
                    <a:p>
                      <a:pPr marR="163830" algn="r">
                        <a:lnSpc>
                          <a:spcPts val="2640"/>
                        </a:lnSpc>
                      </a:pPr>
                      <a:r>
                        <a:rPr sz="1800" dirty="0">
                          <a:solidFill>
                            <a:srgbClr val="FFFFFF"/>
                          </a:solidFill>
                          <a:latin typeface="Courier New"/>
                          <a:cs typeface="Courier New"/>
                        </a:rPr>
                        <a:t>name</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breed</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color</a:t>
                      </a:r>
                      <a:endParaRPr sz="1800">
                        <a:latin typeface="Courier New"/>
                        <a:cs typeface="Courier New"/>
                      </a:endParaRPr>
                    </a:p>
                  </a:txBody>
                  <a:tcPr marL="0" marR="0" marT="0" marB="0"/>
                </a:tc>
                <a:tc>
                  <a:txBody>
                    <a:bodyPr/>
                    <a:lstStyle/>
                    <a:p>
                      <a:pPr marR="163830" algn="r">
                        <a:lnSpc>
                          <a:spcPts val="2640"/>
                        </a:lnSpc>
                      </a:pPr>
                      <a:r>
                        <a:rPr sz="1800" dirty="0">
                          <a:solidFill>
                            <a:srgbClr val="FFFFFF"/>
                          </a:solidFill>
                          <a:latin typeface="Courier New"/>
                          <a:cs typeface="Courier New"/>
                        </a:rPr>
                        <a:t>height_cm</a:t>
                      </a:r>
                      <a:endParaRPr sz="1800">
                        <a:latin typeface="Courier New"/>
                        <a:cs typeface="Courier New"/>
                      </a:endParaRPr>
                    </a:p>
                  </a:txBody>
                  <a:tcPr marL="0" marR="0" marT="0" marB="0"/>
                </a:tc>
                <a:tc>
                  <a:txBody>
                    <a:bodyPr/>
                    <a:lstStyle/>
                    <a:p>
                      <a:pPr marR="78105" algn="r">
                        <a:lnSpc>
                          <a:spcPts val="2640"/>
                        </a:lnSpc>
                      </a:pPr>
                      <a:r>
                        <a:rPr sz="1800" dirty="0">
                          <a:solidFill>
                            <a:srgbClr val="FFFFFF"/>
                          </a:solidFill>
                          <a:latin typeface="Courier New"/>
                          <a:cs typeface="Courier New"/>
                        </a:rPr>
                        <a:t>weight_kg</a:t>
                      </a:r>
                      <a:endParaRPr sz="1800">
                        <a:latin typeface="Courier New"/>
                        <a:cs typeface="Courier New"/>
                      </a:endParaRPr>
                    </a:p>
                  </a:txBody>
                  <a:tcPr marL="0" marR="0" marT="0" marB="0"/>
                </a:tc>
                <a:tc>
                  <a:txBody>
                    <a:bodyPr/>
                    <a:lstStyle/>
                    <a:p>
                      <a:pPr marR="24130" algn="r">
                        <a:lnSpc>
                          <a:spcPts val="2640"/>
                        </a:lnSpc>
                      </a:pPr>
                      <a:r>
                        <a:rPr sz="1800" dirty="0">
                          <a:solidFill>
                            <a:srgbClr val="FFFFFF"/>
                          </a:solidFill>
                          <a:latin typeface="Courier New"/>
                          <a:cs typeface="Courier New"/>
                        </a:rPr>
                        <a:t>date_of_birth</a:t>
                      </a:r>
                      <a:endParaRPr sz="1800">
                        <a:latin typeface="Courier New"/>
                        <a:cs typeface="Courier New"/>
                      </a:endParaRPr>
                    </a:p>
                  </a:txBody>
                  <a:tcPr marL="0" marR="0" marT="0" marB="0"/>
                </a:tc>
                <a:extLst>
                  <a:ext uri="{0D108BD9-81ED-4DB2-BD59-A6C34878D82A}">
                    <a16:rowId xmlns:a16="http://schemas.microsoft.com/office/drawing/2014/main" val="10000"/>
                  </a:ext>
                </a:extLst>
              </a:tr>
              <a:tr h="384147">
                <a:tc>
                  <a:txBody>
                    <a:bodyPr/>
                    <a:lstStyle/>
                    <a:p>
                      <a:pPr marR="163830" algn="r">
                        <a:lnSpc>
                          <a:spcPct val="100000"/>
                        </a:lnSpc>
                        <a:spcBef>
                          <a:spcPts val="475"/>
                        </a:spcBef>
                        <a:tabLst>
                          <a:tab pos="859155" algn="l"/>
                        </a:tabLst>
                      </a:pPr>
                      <a:r>
                        <a:rPr sz="1800" dirty="0">
                          <a:solidFill>
                            <a:srgbClr val="FFFFFF"/>
                          </a:solidFill>
                          <a:latin typeface="Courier New"/>
                          <a:cs typeface="Courier New"/>
                        </a:rPr>
                        <a:t>0	Bella</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2013-07-01</a:t>
                      </a:r>
                      <a:endParaRPr sz="1800">
                        <a:latin typeface="Courier New"/>
                        <a:cs typeface="Courier New"/>
                      </a:endParaRPr>
                    </a:p>
                  </a:txBody>
                  <a:tcPr marL="0" marR="0" marT="47211" marB="0"/>
                </a:tc>
                <a:extLst>
                  <a:ext uri="{0D108BD9-81ED-4DB2-BD59-A6C34878D82A}">
                    <a16:rowId xmlns:a16="http://schemas.microsoft.com/office/drawing/2014/main" val="10001"/>
                  </a:ext>
                </a:extLst>
              </a:tr>
              <a:tr h="384147">
                <a:tc>
                  <a:txBody>
                    <a:bodyPr/>
                    <a:lstStyle/>
                    <a:p>
                      <a:pPr marR="163830" algn="r">
                        <a:lnSpc>
                          <a:spcPct val="100000"/>
                        </a:lnSpc>
                        <a:spcBef>
                          <a:spcPts val="475"/>
                        </a:spcBef>
                        <a:tabLst>
                          <a:tab pos="515620" algn="l"/>
                        </a:tabLst>
                      </a:pPr>
                      <a:r>
                        <a:rPr sz="1800" dirty="0">
                          <a:solidFill>
                            <a:srgbClr val="FFFFFF"/>
                          </a:solidFill>
                          <a:latin typeface="Courier New"/>
                          <a:cs typeface="Courier New"/>
                        </a:rPr>
                        <a:t>1	Charlie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Poodle</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43</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2016-09-16</a:t>
                      </a:r>
                      <a:endParaRPr sz="1800">
                        <a:latin typeface="Courier New"/>
                        <a:cs typeface="Courier New"/>
                      </a:endParaRPr>
                    </a:p>
                  </a:txBody>
                  <a:tcPr marL="0" marR="0" marT="47211" marB="0"/>
                </a:tc>
                <a:extLst>
                  <a:ext uri="{0D108BD9-81ED-4DB2-BD59-A6C34878D82A}">
                    <a16:rowId xmlns:a16="http://schemas.microsoft.com/office/drawing/2014/main" val="10002"/>
                  </a:ext>
                </a:extLst>
              </a:tr>
              <a:tr h="384147">
                <a:tc>
                  <a:txBody>
                    <a:bodyPr/>
                    <a:lstStyle/>
                    <a:p>
                      <a:pPr marR="163830" algn="r">
                        <a:lnSpc>
                          <a:spcPct val="100000"/>
                        </a:lnSpc>
                        <a:spcBef>
                          <a:spcPts val="475"/>
                        </a:spcBef>
                        <a:tabLst>
                          <a:tab pos="1031240" algn="l"/>
                        </a:tabLst>
                      </a:pPr>
                      <a:r>
                        <a:rPr sz="1800" dirty="0">
                          <a:solidFill>
                            <a:srgbClr val="FFFFFF"/>
                          </a:solidFill>
                          <a:latin typeface="Courier New"/>
                          <a:cs typeface="Courier New"/>
                        </a:rPr>
                        <a:t>2	Lucy</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Chow</a:t>
                      </a:r>
                      <a:r>
                        <a:rPr sz="1800" spc="-50" dirty="0">
                          <a:solidFill>
                            <a:srgbClr val="FFFFFF"/>
                          </a:solidFill>
                          <a:latin typeface="Courier New"/>
                          <a:cs typeface="Courier New"/>
                        </a:rPr>
                        <a:t> </a:t>
                      </a:r>
                      <a:r>
                        <a:rPr sz="1800" dirty="0">
                          <a:solidFill>
                            <a:srgbClr val="FFFFFF"/>
                          </a:solidFill>
                          <a:latin typeface="Courier New"/>
                          <a:cs typeface="Courier New"/>
                        </a:rPr>
                        <a:t>Chow</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Brown</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46</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24</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2014-08-25</a:t>
                      </a:r>
                      <a:endParaRPr sz="1800">
                        <a:latin typeface="Courier New"/>
                        <a:cs typeface="Courier New"/>
                      </a:endParaRPr>
                    </a:p>
                  </a:txBody>
                  <a:tcPr marL="0" marR="0" marT="47211" marB="0"/>
                </a:tc>
                <a:extLst>
                  <a:ext uri="{0D108BD9-81ED-4DB2-BD59-A6C34878D82A}">
                    <a16:rowId xmlns:a16="http://schemas.microsoft.com/office/drawing/2014/main" val="10003"/>
                  </a:ext>
                </a:extLst>
              </a:tr>
              <a:tr h="330972">
                <a:tc>
                  <a:txBody>
                    <a:bodyPr/>
                    <a:lstStyle/>
                    <a:p>
                      <a:pPr marR="163830" algn="r">
                        <a:lnSpc>
                          <a:spcPct val="100000"/>
                        </a:lnSpc>
                        <a:spcBef>
                          <a:spcPts val="475"/>
                        </a:spcBef>
                        <a:tabLst>
                          <a:tab pos="1203325" algn="l"/>
                        </a:tabLst>
                      </a:pPr>
                      <a:r>
                        <a:rPr sz="1800" dirty="0">
                          <a:solidFill>
                            <a:srgbClr val="FFFFFF"/>
                          </a:solidFill>
                          <a:latin typeface="Courier New"/>
                          <a:cs typeface="Courier New"/>
                        </a:rPr>
                        <a:t>4	Max</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Labrador</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Black</a:t>
                      </a:r>
                      <a:endParaRPr sz="1800">
                        <a:latin typeface="Courier New"/>
                        <a:cs typeface="Courier New"/>
                      </a:endParaRPr>
                    </a:p>
                  </a:txBody>
                  <a:tcPr marL="0" marR="0" marT="47211" marB="0"/>
                </a:tc>
                <a:tc>
                  <a:txBody>
                    <a:bodyPr/>
                    <a:lstStyle/>
                    <a:p>
                      <a:pPr marR="163830" algn="r">
                        <a:lnSpc>
                          <a:spcPct val="100000"/>
                        </a:lnSpc>
                        <a:spcBef>
                          <a:spcPts val="475"/>
                        </a:spcBef>
                      </a:pPr>
                      <a:r>
                        <a:rPr sz="1800" dirty="0">
                          <a:solidFill>
                            <a:srgbClr val="FFFFFF"/>
                          </a:solidFill>
                          <a:latin typeface="Courier New"/>
                          <a:cs typeface="Courier New"/>
                        </a:rPr>
                        <a:t>59</a:t>
                      </a:r>
                      <a:endParaRPr sz="1800">
                        <a:latin typeface="Courier New"/>
                        <a:cs typeface="Courier New"/>
                      </a:endParaRPr>
                    </a:p>
                  </a:txBody>
                  <a:tcPr marL="0" marR="0" marT="47211" marB="0"/>
                </a:tc>
                <a:tc>
                  <a:txBody>
                    <a:bodyPr/>
                    <a:lstStyle/>
                    <a:p>
                      <a:pPr marR="78105" algn="r">
                        <a:lnSpc>
                          <a:spcPct val="100000"/>
                        </a:lnSpc>
                        <a:spcBef>
                          <a:spcPts val="475"/>
                        </a:spcBef>
                      </a:pPr>
                      <a:r>
                        <a:rPr sz="1800" dirty="0">
                          <a:solidFill>
                            <a:srgbClr val="FFFFFF"/>
                          </a:solidFill>
                          <a:latin typeface="Courier New"/>
                          <a:cs typeface="Courier New"/>
                        </a:rPr>
                        <a:t>29</a:t>
                      </a:r>
                      <a:endParaRPr sz="1800">
                        <a:latin typeface="Courier New"/>
                        <a:cs typeface="Courier New"/>
                      </a:endParaRPr>
                    </a:p>
                  </a:txBody>
                  <a:tcPr marL="0" marR="0" marT="47211" marB="0"/>
                </a:tc>
                <a:tc>
                  <a:txBody>
                    <a:bodyPr/>
                    <a:lstStyle/>
                    <a:p>
                      <a:pPr marR="24130" algn="r">
                        <a:lnSpc>
                          <a:spcPct val="100000"/>
                        </a:lnSpc>
                        <a:spcBef>
                          <a:spcPts val="475"/>
                        </a:spcBef>
                      </a:pPr>
                      <a:r>
                        <a:rPr sz="1800" dirty="0">
                          <a:solidFill>
                            <a:srgbClr val="FFFFFF"/>
                          </a:solidFill>
                          <a:latin typeface="Courier New"/>
                          <a:cs typeface="Courier New"/>
                        </a:rPr>
                        <a:t>2017-01-20</a:t>
                      </a:r>
                      <a:endParaRPr sz="1800">
                        <a:latin typeface="Courier New"/>
                        <a:cs typeface="Courier New"/>
                      </a:endParaRPr>
                    </a:p>
                  </a:txBody>
                  <a:tcPr marL="0" marR="0" marT="47211" marB="0"/>
                </a:tc>
                <a:extLst>
                  <a:ext uri="{0D108BD9-81ED-4DB2-BD59-A6C34878D82A}">
                    <a16:rowId xmlns:a16="http://schemas.microsoft.com/office/drawing/2014/main" val="10004"/>
                  </a:ext>
                </a:extLst>
              </a:tr>
            </a:tbl>
          </a:graphicData>
        </a:graphic>
      </p:graphicFrame>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New Columns</a:t>
            </a:r>
            <a:endParaRPr lang="en-US" b="1" dirty="0">
              <a:latin typeface="+mn-lt"/>
            </a:endParaRPr>
          </a:p>
        </p:txBody>
      </p:sp>
    </p:spTree>
    <p:extLst>
      <p:ext uri="{BB962C8B-B14F-4D97-AF65-F5344CB8AC3E}">
        <p14:creationId xmlns:p14="http://schemas.microsoft.com/office/powerpoint/2010/main" val="1038157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Adding new column </a:t>
            </a:r>
            <a:endParaRPr lang="en-US" b="1" dirty="0">
              <a:latin typeface="+mn-lt"/>
            </a:endParaRPr>
          </a:p>
        </p:txBody>
      </p:sp>
      <p:pic>
        <p:nvPicPr>
          <p:cNvPr id="3" name="Picture 2">
            <a:extLst>
              <a:ext uri="{FF2B5EF4-FFF2-40B4-BE49-F238E27FC236}">
                <a16:creationId xmlns:a16="http://schemas.microsoft.com/office/drawing/2014/main" id="{362D9A01-73A2-BA41-8C7A-D47ECC2B3747}"/>
              </a:ext>
            </a:extLst>
          </p:cNvPr>
          <p:cNvPicPr>
            <a:picLocks noChangeAspect="1"/>
          </p:cNvPicPr>
          <p:nvPr/>
        </p:nvPicPr>
        <p:blipFill>
          <a:blip r:embed="rId3"/>
          <a:stretch>
            <a:fillRect/>
          </a:stretch>
        </p:blipFill>
        <p:spPr>
          <a:xfrm>
            <a:off x="838200" y="3429000"/>
            <a:ext cx="10172700" cy="3060700"/>
          </a:xfrm>
          <a:prstGeom prst="rect">
            <a:avLst/>
          </a:prstGeom>
        </p:spPr>
      </p:pic>
      <p:sp>
        <p:nvSpPr>
          <p:cNvPr id="7" name="Rectangle 6">
            <a:extLst>
              <a:ext uri="{FF2B5EF4-FFF2-40B4-BE49-F238E27FC236}">
                <a16:creationId xmlns:a16="http://schemas.microsoft.com/office/drawing/2014/main" id="{1C01507F-E667-D54F-814C-2BD5E42CC67D}"/>
              </a:ext>
            </a:extLst>
          </p:cNvPr>
          <p:cNvSpPr/>
          <p:nvPr/>
        </p:nvSpPr>
        <p:spPr>
          <a:xfrm>
            <a:off x="942594" y="1795097"/>
            <a:ext cx="9963912" cy="1325563"/>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a:t>
            </a:r>
            <a:r>
              <a:rPr lang="en-ID" sz="1600" dirty="0">
                <a:solidFill>
                  <a:srgbClr val="00B050"/>
                </a:solidFill>
                <a:latin typeface="Menlo" panose="020B0609030804020204" pitchFamily="49" charset="0"/>
                <a:ea typeface="Menlo" panose="020B0609030804020204" pitchFamily="49" charset="0"/>
                <a:cs typeface="Menlo" panose="020B0609030804020204" pitchFamily="49" charset="0"/>
              </a:rPr>
              <a:t>Add new column </a:t>
            </a:r>
            <a:r>
              <a:rPr lang="en-ID" sz="1600" dirty="0" err="1">
                <a:solidFill>
                  <a:srgbClr val="00B050"/>
                </a:solidFill>
                <a:latin typeface="Menlo" panose="020B0609030804020204" pitchFamily="49" charset="0"/>
                <a:ea typeface="Menlo" panose="020B0609030804020204" pitchFamily="49" charset="0"/>
                <a:cs typeface="Menlo" panose="020B0609030804020204" pitchFamily="49" charset="0"/>
              </a:rPr>
              <a:t>height_m</a:t>
            </a:r>
            <a:r>
              <a:rPr lang="en-ID" sz="1600" dirty="0">
                <a:solidFill>
                  <a:srgbClr val="00B050"/>
                </a:solidFill>
                <a:latin typeface="Menlo" panose="020B0609030804020204" pitchFamily="49" charset="0"/>
                <a:ea typeface="Menlo" panose="020B0609030804020204" pitchFamily="49" charset="0"/>
                <a:cs typeface="Menlo" panose="020B0609030804020204" pitchFamily="49" charset="0"/>
              </a:rPr>
              <a:t> obtained from </a:t>
            </a:r>
            <a:r>
              <a:rPr lang="en-ID" sz="1600" dirty="0" err="1">
                <a:solidFill>
                  <a:srgbClr val="00B050"/>
                </a:solidFill>
                <a:latin typeface="Menlo" panose="020B0609030804020204" pitchFamily="49" charset="0"/>
                <a:ea typeface="Menlo" panose="020B0609030804020204" pitchFamily="49" charset="0"/>
                <a:cs typeface="Menlo" panose="020B0609030804020204" pitchFamily="49" charset="0"/>
              </a:rPr>
              <a:t>height_cm</a:t>
            </a:r>
            <a:r>
              <a:rPr lang="en-ID" sz="1600" dirty="0">
                <a:solidFill>
                  <a:srgbClr val="00B050"/>
                </a:solidFill>
                <a:latin typeface="Menlo" panose="020B0609030804020204" pitchFamily="49" charset="0"/>
                <a:ea typeface="Menlo" panose="020B0609030804020204" pitchFamily="49" charset="0"/>
                <a:cs typeface="Menlo" panose="020B0609030804020204" pitchFamily="49" charset="0"/>
              </a:rPr>
              <a:t> divided by 100</a:t>
            </a:r>
          </a:p>
          <a:p>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height_m</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100</a:t>
            </a:r>
          </a:p>
          <a:p>
            <a:r>
              <a:rPr lang="en-ID" sz="1600"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654414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Multiple manipulations</a:t>
            </a:r>
            <a:endParaRPr lang="en-US" b="1" dirty="0">
              <a:latin typeface="+mn-lt"/>
            </a:endParaRPr>
          </a:p>
        </p:txBody>
      </p:sp>
      <p:pic>
        <p:nvPicPr>
          <p:cNvPr id="5" name="Picture 4">
            <a:extLst>
              <a:ext uri="{FF2B5EF4-FFF2-40B4-BE49-F238E27FC236}">
                <a16:creationId xmlns:a16="http://schemas.microsoft.com/office/drawing/2014/main" id="{3051BC11-556C-EE46-8F41-F84F414E23CE}"/>
              </a:ext>
            </a:extLst>
          </p:cNvPr>
          <p:cNvPicPr>
            <a:picLocks noChangeAspect="1"/>
          </p:cNvPicPr>
          <p:nvPr/>
        </p:nvPicPr>
        <p:blipFill>
          <a:blip r:embed="rId3"/>
          <a:stretch>
            <a:fillRect/>
          </a:stretch>
        </p:blipFill>
        <p:spPr>
          <a:xfrm>
            <a:off x="752856" y="3429000"/>
            <a:ext cx="10147300" cy="2019300"/>
          </a:xfrm>
          <a:prstGeom prst="rect">
            <a:avLst/>
          </a:prstGeom>
        </p:spPr>
      </p:pic>
      <p:sp>
        <p:nvSpPr>
          <p:cNvPr id="6" name="Rectangle 5">
            <a:extLst>
              <a:ext uri="{FF2B5EF4-FFF2-40B4-BE49-F238E27FC236}">
                <a16:creationId xmlns:a16="http://schemas.microsoft.com/office/drawing/2014/main" id="{E2035F42-A792-FA4C-9E03-F7AE93ECC7F7}"/>
              </a:ext>
            </a:extLst>
          </p:cNvPr>
          <p:cNvSpPr/>
          <p:nvPr/>
        </p:nvSpPr>
        <p:spPr>
          <a:xfrm>
            <a:off x="838200" y="1690689"/>
            <a:ext cx="9963912" cy="1186624"/>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bmi_lt_100 = </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bmi</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 &lt; </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100</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bmi_lt_100_height = bmi_lt_100.sort_values(</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 ascending = </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False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bmi_lt_100_height[[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"name”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 "</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 "</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bmi</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287729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Chapter 2 : </a:t>
            </a:r>
            <a:r>
              <a:rPr lang="en-ID" b="1" dirty="0" err="1">
                <a:latin typeface="+mn-lt"/>
              </a:rPr>
              <a:t>Agregating</a:t>
            </a:r>
            <a:r>
              <a:rPr lang="en-ID" b="1" dirty="0">
                <a:latin typeface="+mn-lt"/>
              </a:rPr>
              <a:t> </a:t>
            </a:r>
            <a:r>
              <a:rPr lang="en-ID" b="1" dirty="0" err="1">
                <a:latin typeface="+mn-lt"/>
              </a:rPr>
              <a:t>DataFrames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44664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Summary Statistic</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727852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Summarizing Numerical Data</a:t>
            </a:r>
            <a:endParaRPr lang="en-US" b="1" dirty="0">
              <a:latin typeface="+mn-lt"/>
            </a:endParaRPr>
          </a:p>
        </p:txBody>
      </p:sp>
      <p:pic>
        <p:nvPicPr>
          <p:cNvPr id="3" name="Picture 2">
            <a:extLst>
              <a:ext uri="{FF2B5EF4-FFF2-40B4-BE49-F238E27FC236}">
                <a16:creationId xmlns:a16="http://schemas.microsoft.com/office/drawing/2014/main" id="{FB122E0E-45E2-324D-84FB-BD9B32FDF6CD}"/>
              </a:ext>
            </a:extLst>
          </p:cNvPr>
          <p:cNvPicPr>
            <a:picLocks noChangeAspect="1"/>
          </p:cNvPicPr>
          <p:nvPr/>
        </p:nvPicPr>
        <p:blipFill>
          <a:blip r:embed="rId3"/>
          <a:stretch>
            <a:fillRect/>
          </a:stretch>
        </p:blipFill>
        <p:spPr>
          <a:xfrm>
            <a:off x="938575" y="2771737"/>
            <a:ext cx="4953000" cy="647700"/>
          </a:xfrm>
          <a:prstGeom prst="rect">
            <a:avLst/>
          </a:prstGeom>
        </p:spPr>
      </p:pic>
      <p:sp>
        <p:nvSpPr>
          <p:cNvPr id="9" name="TextBox 8">
            <a:extLst>
              <a:ext uri="{FF2B5EF4-FFF2-40B4-BE49-F238E27FC236}">
                <a16:creationId xmlns:a16="http://schemas.microsoft.com/office/drawing/2014/main" id="{83C65704-2E95-2241-9143-C0D1A3CBA38F}"/>
              </a:ext>
            </a:extLst>
          </p:cNvPr>
          <p:cNvSpPr txBox="1"/>
          <p:nvPr/>
        </p:nvSpPr>
        <p:spPr>
          <a:xfrm>
            <a:off x="6096000" y="1946052"/>
            <a:ext cx="2361544" cy="2677656"/>
          </a:xfrm>
          <a:prstGeom prst="rect">
            <a:avLst/>
          </a:pr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none" rtlCol="0">
            <a:spAutoFit/>
          </a:bodyPr>
          <a:lstStyle/>
          <a:p>
            <a:pPr marL="285750" indent="-285750">
              <a:lnSpc>
                <a:spcPct val="150000"/>
              </a:lnSpc>
              <a:buFont typeface="Arial" panose="020B0604020202020204" pitchFamily="34" charset="0"/>
              <a:buChar char="•"/>
            </a:pPr>
            <a:r>
              <a:rPr lang="en-GB" sz="2000" dirty="0"/>
              <a:t>.median(), mode()</a:t>
            </a:r>
          </a:p>
          <a:p>
            <a:pPr marL="285750" indent="-285750">
              <a:lnSpc>
                <a:spcPct val="150000"/>
              </a:lnSpc>
              <a:buFont typeface="Arial" panose="020B0604020202020204" pitchFamily="34" charset="0"/>
              <a:buChar char="•"/>
            </a:pPr>
            <a:r>
              <a:rPr lang="en-GB" sz="2000" dirty="0"/>
              <a:t>.min(), .max()</a:t>
            </a:r>
          </a:p>
          <a:p>
            <a:pPr marL="285750" indent="-285750">
              <a:lnSpc>
                <a:spcPct val="150000"/>
              </a:lnSpc>
              <a:buFont typeface="Arial" panose="020B0604020202020204" pitchFamily="34" charset="0"/>
              <a:buChar char="•"/>
            </a:pPr>
            <a:r>
              <a:rPr lang="en-GB" sz="2000" dirty="0"/>
              <a:t>.var(), .std()</a:t>
            </a:r>
          </a:p>
          <a:p>
            <a:pPr marL="285750" indent="-285750">
              <a:lnSpc>
                <a:spcPct val="150000"/>
              </a:lnSpc>
              <a:buFont typeface="Arial" panose="020B0604020202020204" pitchFamily="34" charset="0"/>
              <a:buChar char="•"/>
            </a:pPr>
            <a:r>
              <a:rPr lang="en-GB" sz="2000" dirty="0"/>
              <a:t>.sum</a:t>
            </a:r>
          </a:p>
          <a:p>
            <a:pPr marL="285750" indent="-285750">
              <a:lnSpc>
                <a:spcPct val="150000"/>
              </a:lnSpc>
              <a:buFont typeface="Arial" panose="020B0604020202020204" pitchFamily="34" charset="0"/>
              <a:buChar char="•"/>
            </a:pPr>
            <a:r>
              <a:rPr lang="en-GB" sz="2000" dirty="0"/>
              <a:t>.quantile()</a:t>
            </a:r>
          </a:p>
          <a:p>
            <a:endParaRPr lang="en-GB" dirty="0"/>
          </a:p>
        </p:txBody>
      </p:sp>
      <p:sp>
        <p:nvSpPr>
          <p:cNvPr id="10" name="Rectangle 9">
            <a:extLst>
              <a:ext uri="{FF2B5EF4-FFF2-40B4-BE49-F238E27FC236}">
                <a16:creationId xmlns:a16="http://schemas.microsoft.com/office/drawing/2014/main" id="{159758EA-994C-804F-A605-857D230FC117}"/>
              </a:ext>
            </a:extLst>
          </p:cNvPr>
          <p:cNvSpPr/>
          <p:nvPr/>
        </p:nvSpPr>
        <p:spPr>
          <a:xfrm>
            <a:off x="938575" y="1982959"/>
            <a:ext cx="4864817" cy="504209"/>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].mean()</a:t>
            </a: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069830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The .</a:t>
            </a:r>
            <a:r>
              <a:rPr lang="en-ID" b="1" dirty="0" err="1">
                <a:latin typeface="+mn-lt"/>
              </a:rPr>
              <a:t>agg</a:t>
            </a:r>
            <a:r>
              <a:rPr lang="en-ID" b="1" dirty="0">
                <a:latin typeface="+mn-lt"/>
              </a:rPr>
              <a:t>() method</a:t>
            </a:r>
            <a:endParaRPr lang="en-US" b="1" dirty="0">
              <a:latin typeface="+mn-lt"/>
            </a:endParaRPr>
          </a:p>
        </p:txBody>
      </p:sp>
      <p:pic>
        <p:nvPicPr>
          <p:cNvPr id="3" name="Picture 2">
            <a:extLst>
              <a:ext uri="{FF2B5EF4-FFF2-40B4-BE49-F238E27FC236}">
                <a16:creationId xmlns:a16="http://schemas.microsoft.com/office/drawing/2014/main" id="{334A0BBA-7AE5-0C4F-BE05-829368C1DC11}"/>
              </a:ext>
            </a:extLst>
          </p:cNvPr>
          <p:cNvPicPr>
            <a:picLocks noChangeAspect="1"/>
          </p:cNvPicPr>
          <p:nvPr/>
        </p:nvPicPr>
        <p:blipFill>
          <a:blip r:embed="rId3"/>
          <a:stretch>
            <a:fillRect/>
          </a:stretch>
        </p:blipFill>
        <p:spPr>
          <a:xfrm>
            <a:off x="907070" y="3749933"/>
            <a:ext cx="10248609" cy="685800"/>
          </a:xfrm>
          <a:prstGeom prst="rect">
            <a:avLst/>
          </a:prstGeom>
        </p:spPr>
      </p:pic>
      <p:sp>
        <p:nvSpPr>
          <p:cNvPr id="9" name="Rectangle 8">
            <a:extLst>
              <a:ext uri="{FF2B5EF4-FFF2-40B4-BE49-F238E27FC236}">
                <a16:creationId xmlns:a16="http://schemas.microsoft.com/office/drawing/2014/main" id="{0337E3DB-A6F6-8947-B34A-2EF96AD380FC}"/>
              </a:ext>
            </a:extLst>
          </p:cNvPr>
          <p:cNvSpPr/>
          <p:nvPr/>
        </p:nvSpPr>
        <p:spPr>
          <a:xfrm>
            <a:off x="907070" y="1627890"/>
            <a:ext cx="6822658" cy="859278"/>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a:solidFill>
                  <a:schemeClr val="accent1"/>
                </a:solidFill>
                <a:latin typeface="Menlo" panose="020B0609030804020204" pitchFamily="49" charset="0"/>
                <a:ea typeface="Menlo" panose="020B0609030804020204" pitchFamily="49" charset="0"/>
                <a:cs typeface="Menlo" panose="020B0609030804020204" pitchFamily="49" charset="0"/>
              </a:rPr>
              <a:t>def </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pct30</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(column):</a:t>
            </a:r>
          </a:p>
          <a:p>
            <a:pPr>
              <a:lnSpc>
                <a:spcPct val="150000"/>
              </a:lnSpc>
            </a:pPr>
            <a:r>
              <a:rPr lang="en-ID" sz="1600" dirty="0">
                <a:latin typeface="Menlo" panose="020B0609030804020204" pitchFamily="49" charset="0"/>
                <a:ea typeface="Menlo" panose="020B0609030804020204" pitchFamily="49" charset="0"/>
                <a:cs typeface="Menlo" panose="020B0609030804020204" pitchFamily="49" charset="0"/>
              </a:rPr>
              <a:t>    </a:t>
            </a:r>
            <a:r>
              <a:rPr lang="en-ID" sz="1600"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rPr>
              <a:t>return</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column.quantile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0.3</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9733442F-3933-0149-B33E-435210E95165}"/>
              </a:ext>
            </a:extLst>
          </p:cNvPr>
          <p:cNvSpPr/>
          <p:nvPr/>
        </p:nvSpPr>
        <p:spPr>
          <a:xfrm>
            <a:off x="907070" y="2756916"/>
            <a:ext cx="6822658" cy="68580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agg</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pct30</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2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04544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41"/>
          <p:cNvSpPr txBox="1">
            <a:spLocks noGrp="1"/>
          </p:cNvSpPr>
          <p:nvPr>
            <p:ph type="body" idx="1"/>
          </p:nvPr>
        </p:nvSpPr>
        <p:spPr>
          <a:xfrm>
            <a:off x="524174" y="1405177"/>
            <a:ext cx="4976294" cy="4168356"/>
          </a:xfrm>
          <a:prstGeom prst="rect">
            <a:avLst/>
          </a:prstGeom>
          <a:noFill/>
          <a:ln>
            <a:noFill/>
          </a:ln>
        </p:spPr>
        <p:txBody>
          <a:bodyPr spcFirstLastPara="1" vert="horz" wrap="square" lIns="91433" tIns="45700" rIns="91433" bIns="45700" rtlCol="0" anchor="t" anchorCtr="0">
            <a:noAutofit/>
          </a:bodyPr>
          <a:lstStyle/>
          <a:p>
            <a:r>
              <a:rPr lang="en-ID" dirty="0"/>
              <a:t>Chapter 1 : </a:t>
            </a:r>
            <a:r>
              <a:rPr lang="en-ID" dirty="0" err="1"/>
              <a:t>DataFrames</a:t>
            </a:r>
            <a:r>
              <a:rPr lang="en-ID" dirty="0"/>
              <a:t> </a:t>
            </a:r>
          </a:p>
          <a:p>
            <a:pPr marL="958850" indent="-457200">
              <a:buFont typeface="Wingdings" pitchFamily="2" charset="2"/>
              <a:buChar char="§"/>
            </a:pPr>
            <a:r>
              <a:rPr lang="en-ID" dirty="0"/>
              <a:t>Sorting and </a:t>
            </a:r>
            <a:r>
              <a:rPr lang="en-ID" dirty="0" err="1"/>
              <a:t>subsetting</a:t>
            </a:r>
            <a:r>
              <a:rPr lang="en-ID" dirty="0"/>
              <a:t> </a:t>
            </a:r>
          </a:p>
          <a:p>
            <a:pPr marL="958850" indent="-457200">
              <a:buFont typeface="Wingdings" pitchFamily="2" charset="2"/>
              <a:buChar char="§"/>
            </a:pPr>
            <a:r>
              <a:rPr lang="en-ID" dirty="0"/>
              <a:t>Creating new columns </a:t>
            </a:r>
          </a:p>
          <a:p>
            <a:r>
              <a:rPr lang="en-ID" dirty="0"/>
              <a:t>Chapter 2: Aggregating Data </a:t>
            </a:r>
          </a:p>
          <a:p>
            <a:pPr marL="1016000" indent="-514350">
              <a:buFont typeface="Wingdings" pitchFamily="2" charset="2"/>
              <a:buChar char="§"/>
            </a:pPr>
            <a:r>
              <a:rPr lang="en-ID" dirty="0"/>
              <a:t>Summary statistics </a:t>
            </a:r>
          </a:p>
          <a:p>
            <a:pPr marL="1016000" indent="-514350">
              <a:buFont typeface="Wingdings" pitchFamily="2" charset="2"/>
              <a:buChar char="§"/>
            </a:pPr>
            <a:r>
              <a:rPr lang="en-ID" dirty="0"/>
              <a:t>Counting </a:t>
            </a:r>
          </a:p>
          <a:p>
            <a:pPr marL="1016000" indent="-514350">
              <a:buFont typeface="Wingdings" pitchFamily="2" charset="2"/>
              <a:buChar char="§"/>
            </a:pPr>
            <a:r>
              <a:rPr lang="en-ID" dirty="0"/>
              <a:t>Grouped summary statistics</a:t>
            </a:r>
          </a:p>
        </p:txBody>
      </p:sp>
      <p:sp>
        <p:nvSpPr>
          <p:cNvPr id="238" name="Google Shape;238;p41"/>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4</a:t>
            </a:fld>
            <a:endParaRPr/>
          </a:p>
        </p:txBody>
      </p:sp>
      <p:sp>
        <p:nvSpPr>
          <p:cNvPr id="4" name="TextBox 3">
            <a:extLst>
              <a:ext uri="{FF2B5EF4-FFF2-40B4-BE49-F238E27FC236}">
                <a16:creationId xmlns:a16="http://schemas.microsoft.com/office/drawing/2014/main" id="{C78B2B95-DFEE-BC40-B680-FB58C2A06894}"/>
              </a:ext>
            </a:extLst>
          </p:cNvPr>
          <p:cNvSpPr txBox="1"/>
          <p:nvPr/>
        </p:nvSpPr>
        <p:spPr>
          <a:xfrm>
            <a:off x="5500467" y="1405177"/>
            <a:ext cx="642893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Chapter 3 : Slicing and Indexing Data </a:t>
            </a:r>
          </a:p>
          <a:p>
            <a:pPr marL="1116013" indent="-433388">
              <a:buFont typeface="Wingdings" pitchFamily="2" charset="2"/>
              <a:buChar char="§"/>
            </a:pPr>
            <a:r>
              <a:rPr lang="en-US" sz="2800" dirty="0" err="1"/>
              <a:t>Subsetting</a:t>
            </a:r>
            <a:r>
              <a:rPr lang="en-US" sz="2800" dirty="0"/>
              <a:t> using slicing </a:t>
            </a:r>
          </a:p>
          <a:p>
            <a:pPr marL="1116013" indent="-433388">
              <a:buFont typeface="Wingdings" pitchFamily="2" charset="2"/>
              <a:buChar char="§"/>
            </a:pPr>
            <a:r>
              <a:rPr lang="en-US" sz="2800" dirty="0"/>
              <a:t>Indexes and </a:t>
            </a:r>
            <a:r>
              <a:rPr lang="en-US" sz="2800" dirty="0" err="1"/>
              <a:t>subsetting</a:t>
            </a:r>
            <a:r>
              <a:rPr lang="en-US" sz="2800" dirty="0"/>
              <a:t> using indexes </a:t>
            </a:r>
          </a:p>
          <a:p>
            <a:pPr marL="457200" indent="-457200">
              <a:buFont typeface="Arial" panose="020B0604020202020204" pitchFamily="34" charset="0"/>
              <a:buChar char="•"/>
            </a:pPr>
            <a:r>
              <a:rPr lang="en-US" sz="2800" dirty="0"/>
              <a:t>Chapter 4 : Creating and Visualizing Data </a:t>
            </a:r>
          </a:p>
          <a:p>
            <a:pPr marL="1073150" indent="-431800">
              <a:buFont typeface="Arial" panose="020B0604020202020204" pitchFamily="34" charset="0"/>
              <a:buChar char="•"/>
            </a:pPr>
            <a:r>
              <a:rPr lang="en-US" sz="2800" dirty="0"/>
              <a:t>Plotting </a:t>
            </a:r>
          </a:p>
          <a:p>
            <a:pPr marL="1073150" indent="-431800">
              <a:buFont typeface="Arial" panose="020B0604020202020204" pitchFamily="34" charset="0"/>
              <a:buChar char="•"/>
            </a:pPr>
            <a:r>
              <a:rPr lang="en-US" sz="2800" dirty="0"/>
              <a:t>Handling missing data </a:t>
            </a:r>
          </a:p>
          <a:p>
            <a:pPr marL="1073150" indent="-431800">
              <a:buFont typeface="Arial" panose="020B0604020202020204" pitchFamily="34" charset="0"/>
              <a:buChar char="•"/>
            </a:pPr>
            <a:r>
              <a:rPr lang="en-US" sz="2800" dirty="0"/>
              <a:t>Reading data into a </a:t>
            </a:r>
            <a:r>
              <a:rPr lang="en-US" sz="2800" dirty="0" err="1"/>
              <a:t>DataFrame</a:t>
            </a:r>
            <a:endParaRPr lang="en-US" sz="2800" dirty="0"/>
          </a:p>
          <a:p>
            <a:endParaRPr lang="en-US" sz="2800" dirty="0"/>
          </a:p>
        </p:txBody>
      </p:sp>
      <p:sp>
        <p:nvSpPr>
          <p:cNvPr id="7" name="TextBox 6">
            <a:extLst>
              <a:ext uri="{FF2B5EF4-FFF2-40B4-BE49-F238E27FC236}">
                <a16:creationId xmlns:a16="http://schemas.microsoft.com/office/drawing/2014/main" id="{029CACB4-88EE-8346-B669-CF8CE90013AE}"/>
              </a:ext>
            </a:extLst>
          </p:cNvPr>
          <p:cNvSpPr txBox="1"/>
          <p:nvPr/>
        </p:nvSpPr>
        <p:spPr>
          <a:xfrm>
            <a:off x="524174" y="525997"/>
            <a:ext cx="3086101" cy="646331"/>
          </a:xfrm>
          <a:prstGeom prst="rect">
            <a:avLst/>
          </a:prstGeom>
          <a:noFill/>
        </p:spPr>
        <p:txBody>
          <a:bodyPr wrap="none" rtlCol="0">
            <a:spAutoFit/>
          </a:bodyPr>
          <a:lstStyle/>
          <a:p>
            <a:r>
              <a:rPr lang="en-ID" sz="3600" b="1" dirty="0"/>
              <a:t>Modul Outline </a:t>
            </a:r>
          </a:p>
        </p:txBody>
      </p:sp>
    </p:spTree>
    <p:extLst>
      <p:ext uri="{BB962C8B-B14F-4D97-AF65-F5344CB8AC3E}">
        <p14:creationId xmlns:p14="http://schemas.microsoft.com/office/powerpoint/2010/main" val="3215270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Summaries	on multiple columns</a:t>
            </a:r>
            <a:endParaRPr lang="en-US" b="1" dirty="0">
              <a:latin typeface="+mn-lt"/>
            </a:endParaRPr>
          </a:p>
        </p:txBody>
      </p:sp>
      <p:pic>
        <p:nvPicPr>
          <p:cNvPr id="3" name="Picture 2">
            <a:extLst>
              <a:ext uri="{FF2B5EF4-FFF2-40B4-BE49-F238E27FC236}">
                <a16:creationId xmlns:a16="http://schemas.microsoft.com/office/drawing/2014/main" id="{5B924A93-380C-0940-A07F-81DCBAE40A31}"/>
              </a:ext>
            </a:extLst>
          </p:cNvPr>
          <p:cNvPicPr>
            <a:picLocks noChangeAspect="1"/>
          </p:cNvPicPr>
          <p:nvPr/>
        </p:nvPicPr>
        <p:blipFill>
          <a:blip r:embed="rId3"/>
          <a:stretch>
            <a:fillRect/>
          </a:stretch>
        </p:blipFill>
        <p:spPr>
          <a:xfrm>
            <a:off x="907071" y="2774950"/>
            <a:ext cx="10096500" cy="1308100"/>
          </a:xfrm>
          <a:prstGeom prst="rect">
            <a:avLst/>
          </a:prstGeom>
        </p:spPr>
      </p:pic>
      <p:sp>
        <p:nvSpPr>
          <p:cNvPr id="6" name="Rectangle 5">
            <a:extLst>
              <a:ext uri="{FF2B5EF4-FFF2-40B4-BE49-F238E27FC236}">
                <a16:creationId xmlns:a16="http://schemas.microsoft.com/office/drawing/2014/main" id="{4E6B3C81-0A52-E64F-8E85-73D320C4BE6B}"/>
              </a:ext>
            </a:extLst>
          </p:cNvPr>
          <p:cNvSpPr/>
          <p:nvPr/>
        </p:nvSpPr>
        <p:spPr>
          <a:xfrm>
            <a:off x="907070" y="2107378"/>
            <a:ext cx="10096499" cy="513902"/>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agg</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pct30</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2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082938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Cumulative Statistics</a:t>
            </a:r>
            <a:endParaRPr lang="en-US" b="1" dirty="0">
              <a:latin typeface="+mn-lt"/>
            </a:endParaRPr>
          </a:p>
        </p:txBody>
      </p:sp>
      <p:sp>
        <p:nvSpPr>
          <p:cNvPr id="7" name="TextBox 6">
            <a:extLst>
              <a:ext uri="{FF2B5EF4-FFF2-40B4-BE49-F238E27FC236}">
                <a16:creationId xmlns:a16="http://schemas.microsoft.com/office/drawing/2014/main" id="{346912B7-9D48-764F-81E5-D24A1996E7AE}"/>
              </a:ext>
            </a:extLst>
          </p:cNvPr>
          <p:cNvSpPr txBox="1"/>
          <p:nvPr/>
        </p:nvSpPr>
        <p:spPr>
          <a:xfrm>
            <a:off x="838200" y="1731932"/>
            <a:ext cx="3031883" cy="16970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D" sz="2400" dirty="0">
                <a:highlight>
                  <a:srgbClr val="C0C0C0"/>
                </a:highlight>
              </a:rPr>
              <a:t>.</a:t>
            </a:r>
            <a:r>
              <a:rPr lang="en-ID" sz="2400" dirty="0" err="1">
                <a:highlight>
                  <a:srgbClr val="C0C0C0"/>
                </a:highlight>
              </a:rPr>
              <a:t>cummax</a:t>
            </a:r>
            <a:r>
              <a:rPr lang="en-ID" sz="2400" dirty="0">
                <a:highlight>
                  <a:srgbClr val="C0C0C0"/>
                </a:highlight>
              </a:rPr>
              <a:t>()</a:t>
            </a:r>
          </a:p>
          <a:p>
            <a:pPr marL="342900" indent="-342900">
              <a:lnSpc>
                <a:spcPct val="150000"/>
              </a:lnSpc>
              <a:buFont typeface="Arial" panose="020B0604020202020204" pitchFamily="34" charset="0"/>
              <a:buChar char="•"/>
            </a:pPr>
            <a:r>
              <a:rPr lang="en-ID" sz="2400" dirty="0">
                <a:highlight>
                  <a:srgbClr val="C0C0C0"/>
                </a:highlight>
              </a:rPr>
              <a:t>.</a:t>
            </a:r>
            <a:r>
              <a:rPr lang="en-ID" sz="2400" dirty="0" err="1">
                <a:highlight>
                  <a:srgbClr val="C0C0C0"/>
                </a:highlight>
              </a:rPr>
              <a:t>cumming</a:t>
            </a:r>
            <a:r>
              <a:rPr lang="en-ID" sz="2400" dirty="0">
                <a:highlight>
                  <a:srgbClr val="C0C0C0"/>
                </a:highlight>
              </a:rPr>
              <a:t>()</a:t>
            </a:r>
          </a:p>
          <a:p>
            <a:pPr marL="342900" indent="-342900">
              <a:lnSpc>
                <a:spcPct val="150000"/>
              </a:lnSpc>
              <a:buFont typeface="Arial" panose="020B0604020202020204" pitchFamily="34" charset="0"/>
              <a:buChar char="•"/>
            </a:pPr>
            <a:r>
              <a:rPr lang="en-ID" sz="2400" dirty="0">
                <a:highlight>
                  <a:srgbClr val="C0C0C0"/>
                </a:highlight>
              </a:rPr>
              <a:t>.</a:t>
            </a:r>
            <a:r>
              <a:rPr lang="en-ID" sz="2400" dirty="0" err="1">
                <a:highlight>
                  <a:srgbClr val="C0C0C0"/>
                </a:highlight>
              </a:rPr>
              <a:t>cumprod</a:t>
            </a:r>
            <a:r>
              <a:rPr lang="en-ID" sz="2400" dirty="0">
                <a:highlight>
                  <a:srgbClr val="C0C0C0"/>
                </a:highlight>
              </a:rPr>
              <a:t>()</a:t>
            </a:r>
          </a:p>
        </p:txBody>
      </p:sp>
    </p:spTree>
    <p:extLst>
      <p:ext uri="{BB962C8B-B14F-4D97-AF65-F5344CB8AC3E}">
        <p14:creationId xmlns:p14="http://schemas.microsoft.com/office/powerpoint/2010/main" val="3641378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Counting</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718087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Vet Visits</a:t>
            </a:r>
            <a:endParaRPr lang="en-US" b="1" dirty="0">
              <a:latin typeface="+mn-lt"/>
            </a:endParaRPr>
          </a:p>
        </p:txBody>
      </p:sp>
      <p:pic>
        <p:nvPicPr>
          <p:cNvPr id="5" name="Picture 4">
            <a:extLst>
              <a:ext uri="{FF2B5EF4-FFF2-40B4-BE49-F238E27FC236}">
                <a16:creationId xmlns:a16="http://schemas.microsoft.com/office/drawing/2014/main" id="{1EAD9DCB-BB8E-1A4A-9DD8-4B75A7D316BA}"/>
              </a:ext>
            </a:extLst>
          </p:cNvPr>
          <p:cNvPicPr>
            <a:picLocks noChangeAspect="1"/>
          </p:cNvPicPr>
          <p:nvPr/>
        </p:nvPicPr>
        <p:blipFill>
          <a:blip r:embed="rId3"/>
          <a:stretch>
            <a:fillRect/>
          </a:stretch>
        </p:blipFill>
        <p:spPr>
          <a:xfrm>
            <a:off x="795528" y="2421556"/>
            <a:ext cx="10134600" cy="3251200"/>
          </a:xfrm>
          <a:prstGeom prst="rect">
            <a:avLst/>
          </a:prstGeom>
        </p:spPr>
      </p:pic>
      <p:sp>
        <p:nvSpPr>
          <p:cNvPr id="7" name="Rectangle 6">
            <a:extLst>
              <a:ext uri="{FF2B5EF4-FFF2-40B4-BE49-F238E27FC236}">
                <a16:creationId xmlns:a16="http://schemas.microsoft.com/office/drawing/2014/main" id="{32A8B556-BB92-D141-8E5C-CCCBD4BA66E0}"/>
              </a:ext>
            </a:extLst>
          </p:cNvPr>
          <p:cNvSpPr/>
          <p:nvPr/>
        </p:nvSpPr>
        <p:spPr>
          <a:xfrm>
            <a:off x="838200" y="1690688"/>
            <a:ext cx="10049256" cy="502704"/>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400"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ID" sz="14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400" dirty="0" err="1">
                <a:solidFill>
                  <a:schemeClr val="tx1"/>
                </a:solidFill>
                <a:latin typeface="Menlo" panose="020B0609030804020204" pitchFamily="49" charset="0"/>
                <a:ea typeface="Menlo" panose="020B0609030804020204" pitchFamily="49" charset="0"/>
                <a:cs typeface="Menlo" panose="020B0609030804020204" pitchFamily="49" charset="0"/>
              </a:rPr>
              <a:t>vet_visits</a:t>
            </a:r>
            <a:r>
              <a:rPr lang="en-ID" sz="14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2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7364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Dropping duplicate names</a:t>
            </a:r>
            <a:endParaRPr lang="en-US" b="1" dirty="0">
              <a:latin typeface="+mn-lt"/>
            </a:endParaRPr>
          </a:p>
        </p:txBody>
      </p:sp>
      <p:pic>
        <p:nvPicPr>
          <p:cNvPr id="3" name="Picture 2">
            <a:extLst>
              <a:ext uri="{FF2B5EF4-FFF2-40B4-BE49-F238E27FC236}">
                <a16:creationId xmlns:a16="http://schemas.microsoft.com/office/drawing/2014/main" id="{7D5EE534-4913-5749-BED3-9BC28547E972}"/>
              </a:ext>
            </a:extLst>
          </p:cNvPr>
          <p:cNvPicPr>
            <a:picLocks noChangeAspect="1"/>
          </p:cNvPicPr>
          <p:nvPr/>
        </p:nvPicPr>
        <p:blipFill>
          <a:blip r:embed="rId3"/>
          <a:stretch>
            <a:fillRect/>
          </a:stretch>
        </p:blipFill>
        <p:spPr>
          <a:xfrm>
            <a:off x="1011598" y="2569324"/>
            <a:ext cx="10121900" cy="3352800"/>
          </a:xfrm>
          <a:prstGeom prst="rect">
            <a:avLst/>
          </a:prstGeom>
        </p:spPr>
      </p:pic>
      <p:sp>
        <p:nvSpPr>
          <p:cNvPr id="6" name="Rectangle 5">
            <a:extLst>
              <a:ext uri="{FF2B5EF4-FFF2-40B4-BE49-F238E27FC236}">
                <a16:creationId xmlns:a16="http://schemas.microsoft.com/office/drawing/2014/main" id="{F59C1C3B-3758-7343-A25E-51BFEAFBF610}"/>
              </a:ext>
            </a:extLst>
          </p:cNvPr>
          <p:cNvSpPr/>
          <p:nvPr/>
        </p:nvSpPr>
        <p:spPr>
          <a:xfrm>
            <a:off x="1011598" y="1858188"/>
            <a:ext cx="9995708" cy="54363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vet_visits.drop_duplicates</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(subset=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"name"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28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548711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Value Counts</a:t>
            </a:r>
            <a:endParaRPr lang="en-US" b="1" dirty="0">
              <a:latin typeface="+mn-lt"/>
            </a:endParaRPr>
          </a:p>
        </p:txBody>
      </p:sp>
      <p:pic>
        <p:nvPicPr>
          <p:cNvPr id="6" name="Picture 5">
            <a:extLst>
              <a:ext uri="{FF2B5EF4-FFF2-40B4-BE49-F238E27FC236}">
                <a16:creationId xmlns:a16="http://schemas.microsoft.com/office/drawing/2014/main" id="{BC78FE58-C8ED-2644-B389-8C20DD1F2E56}"/>
              </a:ext>
            </a:extLst>
          </p:cNvPr>
          <p:cNvPicPr>
            <a:picLocks noChangeAspect="1"/>
          </p:cNvPicPr>
          <p:nvPr/>
        </p:nvPicPr>
        <p:blipFill>
          <a:blip r:embed="rId2"/>
          <a:stretch>
            <a:fillRect/>
          </a:stretch>
        </p:blipFill>
        <p:spPr>
          <a:xfrm>
            <a:off x="907071" y="2628598"/>
            <a:ext cx="10074036" cy="2309162"/>
          </a:xfrm>
          <a:prstGeom prst="rect">
            <a:avLst/>
          </a:prstGeom>
        </p:spPr>
      </p:pic>
      <p:sp>
        <p:nvSpPr>
          <p:cNvPr id="8" name="Rectangle 7">
            <a:extLst>
              <a:ext uri="{FF2B5EF4-FFF2-40B4-BE49-F238E27FC236}">
                <a16:creationId xmlns:a16="http://schemas.microsoft.com/office/drawing/2014/main" id="{5B10FED2-918C-E540-8DDF-8129ADF30EBD}"/>
              </a:ext>
            </a:extLst>
          </p:cNvPr>
          <p:cNvSpPr/>
          <p:nvPr/>
        </p:nvSpPr>
        <p:spPr>
          <a:xfrm>
            <a:off x="907071" y="1758801"/>
            <a:ext cx="4931021"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unique_df</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value_counts</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32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9" name="Rectangle 8">
            <a:extLst>
              <a:ext uri="{FF2B5EF4-FFF2-40B4-BE49-F238E27FC236}">
                <a16:creationId xmlns:a16="http://schemas.microsoft.com/office/drawing/2014/main" id="{11BA58AF-962F-2549-B573-3FED4468D4CC}"/>
              </a:ext>
            </a:extLst>
          </p:cNvPr>
          <p:cNvSpPr/>
          <p:nvPr/>
        </p:nvSpPr>
        <p:spPr>
          <a:xfrm>
            <a:off x="6059850" y="1758801"/>
            <a:ext cx="5388438"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unique_df</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value_counts</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(sort=</a:t>
            </a:r>
            <a:r>
              <a:rPr lang="en-ID" sz="1600" dirty="0">
                <a:solidFill>
                  <a:srgbClr val="FF0000"/>
                </a:solidFill>
                <a:latin typeface="Menlo" panose="020B0609030804020204" pitchFamily="49" charset="0"/>
                <a:ea typeface="Menlo" panose="020B0609030804020204" pitchFamily="49" charset="0"/>
                <a:cs typeface="Menlo" panose="020B0609030804020204" pitchFamily="49" charset="0"/>
              </a:rPr>
              <a:t>True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32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2527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err="1">
                <a:latin typeface="+mn-lt"/>
              </a:rPr>
              <a:t>Groupped</a:t>
            </a:r>
            <a:r>
              <a:rPr lang="en-ID" b="1" dirty="0">
                <a:latin typeface="+mn-lt"/>
              </a:rPr>
              <a:t> Summary Statistics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180904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Summaries by group</a:t>
            </a:r>
            <a:endParaRPr lang="en-US" b="1" dirty="0">
              <a:latin typeface="+mn-lt"/>
            </a:endParaRPr>
          </a:p>
        </p:txBody>
      </p:sp>
      <p:pic>
        <p:nvPicPr>
          <p:cNvPr id="3" name="Picture 2">
            <a:extLst>
              <a:ext uri="{FF2B5EF4-FFF2-40B4-BE49-F238E27FC236}">
                <a16:creationId xmlns:a16="http://schemas.microsoft.com/office/drawing/2014/main" id="{D6355987-CC0B-C24A-A895-C9C48C29DECA}"/>
              </a:ext>
            </a:extLst>
          </p:cNvPr>
          <p:cNvPicPr>
            <a:picLocks noChangeAspect="1"/>
          </p:cNvPicPr>
          <p:nvPr/>
        </p:nvPicPr>
        <p:blipFill>
          <a:blip r:embed="rId3"/>
          <a:stretch>
            <a:fillRect/>
          </a:stretch>
        </p:blipFill>
        <p:spPr>
          <a:xfrm>
            <a:off x="838200" y="4189412"/>
            <a:ext cx="10083800" cy="1955800"/>
          </a:xfrm>
          <a:prstGeom prst="rect">
            <a:avLst/>
          </a:prstGeom>
        </p:spPr>
      </p:pic>
      <p:sp>
        <p:nvSpPr>
          <p:cNvPr id="8" name="Rectangle 7">
            <a:extLst>
              <a:ext uri="{FF2B5EF4-FFF2-40B4-BE49-F238E27FC236}">
                <a16:creationId xmlns:a16="http://schemas.microsoft.com/office/drawing/2014/main" id="{7B6EA8B9-963C-A04B-9F0C-0823B2140133}"/>
              </a:ext>
            </a:extLst>
          </p:cNvPr>
          <p:cNvSpPr/>
          <p:nvPr/>
        </p:nvSpPr>
        <p:spPr>
          <a:xfrm>
            <a:off x="838200" y="1690688"/>
            <a:ext cx="10077921" cy="228091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"Black"</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p>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"Brown"</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p>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"White"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p>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"Gray"</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p>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"Tan"</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endParaRPr lang="en-US" sz="4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552090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Grouped Summaries</a:t>
            </a:r>
            <a:endParaRPr lang="en-US" b="1" dirty="0">
              <a:latin typeface="+mn-lt"/>
            </a:endParaRPr>
          </a:p>
        </p:txBody>
      </p:sp>
      <p:pic>
        <p:nvPicPr>
          <p:cNvPr id="5" name="Picture 4">
            <a:extLst>
              <a:ext uri="{FF2B5EF4-FFF2-40B4-BE49-F238E27FC236}">
                <a16:creationId xmlns:a16="http://schemas.microsoft.com/office/drawing/2014/main" id="{7898FFAB-154B-9A4A-9BD4-74D9351BF4D1}"/>
              </a:ext>
            </a:extLst>
          </p:cNvPr>
          <p:cNvPicPr>
            <a:picLocks noChangeAspect="1"/>
          </p:cNvPicPr>
          <p:nvPr/>
        </p:nvPicPr>
        <p:blipFill>
          <a:blip r:embed="rId3"/>
          <a:stretch>
            <a:fillRect/>
          </a:stretch>
        </p:blipFill>
        <p:spPr>
          <a:xfrm>
            <a:off x="907071" y="2567860"/>
            <a:ext cx="10175457" cy="2654300"/>
          </a:xfrm>
          <a:prstGeom prst="rect">
            <a:avLst/>
          </a:prstGeom>
        </p:spPr>
      </p:pic>
      <p:sp>
        <p:nvSpPr>
          <p:cNvPr id="6" name="Rectangle 5">
            <a:extLst>
              <a:ext uri="{FF2B5EF4-FFF2-40B4-BE49-F238E27FC236}">
                <a16:creationId xmlns:a16="http://schemas.microsoft.com/office/drawing/2014/main" id="{9DCA5C61-93E8-8848-9799-04B84725713B}"/>
              </a:ext>
            </a:extLst>
          </p:cNvPr>
          <p:cNvSpPr/>
          <p:nvPr/>
        </p:nvSpPr>
        <p:spPr>
          <a:xfrm>
            <a:off x="907071" y="1769113"/>
            <a:ext cx="10077921"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dataframe.groupby</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endParaRPr lang="en-US" sz="4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360923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Multiple Grouped Summaries</a:t>
            </a:r>
            <a:endParaRPr lang="en-US" b="1" dirty="0">
              <a:latin typeface="+mn-lt"/>
            </a:endParaRPr>
          </a:p>
        </p:txBody>
      </p:sp>
      <p:pic>
        <p:nvPicPr>
          <p:cNvPr id="3" name="Picture 2">
            <a:extLst>
              <a:ext uri="{FF2B5EF4-FFF2-40B4-BE49-F238E27FC236}">
                <a16:creationId xmlns:a16="http://schemas.microsoft.com/office/drawing/2014/main" id="{6B240955-0331-B04E-906B-2F4CD6A2E109}"/>
              </a:ext>
            </a:extLst>
          </p:cNvPr>
          <p:cNvPicPr>
            <a:picLocks noChangeAspect="1"/>
          </p:cNvPicPr>
          <p:nvPr/>
        </p:nvPicPr>
        <p:blipFill>
          <a:blip r:embed="rId3"/>
          <a:stretch>
            <a:fillRect/>
          </a:stretch>
        </p:blipFill>
        <p:spPr>
          <a:xfrm>
            <a:off x="838200" y="2701972"/>
            <a:ext cx="10152671" cy="2641600"/>
          </a:xfrm>
          <a:prstGeom prst="rect">
            <a:avLst/>
          </a:prstGeom>
        </p:spPr>
      </p:pic>
      <p:sp>
        <p:nvSpPr>
          <p:cNvPr id="7" name="Rectangle 6">
            <a:extLst>
              <a:ext uri="{FF2B5EF4-FFF2-40B4-BE49-F238E27FC236}">
                <a16:creationId xmlns:a16="http://schemas.microsoft.com/office/drawing/2014/main" id="{54DDE43F-E84A-9447-B7A4-96C4531903DA}"/>
              </a:ext>
            </a:extLst>
          </p:cNvPr>
          <p:cNvSpPr/>
          <p:nvPr/>
        </p:nvSpPr>
        <p:spPr>
          <a:xfrm>
            <a:off x="838200" y="1868640"/>
            <a:ext cx="10152671"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dataframe.groupby</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agg</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b="1" dirty="0">
                <a:solidFill>
                  <a:srgbClr val="92D050"/>
                </a:solidFill>
                <a:latin typeface="Menlo" panose="020B0609030804020204" pitchFamily="49" charset="0"/>
                <a:ea typeface="Menlo" panose="020B0609030804020204" pitchFamily="49" charset="0"/>
                <a:cs typeface="Menlo" panose="020B0609030804020204" pitchFamily="49" charset="0"/>
              </a:rPr>
              <a:t>min</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latin typeface="Menlo" panose="020B0609030804020204" pitchFamily="49" charset="0"/>
                <a:ea typeface="Menlo" panose="020B0609030804020204" pitchFamily="49" charset="0"/>
                <a:cs typeface="Menlo" panose="020B0609030804020204" pitchFamily="49" charset="0"/>
              </a:rPr>
              <a:t> </a:t>
            </a:r>
            <a:r>
              <a:rPr lang="en-ID" b="1" dirty="0">
                <a:solidFill>
                  <a:srgbClr val="92D050"/>
                </a:solidFill>
                <a:latin typeface="Menlo" panose="020B0609030804020204" pitchFamily="49" charset="0"/>
                <a:ea typeface="Menlo" panose="020B0609030804020204" pitchFamily="49" charset="0"/>
                <a:cs typeface="Menlo" panose="020B0609030804020204" pitchFamily="49" charset="0"/>
              </a:rPr>
              <a:t>max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latin typeface="Menlo" panose="020B0609030804020204" pitchFamily="49" charset="0"/>
                <a:ea typeface="Menlo" panose="020B0609030804020204" pitchFamily="49" charset="0"/>
                <a:cs typeface="Menlo" panose="020B0609030804020204" pitchFamily="49" charset="0"/>
              </a:rPr>
              <a:t> </a:t>
            </a:r>
            <a:r>
              <a:rPr lang="en-ID" b="1" dirty="0">
                <a:solidFill>
                  <a:srgbClr val="92D050"/>
                </a:solidFill>
                <a:latin typeface="Menlo" panose="020B0609030804020204" pitchFamily="49" charset="0"/>
                <a:ea typeface="Menlo" panose="020B0609030804020204" pitchFamily="49" charset="0"/>
                <a:cs typeface="Menlo" panose="020B0609030804020204" pitchFamily="49" charset="0"/>
              </a:rPr>
              <a:t>sum</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91973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838187" y="1128475"/>
            <a:ext cx="9352400" cy="93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lt1"/>
              </a:buClr>
              <a:buSzPts val="3000"/>
            </a:pPr>
            <a:r>
              <a:rPr lang="en-GB" sz="4000" b="1" dirty="0"/>
              <a:t>Module Objectives</a:t>
            </a:r>
            <a:endParaRPr dirty="0"/>
          </a:p>
        </p:txBody>
      </p:sp>
      <p:sp>
        <p:nvSpPr>
          <p:cNvPr id="237" name="Google Shape;237;p41"/>
          <p:cNvSpPr txBox="1">
            <a:spLocks noGrp="1"/>
          </p:cNvSpPr>
          <p:nvPr>
            <p:ph type="body" idx="1"/>
          </p:nvPr>
        </p:nvSpPr>
        <p:spPr>
          <a:xfrm>
            <a:off x="838200" y="2143125"/>
            <a:ext cx="10515600" cy="2428400"/>
          </a:xfrm>
          <a:prstGeom prst="rect">
            <a:avLst/>
          </a:prstGeom>
          <a:noFill/>
          <a:ln>
            <a:noFill/>
          </a:ln>
        </p:spPr>
        <p:txBody>
          <a:bodyPr spcFirstLastPara="1" vert="horz" wrap="square" lIns="91433" tIns="45700" rIns="91433" bIns="45700" rtlCol="0" anchor="t" anchorCtr="0">
            <a:noAutofit/>
          </a:bodyPr>
          <a:lstStyle/>
          <a:p>
            <a:pPr marL="237061" indent="-228594">
              <a:spcBef>
                <a:spcPts val="1067"/>
              </a:spcBef>
              <a:buClr>
                <a:schemeClr val="dk1"/>
              </a:buClr>
              <a:buSzPts val="2100"/>
            </a:pPr>
            <a:r>
              <a:rPr lang="en-US" dirty="0">
                <a:latin typeface="Calibri" panose="020F0502020204030204" pitchFamily="34" charset="0"/>
                <a:cs typeface="Calibri" panose="020F0502020204030204" pitchFamily="34" charset="0"/>
              </a:rPr>
              <a:t>Able to implement pandas to manipulate the </a:t>
            </a:r>
            <a:r>
              <a:rPr lang="en-US" dirty="0" err="1">
                <a:latin typeface="Calibri" panose="020F0502020204030204" pitchFamily="34" charset="0"/>
                <a:cs typeface="Calibri" panose="020F0502020204030204" pitchFamily="34" charset="0"/>
              </a:rPr>
              <a:t>DataFrames</a:t>
            </a:r>
            <a:endParaRPr lang="en-US" dirty="0">
              <a:latin typeface="Calibri" panose="020F0502020204030204" pitchFamily="34" charset="0"/>
              <a:cs typeface="Calibri" panose="020F0502020204030204" pitchFamily="34" charset="0"/>
            </a:endParaRPr>
          </a:p>
          <a:p>
            <a:pPr marL="237061" indent="-228594">
              <a:spcBef>
                <a:spcPts val="1067"/>
              </a:spcBef>
              <a:buClr>
                <a:schemeClr val="dk1"/>
              </a:buClr>
              <a:buSzPts val="2100"/>
            </a:pPr>
            <a:r>
              <a:rPr lang="en-US" dirty="0">
                <a:latin typeface="Calibri" panose="020F0502020204030204" pitchFamily="34" charset="0"/>
                <a:cs typeface="Calibri" panose="020F0502020204030204" pitchFamily="34" charset="0"/>
              </a:rPr>
              <a:t>Able to import, clean, calculate statistics, and create visualization</a:t>
            </a:r>
          </a:p>
        </p:txBody>
      </p:sp>
      <p:sp>
        <p:nvSpPr>
          <p:cNvPr id="238" name="Google Shape;238;p41"/>
          <p:cNvSpPr txBox="1">
            <a:spLocks noGrp="1"/>
          </p:cNvSpPr>
          <p:nvPr>
            <p:ph type="sldNum" idx="12"/>
          </p:nvPr>
        </p:nvSpPr>
        <p:spPr>
          <a:xfrm>
            <a:off x="8610600" y="6356351"/>
            <a:ext cx="2743200" cy="365200"/>
          </a:xfrm>
          <a:prstGeom prst="rect">
            <a:avLst/>
          </a:prstGeom>
        </p:spPr>
        <p:txBody>
          <a:bodyPr spcFirstLastPara="1" vert="horz" wrap="square" lIns="91433" tIns="45700" rIns="91433" bIns="45700" rtlCol="0" anchor="ctr" anchorCtr="0">
            <a:noAutofit/>
          </a:bodyPr>
          <a:lstStyle/>
          <a:p>
            <a:pPr>
              <a:buClr>
                <a:srgbClr val="000000"/>
              </a:buClr>
            </a:pPr>
            <a:fld id="{00000000-1234-1234-1234-123412341234}" type="slidenum">
              <a:rPr lang="en-GB"/>
              <a:pPr>
                <a:buClr>
                  <a:srgbClr val="000000"/>
                </a:buClr>
              </a:p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Multiple Grouped Summaries</a:t>
            </a:r>
            <a:endParaRPr lang="en-US" b="1" dirty="0">
              <a:latin typeface="+mn-lt"/>
            </a:endParaRPr>
          </a:p>
        </p:txBody>
      </p:sp>
      <p:sp>
        <p:nvSpPr>
          <p:cNvPr id="7" name="Rectangle 6">
            <a:extLst>
              <a:ext uri="{FF2B5EF4-FFF2-40B4-BE49-F238E27FC236}">
                <a16:creationId xmlns:a16="http://schemas.microsoft.com/office/drawing/2014/main" id="{54DDE43F-E84A-9447-B7A4-96C4531903DA}"/>
              </a:ext>
            </a:extLst>
          </p:cNvPr>
          <p:cNvSpPr/>
          <p:nvPr/>
        </p:nvSpPr>
        <p:spPr>
          <a:xfrm>
            <a:off x="838200" y="1868640"/>
            <a:ext cx="10152671"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dataframe.groupby</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endParaRPr lang="en-US" sz="4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12BDBDEB-5F9F-A64A-AE34-672DDBDFE6EA}"/>
              </a:ext>
            </a:extLst>
          </p:cNvPr>
          <p:cNvPicPr>
            <a:picLocks noChangeAspect="1"/>
          </p:cNvPicPr>
          <p:nvPr/>
        </p:nvPicPr>
        <p:blipFill>
          <a:blip r:embed="rId3"/>
          <a:stretch>
            <a:fillRect/>
          </a:stretch>
        </p:blipFill>
        <p:spPr>
          <a:xfrm>
            <a:off x="838200" y="2808478"/>
            <a:ext cx="10152670" cy="3289300"/>
          </a:xfrm>
          <a:prstGeom prst="rect">
            <a:avLst/>
          </a:prstGeom>
        </p:spPr>
      </p:pic>
    </p:spTree>
    <p:extLst>
      <p:ext uri="{BB962C8B-B14F-4D97-AF65-F5344CB8AC3E}">
        <p14:creationId xmlns:p14="http://schemas.microsoft.com/office/powerpoint/2010/main" val="2970987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Pivot Tables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73932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Group by to pivot table</a:t>
            </a:r>
            <a:endParaRPr lang="en-US" b="1" dirty="0">
              <a:latin typeface="+mn-lt"/>
            </a:endParaRPr>
          </a:p>
        </p:txBody>
      </p:sp>
      <p:sp>
        <p:nvSpPr>
          <p:cNvPr id="7" name="Rectangle 6">
            <a:extLst>
              <a:ext uri="{FF2B5EF4-FFF2-40B4-BE49-F238E27FC236}">
                <a16:creationId xmlns:a16="http://schemas.microsoft.com/office/drawing/2014/main" id="{54DDE43F-E84A-9447-B7A4-96C4531903DA}"/>
              </a:ext>
            </a:extLst>
          </p:cNvPr>
          <p:cNvSpPr/>
          <p:nvPr/>
        </p:nvSpPr>
        <p:spPr>
          <a:xfrm>
            <a:off x="838201" y="1868640"/>
            <a:ext cx="4927600"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dataframe.groupby</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D140478E-D56F-C148-B47F-F13D7EFC944F}"/>
              </a:ext>
            </a:extLst>
          </p:cNvPr>
          <p:cNvPicPr>
            <a:picLocks noChangeAspect="1"/>
          </p:cNvPicPr>
          <p:nvPr/>
        </p:nvPicPr>
        <p:blipFill>
          <a:blip r:embed="rId3"/>
          <a:stretch>
            <a:fillRect/>
          </a:stretch>
        </p:blipFill>
        <p:spPr>
          <a:xfrm>
            <a:off x="838201" y="2814299"/>
            <a:ext cx="4927600" cy="2527300"/>
          </a:xfrm>
          <a:prstGeom prst="rect">
            <a:avLst/>
          </a:prstGeom>
        </p:spPr>
      </p:pic>
      <p:pic>
        <p:nvPicPr>
          <p:cNvPr id="5" name="Picture 4">
            <a:extLst>
              <a:ext uri="{FF2B5EF4-FFF2-40B4-BE49-F238E27FC236}">
                <a16:creationId xmlns:a16="http://schemas.microsoft.com/office/drawing/2014/main" id="{287FEF1C-7F27-F54F-9F92-C45E356D60EC}"/>
              </a:ext>
            </a:extLst>
          </p:cNvPr>
          <p:cNvPicPr>
            <a:picLocks noChangeAspect="1"/>
          </p:cNvPicPr>
          <p:nvPr/>
        </p:nvPicPr>
        <p:blipFill>
          <a:blip r:embed="rId4"/>
          <a:stretch>
            <a:fillRect/>
          </a:stretch>
        </p:blipFill>
        <p:spPr>
          <a:xfrm>
            <a:off x="6159391" y="2833349"/>
            <a:ext cx="4953000" cy="2489200"/>
          </a:xfrm>
          <a:prstGeom prst="rect">
            <a:avLst/>
          </a:prstGeom>
        </p:spPr>
      </p:pic>
      <p:sp>
        <p:nvSpPr>
          <p:cNvPr id="8" name="Rectangle 7">
            <a:extLst>
              <a:ext uri="{FF2B5EF4-FFF2-40B4-BE49-F238E27FC236}">
                <a16:creationId xmlns:a16="http://schemas.microsoft.com/office/drawing/2014/main" id="{051DE6D0-B2A9-0A40-9AFB-8CA964F652B8}"/>
              </a:ext>
            </a:extLst>
          </p:cNvPr>
          <p:cNvSpPr/>
          <p:nvPr/>
        </p:nvSpPr>
        <p:spPr>
          <a:xfrm>
            <a:off x="6159391" y="1868640"/>
            <a:ext cx="4953000"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dataframe.pivot_table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ID" dirty="0">
                <a:solidFill>
                  <a:schemeClr val="tx1"/>
                </a:solidFill>
                <a:latin typeface="Menlo" panose="020B0609030804020204" pitchFamily="49" charset="0"/>
                <a:ea typeface="Menlo" panose="020B0609030804020204" pitchFamily="49" charset="0"/>
                <a:cs typeface="Menlo" panose="020B0609030804020204" pitchFamily="49" charset="0"/>
              </a:rPr>
              <a:t>values=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index=</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rgbClr val="FF0000"/>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2025937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Pivot on two variables</a:t>
            </a:r>
            <a:endParaRPr lang="en-US" b="1" dirty="0">
              <a:latin typeface="+mn-lt"/>
            </a:endParaRPr>
          </a:p>
        </p:txBody>
      </p:sp>
      <p:sp>
        <p:nvSpPr>
          <p:cNvPr id="7" name="Rectangle 6">
            <a:extLst>
              <a:ext uri="{FF2B5EF4-FFF2-40B4-BE49-F238E27FC236}">
                <a16:creationId xmlns:a16="http://schemas.microsoft.com/office/drawing/2014/main" id="{54DDE43F-E84A-9447-B7A4-96C4531903DA}"/>
              </a:ext>
            </a:extLst>
          </p:cNvPr>
          <p:cNvSpPr/>
          <p:nvPr/>
        </p:nvSpPr>
        <p:spPr>
          <a:xfrm>
            <a:off x="984504" y="1836019"/>
            <a:ext cx="10280904"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dataframe.groupby</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].mean()</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2725487"/>
            <a:ext cx="10280904"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dataframe.pivot_table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(values=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index=</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columns=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2096CF69-AC23-F74F-BE87-AEB0EC73438A}"/>
              </a:ext>
            </a:extLst>
          </p:cNvPr>
          <p:cNvPicPr>
            <a:picLocks noChangeAspect="1"/>
          </p:cNvPicPr>
          <p:nvPr/>
        </p:nvPicPr>
        <p:blipFill>
          <a:blip r:embed="rId3"/>
          <a:stretch>
            <a:fillRect/>
          </a:stretch>
        </p:blipFill>
        <p:spPr>
          <a:xfrm>
            <a:off x="984503" y="3578378"/>
            <a:ext cx="10374875" cy="2237205"/>
          </a:xfrm>
          <a:prstGeom prst="rect">
            <a:avLst/>
          </a:prstGeom>
        </p:spPr>
      </p:pic>
    </p:spTree>
    <p:extLst>
      <p:ext uri="{BB962C8B-B14F-4D97-AF65-F5344CB8AC3E}">
        <p14:creationId xmlns:p14="http://schemas.microsoft.com/office/powerpoint/2010/main" val="1471475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Filling missing values in pivot tables</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2030691"/>
            <a:ext cx="10071100" cy="65538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dataframe.pivot_table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(values=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index=</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columns=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fill_value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0 </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2096CF69-AC23-F74F-BE87-AEB0EC73438A}"/>
              </a:ext>
            </a:extLst>
          </p:cNvPr>
          <p:cNvPicPr>
            <a:picLocks noChangeAspect="1"/>
          </p:cNvPicPr>
          <p:nvPr/>
        </p:nvPicPr>
        <p:blipFill>
          <a:blip r:embed="rId3"/>
          <a:stretch>
            <a:fillRect/>
          </a:stretch>
        </p:blipFill>
        <p:spPr>
          <a:xfrm>
            <a:off x="984504" y="3026074"/>
            <a:ext cx="10071100" cy="2171700"/>
          </a:xfrm>
          <a:prstGeom prst="rect">
            <a:avLst/>
          </a:prstGeom>
        </p:spPr>
      </p:pic>
    </p:spTree>
    <p:extLst>
      <p:ext uri="{BB962C8B-B14F-4D97-AF65-F5344CB8AC3E}">
        <p14:creationId xmlns:p14="http://schemas.microsoft.com/office/powerpoint/2010/main" val="253746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a:latin typeface="+mn-lt"/>
              </a:rPr>
              <a:t>Summing with pivot</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1981922"/>
            <a:ext cx="10369296" cy="736893"/>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dataframe.pivot_table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(values=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weight_kg</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index=</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columns=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p>
          <a:p>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fill_value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0</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margin=</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True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7C4F60BD-5DD9-7B4B-B804-25B5E9335270}"/>
              </a:ext>
            </a:extLst>
          </p:cNvPr>
          <p:cNvPicPr>
            <a:picLocks noChangeAspect="1"/>
          </p:cNvPicPr>
          <p:nvPr/>
        </p:nvPicPr>
        <p:blipFill>
          <a:blip r:embed="rId3"/>
          <a:stretch>
            <a:fillRect/>
          </a:stretch>
        </p:blipFill>
        <p:spPr>
          <a:xfrm>
            <a:off x="984504" y="3004738"/>
            <a:ext cx="10071100" cy="2959100"/>
          </a:xfrm>
          <a:prstGeom prst="rect">
            <a:avLst/>
          </a:prstGeom>
        </p:spPr>
      </p:pic>
    </p:spTree>
    <p:extLst>
      <p:ext uri="{BB962C8B-B14F-4D97-AF65-F5344CB8AC3E}">
        <p14:creationId xmlns:p14="http://schemas.microsoft.com/office/powerpoint/2010/main" val="39630553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Chapter 3 : Slicing and Indexing </a:t>
            </a:r>
            <a:r>
              <a:rPr lang="en-ID" b="1" dirty="0" err="1">
                <a:latin typeface="+mn-lt"/>
              </a:rPr>
              <a:t>DataFrames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73755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Explicit Indexes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776840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Setting a column as the index</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1981922"/>
            <a:ext cx="10071100" cy="785662"/>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dataframe_ind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dataframe.set_index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“name”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ID"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dataframe_ind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7C4F60BD-5DD9-7B4B-B804-25B5E9335270}"/>
              </a:ext>
            </a:extLst>
          </p:cNvPr>
          <p:cNvPicPr>
            <a:picLocks noChangeAspect="1"/>
          </p:cNvPicPr>
          <p:nvPr/>
        </p:nvPicPr>
        <p:blipFill>
          <a:blip r:embed="rId3"/>
          <a:stretch>
            <a:fillRect/>
          </a:stretch>
        </p:blipFill>
        <p:spPr>
          <a:xfrm>
            <a:off x="984504" y="3004738"/>
            <a:ext cx="10071100" cy="2959100"/>
          </a:xfrm>
          <a:prstGeom prst="rect">
            <a:avLst/>
          </a:prstGeom>
        </p:spPr>
      </p:pic>
    </p:spTree>
    <p:extLst>
      <p:ext uri="{BB962C8B-B14F-4D97-AF65-F5344CB8AC3E}">
        <p14:creationId xmlns:p14="http://schemas.microsoft.com/office/powerpoint/2010/main" val="1432164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Removing an index</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1981922"/>
            <a:ext cx="10071100" cy="62716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dataframe_ind.reset_index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E6C2D227-F060-3940-842E-F48FA22092E3}"/>
              </a:ext>
            </a:extLst>
          </p:cNvPr>
          <p:cNvPicPr>
            <a:picLocks noChangeAspect="1"/>
          </p:cNvPicPr>
          <p:nvPr/>
        </p:nvPicPr>
        <p:blipFill>
          <a:blip r:embed="rId3"/>
          <a:stretch>
            <a:fillRect/>
          </a:stretch>
        </p:blipFill>
        <p:spPr>
          <a:xfrm>
            <a:off x="971804" y="2900322"/>
            <a:ext cx="10083800" cy="2946400"/>
          </a:xfrm>
          <a:prstGeom prst="rect">
            <a:avLst/>
          </a:prstGeom>
        </p:spPr>
      </p:pic>
    </p:spTree>
    <p:extLst>
      <p:ext uri="{BB962C8B-B14F-4D97-AF65-F5344CB8AC3E}">
        <p14:creationId xmlns:p14="http://schemas.microsoft.com/office/powerpoint/2010/main" val="79737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0538" y="2486274"/>
            <a:ext cx="4910924" cy="1892206"/>
          </a:xfrm>
          <a:prstGeom prst="rect">
            <a:avLst/>
          </a:prstGeom>
        </p:spPr>
        <p:txBody>
          <a:bodyPr vert="horz" wrap="square" lIns="0" tIns="170455" rIns="0" bIns="0" rtlCol="0">
            <a:spAutoFit/>
          </a:bodyPr>
          <a:lstStyle/>
          <a:p>
            <a:pPr marL="679331" marR="625164" algn="ctr">
              <a:lnSpc>
                <a:spcPts val="5298"/>
              </a:lnSpc>
              <a:spcBef>
                <a:spcPts val="1341"/>
              </a:spcBef>
            </a:pPr>
            <a:r>
              <a:rPr spc="-149" dirty="0"/>
              <a:t>Introd</a:t>
            </a:r>
            <a:r>
              <a:rPr sz="5478" spc="-149" dirty="0">
                <a:latin typeface="Arial"/>
                <a:cs typeface="Arial"/>
              </a:rPr>
              <a:t>u</a:t>
            </a:r>
            <a:r>
              <a:rPr spc="-149" dirty="0"/>
              <a:t>cing </a:t>
            </a:r>
            <a:r>
              <a:rPr spc="-145" dirty="0"/>
              <a:t> </a:t>
            </a:r>
            <a:r>
              <a:rPr spc="-110" dirty="0"/>
              <a:t>D</a:t>
            </a:r>
            <a:r>
              <a:rPr spc="199" dirty="0"/>
              <a:t>a</a:t>
            </a:r>
            <a:r>
              <a:rPr spc="-117" dirty="0"/>
              <a:t>t</a:t>
            </a:r>
            <a:r>
              <a:rPr spc="199" dirty="0"/>
              <a:t>a</a:t>
            </a:r>
            <a:r>
              <a:rPr spc="23" dirty="0"/>
              <a:t>F</a:t>
            </a:r>
            <a:r>
              <a:rPr spc="-290" dirty="0"/>
              <a:t>r</a:t>
            </a:r>
            <a:r>
              <a:rPr spc="199" dirty="0"/>
              <a:t>a</a:t>
            </a:r>
            <a:r>
              <a:rPr spc="-219" dirty="0"/>
              <a:t>m</a:t>
            </a:r>
            <a:r>
              <a:rPr spc="-39" dirty="0"/>
              <a:t>e</a:t>
            </a:r>
            <a:r>
              <a:rPr spc="-223" dirty="0"/>
              <a:t>s</a:t>
            </a:r>
            <a:endParaRPr sz="5478" dirty="0">
              <a:latin typeface="Arial"/>
              <a:cs typeface="Arial"/>
            </a:endParaRPr>
          </a:p>
          <a:p>
            <a:pPr algn="ctr">
              <a:spcBef>
                <a:spcPts val="712"/>
              </a:spcBef>
              <a:tabLst>
                <a:tab pos="808538" algn="l"/>
                <a:tab pos="3012020" algn="l"/>
                <a:tab pos="3821553" algn="l"/>
              </a:tabLst>
            </a:pPr>
            <a:r>
              <a:rPr sz="1761" spc="199" dirty="0"/>
              <a:t>D</a:t>
            </a:r>
            <a:r>
              <a:rPr sz="1761" spc="176" dirty="0"/>
              <a:t>A</a:t>
            </a:r>
            <a:r>
              <a:rPr sz="1761" spc="35" dirty="0"/>
              <a:t>T</a:t>
            </a:r>
            <a:r>
              <a:rPr sz="1761" spc="63" dirty="0"/>
              <a:t>A</a:t>
            </a:r>
            <a:r>
              <a:rPr sz="1761" dirty="0"/>
              <a:t>	</a:t>
            </a:r>
            <a:r>
              <a:rPr sz="1761" spc="137" dirty="0"/>
              <a:t>M</a:t>
            </a:r>
            <a:r>
              <a:rPr sz="1761" spc="-305" dirty="0"/>
              <a:t> </a:t>
            </a:r>
            <a:r>
              <a:rPr sz="1761" spc="63" dirty="0"/>
              <a:t>A</a:t>
            </a:r>
            <a:r>
              <a:rPr sz="1761" spc="-305" dirty="0"/>
              <a:t> </a:t>
            </a:r>
            <a:r>
              <a:rPr sz="1761" spc="43" dirty="0"/>
              <a:t>N</a:t>
            </a:r>
            <a:r>
              <a:rPr sz="1761" spc="-305" dirty="0"/>
              <a:t> </a:t>
            </a:r>
            <a:r>
              <a:rPr sz="1761" spc="4" dirty="0"/>
              <a:t>I</a:t>
            </a:r>
            <a:r>
              <a:rPr sz="1761" spc="-305" dirty="0"/>
              <a:t> </a:t>
            </a:r>
            <a:r>
              <a:rPr sz="1761" spc="125" dirty="0"/>
              <a:t>P</a:t>
            </a:r>
            <a:r>
              <a:rPr sz="1761" spc="-305" dirty="0"/>
              <a:t> </a:t>
            </a:r>
            <a:r>
              <a:rPr sz="1761" spc="16" dirty="0"/>
              <a:t>U</a:t>
            </a:r>
            <a:r>
              <a:rPr sz="1761" spc="-305" dirty="0"/>
              <a:t> </a:t>
            </a:r>
            <a:r>
              <a:rPr sz="1761" spc="12" dirty="0"/>
              <a:t>L</a:t>
            </a:r>
            <a:r>
              <a:rPr sz="1761" spc="-305" dirty="0"/>
              <a:t> </a:t>
            </a:r>
            <a:r>
              <a:rPr sz="1761" spc="176" dirty="0"/>
              <a:t>A</a:t>
            </a:r>
            <a:r>
              <a:rPr sz="1761" spc="-78" dirty="0"/>
              <a:t>T</a:t>
            </a:r>
            <a:r>
              <a:rPr sz="1761" spc="-305" dirty="0"/>
              <a:t> </a:t>
            </a:r>
            <a:r>
              <a:rPr sz="1761" spc="4" dirty="0"/>
              <a:t>I</a:t>
            </a:r>
            <a:r>
              <a:rPr sz="1761" spc="-309" dirty="0"/>
              <a:t> </a:t>
            </a:r>
            <a:r>
              <a:rPr sz="1761" spc="63" dirty="0"/>
              <a:t>O</a:t>
            </a:r>
            <a:r>
              <a:rPr sz="1761" spc="-309" dirty="0"/>
              <a:t> </a:t>
            </a:r>
            <a:r>
              <a:rPr sz="1761" spc="43" dirty="0"/>
              <a:t>N</a:t>
            </a:r>
            <a:r>
              <a:rPr sz="1761" dirty="0"/>
              <a:t>	</a:t>
            </a:r>
            <a:r>
              <a:rPr sz="1761" spc="196" dirty="0"/>
              <a:t>W</a:t>
            </a:r>
            <a:r>
              <a:rPr sz="1761" spc="-305" dirty="0"/>
              <a:t> </a:t>
            </a:r>
            <a:r>
              <a:rPr sz="1761" spc="4" dirty="0"/>
              <a:t>I</a:t>
            </a:r>
            <a:r>
              <a:rPr sz="1761" spc="-305" dirty="0"/>
              <a:t> </a:t>
            </a:r>
            <a:r>
              <a:rPr sz="1761" spc="-78" dirty="0"/>
              <a:t>T</a:t>
            </a:r>
            <a:r>
              <a:rPr sz="1761" spc="-305" dirty="0"/>
              <a:t> </a:t>
            </a:r>
            <a:r>
              <a:rPr sz="1761" spc="43" dirty="0"/>
              <a:t>H</a:t>
            </a:r>
            <a:r>
              <a:rPr sz="1761" dirty="0"/>
              <a:t>	</a:t>
            </a:r>
            <a:r>
              <a:rPr sz="1761" spc="250" dirty="0"/>
              <a:t>P</a:t>
            </a:r>
            <a:r>
              <a:rPr sz="1761" spc="63" dirty="0"/>
              <a:t>A</a:t>
            </a:r>
            <a:r>
              <a:rPr sz="1761" spc="-305" dirty="0"/>
              <a:t> </a:t>
            </a:r>
            <a:r>
              <a:rPr sz="1761" spc="43" dirty="0"/>
              <a:t>N</a:t>
            </a:r>
            <a:r>
              <a:rPr sz="1761" spc="-305" dirty="0"/>
              <a:t> </a:t>
            </a:r>
            <a:r>
              <a:rPr sz="1761" spc="199" dirty="0"/>
              <a:t>D</a:t>
            </a:r>
            <a:r>
              <a:rPr sz="1761" spc="63" dirty="0"/>
              <a:t>A</a:t>
            </a:r>
            <a:r>
              <a:rPr sz="1761" spc="-325" dirty="0"/>
              <a:t> </a:t>
            </a:r>
            <a:r>
              <a:rPr sz="1761" spc="74" dirty="0"/>
              <a:t>S</a:t>
            </a:r>
            <a:endParaRPr sz="176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Dropping an index</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1981922"/>
            <a:ext cx="10071100" cy="62716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dataframe_ind.reset_index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(drop =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True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D133A7F7-AED9-B248-BF43-7D43A3C762E0}"/>
              </a:ext>
            </a:extLst>
          </p:cNvPr>
          <p:cNvPicPr>
            <a:picLocks noChangeAspect="1"/>
          </p:cNvPicPr>
          <p:nvPr/>
        </p:nvPicPr>
        <p:blipFill>
          <a:blip r:embed="rId3"/>
          <a:stretch>
            <a:fillRect/>
          </a:stretch>
        </p:blipFill>
        <p:spPr>
          <a:xfrm>
            <a:off x="984504" y="2900322"/>
            <a:ext cx="10071100" cy="2933700"/>
          </a:xfrm>
          <a:prstGeom prst="rect">
            <a:avLst/>
          </a:prstGeom>
        </p:spPr>
      </p:pic>
    </p:spTree>
    <p:extLst>
      <p:ext uri="{BB962C8B-B14F-4D97-AF65-F5344CB8AC3E}">
        <p14:creationId xmlns:p14="http://schemas.microsoft.com/office/powerpoint/2010/main" val="3908421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Index value don’t need to be unique</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1981922"/>
            <a:ext cx="10071100" cy="77347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a:solidFill>
                  <a:schemeClr val="tx1"/>
                </a:solidFill>
                <a:latin typeface="Menlo" panose="020B0609030804020204" pitchFamily="49" charset="0"/>
                <a:ea typeface="Menlo" panose="020B0609030804020204" pitchFamily="49" charset="0"/>
                <a:cs typeface="Menlo" panose="020B0609030804020204" pitchFamily="49" charset="0"/>
              </a:rPr>
              <a:t>dataframe_ind2 = </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dataframe.set_index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ID"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(dataframe_ind2)</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1484DA58-FE22-7544-A147-70DCE5680220}"/>
              </a:ext>
            </a:extLst>
          </p:cNvPr>
          <p:cNvPicPr>
            <a:picLocks noChangeAspect="1"/>
          </p:cNvPicPr>
          <p:nvPr/>
        </p:nvPicPr>
        <p:blipFill>
          <a:blip r:embed="rId3"/>
          <a:stretch>
            <a:fillRect/>
          </a:stretch>
        </p:blipFill>
        <p:spPr>
          <a:xfrm>
            <a:off x="971804" y="3046626"/>
            <a:ext cx="10058400" cy="2971800"/>
          </a:xfrm>
          <a:prstGeom prst="rect">
            <a:avLst/>
          </a:prstGeom>
        </p:spPr>
      </p:pic>
    </p:spTree>
    <p:extLst>
      <p:ext uri="{BB962C8B-B14F-4D97-AF65-F5344CB8AC3E}">
        <p14:creationId xmlns:p14="http://schemas.microsoft.com/office/powerpoint/2010/main" val="3625585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err="1">
                <a:latin typeface="+mn-lt"/>
              </a:rPr>
              <a:t>Subsetting</a:t>
            </a:r>
            <a:r>
              <a:rPr lang="en-ID" b="1" dirty="0">
                <a:latin typeface="+mn-lt"/>
              </a:rPr>
              <a:t> on duplicated index values</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984504" y="1981922"/>
            <a:ext cx="10071100" cy="493054"/>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a:solidFill>
                  <a:schemeClr val="tx1"/>
                </a:solidFill>
                <a:latin typeface="Menlo" panose="020B0609030804020204" pitchFamily="49" charset="0"/>
                <a:ea typeface="Menlo" panose="020B0609030804020204" pitchFamily="49" charset="0"/>
                <a:cs typeface="Menlo" panose="020B0609030804020204" pitchFamily="49" charset="0"/>
              </a:rPr>
              <a:t>dataframe_ind2.loc[</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”Labrador”</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82F6238E-8591-4248-8D91-1CAC1B274DA1}"/>
              </a:ext>
            </a:extLst>
          </p:cNvPr>
          <p:cNvPicPr>
            <a:picLocks noChangeAspect="1"/>
          </p:cNvPicPr>
          <p:nvPr/>
        </p:nvPicPr>
        <p:blipFill>
          <a:blip r:embed="rId3"/>
          <a:stretch>
            <a:fillRect/>
          </a:stretch>
        </p:blipFill>
        <p:spPr>
          <a:xfrm>
            <a:off x="984504" y="2781450"/>
            <a:ext cx="10071100" cy="1536700"/>
          </a:xfrm>
          <a:prstGeom prst="rect">
            <a:avLst/>
          </a:prstGeom>
        </p:spPr>
      </p:pic>
    </p:spTree>
    <p:extLst>
      <p:ext uri="{BB962C8B-B14F-4D97-AF65-F5344CB8AC3E}">
        <p14:creationId xmlns:p14="http://schemas.microsoft.com/office/powerpoint/2010/main" val="2589828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Slicing and </a:t>
            </a:r>
            <a:r>
              <a:rPr lang="en-ID" b="1" dirty="0" err="1">
                <a:latin typeface="+mn-lt"/>
              </a:rPr>
              <a:t>Subsetting</a:t>
            </a:r>
            <a:r>
              <a:rPr lang="en-ID" b="1" dirty="0">
                <a:latin typeface="+mn-lt"/>
              </a:rPr>
              <a:t> with .</a:t>
            </a:r>
            <a:r>
              <a:rPr lang="en-ID" b="1" dirty="0" err="1">
                <a:latin typeface="+mn-lt"/>
              </a:rPr>
              <a:t>loc</a:t>
            </a:r>
            <a:r>
              <a:rPr lang="en-ID" b="1" dirty="0">
                <a:latin typeface="+mn-lt"/>
              </a:rPr>
              <a:t> and .</a:t>
            </a:r>
            <a:r>
              <a:rPr lang="en-ID" b="1" dirty="0" err="1">
                <a:latin typeface="+mn-lt"/>
              </a:rPr>
              <a:t>iloc</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0987790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Slicing lists</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09877" y="1739831"/>
            <a:ext cx="5139817" cy="1258852"/>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a:solidFill>
                  <a:schemeClr val="tx1"/>
                </a:solidFill>
                <a:latin typeface="Menlo" panose="020B0609030804020204" pitchFamily="49" charset="0"/>
                <a:ea typeface="Menlo" panose="020B0609030804020204" pitchFamily="49" charset="0"/>
                <a:cs typeface="Menlo" panose="020B0609030804020204" pitchFamily="49" charset="0"/>
              </a:rPr>
              <a:t>breeds =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"Labrador"</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"Poodle"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p>
          <a:p>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"Chow Chow"</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"Schnauzer"</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p>
          <a:p>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"Labrador"</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"Chihuahua"</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"St. Bernard"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8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52DAAFDA-13D3-BE49-9DCE-F034BA9C6F45}"/>
              </a:ext>
            </a:extLst>
          </p:cNvPr>
          <p:cNvSpPr/>
          <p:nvPr/>
        </p:nvSpPr>
        <p:spPr>
          <a:xfrm>
            <a:off x="6400040" y="1739831"/>
            <a:ext cx="4682487" cy="565615"/>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a:solidFill>
                  <a:schemeClr val="tx1"/>
                </a:solidFill>
              </a:rPr>
              <a:t>Breeds[</a:t>
            </a:r>
            <a:r>
              <a:rPr lang="en-ID" dirty="0">
                <a:solidFill>
                  <a:srgbClr val="FF0000"/>
                </a:solidFill>
              </a:rPr>
              <a:t>2</a:t>
            </a:r>
            <a:r>
              <a:rPr lang="en-ID" dirty="0">
                <a:solidFill>
                  <a:schemeClr val="tx1"/>
                </a:solidFill>
              </a:rPr>
              <a:t>:</a:t>
            </a:r>
            <a:r>
              <a:rPr lang="en-ID" dirty="0">
                <a:solidFill>
                  <a:srgbClr val="FF0000"/>
                </a:solidFill>
              </a:rPr>
              <a:t>5</a:t>
            </a:r>
            <a:r>
              <a:rPr lang="en-ID" dirty="0">
                <a:solidFill>
                  <a:schemeClr val="tx1"/>
                </a:solidFill>
              </a:rPr>
              <a:t>]</a:t>
            </a:r>
            <a:endParaRPr lang="en-US" sz="4800" dirty="0">
              <a:solidFill>
                <a:schemeClr val="tx1"/>
              </a:solidFill>
            </a:endParaRPr>
          </a:p>
        </p:txBody>
      </p:sp>
      <p:sp>
        <p:nvSpPr>
          <p:cNvPr id="6" name="Rectangle 5">
            <a:extLst>
              <a:ext uri="{FF2B5EF4-FFF2-40B4-BE49-F238E27FC236}">
                <a16:creationId xmlns:a16="http://schemas.microsoft.com/office/drawing/2014/main" id="{6E6B642B-4208-6541-A44B-E0D7119CDEBC}"/>
              </a:ext>
            </a:extLst>
          </p:cNvPr>
          <p:cNvSpPr/>
          <p:nvPr/>
        </p:nvSpPr>
        <p:spPr>
          <a:xfrm>
            <a:off x="6400039" y="3234068"/>
            <a:ext cx="4682487" cy="565615"/>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a:solidFill>
                  <a:schemeClr val="tx1"/>
                </a:solidFill>
              </a:rPr>
              <a:t>Breeds[:</a:t>
            </a:r>
            <a:r>
              <a:rPr lang="en-ID" dirty="0">
                <a:solidFill>
                  <a:srgbClr val="FF0000"/>
                </a:solidFill>
              </a:rPr>
              <a:t>3</a:t>
            </a:r>
            <a:r>
              <a:rPr lang="en-ID" dirty="0">
                <a:solidFill>
                  <a:schemeClr val="tx1"/>
                </a:solidFill>
              </a:rPr>
              <a:t>]</a:t>
            </a:r>
            <a:endParaRPr lang="en-US" sz="4800" dirty="0">
              <a:solidFill>
                <a:schemeClr val="tx1"/>
              </a:solidFill>
            </a:endParaRPr>
          </a:p>
        </p:txBody>
      </p:sp>
      <p:sp>
        <p:nvSpPr>
          <p:cNvPr id="7" name="Rectangle 6">
            <a:extLst>
              <a:ext uri="{FF2B5EF4-FFF2-40B4-BE49-F238E27FC236}">
                <a16:creationId xmlns:a16="http://schemas.microsoft.com/office/drawing/2014/main" id="{E9E1379A-EAF3-A247-93D5-7F6627EC3845}"/>
              </a:ext>
            </a:extLst>
          </p:cNvPr>
          <p:cNvSpPr/>
          <p:nvPr/>
        </p:nvSpPr>
        <p:spPr>
          <a:xfrm>
            <a:off x="6400039" y="4717109"/>
            <a:ext cx="4682486" cy="565615"/>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a:solidFill>
                  <a:schemeClr val="tx1"/>
                </a:solidFill>
              </a:rPr>
              <a:t>Breeds[:]</a:t>
            </a:r>
            <a:endParaRPr lang="en-US" sz="4800" dirty="0">
              <a:solidFill>
                <a:schemeClr val="tx1"/>
              </a:solidFill>
            </a:endParaRPr>
          </a:p>
        </p:txBody>
      </p:sp>
      <p:pic>
        <p:nvPicPr>
          <p:cNvPr id="3" name="Picture 2">
            <a:extLst>
              <a:ext uri="{FF2B5EF4-FFF2-40B4-BE49-F238E27FC236}">
                <a16:creationId xmlns:a16="http://schemas.microsoft.com/office/drawing/2014/main" id="{32DB9B1C-E6A1-864F-8778-C925377133D6}"/>
              </a:ext>
            </a:extLst>
          </p:cNvPr>
          <p:cNvPicPr>
            <a:picLocks noChangeAspect="1"/>
          </p:cNvPicPr>
          <p:nvPr/>
        </p:nvPicPr>
        <p:blipFill>
          <a:blip r:embed="rId3"/>
          <a:stretch>
            <a:fillRect/>
          </a:stretch>
        </p:blipFill>
        <p:spPr>
          <a:xfrm>
            <a:off x="809878" y="3235630"/>
            <a:ext cx="5139818" cy="2197100"/>
          </a:xfrm>
          <a:prstGeom prst="rect">
            <a:avLst/>
          </a:prstGeom>
        </p:spPr>
      </p:pic>
      <p:pic>
        <p:nvPicPr>
          <p:cNvPr id="9" name="Picture 8">
            <a:extLst>
              <a:ext uri="{FF2B5EF4-FFF2-40B4-BE49-F238E27FC236}">
                <a16:creationId xmlns:a16="http://schemas.microsoft.com/office/drawing/2014/main" id="{80ABECD5-7A98-E24B-ACA4-7CDCB008B397}"/>
              </a:ext>
            </a:extLst>
          </p:cNvPr>
          <p:cNvPicPr>
            <a:picLocks noChangeAspect="1"/>
          </p:cNvPicPr>
          <p:nvPr/>
        </p:nvPicPr>
        <p:blipFill>
          <a:blip r:embed="rId4"/>
          <a:stretch>
            <a:fillRect/>
          </a:stretch>
        </p:blipFill>
        <p:spPr>
          <a:xfrm>
            <a:off x="6400039" y="2477983"/>
            <a:ext cx="4682487" cy="520700"/>
          </a:xfrm>
          <a:prstGeom prst="rect">
            <a:avLst/>
          </a:prstGeom>
        </p:spPr>
      </p:pic>
      <p:pic>
        <p:nvPicPr>
          <p:cNvPr id="10" name="Picture 9">
            <a:extLst>
              <a:ext uri="{FF2B5EF4-FFF2-40B4-BE49-F238E27FC236}">
                <a16:creationId xmlns:a16="http://schemas.microsoft.com/office/drawing/2014/main" id="{F7569398-26A2-1C4F-9A05-B8A19DAB90A2}"/>
              </a:ext>
            </a:extLst>
          </p:cNvPr>
          <p:cNvPicPr>
            <a:picLocks noChangeAspect="1"/>
          </p:cNvPicPr>
          <p:nvPr/>
        </p:nvPicPr>
        <p:blipFill>
          <a:blip r:embed="rId5"/>
          <a:stretch>
            <a:fillRect/>
          </a:stretch>
        </p:blipFill>
        <p:spPr>
          <a:xfrm>
            <a:off x="6400039" y="4017096"/>
            <a:ext cx="4682487" cy="482600"/>
          </a:xfrm>
          <a:prstGeom prst="rect">
            <a:avLst/>
          </a:prstGeom>
        </p:spPr>
      </p:pic>
      <p:pic>
        <p:nvPicPr>
          <p:cNvPr id="11" name="Picture 10">
            <a:extLst>
              <a:ext uri="{FF2B5EF4-FFF2-40B4-BE49-F238E27FC236}">
                <a16:creationId xmlns:a16="http://schemas.microsoft.com/office/drawing/2014/main" id="{C6C92712-66BC-0C46-9F34-583F1AD2877C}"/>
              </a:ext>
            </a:extLst>
          </p:cNvPr>
          <p:cNvPicPr>
            <a:picLocks noChangeAspect="1"/>
          </p:cNvPicPr>
          <p:nvPr/>
        </p:nvPicPr>
        <p:blipFill>
          <a:blip r:embed="rId6"/>
          <a:stretch>
            <a:fillRect/>
          </a:stretch>
        </p:blipFill>
        <p:spPr>
          <a:xfrm>
            <a:off x="6400039" y="5432730"/>
            <a:ext cx="4682486" cy="736600"/>
          </a:xfrm>
          <a:prstGeom prst="rect">
            <a:avLst/>
          </a:prstGeom>
        </p:spPr>
      </p:pic>
    </p:spTree>
    <p:extLst>
      <p:ext uri="{BB962C8B-B14F-4D97-AF65-F5344CB8AC3E}">
        <p14:creationId xmlns:p14="http://schemas.microsoft.com/office/powerpoint/2010/main" val="4246220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Slicing lists</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09878" y="1739831"/>
            <a:ext cx="10083800" cy="1064329"/>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dataframe_srt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dataframe.set_index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sort_index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nSpc>
                <a:spcPct val="150000"/>
              </a:lnSpc>
            </a:pPr>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dataframe_srt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251B17A5-943B-1B47-8FAA-12BCF2575526}"/>
              </a:ext>
            </a:extLst>
          </p:cNvPr>
          <p:cNvPicPr>
            <a:picLocks noChangeAspect="1"/>
          </p:cNvPicPr>
          <p:nvPr/>
        </p:nvPicPr>
        <p:blipFill>
          <a:blip r:embed="rId2"/>
          <a:stretch>
            <a:fillRect/>
          </a:stretch>
        </p:blipFill>
        <p:spPr>
          <a:xfrm>
            <a:off x="809878" y="3048254"/>
            <a:ext cx="10083800" cy="2882900"/>
          </a:xfrm>
          <a:prstGeom prst="rect">
            <a:avLst/>
          </a:prstGeom>
        </p:spPr>
      </p:pic>
    </p:spTree>
    <p:extLst>
      <p:ext uri="{BB962C8B-B14F-4D97-AF65-F5344CB8AC3E}">
        <p14:creationId xmlns:p14="http://schemas.microsoft.com/office/powerpoint/2010/main" val="2224385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Slicing the outer index level</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46453" y="1908855"/>
            <a:ext cx="5578731" cy="529371"/>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dataframe_srt.loc</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“Chow </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Chow”</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”Poodle</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8FC5E325-A915-6642-8D85-4D3CE6343863}"/>
              </a:ext>
            </a:extLst>
          </p:cNvPr>
          <p:cNvPicPr>
            <a:picLocks noChangeAspect="1"/>
          </p:cNvPicPr>
          <p:nvPr/>
        </p:nvPicPr>
        <p:blipFill>
          <a:blip r:embed="rId3"/>
          <a:stretch>
            <a:fillRect/>
          </a:stretch>
        </p:blipFill>
        <p:spPr>
          <a:xfrm>
            <a:off x="846453" y="2566824"/>
            <a:ext cx="5618775" cy="1956407"/>
          </a:xfrm>
          <a:prstGeom prst="rect">
            <a:avLst/>
          </a:prstGeom>
        </p:spPr>
      </p:pic>
      <p:sp>
        <p:nvSpPr>
          <p:cNvPr id="5" name="TextBox 4">
            <a:extLst>
              <a:ext uri="{FF2B5EF4-FFF2-40B4-BE49-F238E27FC236}">
                <a16:creationId xmlns:a16="http://schemas.microsoft.com/office/drawing/2014/main" id="{966739D0-2DA6-114D-BB10-393A6789D8B0}"/>
              </a:ext>
            </a:extLst>
          </p:cNvPr>
          <p:cNvSpPr txBox="1"/>
          <p:nvPr/>
        </p:nvSpPr>
        <p:spPr>
          <a:xfrm>
            <a:off x="1343559" y="4523231"/>
            <a:ext cx="3494867" cy="646331"/>
          </a:xfrm>
          <a:prstGeom prst="rect">
            <a:avLst/>
          </a:prstGeom>
          <a:noFill/>
        </p:spPr>
        <p:txBody>
          <a:bodyPr wrap="none" rtlCol="0">
            <a:spAutoFit/>
          </a:bodyPr>
          <a:lstStyle/>
          <a:p>
            <a:br>
              <a:rPr lang="en-ID" dirty="0"/>
            </a:br>
            <a:r>
              <a:rPr lang="en-ID" i="1" dirty="0"/>
              <a:t>The final value </a:t>
            </a:r>
            <a:r>
              <a:rPr lang="en-ID" dirty="0"/>
              <a:t>“</a:t>
            </a:r>
            <a:r>
              <a:rPr lang="en-ID" b="1" dirty="0"/>
              <a:t>Poodle</a:t>
            </a:r>
            <a:r>
              <a:rPr lang="en-ID" dirty="0"/>
              <a:t>” </a:t>
            </a:r>
            <a:r>
              <a:rPr lang="en-ID" i="1" dirty="0"/>
              <a:t>is included</a:t>
            </a:r>
            <a:endParaRPr lang="en-GB" i="1" dirty="0"/>
          </a:p>
        </p:txBody>
      </p:sp>
      <p:pic>
        <p:nvPicPr>
          <p:cNvPr id="6" name="Picture 5">
            <a:extLst>
              <a:ext uri="{FF2B5EF4-FFF2-40B4-BE49-F238E27FC236}">
                <a16:creationId xmlns:a16="http://schemas.microsoft.com/office/drawing/2014/main" id="{067A482B-B1C8-864C-920D-14C9DC5967F7}"/>
              </a:ext>
            </a:extLst>
          </p:cNvPr>
          <p:cNvPicPr>
            <a:picLocks noChangeAspect="1"/>
          </p:cNvPicPr>
          <p:nvPr/>
        </p:nvPicPr>
        <p:blipFill>
          <a:blip r:embed="rId4"/>
          <a:stretch>
            <a:fillRect/>
          </a:stretch>
        </p:blipFill>
        <p:spPr>
          <a:xfrm>
            <a:off x="6706489" y="1908854"/>
            <a:ext cx="5192903" cy="3291461"/>
          </a:xfrm>
          <a:prstGeom prst="rect">
            <a:avLst/>
          </a:prstGeom>
        </p:spPr>
      </p:pic>
    </p:spTree>
    <p:extLst>
      <p:ext uri="{BB962C8B-B14F-4D97-AF65-F5344CB8AC3E}">
        <p14:creationId xmlns:p14="http://schemas.microsoft.com/office/powerpoint/2010/main" val="2677259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Slicing the inner index levels badly</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09878" y="1983106"/>
            <a:ext cx="5142867" cy="576649"/>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dataframe_srt.loc</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Tan”</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”Grey</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355095F1-2F70-A440-A7CD-C1625054900D}"/>
              </a:ext>
            </a:extLst>
          </p:cNvPr>
          <p:cNvPicPr>
            <a:picLocks noChangeAspect="1"/>
          </p:cNvPicPr>
          <p:nvPr/>
        </p:nvPicPr>
        <p:blipFill>
          <a:blip r:embed="rId3"/>
          <a:stretch>
            <a:fillRect/>
          </a:stretch>
        </p:blipFill>
        <p:spPr>
          <a:xfrm>
            <a:off x="808987" y="2852173"/>
            <a:ext cx="5142867" cy="1016000"/>
          </a:xfrm>
          <a:prstGeom prst="rect">
            <a:avLst/>
          </a:prstGeom>
        </p:spPr>
      </p:pic>
      <p:pic>
        <p:nvPicPr>
          <p:cNvPr id="7" name="Picture 6">
            <a:extLst>
              <a:ext uri="{FF2B5EF4-FFF2-40B4-BE49-F238E27FC236}">
                <a16:creationId xmlns:a16="http://schemas.microsoft.com/office/drawing/2014/main" id="{9CD7858B-A17D-554E-B8BA-70D527EEFD81}"/>
              </a:ext>
            </a:extLst>
          </p:cNvPr>
          <p:cNvPicPr>
            <a:picLocks noChangeAspect="1"/>
          </p:cNvPicPr>
          <p:nvPr/>
        </p:nvPicPr>
        <p:blipFill>
          <a:blip r:embed="rId4"/>
          <a:stretch>
            <a:fillRect/>
          </a:stretch>
        </p:blipFill>
        <p:spPr>
          <a:xfrm>
            <a:off x="6391022" y="1983106"/>
            <a:ext cx="4991100" cy="3149600"/>
          </a:xfrm>
          <a:prstGeom prst="rect">
            <a:avLst/>
          </a:prstGeom>
        </p:spPr>
      </p:pic>
    </p:spTree>
    <p:extLst>
      <p:ext uri="{BB962C8B-B14F-4D97-AF65-F5344CB8AC3E}">
        <p14:creationId xmlns:p14="http://schemas.microsoft.com/office/powerpoint/2010/main" val="20151585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Slicing the inner index levels correctly</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819353"/>
            <a:ext cx="4991101" cy="101600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dataframe_srt.loc</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ct val="150000"/>
              </a:lnSpc>
            </a:pP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Labrador”</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”Brown</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sym typeface="Wingdings" pitchFamily="2" charset="2"/>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Schnauzer</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””Grey”</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rgbClr val="FF0000"/>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355095F1-2F70-A440-A7CD-C1625054900D}"/>
              </a:ext>
            </a:extLst>
          </p:cNvPr>
          <p:cNvPicPr>
            <a:picLocks noChangeAspect="1"/>
          </p:cNvPicPr>
          <p:nvPr/>
        </p:nvPicPr>
        <p:blipFill>
          <a:blip r:embed="rId3"/>
          <a:stretch>
            <a:fillRect/>
          </a:stretch>
        </p:blipFill>
        <p:spPr>
          <a:xfrm>
            <a:off x="809878" y="3181357"/>
            <a:ext cx="5142867" cy="1016000"/>
          </a:xfrm>
          <a:prstGeom prst="rect">
            <a:avLst/>
          </a:prstGeom>
        </p:spPr>
      </p:pic>
      <p:pic>
        <p:nvPicPr>
          <p:cNvPr id="7" name="Picture 6">
            <a:extLst>
              <a:ext uri="{FF2B5EF4-FFF2-40B4-BE49-F238E27FC236}">
                <a16:creationId xmlns:a16="http://schemas.microsoft.com/office/drawing/2014/main" id="{9CD7858B-A17D-554E-B8BA-70D527EEFD81}"/>
              </a:ext>
            </a:extLst>
          </p:cNvPr>
          <p:cNvPicPr>
            <a:picLocks noChangeAspect="1"/>
          </p:cNvPicPr>
          <p:nvPr/>
        </p:nvPicPr>
        <p:blipFill>
          <a:blip r:embed="rId4"/>
          <a:stretch>
            <a:fillRect/>
          </a:stretch>
        </p:blipFill>
        <p:spPr>
          <a:xfrm>
            <a:off x="6476366" y="1819353"/>
            <a:ext cx="4991100" cy="3149600"/>
          </a:xfrm>
          <a:prstGeom prst="rect">
            <a:avLst/>
          </a:prstGeom>
        </p:spPr>
      </p:pic>
    </p:spTree>
    <p:extLst>
      <p:ext uri="{BB962C8B-B14F-4D97-AF65-F5344CB8AC3E}">
        <p14:creationId xmlns:p14="http://schemas.microsoft.com/office/powerpoint/2010/main" val="1168296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Slicing columns</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797315"/>
            <a:ext cx="4991101" cy="643431"/>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dataframe_srt.loc</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“name” </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rgbClr val="FF0000"/>
              </a:solidFill>
              <a:latin typeface="Menlo" panose="020B0609030804020204" pitchFamily="49" charset="0"/>
              <a:ea typeface="Menlo" panose="020B0609030804020204" pitchFamily="49" charset="0"/>
              <a:cs typeface="Menlo" panose="020B0609030804020204" pitchFamily="49" charset="0"/>
            </a:endParaRPr>
          </a:p>
        </p:txBody>
      </p:sp>
      <p:pic>
        <p:nvPicPr>
          <p:cNvPr id="7" name="Picture 6">
            <a:extLst>
              <a:ext uri="{FF2B5EF4-FFF2-40B4-BE49-F238E27FC236}">
                <a16:creationId xmlns:a16="http://schemas.microsoft.com/office/drawing/2014/main" id="{9CD7858B-A17D-554E-B8BA-70D527EEFD81}"/>
              </a:ext>
            </a:extLst>
          </p:cNvPr>
          <p:cNvPicPr>
            <a:picLocks noChangeAspect="1"/>
          </p:cNvPicPr>
          <p:nvPr/>
        </p:nvPicPr>
        <p:blipFill>
          <a:blip r:embed="rId3"/>
          <a:stretch>
            <a:fillRect/>
          </a:stretch>
        </p:blipFill>
        <p:spPr>
          <a:xfrm>
            <a:off x="6337936" y="1848827"/>
            <a:ext cx="5324359" cy="3359901"/>
          </a:xfrm>
          <a:prstGeom prst="rect">
            <a:avLst/>
          </a:prstGeom>
        </p:spPr>
      </p:pic>
      <p:pic>
        <p:nvPicPr>
          <p:cNvPr id="3" name="Picture 2">
            <a:extLst>
              <a:ext uri="{FF2B5EF4-FFF2-40B4-BE49-F238E27FC236}">
                <a16:creationId xmlns:a16="http://schemas.microsoft.com/office/drawing/2014/main" id="{6C12A540-AC51-A349-B3E1-0F85CDE5D506}"/>
              </a:ext>
            </a:extLst>
          </p:cNvPr>
          <p:cNvPicPr>
            <a:picLocks noChangeAspect="1"/>
          </p:cNvPicPr>
          <p:nvPr/>
        </p:nvPicPr>
        <p:blipFill>
          <a:blip r:embed="rId4"/>
          <a:stretch>
            <a:fillRect/>
          </a:stretch>
        </p:blipFill>
        <p:spPr>
          <a:xfrm>
            <a:off x="825817" y="2630628"/>
            <a:ext cx="5015866" cy="2578100"/>
          </a:xfrm>
          <a:prstGeom prst="rect">
            <a:avLst/>
          </a:prstGeom>
        </p:spPr>
      </p:pic>
    </p:spTree>
    <p:extLst>
      <p:ext uri="{BB962C8B-B14F-4D97-AF65-F5344CB8AC3E}">
        <p14:creationId xmlns:p14="http://schemas.microsoft.com/office/powerpoint/2010/main" val="170275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08789" y="1057340"/>
            <a:ext cx="80102" cy="80101"/>
          </a:xfrm>
          <a:prstGeom prst="rect">
            <a:avLst/>
          </a:prstGeom>
        </p:spPr>
      </p:pic>
      <p:pic>
        <p:nvPicPr>
          <p:cNvPr id="3" name="object 3"/>
          <p:cNvPicPr/>
          <p:nvPr/>
        </p:nvPicPr>
        <p:blipFill>
          <a:blip r:embed="rId4" cstate="print"/>
          <a:stretch>
            <a:fillRect/>
          </a:stretch>
        </p:blipFill>
        <p:spPr>
          <a:xfrm>
            <a:off x="408789" y="1569989"/>
            <a:ext cx="80102" cy="80101"/>
          </a:xfrm>
          <a:prstGeom prst="rect">
            <a:avLst/>
          </a:prstGeom>
        </p:spPr>
      </p:pic>
      <p:sp>
        <p:nvSpPr>
          <p:cNvPr id="4" name="object 4"/>
          <p:cNvSpPr txBox="1">
            <a:spLocks noGrp="1"/>
          </p:cNvSpPr>
          <p:nvPr>
            <p:ph type="title"/>
          </p:nvPr>
        </p:nvSpPr>
        <p:spPr>
          <a:xfrm>
            <a:off x="382831" y="0"/>
            <a:ext cx="5788053" cy="1820821"/>
          </a:xfrm>
          <a:prstGeom prst="rect">
            <a:avLst/>
          </a:prstGeom>
        </p:spPr>
        <p:txBody>
          <a:bodyPr vert="horz" wrap="square" lIns="0" tIns="248478" rIns="0" bIns="0" rtlCol="0">
            <a:spAutoFit/>
          </a:bodyPr>
          <a:lstStyle/>
          <a:p>
            <a:pPr marL="9939">
              <a:spcBef>
                <a:spcPts val="1957"/>
              </a:spcBef>
            </a:pPr>
            <a:r>
              <a:rPr sz="3522" spc="258" dirty="0"/>
              <a:t>W</a:t>
            </a:r>
            <a:r>
              <a:rPr sz="3522" spc="-192" dirty="0"/>
              <a:t>h</a:t>
            </a:r>
            <a:r>
              <a:rPr sz="3522" spc="157" dirty="0"/>
              <a:t>a</a:t>
            </a:r>
            <a:r>
              <a:rPr sz="3522" spc="-35" dirty="0"/>
              <a:t>t</a:t>
            </a:r>
            <a:r>
              <a:rPr sz="3835" spc="-59" dirty="0">
                <a:latin typeface="Arial"/>
                <a:cs typeface="Arial"/>
              </a:rPr>
              <a:t>'</a:t>
            </a:r>
            <a:r>
              <a:rPr sz="3522" spc="-164" dirty="0"/>
              <a:t>s</a:t>
            </a:r>
            <a:r>
              <a:rPr sz="3522" spc="-207" dirty="0"/>
              <a:t> </a:t>
            </a:r>
            <a:r>
              <a:rPr sz="3522" spc="-35" dirty="0"/>
              <a:t>t</a:t>
            </a:r>
            <a:r>
              <a:rPr sz="3522" spc="-192" dirty="0"/>
              <a:t>h</a:t>
            </a:r>
            <a:r>
              <a:rPr sz="3522" spc="55" dirty="0"/>
              <a:t>e</a:t>
            </a:r>
            <a:r>
              <a:rPr sz="3522" spc="-207" dirty="0"/>
              <a:t> </a:t>
            </a:r>
            <a:r>
              <a:rPr sz="3522" spc="-117" dirty="0"/>
              <a:t>p</a:t>
            </a:r>
            <a:r>
              <a:rPr sz="3522" spc="-168" dirty="0"/>
              <a:t>o</a:t>
            </a:r>
            <a:r>
              <a:rPr sz="3522" spc="-70" dirty="0"/>
              <a:t>i</a:t>
            </a:r>
            <a:r>
              <a:rPr sz="3522" spc="-207" dirty="0"/>
              <a:t>n</a:t>
            </a:r>
            <a:r>
              <a:rPr sz="3522" spc="31" dirty="0"/>
              <a:t>t</a:t>
            </a:r>
            <a:r>
              <a:rPr sz="3522" spc="-207" dirty="0"/>
              <a:t> </a:t>
            </a:r>
            <a:r>
              <a:rPr sz="3522" spc="-141" dirty="0"/>
              <a:t>o</a:t>
            </a:r>
            <a:r>
              <a:rPr sz="3522" spc="-94" dirty="0"/>
              <a:t>f</a:t>
            </a:r>
            <a:r>
              <a:rPr sz="3522" spc="-207" dirty="0"/>
              <a:t> </a:t>
            </a:r>
            <a:r>
              <a:rPr sz="3522" spc="-117" dirty="0"/>
              <a:t>p</a:t>
            </a:r>
            <a:r>
              <a:rPr sz="3522" spc="157" dirty="0"/>
              <a:t>a</a:t>
            </a:r>
            <a:r>
              <a:rPr sz="3522" spc="-176" dirty="0"/>
              <a:t>n</a:t>
            </a:r>
            <a:r>
              <a:rPr sz="3522" spc="-133" dirty="0"/>
              <a:t>d</a:t>
            </a:r>
            <a:r>
              <a:rPr sz="3522" spc="157" dirty="0"/>
              <a:t>a</a:t>
            </a:r>
            <a:r>
              <a:rPr sz="3522" spc="-231" dirty="0"/>
              <a:t>s</a:t>
            </a:r>
            <a:r>
              <a:rPr sz="3835" spc="-239" dirty="0">
                <a:latin typeface="Arial"/>
                <a:cs typeface="Arial"/>
              </a:rPr>
              <a:t>?</a:t>
            </a:r>
            <a:endParaRPr sz="3835">
              <a:latin typeface="Arial"/>
              <a:cs typeface="Arial"/>
            </a:endParaRPr>
          </a:p>
          <a:p>
            <a:pPr marL="298171" marR="1924194">
              <a:lnSpc>
                <a:spcPts val="4038"/>
              </a:lnSpc>
            </a:pPr>
            <a:r>
              <a:rPr sz="1996" spc="70" dirty="0">
                <a:solidFill>
                  <a:srgbClr val="007BB5"/>
                </a:solidFill>
                <a:hlinkClick r:id="rId5"/>
              </a:rPr>
              <a:t>Data</a:t>
            </a:r>
            <a:r>
              <a:rPr sz="1996" spc="-51" dirty="0">
                <a:solidFill>
                  <a:srgbClr val="007BB5"/>
                </a:solidFill>
                <a:hlinkClick r:id="rId5"/>
              </a:rPr>
              <a:t> </a:t>
            </a:r>
            <a:r>
              <a:rPr sz="1996" spc="12" dirty="0">
                <a:solidFill>
                  <a:srgbClr val="007BB5"/>
                </a:solidFill>
                <a:hlinkClick r:id="rId5"/>
              </a:rPr>
              <a:t>Manip</a:t>
            </a:r>
            <a:r>
              <a:rPr sz="2191" spc="12" dirty="0">
                <a:solidFill>
                  <a:srgbClr val="007BB5"/>
                </a:solidFill>
                <a:latin typeface="Arial"/>
                <a:cs typeface="Arial"/>
                <a:hlinkClick r:id="rId5"/>
              </a:rPr>
              <a:t>u</a:t>
            </a:r>
            <a:r>
              <a:rPr sz="1996" spc="12" dirty="0">
                <a:solidFill>
                  <a:srgbClr val="007BB5"/>
                </a:solidFill>
                <a:hlinkClick r:id="rId5"/>
              </a:rPr>
              <a:t>lation</a:t>
            </a:r>
            <a:r>
              <a:rPr sz="1996" spc="-51" dirty="0">
                <a:solidFill>
                  <a:srgbClr val="007BB5"/>
                </a:solidFill>
                <a:hlinkClick r:id="rId5"/>
              </a:rPr>
              <a:t> </a:t>
            </a:r>
            <a:r>
              <a:rPr sz="1996" spc="-43" dirty="0">
                <a:solidFill>
                  <a:srgbClr val="007BB5"/>
                </a:solidFill>
                <a:hlinkClick r:id="rId5"/>
              </a:rPr>
              <a:t>skill</a:t>
            </a:r>
            <a:r>
              <a:rPr sz="1996" spc="-51" dirty="0">
                <a:solidFill>
                  <a:srgbClr val="007BB5"/>
                </a:solidFill>
                <a:hlinkClick r:id="rId5"/>
              </a:rPr>
              <a:t> </a:t>
            </a:r>
            <a:r>
              <a:rPr sz="1996" spc="35" dirty="0">
                <a:solidFill>
                  <a:srgbClr val="007BB5"/>
                </a:solidFill>
                <a:hlinkClick r:id="rId5"/>
              </a:rPr>
              <a:t>track </a:t>
            </a:r>
            <a:r>
              <a:rPr sz="1996" spc="-618" dirty="0">
                <a:solidFill>
                  <a:srgbClr val="007BB5"/>
                </a:solidFill>
              </a:rPr>
              <a:t> </a:t>
            </a:r>
            <a:r>
              <a:rPr sz="1996" spc="70" dirty="0">
                <a:solidFill>
                  <a:srgbClr val="007BB5"/>
                </a:solidFill>
                <a:hlinkClick r:id="rId6"/>
              </a:rPr>
              <a:t>Data</a:t>
            </a:r>
            <a:r>
              <a:rPr sz="1996" spc="-51" dirty="0">
                <a:solidFill>
                  <a:srgbClr val="007BB5"/>
                </a:solidFill>
                <a:hlinkClick r:id="rId6"/>
              </a:rPr>
              <a:t> </a:t>
            </a:r>
            <a:r>
              <a:rPr sz="1996" spc="-12" dirty="0">
                <a:solidFill>
                  <a:srgbClr val="007BB5"/>
                </a:solidFill>
                <a:hlinkClick r:id="rId6"/>
              </a:rPr>
              <a:t>Vis</a:t>
            </a:r>
            <a:r>
              <a:rPr sz="2191" spc="-12" dirty="0">
                <a:solidFill>
                  <a:srgbClr val="007BB5"/>
                </a:solidFill>
                <a:latin typeface="Arial"/>
                <a:cs typeface="Arial"/>
                <a:hlinkClick r:id="rId6"/>
              </a:rPr>
              <a:t>u</a:t>
            </a:r>
            <a:r>
              <a:rPr sz="1996" spc="-12" dirty="0">
                <a:solidFill>
                  <a:srgbClr val="007BB5"/>
                </a:solidFill>
                <a:hlinkClick r:id="rId6"/>
              </a:rPr>
              <a:t>ali</a:t>
            </a:r>
            <a:r>
              <a:rPr sz="2191" spc="-12" dirty="0">
                <a:solidFill>
                  <a:srgbClr val="007BB5"/>
                </a:solidFill>
                <a:latin typeface="Arial"/>
                <a:cs typeface="Arial"/>
                <a:hlinkClick r:id="rId6"/>
              </a:rPr>
              <a:t>z</a:t>
            </a:r>
            <a:r>
              <a:rPr sz="1996" spc="-12" dirty="0">
                <a:solidFill>
                  <a:srgbClr val="007BB5"/>
                </a:solidFill>
                <a:hlinkClick r:id="rId6"/>
              </a:rPr>
              <a:t>ation</a:t>
            </a:r>
            <a:r>
              <a:rPr sz="1996" spc="-51" dirty="0">
                <a:solidFill>
                  <a:srgbClr val="007BB5"/>
                </a:solidFill>
                <a:hlinkClick r:id="rId6"/>
              </a:rPr>
              <a:t> </a:t>
            </a:r>
            <a:r>
              <a:rPr sz="1996" spc="-43" dirty="0">
                <a:solidFill>
                  <a:srgbClr val="007BB5"/>
                </a:solidFill>
                <a:hlinkClick r:id="rId6"/>
              </a:rPr>
              <a:t>skill</a:t>
            </a:r>
            <a:r>
              <a:rPr sz="1996" spc="-47" dirty="0">
                <a:solidFill>
                  <a:srgbClr val="007BB5"/>
                </a:solidFill>
                <a:hlinkClick r:id="rId6"/>
              </a:rPr>
              <a:t> </a:t>
            </a:r>
            <a:r>
              <a:rPr sz="1996" spc="35" dirty="0">
                <a:solidFill>
                  <a:srgbClr val="007BB5"/>
                </a:solidFill>
                <a:hlinkClick r:id="rId6"/>
              </a:rPr>
              <a:t>track</a:t>
            </a:r>
            <a:endParaRPr sz="1996">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Slice twice</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878598"/>
            <a:ext cx="4991101" cy="1550402"/>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dataframe_srt.loc</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ct val="150000"/>
              </a:lnSpc>
            </a:pP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Labrador”</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”Brown</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sym typeface="Wingdings" pitchFamily="2" charset="2"/>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Schnauzer</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””Grey”</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“name”</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rgbClr val="FF0000"/>
              </a:solidFill>
              <a:latin typeface="Menlo" panose="020B0609030804020204" pitchFamily="49" charset="0"/>
              <a:ea typeface="Menlo" panose="020B0609030804020204" pitchFamily="49" charset="0"/>
              <a:cs typeface="Menlo" panose="020B0609030804020204" pitchFamily="49" charset="0"/>
            </a:endParaRPr>
          </a:p>
        </p:txBody>
      </p:sp>
      <p:pic>
        <p:nvPicPr>
          <p:cNvPr id="7" name="Picture 6">
            <a:extLst>
              <a:ext uri="{FF2B5EF4-FFF2-40B4-BE49-F238E27FC236}">
                <a16:creationId xmlns:a16="http://schemas.microsoft.com/office/drawing/2014/main" id="{9CD7858B-A17D-554E-B8BA-70D527EEFD81}"/>
              </a:ext>
            </a:extLst>
          </p:cNvPr>
          <p:cNvPicPr>
            <a:picLocks noChangeAspect="1"/>
          </p:cNvPicPr>
          <p:nvPr/>
        </p:nvPicPr>
        <p:blipFill>
          <a:blip r:embed="rId3"/>
          <a:stretch>
            <a:fillRect/>
          </a:stretch>
        </p:blipFill>
        <p:spPr>
          <a:xfrm>
            <a:off x="6362701" y="1878598"/>
            <a:ext cx="4991100" cy="3149600"/>
          </a:xfrm>
          <a:prstGeom prst="rect">
            <a:avLst/>
          </a:prstGeom>
        </p:spPr>
      </p:pic>
      <p:pic>
        <p:nvPicPr>
          <p:cNvPr id="3" name="Picture 2">
            <a:extLst>
              <a:ext uri="{FF2B5EF4-FFF2-40B4-BE49-F238E27FC236}">
                <a16:creationId xmlns:a16="http://schemas.microsoft.com/office/drawing/2014/main" id="{5B187574-267C-A248-81D1-445AC9F3A710}"/>
              </a:ext>
            </a:extLst>
          </p:cNvPr>
          <p:cNvPicPr>
            <a:picLocks noChangeAspect="1"/>
          </p:cNvPicPr>
          <p:nvPr/>
        </p:nvPicPr>
        <p:blipFill>
          <a:blip r:embed="rId4"/>
          <a:stretch>
            <a:fillRect/>
          </a:stretch>
        </p:blipFill>
        <p:spPr>
          <a:xfrm>
            <a:off x="834389" y="3616910"/>
            <a:ext cx="4991099" cy="1524000"/>
          </a:xfrm>
          <a:prstGeom prst="rect">
            <a:avLst/>
          </a:prstGeom>
        </p:spPr>
      </p:pic>
    </p:spTree>
    <p:extLst>
      <p:ext uri="{BB962C8B-B14F-4D97-AF65-F5344CB8AC3E}">
        <p14:creationId xmlns:p14="http://schemas.microsoft.com/office/powerpoint/2010/main" val="571573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Slice by dates</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878598"/>
            <a:ext cx="10045700" cy="101090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Get </a:t>
            </a:r>
            <a:r>
              <a:rPr lang="en-ID"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with </a:t>
            </a:r>
            <a:r>
              <a:rPr lang="en-ID"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date_of_birth</a:t>
            </a:r>
            <a:r>
              <a:rPr lang="en-ID"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between 2014-08-25 and 2016-09-16</a:t>
            </a:r>
          </a:p>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dataframe.loc</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"2014-08-25"</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"2016-09-16"</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04E4121E-A8CC-6B41-8EF6-0746DED36C11}"/>
              </a:ext>
            </a:extLst>
          </p:cNvPr>
          <p:cNvPicPr>
            <a:picLocks noChangeAspect="1"/>
          </p:cNvPicPr>
          <p:nvPr/>
        </p:nvPicPr>
        <p:blipFill>
          <a:blip r:embed="rId3"/>
          <a:stretch>
            <a:fillRect/>
          </a:stretch>
        </p:blipFill>
        <p:spPr>
          <a:xfrm>
            <a:off x="838200" y="3022347"/>
            <a:ext cx="10045700" cy="1892300"/>
          </a:xfrm>
          <a:prstGeom prst="rect">
            <a:avLst/>
          </a:prstGeom>
        </p:spPr>
      </p:pic>
    </p:spTree>
    <p:extLst>
      <p:ext uri="{BB962C8B-B14F-4D97-AF65-F5344CB8AC3E}">
        <p14:creationId xmlns:p14="http://schemas.microsoft.com/office/powerpoint/2010/main" val="1307484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Slice by partial dates</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878598"/>
            <a:ext cx="10045700" cy="101090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Get </a:t>
            </a:r>
            <a:r>
              <a:rPr lang="en-ID"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dataframe</a:t>
            </a:r>
            <a:r>
              <a:rPr lang="en-ID"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with </a:t>
            </a:r>
            <a:r>
              <a:rPr lang="en-ID"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date_of_birth</a:t>
            </a:r>
            <a:r>
              <a:rPr lang="en-ID"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between 2014-01-01 and 2016-12-31</a:t>
            </a:r>
          </a:p>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dataframe.loc</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"2014"</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"2016"</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60F40C99-C835-F549-9C89-8AD0252E1A23}"/>
              </a:ext>
            </a:extLst>
          </p:cNvPr>
          <p:cNvPicPr>
            <a:picLocks noChangeAspect="1"/>
          </p:cNvPicPr>
          <p:nvPr/>
        </p:nvPicPr>
        <p:blipFill>
          <a:blip r:embed="rId3"/>
          <a:stretch>
            <a:fillRect/>
          </a:stretch>
        </p:blipFill>
        <p:spPr>
          <a:xfrm>
            <a:off x="825500" y="3177286"/>
            <a:ext cx="10058400" cy="1917700"/>
          </a:xfrm>
          <a:prstGeom prst="rect">
            <a:avLst/>
          </a:prstGeom>
        </p:spPr>
      </p:pic>
    </p:spTree>
    <p:extLst>
      <p:ext uri="{BB962C8B-B14F-4D97-AF65-F5344CB8AC3E}">
        <p14:creationId xmlns:p14="http://schemas.microsoft.com/office/powerpoint/2010/main" val="2093627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err="1">
                <a:latin typeface="+mn-lt"/>
              </a:rPr>
              <a:t>Subsetting</a:t>
            </a:r>
            <a:r>
              <a:rPr lang="en-ID" b="1" dirty="0">
                <a:latin typeface="+mn-lt"/>
              </a:rPr>
              <a:t> by row/column number</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878598"/>
            <a:ext cx="6043280" cy="632954"/>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dataframe.iloc</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2</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5 </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 1:4</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2DDB6E0B-D2E0-654D-A2D9-3209B5416CBC}"/>
              </a:ext>
            </a:extLst>
          </p:cNvPr>
          <p:cNvPicPr>
            <a:picLocks noChangeAspect="1"/>
          </p:cNvPicPr>
          <p:nvPr/>
        </p:nvPicPr>
        <p:blipFill>
          <a:blip r:embed="rId3"/>
          <a:stretch>
            <a:fillRect/>
          </a:stretch>
        </p:blipFill>
        <p:spPr>
          <a:xfrm>
            <a:off x="838199" y="2856230"/>
            <a:ext cx="6043281" cy="1008634"/>
          </a:xfrm>
          <a:prstGeom prst="rect">
            <a:avLst/>
          </a:prstGeom>
        </p:spPr>
      </p:pic>
      <p:pic>
        <p:nvPicPr>
          <p:cNvPr id="6" name="Picture 5">
            <a:extLst>
              <a:ext uri="{FF2B5EF4-FFF2-40B4-BE49-F238E27FC236}">
                <a16:creationId xmlns:a16="http://schemas.microsoft.com/office/drawing/2014/main" id="{033AB695-5D4E-CE4F-A7D7-AF9EC51DACE8}"/>
              </a:ext>
            </a:extLst>
          </p:cNvPr>
          <p:cNvPicPr>
            <a:picLocks noChangeAspect="1"/>
          </p:cNvPicPr>
          <p:nvPr/>
        </p:nvPicPr>
        <p:blipFill>
          <a:blip r:embed="rId4"/>
          <a:stretch>
            <a:fillRect/>
          </a:stretch>
        </p:blipFill>
        <p:spPr>
          <a:xfrm>
            <a:off x="7095744" y="1878598"/>
            <a:ext cx="4636008" cy="2925522"/>
          </a:xfrm>
          <a:prstGeom prst="rect">
            <a:avLst/>
          </a:prstGeom>
        </p:spPr>
      </p:pic>
    </p:spTree>
    <p:extLst>
      <p:ext uri="{BB962C8B-B14F-4D97-AF65-F5344CB8AC3E}">
        <p14:creationId xmlns:p14="http://schemas.microsoft.com/office/powerpoint/2010/main" val="21585015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Working with Pivot Tables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66252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err="1">
                <a:latin typeface="+mn-lt"/>
              </a:rPr>
              <a:t>Pivotting</a:t>
            </a:r>
            <a:r>
              <a:rPr lang="en-ID" b="1" dirty="0">
                <a:latin typeface="+mn-lt"/>
              </a:rPr>
              <a:t> the </a:t>
            </a:r>
            <a:r>
              <a:rPr lang="en-ID" b="1" dirty="0" err="1">
                <a:latin typeface="+mn-lt"/>
              </a:rPr>
              <a:t>dataframe</a:t>
            </a:r>
            <a:r>
              <a:rPr lang="en-ID" b="1" dirty="0">
                <a:latin typeface="+mn-lt"/>
              </a:rPr>
              <a:t> pack</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572767"/>
            <a:ext cx="10071100" cy="1325563"/>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dataframe_height_by_breed_vs_color</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dataframe_pack.pivot_table</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ct val="150000"/>
              </a:lnSpc>
            </a:pP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height_cm</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index=</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"breed"</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 columns=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color</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ct val="150000"/>
              </a:lnSpc>
            </a:pPr>
            <a:r>
              <a:rPr lang="en-ID"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dogs_height_by_breed_vs_color</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66807656-5C47-F344-BBE2-BC22B9F97648}"/>
              </a:ext>
            </a:extLst>
          </p:cNvPr>
          <p:cNvPicPr>
            <a:picLocks noChangeAspect="1"/>
          </p:cNvPicPr>
          <p:nvPr/>
        </p:nvPicPr>
        <p:blipFill>
          <a:blip r:embed="rId3"/>
          <a:stretch>
            <a:fillRect/>
          </a:stretch>
        </p:blipFill>
        <p:spPr>
          <a:xfrm>
            <a:off x="838200" y="3129471"/>
            <a:ext cx="10071100" cy="2832100"/>
          </a:xfrm>
          <a:prstGeom prst="rect">
            <a:avLst/>
          </a:prstGeom>
        </p:spPr>
      </p:pic>
    </p:spTree>
    <p:extLst>
      <p:ext uri="{BB962C8B-B14F-4D97-AF65-F5344CB8AC3E}">
        <p14:creationId xmlns:p14="http://schemas.microsoft.com/office/powerpoint/2010/main" val="31699358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a:t>
            </a:r>
            <a:r>
              <a:rPr lang="en-ID" b="1" dirty="0" err="1">
                <a:latin typeface="+mn-lt"/>
              </a:rPr>
              <a:t>loc</a:t>
            </a:r>
            <a:r>
              <a:rPr lang="en-ID" b="1" dirty="0">
                <a:latin typeface="+mn-lt"/>
              </a:rPr>
              <a:t>[] + slicing is a power combo</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38200" y="1891919"/>
            <a:ext cx="10071100" cy="573025"/>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dataframe_height_by_breed_vs_color.loc</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"Chow </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Chow"</a:t>
            </a: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err="1">
                <a:solidFill>
                  <a:srgbClr val="FF0000"/>
                </a:solidFill>
                <a:latin typeface="Menlo" panose="020B0609030804020204" pitchFamily="49" charset="0"/>
                <a:ea typeface="Menlo" panose="020B0609030804020204" pitchFamily="49" charset="0"/>
                <a:cs typeface="Menlo" panose="020B0609030804020204" pitchFamily="49" charset="0"/>
              </a:rPr>
              <a:t>"Poodle</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CEE1C2ED-C5F4-3243-AA65-EF66CE100367}"/>
              </a:ext>
            </a:extLst>
          </p:cNvPr>
          <p:cNvPicPr>
            <a:picLocks noChangeAspect="1"/>
          </p:cNvPicPr>
          <p:nvPr/>
        </p:nvPicPr>
        <p:blipFill>
          <a:blip r:embed="rId3"/>
          <a:stretch>
            <a:fillRect/>
          </a:stretch>
        </p:blipFill>
        <p:spPr>
          <a:xfrm>
            <a:off x="838200" y="2793111"/>
            <a:ext cx="10071100" cy="2273300"/>
          </a:xfrm>
          <a:prstGeom prst="rect">
            <a:avLst/>
          </a:prstGeom>
        </p:spPr>
      </p:pic>
    </p:spTree>
    <p:extLst>
      <p:ext uri="{BB962C8B-B14F-4D97-AF65-F5344CB8AC3E}">
        <p14:creationId xmlns:p14="http://schemas.microsoft.com/office/powerpoint/2010/main" val="39747605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The axis argument</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50900" y="1769999"/>
            <a:ext cx="10071100" cy="573025"/>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dataframe_height_by_breed_vs_color.mean</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(axis=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"index"</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2BA4816F-E88C-0F4E-8D9C-E57F0D4D2184}"/>
              </a:ext>
            </a:extLst>
          </p:cNvPr>
          <p:cNvPicPr>
            <a:picLocks noChangeAspect="1"/>
          </p:cNvPicPr>
          <p:nvPr/>
        </p:nvPicPr>
        <p:blipFill>
          <a:blip r:embed="rId3"/>
          <a:stretch>
            <a:fillRect/>
          </a:stretch>
        </p:blipFill>
        <p:spPr>
          <a:xfrm>
            <a:off x="838200" y="2629599"/>
            <a:ext cx="10045700" cy="2565400"/>
          </a:xfrm>
          <a:prstGeom prst="rect">
            <a:avLst/>
          </a:prstGeom>
        </p:spPr>
      </p:pic>
    </p:spTree>
    <p:extLst>
      <p:ext uri="{BB962C8B-B14F-4D97-AF65-F5344CB8AC3E}">
        <p14:creationId xmlns:p14="http://schemas.microsoft.com/office/powerpoint/2010/main" val="29678104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Calculating summary stats across column</a:t>
            </a:r>
            <a:endParaRPr lang="en-US" b="1" dirty="0">
              <a:latin typeface="+mn-lt"/>
            </a:endParaRPr>
          </a:p>
        </p:txBody>
      </p:sp>
      <p:sp>
        <p:nvSpPr>
          <p:cNvPr id="8" name="Rectangle 7">
            <a:extLst>
              <a:ext uri="{FF2B5EF4-FFF2-40B4-BE49-F238E27FC236}">
                <a16:creationId xmlns:a16="http://schemas.microsoft.com/office/drawing/2014/main" id="{051DE6D0-B2A9-0A40-9AFB-8CA964F652B8}"/>
              </a:ext>
            </a:extLst>
          </p:cNvPr>
          <p:cNvSpPr/>
          <p:nvPr/>
        </p:nvSpPr>
        <p:spPr>
          <a:xfrm>
            <a:off x="850900" y="1769999"/>
            <a:ext cx="10071100" cy="573025"/>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dataframe_height_by_breed_vs_color.mean</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(axis=</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”columns"</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sz="20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502D339D-17F0-D442-918F-B81F3ADF5425}"/>
              </a:ext>
            </a:extLst>
          </p:cNvPr>
          <p:cNvPicPr>
            <a:picLocks noChangeAspect="1"/>
          </p:cNvPicPr>
          <p:nvPr/>
        </p:nvPicPr>
        <p:blipFill>
          <a:blip r:embed="rId3"/>
          <a:stretch>
            <a:fillRect/>
          </a:stretch>
        </p:blipFill>
        <p:spPr>
          <a:xfrm>
            <a:off x="838200" y="2486343"/>
            <a:ext cx="10083800" cy="3454400"/>
          </a:xfrm>
          <a:prstGeom prst="rect">
            <a:avLst/>
          </a:prstGeom>
        </p:spPr>
      </p:pic>
    </p:spTree>
    <p:extLst>
      <p:ext uri="{BB962C8B-B14F-4D97-AF65-F5344CB8AC3E}">
        <p14:creationId xmlns:p14="http://schemas.microsoft.com/office/powerpoint/2010/main" val="20563761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Chapter 4 : Creating and Visualizing </a:t>
            </a:r>
            <a:r>
              <a:rPr lang="en-ID" b="1" dirty="0" err="1">
                <a:latin typeface="+mn-lt"/>
              </a:rPr>
              <a:t>Dataframes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04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4"/>
            <a:ext cx="3023483" cy="602205"/>
          </a:xfrm>
          <a:prstGeom prst="rect">
            <a:avLst/>
          </a:prstGeom>
        </p:spPr>
        <p:txBody>
          <a:bodyPr vert="horz" wrap="square" lIns="0" tIns="11927" rIns="0" bIns="0" rtlCol="0">
            <a:spAutoFit/>
          </a:bodyPr>
          <a:lstStyle/>
          <a:p>
            <a:pPr marL="9939">
              <a:spcBef>
                <a:spcPts val="94"/>
              </a:spcBef>
            </a:pPr>
            <a:r>
              <a:rPr sz="3522" spc="176" dirty="0"/>
              <a:t>C</a:t>
            </a:r>
            <a:r>
              <a:rPr sz="3522" spc="-176" dirty="0"/>
              <a:t>o</a:t>
            </a:r>
            <a:r>
              <a:rPr sz="3835" spc="-121" dirty="0">
                <a:latin typeface="Arial"/>
                <a:cs typeface="Arial"/>
              </a:rPr>
              <a:t>u</a:t>
            </a:r>
            <a:r>
              <a:rPr sz="3522" spc="-55" dirty="0"/>
              <a:t>r</a:t>
            </a:r>
            <a:r>
              <a:rPr sz="3522" spc="-231" dirty="0"/>
              <a:t>s</a:t>
            </a:r>
            <a:r>
              <a:rPr sz="3522" spc="55" dirty="0"/>
              <a:t>e</a:t>
            </a:r>
            <a:r>
              <a:rPr sz="3522" spc="-207" dirty="0"/>
              <a:t> </a:t>
            </a:r>
            <a:r>
              <a:rPr sz="3522" spc="-176" dirty="0"/>
              <a:t>o</a:t>
            </a:r>
            <a:r>
              <a:rPr sz="3835" spc="-121" dirty="0">
                <a:latin typeface="Arial"/>
                <a:cs typeface="Arial"/>
              </a:rPr>
              <a:t>u</a:t>
            </a:r>
            <a:r>
              <a:rPr sz="3522" spc="-35" dirty="0"/>
              <a:t>t</a:t>
            </a:r>
            <a:r>
              <a:rPr sz="3522" spc="-164" dirty="0"/>
              <a:t>l</a:t>
            </a:r>
            <a:r>
              <a:rPr sz="3522" spc="-70" dirty="0"/>
              <a:t>i</a:t>
            </a:r>
            <a:r>
              <a:rPr sz="3522" spc="-176" dirty="0"/>
              <a:t>n</a:t>
            </a:r>
            <a:r>
              <a:rPr sz="3522" spc="55" dirty="0"/>
              <a:t>e</a:t>
            </a:r>
            <a:endParaRPr sz="3522">
              <a:latin typeface="Arial"/>
              <a:cs typeface="Arial"/>
            </a:endParaRPr>
          </a:p>
        </p:txBody>
      </p:sp>
      <p:pic>
        <p:nvPicPr>
          <p:cNvPr id="3" name="object 3"/>
          <p:cNvPicPr/>
          <p:nvPr/>
        </p:nvPicPr>
        <p:blipFill>
          <a:blip r:embed="rId3" cstate="print"/>
          <a:stretch>
            <a:fillRect/>
          </a:stretch>
        </p:blipFill>
        <p:spPr>
          <a:xfrm>
            <a:off x="408789" y="1057339"/>
            <a:ext cx="80102" cy="80101"/>
          </a:xfrm>
          <a:prstGeom prst="rect">
            <a:avLst/>
          </a:prstGeom>
        </p:spPr>
      </p:pic>
      <p:pic>
        <p:nvPicPr>
          <p:cNvPr id="4" name="object 4"/>
          <p:cNvPicPr/>
          <p:nvPr/>
        </p:nvPicPr>
        <p:blipFill>
          <a:blip r:embed="rId4" cstate="print"/>
          <a:stretch>
            <a:fillRect/>
          </a:stretch>
        </p:blipFill>
        <p:spPr>
          <a:xfrm>
            <a:off x="689145" y="1433816"/>
            <a:ext cx="96122" cy="96122"/>
          </a:xfrm>
          <a:prstGeom prst="rect">
            <a:avLst/>
          </a:prstGeom>
        </p:spPr>
      </p:pic>
      <p:pic>
        <p:nvPicPr>
          <p:cNvPr id="5" name="object 5"/>
          <p:cNvPicPr/>
          <p:nvPr/>
        </p:nvPicPr>
        <p:blipFill>
          <a:blip r:embed="rId5" cstate="print"/>
          <a:stretch>
            <a:fillRect/>
          </a:stretch>
        </p:blipFill>
        <p:spPr>
          <a:xfrm>
            <a:off x="689145" y="1946466"/>
            <a:ext cx="96122" cy="96122"/>
          </a:xfrm>
          <a:prstGeom prst="rect">
            <a:avLst/>
          </a:prstGeom>
        </p:spPr>
      </p:pic>
      <p:pic>
        <p:nvPicPr>
          <p:cNvPr id="6" name="object 6"/>
          <p:cNvPicPr/>
          <p:nvPr/>
        </p:nvPicPr>
        <p:blipFill>
          <a:blip r:embed="rId3" cstate="print"/>
          <a:stretch>
            <a:fillRect/>
          </a:stretch>
        </p:blipFill>
        <p:spPr>
          <a:xfrm>
            <a:off x="408789" y="2467126"/>
            <a:ext cx="80102" cy="80101"/>
          </a:xfrm>
          <a:prstGeom prst="rect">
            <a:avLst/>
          </a:prstGeom>
        </p:spPr>
      </p:pic>
      <p:pic>
        <p:nvPicPr>
          <p:cNvPr id="7" name="object 7"/>
          <p:cNvPicPr/>
          <p:nvPr/>
        </p:nvPicPr>
        <p:blipFill>
          <a:blip r:embed="rId6" cstate="print"/>
          <a:stretch>
            <a:fillRect/>
          </a:stretch>
        </p:blipFill>
        <p:spPr>
          <a:xfrm>
            <a:off x="689145" y="2843603"/>
            <a:ext cx="96122" cy="96122"/>
          </a:xfrm>
          <a:prstGeom prst="rect">
            <a:avLst/>
          </a:prstGeom>
        </p:spPr>
      </p:pic>
      <p:pic>
        <p:nvPicPr>
          <p:cNvPr id="8" name="object 8"/>
          <p:cNvPicPr/>
          <p:nvPr/>
        </p:nvPicPr>
        <p:blipFill>
          <a:blip r:embed="rId7" cstate="print"/>
          <a:stretch>
            <a:fillRect/>
          </a:stretch>
        </p:blipFill>
        <p:spPr>
          <a:xfrm>
            <a:off x="689145" y="3356252"/>
            <a:ext cx="96122" cy="96122"/>
          </a:xfrm>
          <a:prstGeom prst="rect">
            <a:avLst/>
          </a:prstGeom>
        </p:spPr>
      </p:pic>
      <p:pic>
        <p:nvPicPr>
          <p:cNvPr id="9" name="object 9"/>
          <p:cNvPicPr/>
          <p:nvPr/>
        </p:nvPicPr>
        <p:blipFill>
          <a:blip r:embed="rId8" cstate="print"/>
          <a:stretch>
            <a:fillRect/>
          </a:stretch>
        </p:blipFill>
        <p:spPr>
          <a:xfrm>
            <a:off x="689145" y="3868903"/>
            <a:ext cx="96122" cy="96122"/>
          </a:xfrm>
          <a:prstGeom prst="rect">
            <a:avLst/>
          </a:prstGeom>
        </p:spPr>
      </p:pic>
      <p:sp>
        <p:nvSpPr>
          <p:cNvPr id="10" name="object 10"/>
          <p:cNvSpPr txBox="1"/>
          <p:nvPr/>
        </p:nvSpPr>
        <p:spPr>
          <a:xfrm>
            <a:off x="671196" y="809417"/>
            <a:ext cx="3681951" cy="3285252"/>
          </a:xfrm>
          <a:prstGeom prst="rect">
            <a:avLst/>
          </a:prstGeom>
        </p:spPr>
        <p:txBody>
          <a:bodyPr vert="horz" wrap="square" lIns="0" tIns="17393" rIns="0" bIns="0" rtlCol="0">
            <a:spAutoFit/>
          </a:bodyPr>
          <a:lstStyle/>
          <a:p>
            <a:pPr marL="298171" marR="663927" indent="-288729" defTabSz="715609">
              <a:lnSpc>
                <a:spcPct val="124100"/>
              </a:lnSpc>
              <a:spcBef>
                <a:spcPts val="137"/>
              </a:spcBef>
            </a:pPr>
            <a:r>
              <a:rPr sz="1996" spc="149" dirty="0">
                <a:solidFill>
                  <a:srgbClr val="04182D"/>
                </a:solidFill>
                <a:latin typeface="Lucida Sans Unicode"/>
                <a:cs typeface="Lucida Sans Unicode"/>
              </a:rPr>
              <a:t>C</a:t>
            </a:r>
            <a:r>
              <a:rPr sz="1996" spc="-63" dirty="0">
                <a:solidFill>
                  <a:srgbClr val="04182D"/>
                </a:solidFill>
                <a:latin typeface="Lucida Sans Unicode"/>
                <a:cs typeface="Lucida Sans Unicode"/>
              </a:rPr>
              <a:t>h</a:t>
            </a:r>
            <a:r>
              <a:rPr sz="1996" spc="137" dirty="0">
                <a:solidFill>
                  <a:srgbClr val="04182D"/>
                </a:solidFill>
                <a:latin typeface="Lucida Sans Unicode"/>
                <a:cs typeface="Lucida Sans Unicode"/>
              </a:rPr>
              <a:t>a</a:t>
            </a:r>
            <a:r>
              <a:rPr sz="1996" spc="-43" dirty="0">
                <a:solidFill>
                  <a:srgbClr val="04182D"/>
                </a:solidFill>
                <a:latin typeface="Lucida Sans Unicode"/>
                <a:cs typeface="Lucida Sans Unicode"/>
              </a:rPr>
              <a:t>p</a:t>
            </a:r>
            <a:r>
              <a:rPr sz="1996" spc="4" dirty="0">
                <a:solidFill>
                  <a:srgbClr val="04182D"/>
                </a:solidFill>
                <a:latin typeface="Lucida Sans Unicode"/>
                <a:cs typeface="Lucida Sans Unicode"/>
              </a:rPr>
              <a:t>t</a:t>
            </a:r>
            <a:r>
              <a:rPr sz="1996" spc="16" dirty="0">
                <a:solidFill>
                  <a:srgbClr val="04182D"/>
                </a:solidFill>
                <a:latin typeface="Lucida Sans Unicode"/>
                <a:cs typeface="Lucida Sans Unicode"/>
              </a:rPr>
              <a:t>e</a:t>
            </a:r>
            <a:r>
              <a:rPr sz="1996" spc="12" dirty="0">
                <a:solidFill>
                  <a:srgbClr val="04182D"/>
                </a:solidFill>
                <a:latin typeface="Lucida Sans Unicode"/>
                <a:cs typeface="Lucida Sans Unicode"/>
              </a:rPr>
              <a:t>r</a:t>
            </a:r>
            <a:r>
              <a:rPr sz="1996" spc="-43" dirty="0">
                <a:solidFill>
                  <a:srgbClr val="04182D"/>
                </a:solidFill>
                <a:latin typeface="Lucida Sans Unicode"/>
                <a:cs typeface="Lucida Sans Unicode"/>
              </a:rPr>
              <a:t> </a:t>
            </a:r>
            <a:r>
              <a:rPr sz="2191" spc="-419" dirty="0">
                <a:solidFill>
                  <a:srgbClr val="04182D"/>
                </a:solidFill>
                <a:latin typeface="Arial"/>
                <a:cs typeface="Arial"/>
              </a:rPr>
              <a:t>1</a:t>
            </a:r>
            <a:r>
              <a:rPr sz="2191" spc="-55" dirty="0">
                <a:solidFill>
                  <a:srgbClr val="04182D"/>
                </a:solidFill>
                <a:latin typeface="Arial"/>
                <a:cs typeface="Arial"/>
              </a:rPr>
              <a:t>:</a:t>
            </a:r>
            <a:r>
              <a:rPr sz="2191" spc="-20" dirty="0">
                <a:solidFill>
                  <a:srgbClr val="04182D"/>
                </a:solidFill>
                <a:latin typeface="Arial"/>
                <a:cs typeface="Arial"/>
              </a:rPr>
              <a:t> </a:t>
            </a:r>
            <a:r>
              <a:rPr sz="1996" spc="8" dirty="0">
                <a:solidFill>
                  <a:srgbClr val="04182D"/>
                </a:solidFill>
                <a:latin typeface="Lucida Sans Unicode"/>
                <a:cs typeface="Lucida Sans Unicode"/>
              </a:rPr>
              <a:t>D</a:t>
            </a:r>
            <a:r>
              <a:rPr sz="1996" spc="137" dirty="0">
                <a:solidFill>
                  <a:srgbClr val="04182D"/>
                </a:solidFill>
                <a:latin typeface="Lucida Sans Unicode"/>
                <a:cs typeface="Lucida Sans Unicode"/>
              </a:rPr>
              <a:t>a</a:t>
            </a:r>
            <a:r>
              <a:rPr sz="1996" spc="4" dirty="0">
                <a:solidFill>
                  <a:srgbClr val="04182D"/>
                </a:solidFill>
                <a:latin typeface="Lucida Sans Unicode"/>
                <a:cs typeface="Lucida Sans Unicode"/>
              </a:rPr>
              <a:t>t</a:t>
            </a:r>
            <a:r>
              <a:rPr sz="1996" spc="137" dirty="0">
                <a:solidFill>
                  <a:srgbClr val="04182D"/>
                </a:solidFill>
                <a:latin typeface="Lucida Sans Unicode"/>
                <a:cs typeface="Lucida Sans Unicode"/>
              </a:rPr>
              <a:t>a</a:t>
            </a:r>
            <a:r>
              <a:rPr sz="1996" spc="63" dirty="0">
                <a:solidFill>
                  <a:srgbClr val="04182D"/>
                </a:solidFill>
                <a:latin typeface="Lucida Sans Unicode"/>
                <a:cs typeface="Lucida Sans Unicode"/>
              </a:rPr>
              <a:t>F</a:t>
            </a:r>
            <a:r>
              <a:rPr sz="1996" spc="-67" dirty="0">
                <a:solidFill>
                  <a:srgbClr val="04182D"/>
                </a:solidFill>
                <a:latin typeface="Lucida Sans Unicode"/>
                <a:cs typeface="Lucida Sans Unicode"/>
              </a:rPr>
              <a:t>r</a:t>
            </a:r>
            <a:r>
              <a:rPr sz="1996" spc="137" dirty="0">
                <a:solidFill>
                  <a:srgbClr val="04182D"/>
                </a:solidFill>
                <a:latin typeface="Lucida Sans Unicode"/>
                <a:cs typeface="Lucida Sans Unicode"/>
              </a:rPr>
              <a:t>a</a:t>
            </a:r>
            <a:r>
              <a:rPr sz="1996" spc="-31" dirty="0">
                <a:solidFill>
                  <a:srgbClr val="04182D"/>
                </a:solidFill>
                <a:latin typeface="Lucida Sans Unicode"/>
                <a:cs typeface="Lucida Sans Unicode"/>
              </a:rPr>
              <a:t>m</a:t>
            </a:r>
            <a:r>
              <a:rPr sz="1996" spc="39" dirty="0">
                <a:solidFill>
                  <a:srgbClr val="04182D"/>
                </a:solidFill>
                <a:latin typeface="Lucida Sans Unicode"/>
                <a:cs typeface="Lucida Sans Unicode"/>
              </a:rPr>
              <a:t>e</a:t>
            </a:r>
            <a:r>
              <a:rPr sz="1996" spc="-67" dirty="0">
                <a:solidFill>
                  <a:srgbClr val="04182D"/>
                </a:solidFill>
                <a:latin typeface="Lucida Sans Unicode"/>
                <a:cs typeface="Lucida Sans Unicode"/>
              </a:rPr>
              <a:t>s  </a:t>
            </a:r>
            <a:r>
              <a:rPr sz="1957" spc="74" dirty="0">
                <a:solidFill>
                  <a:srgbClr val="04182D"/>
                </a:solidFill>
                <a:latin typeface="Arial"/>
                <a:cs typeface="Arial"/>
              </a:rPr>
              <a:t>Sorting</a:t>
            </a:r>
            <a:r>
              <a:rPr sz="1957" spc="8" dirty="0">
                <a:solidFill>
                  <a:srgbClr val="04182D"/>
                </a:solidFill>
                <a:latin typeface="Arial"/>
                <a:cs typeface="Arial"/>
              </a:rPr>
              <a:t> </a:t>
            </a:r>
            <a:r>
              <a:rPr sz="1957" spc="125" dirty="0">
                <a:solidFill>
                  <a:srgbClr val="04182D"/>
                </a:solidFill>
                <a:latin typeface="Arial"/>
                <a:cs typeface="Arial"/>
              </a:rPr>
              <a:t>and</a:t>
            </a:r>
            <a:r>
              <a:rPr sz="1957" spc="8" dirty="0">
                <a:solidFill>
                  <a:srgbClr val="04182D"/>
                </a:solidFill>
                <a:latin typeface="Arial"/>
                <a:cs typeface="Arial"/>
              </a:rPr>
              <a:t> </a:t>
            </a:r>
            <a:r>
              <a:rPr sz="1957" spc="63" dirty="0">
                <a:solidFill>
                  <a:srgbClr val="04182D"/>
                </a:solidFill>
                <a:latin typeface="Arial"/>
                <a:cs typeface="Arial"/>
              </a:rPr>
              <a:t>subse</a:t>
            </a:r>
            <a:r>
              <a:rPr sz="1917" spc="63" dirty="0">
                <a:solidFill>
                  <a:srgbClr val="04182D"/>
                </a:solidFill>
                <a:latin typeface="Charlemagne Std"/>
                <a:cs typeface="Charlemagne Std"/>
              </a:rPr>
              <a:t>t</a:t>
            </a:r>
            <a:r>
              <a:rPr sz="1957" spc="63" dirty="0">
                <a:solidFill>
                  <a:srgbClr val="04182D"/>
                </a:solidFill>
                <a:latin typeface="Arial"/>
                <a:cs typeface="Arial"/>
              </a:rPr>
              <a:t>ing</a:t>
            </a:r>
            <a:endParaRPr sz="1957">
              <a:solidFill>
                <a:prstClr val="black"/>
              </a:solidFill>
              <a:latin typeface="Arial"/>
              <a:cs typeface="Arial"/>
            </a:endParaRPr>
          </a:p>
          <a:p>
            <a:pPr marL="9939" marR="85476" indent="288232" defTabSz="715609">
              <a:lnSpc>
                <a:spcPct val="161900"/>
              </a:lnSpc>
              <a:spcBef>
                <a:spcPts val="235"/>
              </a:spcBef>
            </a:pPr>
            <a:r>
              <a:rPr sz="1957" spc="113" dirty="0">
                <a:solidFill>
                  <a:srgbClr val="04182D"/>
                </a:solidFill>
                <a:latin typeface="Arial"/>
                <a:cs typeface="Arial"/>
              </a:rPr>
              <a:t>Creating </a:t>
            </a:r>
            <a:r>
              <a:rPr sz="1957" spc="98" dirty="0">
                <a:solidFill>
                  <a:srgbClr val="04182D"/>
                </a:solidFill>
                <a:latin typeface="Arial"/>
                <a:cs typeface="Arial"/>
              </a:rPr>
              <a:t>new </a:t>
            </a:r>
            <a:r>
              <a:rPr sz="1957" spc="70" dirty="0">
                <a:solidFill>
                  <a:srgbClr val="04182D"/>
                </a:solidFill>
                <a:latin typeface="Arial"/>
                <a:cs typeface="Arial"/>
              </a:rPr>
              <a:t>columns </a:t>
            </a:r>
            <a:r>
              <a:rPr sz="1957" spc="74" dirty="0">
                <a:solidFill>
                  <a:srgbClr val="04182D"/>
                </a:solidFill>
                <a:latin typeface="Arial"/>
                <a:cs typeface="Arial"/>
              </a:rPr>
              <a:t> </a:t>
            </a:r>
            <a:r>
              <a:rPr sz="1996" spc="31" dirty="0">
                <a:solidFill>
                  <a:srgbClr val="04182D"/>
                </a:solidFill>
                <a:latin typeface="Lucida Sans Unicode"/>
                <a:cs typeface="Lucida Sans Unicode"/>
              </a:rPr>
              <a:t>Chapter</a:t>
            </a:r>
            <a:r>
              <a:rPr sz="1996" spc="-67" dirty="0">
                <a:solidFill>
                  <a:srgbClr val="04182D"/>
                </a:solidFill>
                <a:latin typeface="Lucida Sans Unicode"/>
                <a:cs typeface="Lucida Sans Unicode"/>
              </a:rPr>
              <a:t> </a:t>
            </a:r>
            <a:r>
              <a:rPr sz="2191" spc="-86" dirty="0">
                <a:solidFill>
                  <a:srgbClr val="04182D"/>
                </a:solidFill>
                <a:latin typeface="Arial"/>
                <a:cs typeface="Arial"/>
              </a:rPr>
              <a:t>2:</a:t>
            </a:r>
            <a:r>
              <a:rPr sz="2191" spc="-39" dirty="0">
                <a:solidFill>
                  <a:srgbClr val="04182D"/>
                </a:solidFill>
                <a:latin typeface="Arial"/>
                <a:cs typeface="Arial"/>
              </a:rPr>
              <a:t> </a:t>
            </a:r>
            <a:r>
              <a:rPr sz="1996" spc="16" dirty="0">
                <a:solidFill>
                  <a:srgbClr val="04182D"/>
                </a:solidFill>
                <a:latin typeface="Lucida Sans Unicode"/>
                <a:cs typeface="Lucida Sans Unicode"/>
              </a:rPr>
              <a:t>Aggregating</a:t>
            </a:r>
            <a:r>
              <a:rPr sz="1996" spc="-63" dirty="0">
                <a:solidFill>
                  <a:srgbClr val="04182D"/>
                </a:solidFill>
                <a:latin typeface="Lucida Sans Unicode"/>
                <a:cs typeface="Lucida Sans Unicode"/>
              </a:rPr>
              <a:t> </a:t>
            </a:r>
            <a:r>
              <a:rPr sz="1996" spc="70" dirty="0">
                <a:solidFill>
                  <a:srgbClr val="04182D"/>
                </a:solidFill>
                <a:latin typeface="Lucida Sans Unicode"/>
                <a:cs typeface="Lucida Sans Unicode"/>
              </a:rPr>
              <a:t>Data</a:t>
            </a:r>
            <a:endParaRPr sz="1996">
              <a:solidFill>
                <a:prstClr val="black"/>
              </a:solidFill>
              <a:latin typeface="Lucida Sans Unicode"/>
              <a:cs typeface="Lucida Sans Unicode"/>
            </a:endParaRPr>
          </a:p>
          <a:p>
            <a:pPr marL="298171" defTabSz="715609">
              <a:spcBef>
                <a:spcPts val="630"/>
              </a:spcBef>
            </a:pPr>
            <a:r>
              <a:rPr sz="1957" spc="89" dirty="0">
                <a:solidFill>
                  <a:srgbClr val="04182D"/>
                </a:solidFill>
                <a:latin typeface="Arial"/>
                <a:cs typeface="Arial"/>
              </a:rPr>
              <a:t>Summary</a:t>
            </a:r>
            <a:r>
              <a:rPr sz="1957" spc="16" dirty="0">
                <a:solidFill>
                  <a:srgbClr val="04182D"/>
                </a:solidFill>
                <a:latin typeface="Arial"/>
                <a:cs typeface="Arial"/>
              </a:rPr>
              <a:t> </a:t>
            </a:r>
            <a:r>
              <a:rPr sz="1957" spc="78" dirty="0">
                <a:solidFill>
                  <a:srgbClr val="04182D"/>
                </a:solidFill>
                <a:latin typeface="Arial"/>
                <a:cs typeface="Arial"/>
              </a:rPr>
              <a:t>statistics</a:t>
            </a:r>
            <a:endParaRPr sz="1957">
              <a:solidFill>
                <a:prstClr val="black"/>
              </a:solidFill>
              <a:latin typeface="Arial"/>
              <a:cs typeface="Arial"/>
            </a:endParaRPr>
          </a:p>
          <a:p>
            <a:pPr marL="298171" defTabSz="715609">
              <a:spcBef>
                <a:spcPts val="1690"/>
              </a:spcBef>
            </a:pPr>
            <a:r>
              <a:rPr sz="1957" spc="110" dirty="0">
                <a:solidFill>
                  <a:srgbClr val="04182D"/>
                </a:solidFill>
                <a:latin typeface="Arial"/>
                <a:cs typeface="Arial"/>
              </a:rPr>
              <a:t>Counting</a:t>
            </a:r>
            <a:endParaRPr sz="1957">
              <a:solidFill>
                <a:prstClr val="black"/>
              </a:solidFill>
              <a:latin typeface="Arial"/>
              <a:cs typeface="Arial"/>
            </a:endParaRPr>
          </a:p>
          <a:p>
            <a:pPr marL="298171" defTabSz="715609">
              <a:spcBef>
                <a:spcPts val="1690"/>
              </a:spcBef>
            </a:pPr>
            <a:r>
              <a:rPr sz="1957" spc="89" dirty="0">
                <a:solidFill>
                  <a:srgbClr val="04182D"/>
                </a:solidFill>
                <a:latin typeface="Arial"/>
                <a:cs typeface="Arial"/>
              </a:rPr>
              <a:t>Grouped</a:t>
            </a:r>
            <a:r>
              <a:rPr sz="1957" spc="31" dirty="0">
                <a:solidFill>
                  <a:srgbClr val="04182D"/>
                </a:solidFill>
                <a:latin typeface="Arial"/>
                <a:cs typeface="Arial"/>
              </a:rPr>
              <a:t> </a:t>
            </a:r>
            <a:r>
              <a:rPr sz="1957" spc="106" dirty="0">
                <a:solidFill>
                  <a:srgbClr val="04182D"/>
                </a:solidFill>
                <a:latin typeface="Arial"/>
                <a:cs typeface="Arial"/>
              </a:rPr>
              <a:t>summary</a:t>
            </a:r>
            <a:r>
              <a:rPr sz="1957" spc="31" dirty="0">
                <a:solidFill>
                  <a:srgbClr val="04182D"/>
                </a:solidFill>
                <a:latin typeface="Arial"/>
                <a:cs typeface="Arial"/>
              </a:rPr>
              <a:t> </a:t>
            </a:r>
            <a:r>
              <a:rPr sz="1957" spc="78" dirty="0">
                <a:solidFill>
                  <a:srgbClr val="04182D"/>
                </a:solidFill>
                <a:latin typeface="Arial"/>
                <a:cs typeface="Arial"/>
              </a:rPr>
              <a:t>statistics</a:t>
            </a:r>
            <a:endParaRPr sz="1957">
              <a:solidFill>
                <a:prstClr val="black"/>
              </a:solidFill>
              <a:latin typeface="Arial"/>
              <a:cs typeface="Arial"/>
            </a:endParaRPr>
          </a:p>
        </p:txBody>
      </p:sp>
      <p:pic>
        <p:nvPicPr>
          <p:cNvPr id="11" name="object 11"/>
          <p:cNvPicPr/>
          <p:nvPr/>
        </p:nvPicPr>
        <p:blipFill>
          <a:blip r:embed="rId3" cstate="print"/>
          <a:stretch>
            <a:fillRect/>
          </a:stretch>
        </p:blipFill>
        <p:spPr>
          <a:xfrm>
            <a:off x="6240181" y="1057339"/>
            <a:ext cx="80102" cy="80101"/>
          </a:xfrm>
          <a:prstGeom prst="rect">
            <a:avLst/>
          </a:prstGeom>
        </p:spPr>
      </p:pic>
      <p:pic>
        <p:nvPicPr>
          <p:cNvPr id="12" name="object 12"/>
          <p:cNvPicPr/>
          <p:nvPr/>
        </p:nvPicPr>
        <p:blipFill>
          <a:blip r:embed="rId9" cstate="print"/>
          <a:stretch>
            <a:fillRect/>
          </a:stretch>
        </p:blipFill>
        <p:spPr>
          <a:xfrm>
            <a:off x="6520536" y="1433816"/>
            <a:ext cx="96122" cy="96122"/>
          </a:xfrm>
          <a:prstGeom prst="rect">
            <a:avLst/>
          </a:prstGeom>
        </p:spPr>
      </p:pic>
      <p:pic>
        <p:nvPicPr>
          <p:cNvPr id="13" name="object 13"/>
          <p:cNvPicPr/>
          <p:nvPr/>
        </p:nvPicPr>
        <p:blipFill>
          <a:blip r:embed="rId10" cstate="print"/>
          <a:stretch>
            <a:fillRect/>
          </a:stretch>
        </p:blipFill>
        <p:spPr>
          <a:xfrm>
            <a:off x="6520536" y="1946466"/>
            <a:ext cx="96122" cy="96122"/>
          </a:xfrm>
          <a:prstGeom prst="rect">
            <a:avLst/>
          </a:prstGeom>
        </p:spPr>
      </p:pic>
      <p:pic>
        <p:nvPicPr>
          <p:cNvPr id="14" name="object 14"/>
          <p:cNvPicPr/>
          <p:nvPr/>
        </p:nvPicPr>
        <p:blipFill>
          <a:blip r:embed="rId3" cstate="print"/>
          <a:stretch>
            <a:fillRect/>
          </a:stretch>
        </p:blipFill>
        <p:spPr>
          <a:xfrm>
            <a:off x="6240181" y="2467126"/>
            <a:ext cx="80102" cy="80101"/>
          </a:xfrm>
          <a:prstGeom prst="rect">
            <a:avLst/>
          </a:prstGeom>
        </p:spPr>
      </p:pic>
      <p:pic>
        <p:nvPicPr>
          <p:cNvPr id="15" name="object 15"/>
          <p:cNvPicPr/>
          <p:nvPr/>
        </p:nvPicPr>
        <p:blipFill>
          <a:blip r:embed="rId11" cstate="print"/>
          <a:stretch>
            <a:fillRect/>
          </a:stretch>
        </p:blipFill>
        <p:spPr>
          <a:xfrm>
            <a:off x="6520536" y="2843603"/>
            <a:ext cx="96122" cy="96122"/>
          </a:xfrm>
          <a:prstGeom prst="rect">
            <a:avLst/>
          </a:prstGeom>
        </p:spPr>
      </p:pic>
      <p:pic>
        <p:nvPicPr>
          <p:cNvPr id="16" name="object 16"/>
          <p:cNvPicPr/>
          <p:nvPr/>
        </p:nvPicPr>
        <p:blipFill>
          <a:blip r:embed="rId10" cstate="print"/>
          <a:stretch>
            <a:fillRect/>
          </a:stretch>
        </p:blipFill>
        <p:spPr>
          <a:xfrm>
            <a:off x="6520536" y="3356252"/>
            <a:ext cx="96122" cy="96122"/>
          </a:xfrm>
          <a:prstGeom prst="rect">
            <a:avLst/>
          </a:prstGeom>
        </p:spPr>
      </p:pic>
      <p:pic>
        <p:nvPicPr>
          <p:cNvPr id="17" name="object 17"/>
          <p:cNvPicPr/>
          <p:nvPr/>
        </p:nvPicPr>
        <p:blipFill>
          <a:blip r:embed="rId10" cstate="print"/>
          <a:stretch>
            <a:fillRect/>
          </a:stretch>
        </p:blipFill>
        <p:spPr>
          <a:xfrm>
            <a:off x="6520536" y="3868903"/>
            <a:ext cx="96122" cy="96122"/>
          </a:xfrm>
          <a:prstGeom prst="rect">
            <a:avLst/>
          </a:prstGeom>
        </p:spPr>
      </p:pic>
      <p:sp>
        <p:nvSpPr>
          <p:cNvPr id="18" name="object 18"/>
          <p:cNvSpPr txBox="1"/>
          <p:nvPr/>
        </p:nvSpPr>
        <p:spPr>
          <a:xfrm>
            <a:off x="6502588" y="809417"/>
            <a:ext cx="5080387" cy="3285252"/>
          </a:xfrm>
          <a:prstGeom prst="rect">
            <a:avLst/>
          </a:prstGeom>
        </p:spPr>
        <p:txBody>
          <a:bodyPr vert="horz" wrap="square" lIns="0" tIns="17393" rIns="0" bIns="0" rtlCol="0">
            <a:spAutoFit/>
          </a:bodyPr>
          <a:lstStyle/>
          <a:p>
            <a:pPr marL="298171" marR="542670" indent="-288729" defTabSz="715609">
              <a:lnSpc>
                <a:spcPct val="124100"/>
              </a:lnSpc>
              <a:spcBef>
                <a:spcPts val="137"/>
              </a:spcBef>
            </a:pPr>
            <a:r>
              <a:rPr sz="1996" spc="31" dirty="0">
                <a:solidFill>
                  <a:srgbClr val="04182D"/>
                </a:solidFill>
                <a:latin typeface="Lucida Sans Unicode"/>
                <a:cs typeface="Lucida Sans Unicode"/>
              </a:rPr>
              <a:t>Chapter</a:t>
            </a:r>
            <a:r>
              <a:rPr sz="1996" spc="-51" dirty="0">
                <a:solidFill>
                  <a:srgbClr val="04182D"/>
                </a:solidFill>
                <a:latin typeface="Lucida Sans Unicode"/>
                <a:cs typeface="Lucida Sans Unicode"/>
              </a:rPr>
              <a:t> </a:t>
            </a:r>
            <a:r>
              <a:rPr sz="2191" spc="-70" dirty="0">
                <a:solidFill>
                  <a:srgbClr val="04182D"/>
                </a:solidFill>
                <a:latin typeface="Arial"/>
                <a:cs typeface="Arial"/>
              </a:rPr>
              <a:t>3:</a:t>
            </a:r>
            <a:r>
              <a:rPr sz="2191" spc="-27" dirty="0">
                <a:solidFill>
                  <a:srgbClr val="04182D"/>
                </a:solidFill>
                <a:latin typeface="Arial"/>
                <a:cs typeface="Arial"/>
              </a:rPr>
              <a:t> </a:t>
            </a:r>
            <a:r>
              <a:rPr sz="1996" spc="16" dirty="0">
                <a:solidFill>
                  <a:srgbClr val="04182D"/>
                </a:solidFill>
                <a:latin typeface="Lucida Sans Unicode"/>
                <a:cs typeface="Lucida Sans Unicode"/>
              </a:rPr>
              <a:t>Slicing</a:t>
            </a:r>
            <a:r>
              <a:rPr sz="1996" spc="-51" dirty="0">
                <a:solidFill>
                  <a:srgbClr val="04182D"/>
                </a:solidFill>
                <a:latin typeface="Lucida Sans Unicode"/>
                <a:cs typeface="Lucida Sans Unicode"/>
              </a:rPr>
              <a:t> </a:t>
            </a:r>
            <a:r>
              <a:rPr sz="1996" spc="20" dirty="0">
                <a:solidFill>
                  <a:srgbClr val="04182D"/>
                </a:solidFill>
                <a:latin typeface="Lucida Sans Unicode"/>
                <a:cs typeface="Lucida Sans Unicode"/>
              </a:rPr>
              <a:t>and</a:t>
            </a:r>
            <a:r>
              <a:rPr sz="1996" spc="-51" dirty="0">
                <a:solidFill>
                  <a:srgbClr val="04182D"/>
                </a:solidFill>
                <a:latin typeface="Lucida Sans Unicode"/>
                <a:cs typeface="Lucida Sans Unicode"/>
              </a:rPr>
              <a:t> </a:t>
            </a:r>
            <a:r>
              <a:rPr sz="1996" spc="-16" dirty="0">
                <a:solidFill>
                  <a:srgbClr val="04182D"/>
                </a:solidFill>
                <a:latin typeface="Lucida Sans Unicode"/>
                <a:cs typeface="Lucida Sans Unicode"/>
              </a:rPr>
              <a:t>Inde</a:t>
            </a:r>
            <a:r>
              <a:rPr sz="2191" spc="-16" dirty="0">
                <a:solidFill>
                  <a:srgbClr val="04182D"/>
                </a:solidFill>
                <a:latin typeface="Arial"/>
                <a:cs typeface="Arial"/>
              </a:rPr>
              <a:t>x</a:t>
            </a:r>
            <a:r>
              <a:rPr sz="1996" spc="-16" dirty="0">
                <a:solidFill>
                  <a:srgbClr val="04182D"/>
                </a:solidFill>
                <a:latin typeface="Lucida Sans Unicode"/>
                <a:cs typeface="Lucida Sans Unicode"/>
              </a:rPr>
              <a:t>ing</a:t>
            </a:r>
            <a:r>
              <a:rPr sz="1996" spc="-51" dirty="0">
                <a:solidFill>
                  <a:srgbClr val="04182D"/>
                </a:solidFill>
                <a:latin typeface="Lucida Sans Unicode"/>
                <a:cs typeface="Lucida Sans Unicode"/>
              </a:rPr>
              <a:t> </a:t>
            </a:r>
            <a:r>
              <a:rPr sz="1996" spc="70" dirty="0">
                <a:solidFill>
                  <a:srgbClr val="04182D"/>
                </a:solidFill>
                <a:latin typeface="Lucida Sans Unicode"/>
                <a:cs typeface="Lucida Sans Unicode"/>
              </a:rPr>
              <a:t>Data </a:t>
            </a:r>
            <a:r>
              <a:rPr sz="1996" spc="-618" dirty="0">
                <a:solidFill>
                  <a:srgbClr val="04182D"/>
                </a:solidFill>
                <a:latin typeface="Lucida Sans Unicode"/>
                <a:cs typeface="Lucida Sans Unicode"/>
              </a:rPr>
              <a:t> </a:t>
            </a:r>
            <a:r>
              <a:rPr sz="1957" spc="47" dirty="0">
                <a:solidFill>
                  <a:srgbClr val="04182D"/>
                </a:solidFill>
                <a:latin typeface="Arial"/>
                <a:cs typeface="Arial"/>
              </a:rPr>
              <a:t>Subse</a:t>
            </a:r>
            <a:r>
              <a:rPr sz="1917" spc="47" dirty="0">
                <a:solidFill>
                  <a:srgbClr val="04182D"/>
                </a:solidFill>
                <a:latin typeface="Charlemagne Std"/>
                <a:cs typeface="Charlemagne Std"/>
              </a:rPr>
              <a:t>t</a:t>
            </a:r>
            <a:r>
              <a:rPr sz="1957" spc="47" dirty="0">
                <a:solidFill>
                  <a:srgbClr val="04182D"/>
                </a:solidFill>
                <a:latin typeface="Arial"/>
                <a:cs typeface="Arial"/>
              </a:rPr>
              <a:t>ing</a:t>
            </a:r>
            <a:r>
              <a:rPr sz="1957" spc="39" dirty="0">
                <a:solidFill>
                  <a:srgbClr val="04182D"/>
                </a:solidFill>
                <a:latin typeface="Arial"/>
                <a:cs typeface="Arial"/>
              </a:rPr>
              <a:t> </a:t>
            </a:r>
            <a:r>
              <a:rPr sz="1957" spc="67" dirty="0">
                <a:solidFill>
                  <a:srgbClr val="04182D"/>
                </a:solidFill>
                <a:latin typeface="Arial"/>
                <a:cs typeface="Arial"/>
              </a:rPr>
              <a:t>using</a:t>
            </a:r>
            <a:r>
              <a:rPr sz="1957" spc="43" dirty="0">
                <a:solidFill>
                  <a:srgbClr val="04182D"/>
                </a:solidFill>
                <a:latin typeface="Arial"/>
                <a:cs typeface="Arial"/>
              </a:rPr>
              <a:t> </a:t>
            </a:r>
            <a:r>
              <a:rPr sz="1957" spc="74" dirty="0">
                <a:solidFill>
                  <a:srgbClr val="04182D"/>
                </a:solidFill>
                <a:latin typeface="Arial"/>
                <a:cs typeface="Arial"/>
              </a:rPr>
              <a:t>slicing</a:t>
            </a:r>
            <a:endParaRPr sz="1957">
              <a:solidFill>
                <a:prstClr val="black"/>
              </a:solidFill>
              <a:latin typeface="Arial"/>
              <a:cs typeface="Arial"/>
            </a:endParaRPr>
          </a:p>
          <a:p>
            <a:pPr marL="9939" marR="3976" indent="288232" defTabSz="715609">
              <a:lnSpc>
                <a:spcPct val="161900"/>
              </a:lnSpc>
              <a:spcBef>
                <a:spcPts val="235"/>
              </a:spcBef>
            </a:pPr>
            <a:r>
              <a:rPr sz="1957" spc="35" dirty="0">
                <a:solidFill>
                  <a:srgbClr val="04182D"/>
                </a:solidFill>
                <a:latin typeface="Arial"/>
                <a:cs typeface="Arial"/>
              </a:rPr>
              <a:t>Indexes </a:t>
            </a:r>
            <a:r>
              <a:rPr sz="1957" spc="125" dirty="0">
                <a:solidFill>
                  <a:srgbClr val="04182D"/>
                </a:solidFill>
                <a:latin typeface="Arial"/>
                <a:cs typeface="Arial"/>
              </a:rPr>
              <a:t>and </a:t>
            </a:r>
            <a:r>
              <a:rPr sz="1957" spc="63" dirty="0">
                <a:solidFill>
                  <a:srgbClr val="04182D"/>
                </a:solidFill>
                <a:latin typeface="Arial"/>
                <a:cs typeface="Arial"/>
              </a:rPr>
              <a:t>subse</a:t>
            </a:r>
            <a:r>
              <a:rPr sz="1917" spc="63" dirty="0">
                <a:solidFill>
                  <a:srgbClr val="04182D"/>
                </a:solidFill>
                <a:latin typeface="Charlemagne Std"/>
                <a:cs typeface="Charlemagne Std"/>
              </a:rPr>
              <a:t>t</a:t>
            </a:r>
            <a:r>
              <a:rPr sz="1957" spc="63" dirty="0">
                <a:solidFill>
                  <a:srgbClr val="04182D"/>
                </a:solidFill>
                <a:latin typeface="Arial"/>
                <a:cs typeface="Arial"/>
              </a:rPr>
              <a:t>ing </a:t>
            </a:r>
            <a:r>
              <a:rPr sz="1957" spc="67" dirty="0">
                <a:solidFill>
                  <a:srgbClr val="04182D"/>
                </a:solidFill>
                <a:latin typeface="Arial"/>
                <a:cs typeface="Arial"/>
              </a:rPr>
              <a:t>using </a:t>
            </a:r>
            <a:r>
              <a:rPr sz="1957" spc="51" dirty="0">
                <a:solidFill>
                  <a:srgbClr val="04182D"/>
                </a:solidFill>
                <a:latin typeface="Arial"/>
                <a:cs typeface="Arial"/>
              </a:rPr>
              <a:t>indexes </a:t>
            </a:r>
            <a:r>
              <a:rPr sz="1957" spc="55" dirty="0">
                <a:solidFill>
                  <a:srgbClr val="04182D"/>
                </a:solidFill>
                <a:latin typeface="Arial"/>
                <a:cs typeface="Arial"/>
              </a:rPr>
              <a:t> </a:t>
            </a:r>
            <a:r>
              <a:rPr sz="1996" spc="31" dirty="0">
                <a:solidFill>
                  <a:srgbClr val="04182D"/>
                </a:solidFill>
                <a:latin typeface="Lucida Sans Unicode"/>
                <a:cs typeface="Lucida Sans Unicode"/>
              </a:rPr>
              <a:t>Chapter</a:t>
            </a:r>
            <a:r>
              <a:rPr sz="1996" spc="-43" dirty="0">
                <a:solidFill>
                  <a:srgbClr val="04182D"/>
                </a:solidFill>
                <a:latin typeface="Lucida Sans Unicode"/>
                <a:cs typeface="Lucida Sans Unicode"/>
              </a:rPr>
              <a:t> </a:t>
            </a:r>
            <a:r>
              <a:rPr sz="2191" spc="-31" dirty="0">
                <a:solidFill>
                  <a:srgbClr val="04182D"/>
                </a:solidFill>
                <a:latin typeface="Arial"/>
                <a:cs typeface="Arial"/>
              </a:rPr>
              <a:t>4:</a:t>
            </a:r>
            <a:r>
              <a:rPr sz="2191" spc="-16" dirty="0">
                <a:solidFill>
                  <a:srgbClr val="04182D"/>
                </a:solidFill>
                <a:latin typeface="Arial"/>
                <a:cs typeface="Arial"/>
              </a:rPr>
              <a:t> </a:t>
            </a:r>
            <a:r>
              <a:rPr sz="1996" spc="27" dirty="0">
                <a:solidFill>
                  <a:srgbClr val="04182D"/>
                </a:solidFill>
                <a:latin typeface="Lucida Sans Unicode"/>
                <a:cs typeface="Lucida Sans Unicode"/>
              </a:rPr>
              <a:t>Creating</a:t>
            </a:r>
            <a:r>
              <a:rPr sz="1996" spc="-43" dirty="0">
                <a:solidFill>
                  <a:srgbClr val="04182D"/>
                </a:solidFill>
                <a:latin typeface="Lucida Sans Unicode"/>
                <a:cs typeface="Lucida Sans Unicode"/>
              </a:rPr>
              <a:t> </a:t>
            </a:r>
            <a:r>
              <a:rPr sz="1996" spc="20" dirty="0">
                <a:solidFill>
                  <a:srgbClr val="04182D"/>
                </a:solidFill>
                <a:latin typeface="Lucida Sans Unicode"/>
                <a:cs typeface="Lucida Sans Unicode"/>
              </a:rPr>
              <a:t>and</a:t>
            </a:r>
            <a:r>
              <a:rPr sz="1996" spc="-39" dirty="0">
                <a:solidFill>
                  <a:srgbClr val="04182D"/>
                </a:solidFill>
                <a:latin typeface="Lucida Sans Unicode"/>
                <a:cs typeface="Lucida Sans Unicode"/>
              </a:rPr>
              <a:t> </a:t>
            </a:r>
            <a:r>
              <a:rPr sz="1996" spc="-20" dirty="0">
                <a:solidFill>
                  <a:srgbClr val="04182D"/>
                </a:solidFill>
                <a:latin typeface="Lucida Sans Unicode"/>
                <a:cs typeface="Lucida Sans Unicode"/>
              </a:rPr>
              <a:t>Vis</a:t>
            </a:r>
            <a:r>
              <a:rPr sz="2191" spc="-20" dirty="0">
                <a:solidFill>
                  <a:srgbClr val="04182D"/>
                </a:solidFill>
                <a:latin typeface="Arial"/>
                <a:cs typeface="Arial"/>
              </a:rPr>
              <a:t>u</a:t>
            </a:r>
            <a:r>
              <a:rPr sz="1996" spc="-20" dirty="0">
                <a:solidFill>
                  <a:srgbClr val="04182D"/>
                </a:solidFill>
                <a:latin typeface="Lucida Sans Unicode"/>
                <a:cs typeface="Lucida Sans Unicode"/>
              </a:rPr>
              <a:t>ali</a:t>
            </a:r>
            <a:r>
              <a:rPr sz="2191" spc="-20" dirty="0">
                <a:solidFill>
                  <a:srgbClr val="04182D"/>
                </a:solidFill>
                <a:latin typeface="Arial"/>
                <a:cs typeface="Arial"/>
              </a:rPr>
              <a:t>z</a:t>
            </a:r>
            <a:r>
              <a:rPr sz="1996" spc="-20" dirty="0">
                <a:solidFill>
                  <a:srgbClr val="04182D"/>
                </a:solidFill>
                <a:latin typeface="Lucida Sans Unicode"/>
                <a:cs typeface="Lucida Sans Unicode"/>
              </a:rPr>
              <a:t>ing</a:t>
            </a:r>
            <a:r>
              <a:rPr sz="1996" spc="-43" dirty="0">
                <a:solidFill>
                  <a:srgbClr val="04182D"/>
                </a:solidFill>
                <a:latin typeface="Lucida Sans Unicode"/>
                <a:cs typeface="Lucida Sans Unicode"/>
              </a:rPr>
              <a:t> </a:t>
            </a:r>
            <a:r>
              <a:rPr sz="1996" spc="70" dirty="0">
                <a:solidFill>
                  <a:srgbClr val="04182D"/>
                </a:solidFill>
                <a:latin typeface="Lucida Sans Unicode"/>
                <a:cs typeface="Lucida Sans Unicode"/>
              </a:rPr>
              <a:t>Data</a:t>
            </a:r>
            <a:endParaRPr sz="1996">
              <a:solidFill>
                <a:prstClr val="black"/>
              </a:solidFill>
              <a:latin typeface="Lucida Sans Unicode"/>
              <a:cs typeface="Lucida Sans Unicode"/>
            </a:endParaRPr>
          </a:p>
          <a:p>
            <a:pPr marL="298171" defTabSz="715609">
              <a:spcBef>
                <a:spcPts val="630"/>
              </a:spcBef>
            </a:pPr>
            <a:r>
              <a:rPr sz="1957" spc="67" dirty="0">
                <a:solidFill>
                  <a:srgbClr val="04182D"/>
                </a:solidFill>
                <a:latin typeface="Arial"/>
                <a:cs typeface="Arial"/>
              </a:rPr>
              <a:t>Plo</a:t>
            </a:r>
            <a:r>
              <a:rPr sz="1917" spc="67" dirty="0">
                <a:solidFill>
                  <a:srgbClr val="04182D"/>
                </a:solidFill>
                <a:latin typeface="Charlemagne Std"/>
                <a:cs typeface="Charlemagne Std"/>
              </a:rPr>
              <a:t>t</a:t>
            </a:r>
            <a:r>
              <a:rPr sz="1957" spc="67" dirty="0">
                <a:solidFill>
                  <a:srgbClr val="04182D"/>
                </a:solidFill>
                <a:latin typeface="Arial"/>
                <a:cs typeface="Arial"/>
              </a:rPr>
              <a:t>ing</a:t>
            </a:r>
            <a:endParaRPr sz="1957">
              <a:solidFill>
                <a:prstClr val="black"/>
              </a:solidFill>
              <a:latin typeface="Arial"/>
              <a:cs typeface="Arial"/>
            </a:endParaRPr>
          </a:p>
          <a:p>
            <a:pPr marL="298171" defTabSz="715609">
              <a:spcBef>
                <a:spcPts val="1690"/>
              </a:spcBef>
            </a:pPr>
            <a:r>
              <a:rPr sz="1957" spc="98" dirty="0">
                <a:solidFill>
                  <a:srgbClr val="04182D"/>
                </a:solidFill>
                <a:latin typeface="Arial"/>
                <a:cs typeface="Arial"/>
              </a:rPr>
              <a:t>Handling</a:t>
            </a:r>
            <a:r>
              <a:rPr sz="1957" spc="31" dirty="0">
                <a:solidFill>
                  <a:srgbClr val="04182D"/>
                </a:solidFill>
                <a:latin typeface="Arial"/>
                <a:cs typeface="Arial"/>
              </a:rPr>
              <a:t> </a:t>
            </a:r>
            <a:r>
              <a:rPr sz="1957" spc="63" dirty="0">
                <a:solidFill>
                  <a:srgbClr val="04182D"/>
                </a:solidFill>
                <a:latin typeface="Arial"/>
                <a:cs typeface="Arial"/>
              </a:rPr>
              <a:t>missing</a:t>
            </a:r>
            <a:r>
              <a:rPr sz="1957" spc="31" dirty="0">
                <a:solidFill>
                  <a:srgbClr val="04182D"/>
                </a:solidFill>
                <a:latin typeface="Arial"/>
                <a:cs typeface="Arial"/>
              </a:rPr>
              <a:t> </a:t>
            </a:r>
            <a:r>
              <a:rPr sz="1957" spc="149" dirty="0">
                <a:solidFill>
                  <a:srgbClr val="04182D"/>
                </a:solidFill>
                <a:latin typeface="Arial"/>
                <a:cs typeface="Arial"/>
              </a:rPr>
              <a:t>data</a:t>
            </a:r>
            <a:endParaRPr sz="1957">
              <a:solidFill>
                <a:prstClr val="black"/>
              </a:solidFill>
              <a:latin typeface="Arial"/>
              <a:cs typeface="Arial"/>
            </a:endParaRPr>
          </a:p>
          <a:p>
            <a:pPr marL="298171" defTabSz="715609">
              <a:spcBef>
                <a:spcPts val="1690"/>
              </a:spcBef>
            </a:pPr>
            <a:r>
              <a:rPr sz="1957" spc="67" dirty="0">
                <a:solidFill>
                  <a:srgbClr val="04182D"/>
                </a:solidFill>
                <a:latin typeface="Arial"/>
                <a:cs typeface="Arial"/>
              </a:rPr>
              <a:t>Reading</a:t>
            </a:r>
            <a:r>
              <a:rPr sz="1957" spc="35" dirty="0">
                <a:solidFill>
                  <a:srgbClr val="04182D"/>
                </a:solidFill>
                <a:latin typeface="Arial"/>
                <a:cs typeface="Arial"/>
              </a:rPr>
              <a:t> </a:t>
            </a:r>
            <a:r>
              <a:rPr sz="1957" spc="149" dirty="0">
                <a:solidFill>
                  <a:srgbClr val="04182D"/>
                </a:solidFill>
                <a:latin typeface="Arial"/>
                <a:cs typeface="Arial"/>
              </a:rPr>
              <a:t>data</a:t>
            </a:r>
            <a:r>
              <a:rPr sz="1957" spc="35" dirty="0">
                <a:solidFill>
                  <a:srgbClr val="04182D"/>
                </a:solidFill>
                <a:latin typeface="Arial"/>
                <a:cs typeface="Arial"/>
              </a:rPr>
              <a:t> </a:t>
            </a:r>
            <a:r>
              <a:rPr sz="1957" spc="106" dirty="0">
                <a:solidFill>
                  <a:srgbClr val="04182D"/>
                </a:solidFill>
                <a:latin typeface="Arial"/>
                <a:cs typeface="Arial"/>
              </a:rPr>
              <a:t>into</a:t>
            </a:r>
            <a:r>
              <a:rPr sz="1957" spc="39" dirty="0">
                <a:solidFill>
                  <a:srgbClr val="04182D"/>
                </a:solidFill>
                <a:latin typeface="Arial"/>
                <a:cs typeface="Arial"/>
              </a:rPr>
              <a:t> </a:t>
            </a:r>
            <a:r>
              <a:rPr sz="1957" spc="145" dirty="0">
                <a:solidFill>
                  <a:srgbClr val="04182D"/>
                </a:solidFill>
                <a:latin typeface="Arial"/>
                <a:cs typeface="Arial"/>
              </a:rPr>
              <a:t>a</a:t>
            </a:r>
            <a:r>
              <a:rPr sz="1957" spc="35" dirty="0">
                <a:solidFill>
                  <a:srgbClr val="04182D"/>
                </a:solidFill>
                <a:latin typeface="Arial"/>
                <a:cs typeface="Arial"/>
              </a:rPr>
              <a:t> </a:t>
            </a:r>
            <a:r>
              <a:rPr sz="1957" spc="94" dirty="0">
                <a:solidFill>
                  <a:srgbClr val="04182D"/>
                </a:solidFill>
                <a:latin typeface="Arial"/>
                <a:cs typeface="Arial"/>
              </a:rPr>
              <a:t>DataFrame</a:t>
            </a:r>
            <a:endParaRPr sz="1957">
              <a:solidFill>
                <a:prstClr val="black"/>
              </a:solidFill>
              <a:latin typeface="Arial"/>
              <a:cs typeface="Arial"/>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Visualizing your data</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48006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Histograms</a:t>
            </a:r>
            <a:endParaRPr lang="en-US" b="1" dirty="0">
              <a:latin typeface="+mn-lt"/>
            </a:endParaRPr>
          </a:p>
        </p:txBody>
      </p:sp>
      <p:sp>
        <p:nvSpPr>
          <p:cNvPr id="6" name="TextBox 5">
            <a:extLst>
              <a:ext uri="{FF2B5EF4-FFF2-40B4-BE49-F238E27FC236}">
                <a16:creationId xmlns:a16="http://schemas.microsoft.com/office/drawing/2014/main" id="{4F4B7717-D53C-2F41-8597-5454785BE28A}"/>
              </a:ext>
            </a:extLst>
          </p:cNvPr>
          <p:cNvSpPr txBox="1"/>
          <p:nvPr/>
        </p:nvSpPr>
        <p:spPr>
          <a:xfrm>
            <a:off x="1010728" y="1690688"/>
            <a:ext cx="4620768" cy="1569660"/>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sz="1600" b="0" dirty="0">
                <a:solidFill>
                  <a:srgbClr val="A626A4"/>
                </a:solidFill>
                <a:effectLst/>
                <a:latin typeface="Menlo" panose="020B0609030804020204" pitchFamily="49" charset="0"/>
              </a:rPr>
              <a:t>import</a:t>
            </a:r>
            <a:r>
              <a:rPr lang="en-ID" sz="1600" b="0" dirty="0">
                <a:solidFill>
                  <a:srgbClr val="383A42"/>
                </a:solidFill>
                <a:effectLst/>
                <a:latin typeface="Menlo" panose="020B0609030804020204" pitchFamily="49" charset="0"/>
              </a:rPr>
              <a:t> </a:t>
            </a:r>
            <a:r>
              <a:rPr lang="en-ID" sz="1600" b="0" dirty="0" err="1">
                <a:solidFill>
                  <a:srgbClr val="383A42"/>
                </a:solidFill>
                <a:effectLst/>
                <a:latin typeface="Menlo" panose="020B0609030804020204" pitchFamily="49" charset="0"/>
              </a:rPr>
              <a:t>matplotlib.pyplot</a:t>
            </a:r>
            <a:r>
              <a:rPr lang="en-ID" sz="1600" b="0" dirty="0">
                <a:solidFill>
                  <a:srgbClr val="383A42"/>
                </a:solidFill>
                <a:effectLst/>
                <a:latin typeface="Menlo" panose="020B0609030804020204" pitchFamily="49" charset="0"/>
              </a:rPr>
              <a:t> </a:t>
            </a:r>
            <a:r>
              <a:rPr lang="en-ID" sz="1600" b="0" dirty="0">
                <a:solidFill>
                  <a:srgbClr val="A626A4"/>
                </a:solidFill>
                <a:effectLst/>
                <a:latin typeface="Menlo" panose="020B0609030804020204" pitchFamily="49" charset="0"/>
              </a:rPr>
              <a:t>as</a:t>
            </a:r>
            <a:r>
              <a:rPr lang="en-ID" sz="1600" b="0" dirty="0">
                <a:solidFill>
                  <a:srgbClr val="383A42"/>
                </a:solidFill>
                <a:effectLst/>
                <a:latin typeface="Menlo" panose="020B0609030804020204" pitchFamily="49" charset="0"/>
              </a:rPr>
              <a:t> </a:t>
            </a:r>
            <a:r>
              <a:rPr lang="en-ID" sz="1600" b="0" dirty="0" err="1">
                <a:solidFill>
                  <a:srgbClr val="383A42"/>
                </a:solidFill>
                <a:effectLst/>
                <a:latin typeface="Menlo" panose="020B0609030804020204" pitchFamily="49" charset="0"/>
              </a:rPr>
              <a:t>plt</a:t>
            </a:r>
            <a:endParaRPr lang="en-ID" sz="1600" b="0" dirty="0">
              <a:solidFill>
                <a:srgbClr val="383A42"/>
              </a:solidFill>
              <a:effectLst/>
              <a:latin typeface="Menlo" panose="020B0609030804020204" pitchFamily="49" charset="0"/>
            </a:endParaRPr>
          </a:p>
          <a:p>
            <a:endParaRPr lang="en-ID" sz="1600" b="0" dirty="0">
              <a:solidFill>
                <a:srgbClr val="383A42"/>
              </a:solidFill>
              <a:effectLst/>
              <a:latin typeface="Menlo" panose="020B0609030804020204" pitchFamily="49" charset="0"/>
            </a:endParaRPr>
          </a:p>
          <a:p>
            <a:r>
              <a:rPr lang="en-ID" sz="1600" dirty="0" err="1">
                <a:solidFill>
                  <a:srgbClr val="383A42"/>
                </a:solidFill>
                <a:latin typeface="Menlo" panose="020B0609030804020204" pitchFamily="49" charset="0"/>
              </a:rPr>
              <a:t>dog_pack</a:t>
            </a:r>
            <a:r>
              <a:rPr lang="en-ID" sz="1600" dirty="0">
                <a:solidFill>
                  <a:srgbClr val="383A42"/>
                </a:solidFill>
                <a:latin typeface="Menlo" panose="020B0609030804020204" pitchFamily="49" charset="0"/>
              </a:rPr>
              <a:t>[</a:t>
            </a:r>
            <a:r>
              <a:rPr lang="en-ID" sz="1600" dirty="0">
                <a:solidFill>
                  <a:srgbClr val="50A14F"/>
                </a:solidFill>
                <a:latin typeface="Menlo" panose="020B0609030804020204" pitchFamily="49" charset="0"/>
              </a:rPr>
              <a:t>"</a:t>
            </a:r>
            <a:r>
              <a:rPr lang="en-ID" sz="1600" dirty="0" err="1">
                <a:solidFill>
                  <a:srgbClr val="50A14F"/>
                </a:solidFill>
                <a:latin typeface="Menlo" panose="020B0609030804020204" pitchFamily="49" charset="0"/>
              </a:rPr>
              <a:t>height_cm</a:t>
            </a:r>
            <a:r>
              <a:rPr lang="en-ID" sz="1600" dirty="0">
                <a:solidFill>
                  <a:srgbClr val="50A14F"/>
                </a:solidFill>
                <a:latin typeface="Menlo" panose="020B0609030804020204" pitchFamily="49" charset="0"/>
              </a:rPr>
              <a:t>"</a:t>
            </a:r>
            <a:r>
              <a:rPr lang="en-ID" sz="1600" dirty="0">
                <a:solidFill>
                  <a:srgbClr val="383A42"/>
                </a:solidFill>
                <a:latin typeface="Menlo" panose="020B0609030804020204" pitchFamily="49" charset="0"/>
              </a:rPr>
              <a:t>].hist()</a:t>
            </a:r>
          </a:p>
          <a:p>
            <a:endParaRPr lang="en-ID" sz="1600" dirty="0">
              <a:solidFill>
                <a:srgbClr val="383A42"/>
              </a:solidFill>
              <a:latin typeface="Menlo" panose="020B0609030804020204" pitchFamily="49" charset="0"/>
            </a:endParaRPr>
          </a:p>
          <a:p>
            <a:r>
              <a:rPr lang="en-ID" sz="1600" dirty="0" err="1">
                <a:solidFill>
                  <a:srgbClr val="383A42"/>
                </a:solidFill>
                <a:latin typeface="Menlo" panose="020B0609030804020204" pitchFamily="49" charset="0"/>
              </a:rPr>
              <a:t>plt.show</a:t>
            </a:r>
            <a:r>
              <a:rPr lang="en-ID" sz="1600" dirty="0">
                <a:solidFill>
                  <a:srgbClr val="383A42"/>
                </a:solidFill>
                <a:latin typeface="Menlo" panose="020B0609030804020204" pitchFamily="49" charset="0"/>
              </a:rPr>
              <a:t>()</a:t>
            </a:r>
          </a:p>
          <a:p>
            <a:endParaRPr lang="en-ID" sz="1600" b="0" dirty="0">
              <a:solidFill>
                <a:srgbClr val="383A42"/>
              </a:solidFill>
              <a:effectLst/>
              <a:latin typeface="Menlo" panose="020B0609030804020204" pitchFamily="49" charset="0"/>
            </a:endParaRPr>
          </a:p>
        </p:txBody>
      </p:sp>
      <p:pic>
        <p:nvPicPr>
          <p:cNvPr id="11" name="Picture 10">
            <a:extLst>
              <a:ext uri="{FF2B5EF4-FFF2-40B4-BE49-F238E27FC236}">
                <a16:creationId xmlns:a16="http://schemas.microsoft.com/office/drawing/2014/main" id="{0CB9807F-3EB9-394A-B674-044C7D82A3C5}"/>
              </a:ext>
            </a:extLst>
          </p:cNvPr>
          <p:cNvPicPr>
            <a:picLocks noChangeAspect="1"/>
          </p:cNvPicPr>
          <p:nvPr/>
        </p:nvPicPr>
        <p:blipFill>
          <a:blip r:embed="rId3"/>
          <a:stretch>
            <a:fillRect/>
          </a:stretch>
        </p:blipFill>
        <p:spPr>
          <a:xfrm>
            <a:off x="6228272" y="1543769"/>
            <a:ext cx="4953000" cy="3390900"/>
          </a:xfrm>
          <a:prstGeom prst="rect">
            <a:avLst/>
          </a:prstGeom>
        </p:spPr>
      </p:pic>
    </p:spTree>
    <p:extLst>
      <p:ext uri="{BB962C8B-B14F-4D97-AF65-F5344CB8AC3E}">
        <p14:creationId xmlns:p14="http://schemas.microsoft.com/office/powerpoint/2010/main" val="6651115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Histograms</a:t>
            </a:r>
            <a:endParaRPr lang="en-US" b="1" dirty="0">
              <a:latin typeface="+mn-lt"/>
            </a:endParaRPr>
          </a:p>
        </p:txBody>
      </p:sp>
      <p:sp>
        <p:nvSpPr>
          <p:cNvPr id="7" name="TextBox 6">
            <a:extLst>
              <a:ext uri="{FF2B5EF4-FFF2-40B4-BE49-F238E27FC236}">
                <a16:creationId xmlns:a16="http://schemas.microsoft.com/office/drawing/2014/main" id="{B0EE1857-F0AC-EF4C-BAE1-8DD3F4C47D12}"/>
              </a:ext>
            </a:extLst>
          </p:cNvPr>
          <p:cNvSpPr txBox="1"/>
          <p:nvPr/>
        </p:nvSpPr>
        <p:spPr>
          <a:xfrm>
            <a:off x="838200" y="1807753"/>
            <a:ext cx="5069455" cy="646331"/>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b="0" dirty="0" err="1">
                <a:solidFill>
                  <a:srgbClr val="383A42"/>
                </a:solidFill>
                <a:effectLst/>
                <a:latin typeface="Menlo" panose="020B0609030804020204" pitchFamily="49" charset="0"/>
              </a:rPr>
              <a:t>dog_pack</a:t>
            </a:r>
            <a:r>
              <a:rPr lang="en-ID" b="0" dirty="0">
                <a:solidFill>
                  <a:srgbClr val="383A42"/>
                </a:solidFill>
                <a:effectLst/>
                <a:latin typeface="Menlo" panose="020B0609030804020204" pitchFamily="49" charset="0"/>
              </a:rPr>
              <a:t>[</a:t>
            </a:r>
            <a:r>
              <a:rPr lang="en-ID" b="0" dirty="0">
                <a:solidFill>
                  <a:srgbClr val="50A14F"/>
                </a:solidFill>
                <a:effectLst/>
                <a:latin typeface="Menlo" panose="020B0609030804020204" pitchFamily="49" charset="0"/>
              </a:rPr>
              <a:t>"</a:t>
            </a:r>
            <a:r>
              <a:rPr lang="en-ID" b="0" dirty="0" err="1">
                <a:solidFill>
                  <a:srgbClr val="50A14F"/>
                </a:solidFill>
                <a:effectLst/>
                <a:latin typeface="Menlo" panose="020B0609030804020204" pitchFamily="49" charset="0"/>
              </a:rPr>
              <a:t>height_cm</a:t>
            </a:r>
            <a:r>
              <a:rPr lang="en-ID" b="0" dirty="0">
                <a:solidFill>
                  <a:srgbClr val="50A14F"/>
                </a:solidFill>
                <a:effectLst/>
                <a:latin typeface="Menlo" panose="020B0609030804020204" pitchFamily="49" charset="0"/>
              </a:rPr>
              <a:t>"</a:t>
            </a:r>
            <a:r>
              <a:rPr lang="en-ID" b="0" dirty="0">
                <a:solidFill>
                  <a:srgbClr val="383A42"/>
                </a:solidFill>
                <a:effectLst/>
                <a:latin typeface="Menlo" panose="020B0609030804020204" pitchFamily="49" charset="0"/>
              </a:rPr>
              <a:t>].hist(</a:t>
            </a:r>
            <a:r>
              <a:rPr lang="en-ID" b="0" dirty="0">
                <a:solidFill>
                  <a:srgbClr val="986801"/>
                </a:solidFill>
                <a:effectLst/>
                <a:latin typeface="Menlo" panose="020B0609030804020204" pitchFamily="49" charset="0"/>
              </a:rPr>
              <a:t>bins</a:t>
            </a:r>
            <a:r>
              <a:rPr lang="en-ID" b="0" dirty="0">
                <a:solidFill>
                  <a:srgbClr val="383A42"/>
                </a:solidFill>
                <a:effectLst/>
                <a:latin typeface="Menlo" panose="020B0609030804020204" pitchFamily="49" charset="0"/>
              </a:rPr>
              <a:t>=</a:t>
            </a:r>
            <a:r>
              <a:rPr lang="en-ID" b="0" dirty="0">
                <a:solidFill>
                  <a:srgbClr val="986801"/>
                </a:solidFill>
                <a:effectLst/>
                <a:latin typeface="Menlo" panose="020B0609030804020204" pitchFamily="49" charset="0"/>
              </a:rPr>
              <a:t>20</a:t>
            </a:r>
            <a:r>
              <a:rPr lang="en-ID" b="0" dirty="0">
                <a:solidFill>
                  <a:srgbClr val="383A42"/>
                </a:solidFill>
                <a:effectLst/>
                <a:latin typeface="Menlo" panose="020B0609030804020204" pitchFamily="49" charset="0"/>
              </a:rPr>
              <a:t>)</a:t>
            </a:r>
          </a:p>
          <a:p>
            <a:r>
              <a:rPr lang="en-ID" b="0" dirty="0" err="1">
                <a:solidFill>
                  <a:srgbClr val="383A42"/>
                </a:solidFill>
                <a:effectLst/>
                <a:latin typeface="Menlo" panose="020B0609030804020204" pitchFamily="49" charset="0"/>
              </a:rPr>
              <a:t>plt.show</a:t>
            </a:r>
            <a:r>
              <a:rPr lang="en-ID" b="0" dirty="0">
                <a:solidFill>
                  <a:srgbClr val="383A42"/>
                </a:solidFill>
                <a:effectLst/>
                <a:latin typeface="Menlo" panose="020B0609030804020204" pitchFamily="49" charset="0"/>
              </a:rPr>
              <a:t>()</a:t>
            </a:r>
          </a:p>
        </p:txBody>
      </p:sp>
      <p:sp>
        <p:nvSpPr>
          <p:cNvPr id="8" name="TextBox 7">
            <a:extLst>
              <a:ext uri="{FF2B5EF4-FFF2-40B4-BE49-F238E27FC236}">
                <a16:creationId xmlns:a16="http://schemas.microsoft.com/office/drawing/2014/main" id="{AD44308B-E070-0743-B335-38351D81DE9F}"/>
              </a:ext>
            </a:extLst>
          </p:cNvPr>
          <p:cNvSpPr txBox="1"/>
          <p:nvPr/>
        </p:nvSpPr>
        <p:spPr>
          <a:xfrm>
            <a:off x="6440222" y="1807752"/>
            <a:ext cx="4929993" cy="646331"/>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b="0" dirty="0" err="1">
                <a:solidFill>
                  <a:srgbClr val="383A42"/>
                </a:solidFill>
                <a:effectLst/>
                <a:latin typeface="Menlo" panose="020B0609030804020204" pitchFamily="49" charset="0"/>
              </a:rPr>
              <a:t>dog_pack</a:t>
            </a:r>
            <a:r>
              <a:rPr lang="en-ID" b="0" dirty="0">
                <a:solidFill>
                  <a:srgbClr val="383A42"/>
                </a:solidFill>
                <a:effectLst/>
                <a:latin typeface="Menlo" panose="020B0609030804020204" pitchFamily="49" charset="0"/>
              </a:rPr>
              <a:t>[</a:t>
            </a:r>
            <a:r>
              <a:rPr lang="en-ID" b="0" dirty="0">
                <a:solidFill>
                  <a:srgbClr val="50A14F"/>
                </a:solidFill>
                <a:effectLst/>
                <a:latin typeface="Menlo" panose="020B0609030804020204" pitchFamily="49" charset="0"/>
              </a:rPr>
              <a:t>"</a:t>
            </a:r>
            <a:r>
              <a:rPr lang="en-ID" b="0" dirty="0" err="1">
                <a:solidFill>
                  <a:srgbClr val="50A14F"/>
                </a:solidFill>
                <a:effectLst/>
                <a:latin typeface="Menlo" panose="020B0609030804020204" pitchFamily="49" charset="0"/>
              </a:rPr>
              <a:t>height_cm</a:t>
            </a:r>
            <a:r>
              <a:rPr lang="en-ID" b="0" dirty="0">
                <a:solidFill>
                  <a:srgbClr val="50A14F"/>
                </a:solidFill>
                <a:effectLst/>
                <a:latin typeface="Menlo" panose="020B0609030804020204" pitchFamily="49" charset="0"/>
              </a:rPr>
              <a:t>"</a:t>
            </a:r>
            <a:r>
              <a:rPr lang="en-ID" b="0" dirty="0">
                <a:solidFill>
                  <a:srgbClr val="383A42"/>
                </a:solidFill>
                <a:effectLst/>
                <a:latin typeface="Menlo" panose="020B0609030804020204" pitchFamily="49" charset="0"/>
              </a:rPr>
              <a:t>].hist(</a:t>
            </a:r>
            <a:r>
              <a:rPr lang="en-ID" b="0" dirty="0">
                <a:solidFill>
                  <a:srgbClr val="986801"/>
                </a:solidFill>
                <a:effectLst/>
                <a:latin typeface="Menlo" panose="020B0609030804020204" pitchFamily="49" charset="0"/>
              </a:rPr>
              <a:t>bins</a:t>
            </a:r>
            <a:r>
              <a:rPr lang="en-ID" b="0" dirty="0">
                <a:solidFill>
                  <a:srgbClr val="383A42"/>
                </a:solidFill>
                <a:effectLst/>
                <a:latin typeface="Menlo" panose="020B0609030804020204" pitchFamily="49" charset="0"/>
              </a:rPr>
              <a:t>=</a:t>
            </a:r>
            <a:r>
              <a:rPr lang="en-ID" b="0" dirty="0">
                <a:solidFill>
                  <a:srgbClr val="986801"/>
                </a:solidFill>
                <a:effectLst/>
                <a:latin typeface="Menlo" panose="020B0609030804020204" pitchFamily="49" charset="0"/>
              </a:rPr>
              <a:t>5</a:t>
            </a:r>
            <a:r>
              <a:rPr lang="en-ID" b="0" dirty="0">
                <a:solidFill>
                  <a:srgbClr val="383A42"/>
                </a:solidFill>
                <a:effectLst/>
                <a:latin typeface="Menlo" panose="020B0609030804020204" pitchFamily="49" charset="0"/>
              </a:rPr>
              <a:t>)</a:t>
            </a:r>
          </a:p>
          <a:p>
            <a:r>
              <a:rPr lang="en-ID" b="0" dirty="0" err="1">
                <a:solidFill>
                  <a:srgbClr val="383A42"/>
                </a:solidFill>
                <a:effectLst/>
                <a:latin typeface="Menlo" panose="020B0609030804020204" pitchFamily="49" charset="0"/>
              </a:rPr>
              <a:t>plt.show</a:t>
            </a:r>
            <a:r>
              <a:rPr lang="en-ID" b="0" dirty="0">
                <a:solidFill>
                  <a:srgbClr val="383A42"/>
                </a:solidFill>
                <a:effectLst/>
                <a:latin typeface="Menlo" panose="020B0609030804020204" pitchFamily="49" charset="0"/>
              </a:rPr>
              <a:t>()</a:t>
            </a:r>
          </a:p>
        </p:txBody>
      </p:sp>
      <p:pic>
        <p:nvPicPr>
          <p:cNvPr id="5" name="Picture 4">
            <a:extLst>
              <a:ext uri="{FF2B5EF4-FFF2-40B4-BE49-F238E27FC236}">
                <a16:creationId xmlns:a16="http://schemas.microsoft.com/office/drawing/2014/main" id="{CE557735-5BA7-E243-B85D-D695517327E4}"/>
              </a:ext>
            </a:extLst>
          </p:cNvPr>
          <p:cNvPicPr>
            <a:picLocks noChangeAspect="1"/>
          </p:cNvPicPr>
          <p:nvPr/>
        </p:nvPicPr>
        <p:blipFill>
          <a:blip r:embed="rId3"/>
          <a:stretch>
            <a:fillRect/>
          </a:stretch>
        </p:blipFill>
        <p:spPr>
          <a:xfrm>
            <a:off x="1212850" y="2742743"/>
            <a:ext cx="9766300" cy="3073400"/>
          </a:xfrm>
          <a:prstGeom prst="rect">
            <a:avLst/>
          </a:prstGeom>
        </p:spPr>
      </p:pic>
    </p:spTree>
    <p:extLst>
      <p:ext uri="{BB962C8B-B14F-4D97-AF65-F5344CB8AC3E}">
        <p14:creationId xmlns:p14="http://schemas.microsoft.com/office/powerpoint/2010/main" val="25630037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Bar plots</a:t>
            </a:r>
            <a:endParaRPr lang="en-US" b="1" dirty="0">
              <a:latin typeface="+mn-lt"/>
            </a:endParaRPr>
          </a:p>
        </p:txBody>
      </p:sp>
      <p:sp>
        <p:nvSpPr>
          <p:cNvPr id="9" name="TextBox 8">
            <a:extLst>
              <a:ext uri="{FF2B5EF4-FFF2-40B4-BE49-F238E27FC236}">
                <a16:creationId xmlns:a16="http://schemas.microsoft.com/office/drawing/2014/main" id="{F8176BD4-3041-2046-A237-223FC3FD00FA}"/>
              </a:ext>
            </a:extLst>
          </p:cNvPr>
          <p:cNvSpPr txBox="1"/>
          <p:nvPr/>
        </p:nvSpPr>
        <p:spPr>
          <a:xfrm>
            <a:off x="564381" y="2126939"/>
            <a:ext cx="4929993" cy="584775"/>
          </a:xfrm>
          <a:prstGeom prst="rect">
            <a:avLst/>
          </a:prstGeom>
          <a:solidFill>
            <a:srgbClr val="F7F4EC"/>
          </a:solidFill>
        </p:spPr>
        <p:txBody>
          <a:bodyPr wrap="square">
            <a:spAutoFit/>
          </a:bodyPr>
          <a:lstStyle/>
          <a:p>
            <a:r>
              <a:rPr lang="en-ID" sz="1600" b="0" dirty="0" err="1">
                <a:solidFill>
                  <a:srgbClr val="383A42"/>
                </a:solidFill>
                <a:effectLst/>
                <a:latin typeface="Menlo" panose="020B0609030804020204" pitchFamily="49" charset="0"/>
              </a:rPr>
              <a:t>avg_weight_by_breed.plot</a:t>
            </a:r>
            <a:r>
              <a:rPr lang="en-ID" sz="1600" b="0" dirty="0">
                <a:solidFill>
                  <a:srgbClr val="383A42"/>
                </a:solidFill>
                <a:effectLst/>
                <a:latin typeface="Menlo" panose="020B0609030804020204" pitchFamily="49" charset="0"/>
              </a:rPr>
              <a:t>(</a:t>
            </a:r>
            <a:r>
              <a:rPr lang="en-ID" sz="1600" b="0" dirty="0">
                <a:solidFill>
                  <a:srgbClr val="986801"/>
                </a:solidFill>
                <a:effectLst/>
                <a:latin typeface="Menlo" panose="020B0609030804020204" pitchFamily="49" charset="0"/>
              </a:rPr>
              <a:t>kind</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"bar"</a:t>
            </a:r>
            <a:r>
              <a:rPr lang="en-ID" sz="1600" b="0" dirty="0">
                <a:solidFill>
                  <a:srgbClr val="383A42"/>
                </a:solidFill>
                <a:effectLst/>
                <a:latin typeface="Menlo" panose="020B0609030804020204" pitchFamily="49" charset="0"/>
              </a:rPr>
              <a:t>)</a:t>
            </a:r>
          </a:p>
          <a:p>
            <a:r>
              <a:rPr lang="en-ID" sz="1600" b="0" dirty="0" err="1">
                <a:solidFill>
                  <a:srgbClr val="383A42"/>
                </a:solidFill>
                <a:effectLst/>
                <a:latin typeface="Menlo" panose="020B0609030804020204" pitchFamily="49" charset="0"/>
              </a:rPr>
              <a:t>plt.show</a:t>
            </a:r>
            <a:r>
              <a:rPr lang="en-ID" sz="1600" b="0" dirty="0">
                <a:solidFill>
                  <a:srgbClr val="383A42"/>
                </a:solidFill>
                <a:effectLst/>
                <a:latin typeface="Menlo" panose="020B0609030804020204" pitchFamily="49" charset="0"/>
              </a:rPr>
              <a:t>()</a:t>
            </a:r>
          </a:p>
        </p:txBody>
      </p:sp>
      <p:sp>
        <p:nvSpPr>
          <p:cNvPr id="11" name="TextBox 10">
            <a:extLst>
              <a:ext uri="{FF2B5EF4-FFF2-40B4-BE49-F238E27FC236}">
                <a16:creationId xmlns:a16="http://schemas.microsoft.com/office/drawing/2014/main" id="{F44B488A-D723-C846-B543-488C2F319F0F}"/>
              </a:ext>
            </a:extLst>
          </p:cNvPr>
          <p:cNvSpPr txBox="1"/>
          <p:nvPr/>
        </p:nvSpPr>
        <p:spPr>
          <a:xfrm>
            <a:off x="5768193" y="1988440"/>
            <a:ext cx="6098874" cy="861774"/>
          </a:xfrm>
          <a:prstGeom prst="rect">
            <a:avLst/>
          </a:prstGeom>
          <a:solidFill>
            <a:srgbClr val="F7F4EC"/>
          </a:solidFill>
        </p:spPr>
        <p:txBody>
          <a:bodyPr wrap="square">
            <a:spAutoFit/>
          </a:bodyPr>
          <a:lstStyle/>
          <a:p>
            <a:r>
              <a:rPr lang="en-ID" sz="1600" b="0" dirty="0" err="1">
                <a:solidFill>
                  <a:srgbClr val="383A42"/>
                </a:solidFill>
                <a:effectLst/>
                <a:latin typeface="Menlo" panose="020B0609030804020204" pitchFamily="49" charset="0"/>
              </a:rPr>
              <a:t>avg_weight_by_breed.plot</a:t>
            </a:r>
            <a:r>
              <a:rPr lang="en-ID" sz="1600" b="0" dirty="0">
                <a:solidFill>
                  <a:srgbClr val="383A42"/>
                </a:solidFill>
                <a:effectLst/>
                <a:latin typeface="Menlo" panose="020B0609030804020204" pitchFamily="49" charset="0"/>
              </a:rPr>
              <a:t>(</a:t>
            </a:r>
            <a:r>
              <a:rPr lang="en-ID" sz="1600" b="0" dirty="0">
                <a:solidFill>
                  <a:srgbClr val="986801"/>
                </a:solidFill>
                <a:effectLst/>
                <a:latin typeface="Menlo" panose="020B0609030804020204" pitchFamily="49" charset="0"/>
              </a:rPr>
              <a:t>kind</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"bar"</a:t>
            </a:r>
            <a:r>
              <a:rPr lang="en-ID" sz="1600" b="0" dirty="0">
                <a:solidFill>
                  <a:srgbClr val="383A42"/>
                </a:solidFill>
                <a:effectLst/>
                <a:latin typeface="Menlo" panose="020B0609030804020204" pitchFamily="49" charset="0"/>
              </a:rPr>
              <a:t>,</a:t>
            </a:r>
          </a:p>
          <a:p>
            <a:r>
              <a:rPr lang="en-ID" sz="1600" dirty="0">
                <a:solidFill>
                  <a:srgbClr val="383A42"/>
                </a:solidFill>
                <a:latin typeface="Menlo" panose="020B0609030804020204" pitchFamily="49" charset="0"/>
              </a:rPr>
              <a:t>	</a:t>
            </a:r>
            <a:r>
              <a:rPr lang="en-ID" sz="1600" b="0" dirty="0">
                <a:solidFill>
                  <a:srgbClr val="986801"/>
                </a:solidFill>
                <a:effectLst/>
                <a:latin typeface="Menlo" panose="020B0609030804020204" pitchFamily="49" charset="0"/>
              </a:rPr>
              <a:t>title</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"Mean Weight by Dog Breed"</a:t>
            </a:r>
            <a:r>
              <a:rPr lang="en-ID" sz="1600" b="0" dirty="0">
                <a:solidFill>
                  <a:srgbClr val="383A42"/>
                </a:solidFill>
                <a:effectLst/>
                <a:latin typeface="Menlo" panose="020B0609030804020204" pitchFamily="49" charset="0"/>
              </a:rPr>
              <a:t>)</a:t>
            </a:r>
          </a:p>
          <a:p>
            <a:r>
              <a:rPr lang="en-ID" sz="1600" b="0" dirty="0" err="1">
                <a:solidFill>
                  <a:srgbClr val="383A42"/>
                </a:solidFill>
                <a:effectLst/>
                <a:latin typeface="Menlo" panose="020B0609030804020204" pitchFamily="49" charset="0"/>
              </a:rPr>
              <a:t>plt.show</a:t>
            </a:r>
            <a:r>
              <a:rPr lang="en-ID" sz="1600" b="0" dirty="0">
                <a:solidFill>
                  <a:srgbClr val="383A42"/>
                </a:solidFill>
                <a:effectLst/>
                <a:latin typeface="Menlo" panose="020B0609030804020204" pitchFamily="49" charset="0"/>
              </a:rPr>
              <a:t>()</a:t>
            </a:r>
          </a:p>
        </p:txBody>
      </p:sp>
      <p:pic>
        <p:nvPicPr>
          <p:cNvPr id="12" name="Picture 11">
            <a:extLst>
              <a:ext uri="{FF2B5EF4-FFF2-40B4-BE49-F238E27FC236}">
                <a16:creationId xmlns:a16="http://schemas.microsoft.com/office/drawing/2014/main" id="{CB3539C0-F233-224B-A19B-9E45FB1998ED}"/>
              </a:ext>
            </a:extLst>
          </p:cNvPr>
          <p:cNvPicPr>
            <a:picLocks noChangeAspect="1"/>
          </p:cNvPicPr>
          <p:nvPr/>
        </p:nvPicPr>
        <p:blipFill>
          <a:blip r:embed="rId3"/>
          <a:stretch>
            <a:fillRect/>
          </a:stretch>
        </p:blipFill>
        <p:spPr>
          <a:xfrm>
            <a:off x="838199" y="3209522"/>
            <a:ext cx="4382356" cy="3581105"/>
          </a:xfrm>
          <a:prstGeom prst="rect">
            <a:avLst/>
          </a:prstGeom>
        </p:spPr>
      </p:pic>
      <p:pic>
        <p:nvPicPr>
          <p:cNvPr id="13" name="Picture 12">
            <a:extLst>
              <a:ext uri="{FF2B5EF4-FFF2-40B4-BE49-F238E27FC236}">
                <a16:creationId xmlns:a16="http://schemas.microsoft.com/office/drawing/2014/main" id="{19C8E3D8-25EF-3445-84CA-AFE07920EB35}"/>
              </a:ext>
            </a:extLst>
          </p:cNvPr>
          <p:cNvPicPr>
            <a:picLocks noChangeAspect="1"/>
          </p:cNvPicPr>
          <p:nvPr/>
        </p:nvPicPr>
        <p:blipFill>
          <a:blip r:embed="rId4"/>
          <a:stretch>
            <a:fillRect/>
          </a:stretch>
        </p:blipFill>
        <p:spPr>
          <a:xfrm>
            <a:off x="6711727" y="3209522"/>
            <a:ext cx="3949991" cy="3568718"/>
          </a:xfrm>
          <a:prstGeom prst="rect">
            <a:avLst/>
          </a:prstGeom>
        </p:spPr>
      </p:pic>
    </p:spTree>
    <p:extLst>
      <p:ext uri="{BB962C8B-B14F-4D97-AF65-F5344CB8AC3E}">
        <p14:creationId xmlns:p14="http://schemas.microsoft.com/office/powerpoint/2010/main" val="23246719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Line plots</a:t>
            </a:r>
            <a:endParaRPr lang="en-US" b="1" dirty="0">
              <a:latin typeface="+mn-lt"/>
            </a:endParaRPr>
          </a:p>
        </p:txBody>
      </p:sp>
      <p:sp>
        <p:nvSpPr>
          <p:cNvPr id="9" name="TextBox 8">
            <a:extLst>
              <a:ext uri="{FF2B5EF4-FFF2-40B4-BE49-F238E27FC236}">
                <a16:creationId xmlns:a16="http://schemas.microsoft.com/office/drawing/2014/main" id="{F8176BD4-3041-2046-A237-223FC3FD00FA}"/>
              </a:ext>
            </a:extLst>
          </p:cNvPr>
          <p:cNvSpPr txBox="1"/>
          <p:nvPr/>
        </p:nvSpPr>
        <p:spPr>
          <a:xfrm>
            <a:off x="838200" y="1854305"/>
            <a:ext cx="5621246" cy="338554"/>
          </a:xfrm>
          <a:prstGeom prst="rect">
            <a:avLst/>
          </a:prstGeom>
          <a:solidFill>
            <a:srgbClr val="F7F4EC"/>
          </a:solidFill>
        </p:spPr>
        <p:txBody>
          <a:bodyPr wrap="square">
            <a:spAutoFit/>
          </a:bodyPr>
          <a:lstStyle/>
          <a:p>
            <a:r>
              <a:rPr lang="en-ID" sz="1600" dirty="0" err="1">
                <a:solidFill>
                  <a:srgbClr val="383A42"/>
                </a:solidFill>
                <a:latin typeface="Menlo" panose="020B0609030804020204" pitchFamily="49" charset="0"/>
              </a:rPr>
              <a:t>s</a:t>
            </a:r>
            <a:r>
              <a:rPr lang="en-ID" sz="1600" b="0" dirty="0" err="1">
                <a:solidFill>
                  <a:srgbClr val="383A42"/>
                </a:solidFill>
                <a:effectLst/>
                <a:latin typeface="Menlo" panose="020B0609030804020204" pitchFamily="49" charset="0"/>
              </a:rPr>
              <a:t>ully.head</a:t>
            </a:r>
            <a:r>
              <a:rPr lang="en-ID" sz="1600" b="0" dirty="0">
                <a:solidFill>
                  <a:srgbClr val="383A42"/>
                </a:solidFill>
                <a:effectLst/>
                <a:latin typeface="Menlo" panose="020B0609030804020204" pitchFamily="49" charset="0"/>
              </a:rPr>
              <a:t>()</a:t>
            </a:r>
          </a:p>
        </p:txBody>
      </p:sp>
      <p:sp>
        <p:nvSpPr>
          <p:cNvPr id="8" name="TextBox 7">
            <a:extLst>
              <a:ext uri="{FF2B5EF4-FFF2-40B4-BE49-F238E27FC236}">
                <a16:creationId xmlns:a16="http://schemas.microsoft.com/office/drawing/2014/main" id="{4C11191B-FAC5-8045-AF15-5138F92D3B8B}"/>
              </a:ext>
            </a:extLst>
          </p:cNvPr>
          <p:cNvSpPr txBox="1"/>
          <p:nvPr/>
        </p:nvSpPr>
        <p:spPr>
          <a:xfrm>
            <a:off x="6888671" y="1854305"/>
            <a:ext cx="4929993" cy="1077218"/>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sz="1600" b="0" dirty="0" err="1">
                <a:solidFill>
                  <a:srgbClr val="383A42"/>
                </a:solidFill>
                <a:effectLst/>
                <a:latin typeface="Menlo" panose="020B0609030804020204" pitchFamily="49" charset="0"/>
              </a:rPr>
              <a:t>sully.plot</a:t>
            </a:r>
            <a:r>
              <a:rPr lang="en-ID" sz="1600" b="0" dirty="0">
                <a:solidFill>
                  <a:srgbClr val="383A42"/>
                </a:solidFill>
                <a:effectLst/>
                <a:latin typeface="Menlo" panose="020B0609030804020204" pitchFamily="49" charset="0"/>
              </a:rPr>
              <a:t>(</a:t>
            </a:r>
            <a:r>
              <a:rPr lang="en-ID" sz="1600" b="0" dirty="0">
                <a:solidFill>
                  <a:srgbClr val="986801"/>
                </a:solidFill>
                <a:effectLst/>
                <a:latin typeface="Menlo" panose="020B0609030804020204" pitchFamily="49" charset="0"/>
              </a:rPr>
              <a:t>x</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"date"</a:t>
            </a:r>
            <a:r>
              <a:rPr lang="en-ID" sz="1600" b="0" dirty="0">
                <a:solidFill>
                  <a:srgbClr val="383A42"/>
                </a:solidFill>
                <a:effectLst/>
                <a:latin typeface="Menlo" panose="020B0609030804020204" pitchFamily="49" charset="0"/>
              </a:rPr>
              <a:t>, </a:t>
            </a:r>
          </a:p>
          <a:p>
            <a:r>
              <a:rPr lang="en-ID" sz="1600" b="0" dirty="0">
                <a:solidFill>
                  <a:srgbClr val="986801"/>
                </a:solidFill>
                <a:effectLst/>
                <a:latin typeface="Menlo" panose="020B0609030804020204" pitchFamily="49" charset="0"/>
              </a:rPr>
              <a:t>	y</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a:t>
            </a:r>
            <a:r>
              <a:rPr lang="en-ID" sz="1600" b="0" dirty="0" err="1">
                <a:solidFill>
                  <a:srgbClr val="50A14F"/>
                </a:solidFill>
                <a:effectLst/>
                <a:latin typeface="Menlo" panose="020B0609030804020204" pitchFamily="49" charset="0"/>
              </a:rPr>
              <a:t>weight_kg</a:t>
            </a:r>
            <a:r>
              <a:rPr lang="en-ID" sz="1600" b="0" dirty="0">
                <a:solidFill>
                  <a:srgbClr val="50A14F"/>
                </a:solidFill>
                <a:effectLst/>
                <a:latin typeface="Menlo" panose="020B0609030804020204" pitchFamily="49" charset="0"/>
              </a:rPr>
              <a:t>"</a:t>
            </a:r>
            <a:r>
              <a:rPr lang="en-ID" sz="1600" b="0" dirty="0">
                <a:solidFill>
                  <a:srgbClr val="383A42"/>
                </a:solidFill>
                <a:effectLst/>
                <a:latin typeface="Menlo" panose="020B0609030804020204" pitchFamily="49" charset="0"/>
              </a:rPr>
              <a:t>,</a:t>
            </a:r>
          </a:p>
          <a:p>
            <a:r>
              <a:rPr lang="en-ID" sz="1600" b="0" dirty="0">
                <a:solidFill>
                  <a:srgbClr val="986801"/>
                </a:solidFill>
                <a:effectLst/>
                <a:latin typeface="Menlo" panose="020B0609030804020204" pitchFamily="49" charset="0"/>
              </a:rPr>
              <a:t>	kind</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"line"</a:t>
            </a:r>
            <a:r>
              <a:rPr lang="en-ID" sz="1600" b="0" dirty="0">
                <a:solidFill>
                  <a:srgbClr val="383A42"/>
                </a:solidFill>
                <a:effectLst/>
                <a:latin typeface="Menlo" panose="020B0609030804020204" pitchFamily="49" charset="0"/>
              </a:rPr>
              <a:t>)</a:t>
            </a:r>
          </a:p>
          <a:p>
            <a:r>
              <a:rPr lang="en-ID" sz="1600" b="0" dirty="0" err="1">
                <a:solidFill>
                  <a:srgbClr val="383A42"/>
                </a:solidFill>
                <a:effectLst/>
                <a:latin typeface="Menlo" panose="020B0609030804020204" pitchFamily="49" charset="0"/>
              </a:rPr>
              <a:t>plt.show</a:t>
            </a:r>
            <a:r>
              <a:rPr lang="en-ID" sz="1600" b="0" dirty="0">
                <a:solidFill>
                  <a:srgbClr val="383A42"/>
                </a:solidFill>
                <a:effectLst/>
                <a:latin typeface="Menlo" panose="020B0609030804020204" pitchFamily="49" charset="0"/>
              </a:rPr>
              <a:t>()</a:t>
            </a:r>
          </a:p>
        </p:txBody>
      </p:sp>
      <p:pic>
        <p:nvPicPr>
          <p:cNvPr id="4" name="Picture 3">
            <a:extLst>
              <a:ext uri="{FF2B5EF4-FFF2-40B4-BE49-F238E27FC236}">
                <a16:creationId xmlns:a16="http://schemas.microsoft.com/office/drawing/2014/main" id="{814F5F72-1310-A54D-9BC8-24C228458BFB}"/>
              </a:ext>
            </a:extLst>
          </p:cNvPr>
          <p:cNvPicPr>
            <a:picLocks noChangeAspect="1"/>
          </p:cNvPicPr>
          <p:nvPr/>
        </p:nvPicPr>
        <p:blipFill>
          <a:blip r:embed="rId3"/>
          <a:stretch>
            <a:fillRect/>
          </a:stretch>
        </p:blipFill>
        <p:spPr>
          <a:xfrm>
            <a:off x="838200" y="2396413"/>
            <a:ext cx="5621246" cy="2268729"/>
          </a:xfrm>
          <a:prstGeom prst="rect">
            <a:avLst/>
          </a:prstGeom>
        </p:spPr>
      </p:pic>
      <p:pic>
        <p:nvPicPr>
          <p:cNvPr id="5" name="Picture 4">
            <a:extLst>
              <a:ext uri="{FF2B5EF4-FFF2-40B4-BE49-F238E27FC236}">
                <a16:creationId xmlns:a16="http://schemas.microsoft.com/office/drawing/2014/main" id="{05787065-1540-DE43-9CA5-2A54D37DBB7B}"/>
              </a:ext>
            </a:extLst>
          </p:cNvPr>
          <p:cNvPicPr>
            <a:picLocks noChangeAspect="1"/>
          </p:cNvPicPr>
          <p:nvPr/>
        </p:nvPicPr>
        <p:blipFill>
          <a:blip r:embed="rId4"/>
          <a:stretch>
            <a:fillRect/>
          </a:stretch>
        </p:blipFill>
        <p:spPr>
          <a:xfrm>
            <a:off x="6888671" y="3132567"/>
            <a:ext cx="4611459" cy="3458594"/>
          </a:xfrm>
          <a:prstGeom prst="rect">
            <a:avLst/>
          </a:prstGeom>
        </p:spPr>
      </p:pic>
    </p:spTree>
    <p:extLst>
      <p:ext uri="{BB962C8B-B14F-4D97-AF65-F5344CB8AC3E}">
        <p14:creationId xmlns:p14="http://schemas.microsoft.com/office/powerpoint/2010/main" val="19477881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What’s missing value?</a:t>
            </a:r>
            <a:endParaRPr lang="en-US" b="1" dirty="0">
              <a:latin typeface="+mn-lt"/>
            </a:endParaRPr>
          </a:p>
        </p:txBody>
      </p:sp>
      <p:pic>
        <p:nvPicPr>
          <p:cNvPr id="3" name="Picture 2">
            <a:extLst>
              <a:ext uri="{FF2B5EF4-FFF2-40B4-BE49-F238E27FC236}">
                <a16:creationId xmlns:a16="http://schemas.microsoft.com/office/drawing/2014/main" id="{DBB1ABD5-CBEE-0049-BE76-3553453C2B68}"/>
              </a:ext>
            </a:extLst>
          </p:cNvPr>
          <p:cNvPicPr>
            <a:picLocks noChangeAspect="1"/>
          </p:cNvPicPr>
          <p:nvPr/>
        </p:nvPicPr>
        <p:blipFill>
          <a:blip r:embed="rId3"/>
          <a:stretch>
            <a:fillRect/>
          </a:stretch>
        </p:blipFill>
        <p:spPr>
          <a:xfrm>
            <a:off x="910620" y="1690688"/>
            <a:ext cx="10370760" cy="4486874"/>
          </a:xfrm>
          <a:prstGeom prst="rect">
            <a:avLst/>
          </a:prstGeom>
        </p:spPr>
      </p:pic>
    </p:spTree>
    <p:extLst>
      <p:ext uri="{BB962C8B-B14F-4D97-AF65-F5344CB8AC3E}">
        <p14:creationId xmlns:p14="http://schemas.microsoft.com/office/powerpoint/2010/main" val="3856803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Missing values in pandas </a:t>
            </a:r>
            <a:r>
              <a:rPr lang="en-ID" b="1" dirty="0" err="1">
                <a:latin typeface="+mn-lt"/>
              </a:rPr>
              <a:t>DataFrames</a:t>
            </a:r>
            <a:endParaRPr lang="en-US" b="1" dirty="0">
              <a:latin typeface="+mn-lt"/>
            </a:endParaRPr>
          </a:p>
        </p:txBody>
      </p:sp>
      <p:sp>
        <p:nvSpPr>
          <p:cNvPr id="7" name="Rectangle 6">
            <a:extLst>
              <a:ext uri="{FF2B5EF4-FFF2-40B4-BE49-F238E27FC236}">
                <a16:creationId xmlns:a16="http://schemas.microsoft.com/office/drawing/2014/main" id="{D0C6081A-21ED-5441-8409-B34087D42228}"/>
              </a:ext>
            </a:extLst>
          </p:cNvPr>
          <p:cNvSpPr/>
          <p:nvPr/>
        </p:nvSpPr>
        <p:spPr>
          <a:xfrm>
            <a:off x="838200" y="1878598"/>
            <a:ext cx="10045700" cy="657568"/>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pic>
        <p:nvPicPr>
          <p:cNvPr id="3" name="Picture 2">
            <a:extLst>
              <a:ext uri="{FF2B5EF4-FFF2-40B4-BE49-F238E27FC236}">
                <a16:creationId xmlns:a16="http://schemas.microsoft.com/office/drawing/2014/main" id="{81BF164D-8238-2440-B90E-F67DA16B8DDC}"/>
              </a:ext>
            </a:extLst>
          </p:cNvPr>
          <p:cNvPicPr>
            <a:picLocks noChangeAspect="1"/>
          </p:cNvPicPr>
          <p:nvPr/>
        </p:nvPicPr>
        <p:blipFill>
          <a:blip r:embed="rId3"/>
          <a:stretch>
            <a:fillRect/>
          </a:stretch>
        </p:blipFill>
        <p:spPr>
          <a:xfrm>
            <a:off x="838201" y="2820899"/>
            <a:ext cx="10045700" cy="2965753"/>
          </a:xfrm>
          <a:prstGeom prst="rect">
            <a:avLst/>
          </a:prstGeom>
        </p:spPr>
      </p:pic>
    </p:spTree>
    <p:extLst>
      <p:ext uri="{BB962C8B-B14F-4D97-AF65-F5344CB8AC3E}">
        <p14:creationId xmlns:p14="http://schemas.microsoft.com/office/powerpoint/2010/main" val="29875588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Detecting missing values</a:t>
            </a:r>
            <a:endParaRPr lang="en-US" b="1" dirty="0">
              <a:latin typeface="+mn-lt"/>
            </a:endParaRPr>
          </a:p>
        </p:txBody>
      </p:sp>
      <p:sp>
        <p:nvSpPr>
          <p:cNvPr id="7" name="Rectangle 6">
            <a:extLst>
              <a:ext uri="{FF2B5EF4-FFF2-40B4-BE49-F238E27FC236}">
                <a16:creationId xmlns:a16="http://schemas.microsoft.com/office/drawing/2014/main" id="{D0C6081A-21ED-5441-8409-B34087D42228}"/>
              </a:ext>
            </a:extLst>
          </p:cNvPr>
          <p:cNvSpPr/>
          <p:nvPr/>
        </p:nvSpPr>
        <p:spPr>
          <a:xfrm>
            <a:off x="838200" y="1878598"/>
            <a:ext cx="10045700" cy="657568"/>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dataframe.isna</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E03393FC-F604-DD4C-8617-36C4452DFB3A}"/>
              </a:ext>
            </a:extLst>
          </p:cNvPr>
          <p:cNvPicPr>
            <a:picLocks noChangeAspect="1"/>
          </p:cNvPicPr>
          <p:nvPr/>
        </p:nvPicPr>
        <p:blipFill>
          <a:blip r:embed="rId3"/>
          <a:stretch>
            <a:fillRect/>
          </a:stretch>
        </p:blipFill>
        <p:spPr>
          <a:xfrm>
            <a:off x="838200" y="2848635"/>
            <a:ext cx="10195594" cy="2982822"/>
          </a:xfrm>
          <a:prstGeom prst="rect">
            <a:avLst/>
          </a:prstGeom>
        </p:spPr>
      </p:pic>
    </p:spTree>
    <p:extLst>
      <p:ext uri="{BB962C8B-B14F-4D97-AF65-F5344CB8AC3E}">
        <p14:creationId xmlns:p14="http://schemas.microsoft.com/office/powerpoint/2010/main" val="213805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Detecting any missing values</a:t>
            </a:r>
            <a:endParaRPr lang="en-US" b="1" dirty="0">
              <a:latin typeface="+mn-lt"/>
            </a:endParaRPr>
          </a:p>
        </p:txBody>
      </p:sp>
      <p:sp>
        <p:nvSpPr>
          <p:cNvPr id="7" name="Rectangle 6">
            <a:extLst>
              <a:ext uri="{FF2B5EF4-FFF2-40B4-BE49-F238E27FC236}">
                <a16:creationId xmlns:a16="http://schemas.microsoft.com/office/drawing/2014/main" id="{D0C6081A-21ED-5441-8409-B34087D42228}"/>
              </a:ext>
            </a:extLst>
          </p:cNvPr>
          <p:cNvSpPr/>
          <p:nvPr/>
        </p:nvSpPr>
        <p:spPr>
          <a:xfrm>
            <a:off x="838200" y="1878598"/>
            <a:ext cx="10045700" cy="559802"/>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dataframe.isna</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b="1" dirty="0">
                <a:solidFill>
                  <a:srgbClr val="00B050"/>
                </a:solidFill>
                <a:latin typeface="Menlo" panose="020B0609030804020204" pitchFamily="49" charset="0"/>
                <a:ea typeface="Menlo" panose="020B0609030804020204" pitchFamily="49" charset="0"/>
                <a:cs typeface="Menlo" panose="020B0609030804020204" pitchFamily="49" charset="0"/>
              </a:rPr>
              <a:t>any</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E753BF51-299C-694B-9E3E-3EB7915BB854}"/>
              </a:ext>
            </a:extLst>
          </p:cNvPr>
          <p:cNvPicPr>
            <a:picLocks noChangeAspect="1"/>
          </p:cNvPicPr>
          <p:nvPr/>
        </p:nvPicPr>
        <p:blipFill>
          <a:blip r:embed="rId3"/>
          <a:stretch>
            <a:fillRect/>
          </a:stretch>
        </p:blipFill>
        <p:spPr>
          <a:xfrm>
            <a:off x="838200" y="2626310"/>
            <a:ext cx="10058400" cy="2616200"/>
          </a:xfrm>
          <a:prstGeom prst="rect">
            <a:avLst/>
          </a:prstGeom>
        </p:spPr>
      </p:pic>
    </p:spTree>
    <p:extLst>
      <p:ext uri="{BB962C8B-B14F-4D97-AF65-F5344CB8AC3E}">
        <p14:creationId xmlns:p14="http://schemas.microsoft.com/office/powerpoint/2010/main" val="1512648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Counting missing values</a:t>
            </a:r>
            <a:endParaRPr lang="en-US" b="1" dirty="0">
              <a:latin typeface="+mn-lt"/>
            </a:endParaRPr>
          </a:p>
        </p:txBody>
      </p:sp>
      <p:sp>
        <p:nvSpPr>
          <p:cNvPr id="7" name="Rectangle 6">
            <a:extLst>
              <a:ext uri="{FF2B5EF4-FFF2-40B4-BE49-F238E27FC236}">
                <a16:creationId xmlns:a16="http://schemas.microsoft.com/office/drawing/2014/main" id="{D0C6081A-21ED-5441-8409-B34087D42228}"/>
              </a:ext>
            </a:extLst>
          </p:cNvPr>
          <p:cNvSpPr/>
          <p:nvPr/>
        </p:nvSpPr>
        <p:spPr>
          <a:xfrm>
            <a:off x="838200" y="1878598"/>
            <a:ext cx="10045700" cy="52322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dataframe.isna</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b="1" dirty="0">
                <a:solidFill>
                  <a:srgbClr val="00B050"/>
                </a:solidFill>
                <a:latin typeface="Menlo" panose="020B0609030804020204" pitchFamily="49" charset="0"/>
                <a:ea typeface="Menlo" panose="020B0609030804020204" pitchFamily="49" charset="0"/>
                <a:cs typeface="Menlo" panose="020B0609030804020204" pitchFamily="49" charset="0"/>
              </a:rPr>
              <a:t>sum</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F1548A29-B58F-3F4F-A468-F4334C5D7494}"/>
              </a:ext>
            </a:extLst>
          </p:cNvPr>
          <p:cNvPicPr>
            <a:picLocks noChangeAspect="1"/>
          </p:cNvPicPr>
          <p:nvPr/>
        </p:nvPicPr>
        <p:blipFill>
          <a:blip r:embed="rId3"/>
          <a:stretch>
            <a:fillRect/>
          </a:stretch>
        </p:blipFill>
        <p:spPr>
          <a:xfrm>
            <a:off x="838200" y="2589734"/>
            <a:ext cx="10020300" cy="2590800"/>
          </a:xfrm>
          <a:prstGeom prst="rect">
            <a:avLst/>
          </a:prstGeom>
        </p:spPr>
      </p:pic>
    </p:spTree>
    <p:extLst>
      <p:ext uri="{BB962C8B-B14F-4D97-AF65-F5344CB8AC3E}">
        <p14:creationId xmlns:p14="http://schemas.microsoft.com/office/powerpoint/2010/main" val="80172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831" y="173525"/>
            <a:ext cx="8468636" cy="602205"/>
          </a:xfrm>
          <a:prstGeom prst="rect">
            <a:avLst/>
          </a:prstGeom>
        </p:spPr>
        <p:txBody>
          <a:bodyPr vert="horz" wrap="square" lIns="0" tIns="11927" rIns="0" bIns="0" rtlCol="0">
            <a:spAutoFit/>
          </a:bodyPr>
          <a:lstStyle/>
          <a:p>
            <a:pPr marL="9939">
              <a:spcBef>
                <a:spcPts val="94"/>
              </a:spcBef>
            </a:pPr>
            <a:r>
              <a:rPr sz="3522" spc="-117" dirty="0"/>
              <a:t>p</a:t>
            </a:r>
            <a:r>
              <a:rPr sz="3522" spc="157" dirty="0"/>
              <a:t>a</a:t>
            </a:r>
            <a:r>
              <a:rPr sz="3522" spc="-176" dirty="0"/>
              <a:t>n</a:t>
            </a:r>
            <a:r>
              <a:rPr sz="3522" spc="-133" dirty="0"/>
              <a:t>d</a:t>
            </a:r>
            <a:r>
              <a:rPr sz="3522" spc="157" dirty="0"/>
              <a:t>a</a:t>
            </a:r>
            <a:r>
              <a:rPr sz="3522" spc="-164" dirty="0"/>
              <a:t>s</a:t>
            </a:r>
            <a:r>
              <a:rPr sz="3522" spc="-207" dirty="0"/>
              <a:t> </a:t>
            </a:r>
            <a:r>
              <a:rPr sz="3522" spc="-70" dirty="0"/>
              <a:t>i</a:t>
            </a:r>
            <a:r>
              <a:rPr sz="3522" spc="-164" dirty="0"/>
              <a:t>s</a:t>
            </a:r>
            <a:r>
              <a:rPr sz="3522" spc="-207" dirty="0"/>
              <a:t> </a:t>
            </a:r>
            <a:r>
              <a:rPr sz="3522" spc="-164" dirty="0"/>
              <a:t>b</a:t>
            </a:r>
            <a:r>
              <a:rPr sz="3835" spc="-121" dirty="0">
                <a:latin typeface="Arial"/>
                <a:cs typeface="Arial"/>
              </a:rPr>
              <a:t>u</a:t>
            </a:r>
            <a:r>
              <a:rPr sz="3522" spc="-70" dirty="0"/>
              <a:t>i</a:t>
            </a:r>
            <a:r>
              <a:rPr sz="3522" spc="-168" dirty="0"/>
              <a:t>l</a:t>
            </a:r>
            <a:r>
              <a:rPr sz="3522" spc="31" dirty="0"/>
              <a:t>t</a:t>
            </a:r>
            <a:r>
              <a:rPr sz="3522" spc="-207" dirty="0"/>
              <a:t> </a:t>
            </a:r>
            <a:r>
              <a:rPr sz="3522" spc="-176" dirty="0"/>
              <a:t>o</a:t>
            </a:r>
            <a:r>
              <a:rPr sz="3522" spc="-106" dirty="0"/>
              <a:t>n</a:t>
            </a:r>
            <a:r>
              <a:rPr sz="3522" spc="-207" dirty="0"/>
              <a:t> </a:t>
            </a:r>
            <a:r>
              <a:rPr sz="3522" spc="20" dirty="0"/>
              <a:t>N</a:t>
            </a:r>
            <a:r>
              <a:rPr sz="3835" spc="-121" dirty="0">
                <a:latin typeface="Arial"/>
                <a:cs typeface="Arial"/>
              </a:rPr>
              <a:t>u</a:t>
            </a:r>
            <a:r>
              <a:rPr sz="3522" spc="-141" dirty="0"/>
              <a:t>m</a:t>
            </a:r>
            <a:r>
              <a:rPr sz="3522" spc="184" dirty="0"/>
              <a:t>P</a:t>
            </a:r>
            <a:r>
              <a:rPr sz="3835" spc="179" dirty="0">
                <a:latin typeface="Arial"/>
                <a:cs typeface="Arial"/>
              </a:rPr>
              <a:t>y</a:t>
            </a:r>
            <a:r>
              <a:rPr sz="3835" spc="-160" dirty="0">
                <a:latin typeface="Arial"/>
                <a:cs typeface="Arial"/>
              </a:rPr>
              <a:t> </a:t>
            </a:r>
            <a:r>
              <a:rPr sz="3522" spc="157" dirty="0"/>
              <a:t>a</a:t>
            </a:r>
            <a:r>
              <a:rPr sz="3522" spc="-176" dirty="0"/>
              <a:t>n</a:t>
            </a:r>
            <a:r>
              <a:rPr sz="3522" spc="-59" dirty="0"/>
              <a:t>d</a:t>
            </a:r>
            <a:r>
              <a:rPr sz="3522" spc="-207" dirty="0"/>
              <a:t> </a:t>
            </a:r>
            <a:r>
              <a:rPr sz="3522" spc="203" dirty="0"/>
              <a:t>M</a:t>
            </a:r>
            <a:r>
              <a:rPr sz="3522" spc="157" dirty="0"/>
              <a:t>a</a:t>
            </a:r>
            <a:r>
              <a:rPr sz="3522" spc="-35" dirty="0"/>
              <a:t>t</a:t>
            </a:r>
            <a:r>
              <a:rPr sz="3522" spc="-125" dirty="0"/>
              <a:t>p</a:t>
            </a:r>
            <a:r>
              <a:rPr sz="3522" spc="-172" dirty="0"/>
              <a:t>lo</a:t>
            </a:r>
            <a:r>
              <a:rPr sz="3522" spc="-35" dirty="0"/>
              <a:t>t</a:t>
            </a:r>
            <a:r>
              <a:rPr sz="3522" spc="-164" dirty="0"/>
              <a:t>l</a:t>
            </a:r>
            <a:r>
              <a:rPr sz="3522" spc="-70" dirty="0"/>
              <a:t>i</a:t>
            </a:r>
            <a:r>
              <a:rPr sz="3522" spc="-59" dirty="0"/>
              <a:t>b</a:t>
            </a:r>
            <a:endParaRPr sz="3522">
              <a:latin typeface="Arial"/>
              <a:cs typeface="Arial"/>
            </a:endParaRPr>
          </a:p>
        </p:txBody>
      </p:sp>
      <p:pic>
        <p:nvPicPr>
          <p:cNvPr id="3" name="object 3"/>
          <p:cNvPicPr/>
          <p:nvPr/>
        </p:nvPicPr>
        <p:blipFill>
          <a:blip r:embed="rId3" cstate="print"/>
          <a:stretch>
            <a:fillRect/>
          </a:stretch>
        </p:blipFill>
        <p:spPr>
          <a:xfrm>
            <a:off x="4381827" y="913157"/>
            <a:ext cx="3428345" cy="5110477"/>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9939" defTabSz="715609">
              <a:lnSpc>
                <a:spcPts val="1757"/>
              </a:lnSpc>
            </a:pPr>
            <a:r>
              <a:rPr spc="-70" dirty="0"/>
              <a:t>DATA</a:t>
            </a:r>
            <a:r>
              <a:rPr spc="-51" dirty="0"/>
              <a:t> </a:t>
            </a:r>
            <a:r>
              <a:rPr spc="27" dirty="0"/>
              <a:t>MANIPULATION</a:t>
            </a:r>
            <a:r>
              <a:rPr spc="-47" dirty="0"/>
              <a:t> </a:t>
            </a:r>
            <a:r>
              <a:rPr spc="43" dirty="0"/>
              <a:t>WITH</a:t>
            </a:r>
            <a:r>
              <a:rPr spc="-47" dirty="0"/>
              <a:t> </a:t>
            </a:r>
            <a:r>
              <a:rPr spc="27" dirty="0"/>
              <a:t>PANDAS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Plotting missing values</a:t>
            </a:r>
            <a:endParaRPr lang="en-US" b="1" dirty="0">
              <a:latin typeface="+mn-lt"/>
            </a:endParaRPr>
          </a:p>
        </p:txBody>
      </p:sp>
      <p:pic>
        <p:nvPicPr>
          <p:cNvPr id="3" name="Picture 2">
            <a:extLst>
              <a:ext uri="{FF2B5EF4-FFF2-40B4-BE49-F238E27FC236}">
                <a16:creationId xmlns:a16="http://schemas.microsoft.com/office/drawing/2014/main" id="{0D58ECCC-8366-8F47-BE91-F14A9DD829CC}"/>
              </a:ext>
            </a:extLst>
          </p:cNvPr>
          <p:cNvPicPr>
            <a:picLocks noChangeAspect="1"/>
          </p:cNvPicPr>
          <p:nvPr/>
        </p:nvPicPr>
        <p:blipFill>
          <a:blip r:embed="rId3"/>
          <a:stretch>
            <a:fillRect/>
          </a:stretch>
        </p:blipFill>
        <p:spPr>
          <a:xfrm>
            <a:off x="3174607" y="2764941"/>
            <a:ext cx="4620538" cy="3727934"/>
          </a:xfrm>
          <a:prstGeom prst="rect">
            <a:avLst/>
          </a:prstGeom>
        </p:spPr>
      </p:pic>
      <p:sp>
        <p:nvSpPr>
          <p:cNvPr id="8" name="TextBox 7">
            <a:extLst>
              <a:ext uri="{FF2B5EF4-FFF2-40B4-BE49-F238E27FC236}">
                <a16:creationId xmlns:a16="http://schemas.microsoft.com/office/drawing/2014/main" id="{8ED1E6CF-8D82-3E4E-A130-F05A6616744D}"/>
              </a:ext>
            </a:extLst>
          </p:cNvPr>
          <p:cNvSpPr txBox="1"/>
          <p:nvPr/>
        </p:nvSpPr>
        <p:spPr>
          <a:xfrm>
            <a:off x="838200" y="1743963"/>
            <a:ext cx="9744456" cy="861774"/>
          </a:xfrm>
          <a:prstGeom prst="rect">
            <a:avLst/>
          </a:prstGeom>
          <a:solidFill>
            <a:srgbClr val="F7F4EC"/>
          </a:solidFill>
        </p:spPr>
        <p:txBody>
          <a:bodyPr wrap="square">
            <a:spAutoFit/>
          </a:bodyPr>
          <a:lstStyle/>
          <a:p>
            <a:r>
              <a:rPr lang="en-ID" sz="1600" b="0" dirty="0">
                <a:solidFill>
                  <a:srgbClr val="A626A4"/>
                </a:solidFill>
                <a:effectLst/>
                <a:latin typeface="Menlo" panose="020B0609030804020204" pitchFamily="49" charset="0"/>
              </a:rPr>
              <a:t>import</a:t>
            </a:r>
            <a:r>
              <a:rPr lang="en-ID" sz="1600" b="0" dirty="0">
                <a:solidFill>
                  <a:srgbClr val="383A42"/>
                </a:solidFill>
                <a:effectLst/>
                <a:latin typeface="Menlo" panose="020B0609030804020204" pitchFamily="49" charset="0"/>
              </a:rPr>
              <a:t> </a:t>
            </a:r>
            <a:r>
              <a:rPr lang="en-ID" sz="1600" b="0" dirty="0" err="1">
                <a:solidFill>
                  <a:srgbClr val="383A42"/>
                </a:solidFill>
                <a:effectLst/>
                <a:latin typeface="Menlo" panose="020B0609030804020204" pitchFamily="49" charset="0"/>
              </a:rPr>
              <a:t>matplotlib.pyplot</a:t>
            </a:r>
            <a:r>
              <a:rPr lang="en-ID" sz="1600" b="0" dirty="0">
                <a:solidFill>
                  <a:srgbClr val="383A42"/>
                </a:solidFill>
                <a:effectLst/>
                <a:latin typeface="Menlo" panose="020B0609030804020204" pitchFamily="49" charset="0"/>
              </a:rPr>
              <a:t> </a:t>
            </a:r>
            <a:r>
              <a:rPr lang="en-ID" sz="1600" b="0" dirty="0">
                <a:solidFill>
                  <a:srgbClr val="A626A4"/>
                </a:solidFill>
                <a:effectLst/>
                <a:latin typeface="Menlo" panose="020B0609030804020204" pitchFamily="49" charset="0"/>
              </a:rPr>
              <a:t>as</a:t>
            </a:r>
            <a:r>
              <a:rPr lang="en-ID" sz="1600" b="0" dirty="0">
                <a:solidFill>
                  <a:srgbClr val="383A42"/>
                </a:solidFill>
                <a:effectLst/>
                <a:latin typeface="Menlo" panose="020B0609030804020204" pitchFamily="49" charset="0"/>
              </a:rPr>
              <a:t> </a:t>
            </a:r>
            <a:r>
              <a:rPr lang="en-ID" sz="1600" b="0" dirty="0" err="1">
                <a:solidFill>
                  <a:srgbClr val="383A42"/>
                </a:solidFill>
                <a:effectLst/>
                <a:latin typeface="Menlo" panose="020B0609030804020204" pitchFamily="49" charset="0"/>
              </a:rPr>
              <a:t>plt</a:t>
            </a:r>
            <a:endParaRPr lang="en-ID" sz="1600" b="0" dirty="0">
              <a:solidFill>
                <a:srgbClr val="383A42"/>
              </a:solidFill>
              <a:effectLst/>
              <a:latin typeface="Menlo" panose="020B0609030804020204" pitchFamily="49" charset="0"/>
            </a:endParaRPr>
          </a:p>
          <a:p>
            <a:r>
              <a:rPr lang="en-ID" sz="1600" b="0" dirty="0" err="1">
                <a:solidFill>
                  <a:srgbClr val="383A42"/>
                </a:solidFill>
                <a:effectLst/>
                <a:latin typeface="Menlo" panose="020B0609030804020204" pitchFamily="49" charset="0"/>
              </a:rPr>
              <a:t>dataframe.isna</a:t>
            </a:r>
            <a:r>
              <a:rPr lang="en-ID" sz="1600" b="0" dirty="0">
                <a:solidFill>
                  <a:srgbClr val="383A42"/>
                </a:solidFill>
                <a:effectLst/>
                <a:latin typeface="Menlo" panose="020B0609030804020204" pitchFamily="49" charset="0"/>
              </a:rPr>
              <a:t>().sum().plot(</a:t>
            </a:r>
            <a:r>
              <a:rPr lang="en-ID" sz="1600" b="0" dirty="0">
                <a:solidFill>
                  <a:srgbClr val="986801"/>
                </a:solidFill>
                <a:effectLst/>
                <a:latin typeface="Menlo" panose="020B0609030804020204" pitchFamily="49" charset="0"/>
              </a:rPr>
              <a:t>kind</a:t>
            </a:r>
            <a:r>
              <a:rPr lang="en-ID" sz="1600" b="0" dirty="0">
                <a:solidFill>
                  <a:srgbClr val="383A42"/>
                </a:solidFill>
                <a:effectLst/>
                <a:latin typeface="Menlo" panose="020B0609030804020204" pitchFamily="49" charset="0"/>
              </a:rPr>
              <a:t>=</a:t>
            </a:r>
            <a:r>
              <a:rPr lang="en-ID" sz="1600" b="0" dirty="0">
                <a:solidFill>
                  <a:srgbClr val="50A14F"/>
                </a:solidFill>
                <a:effectLst/>
                <a:latin typeface="Menlo" panose="020B0609030804020204" pitchFamily="49" charset="0"/>
              </a:rPr>
              <a:t>"bar"</a:t>
            </a:r>
            <a:r>
              <a:rPr lang="en-ID" sz="1600" b="0" dirty="0">
                <a:solidFill>
                  <a:srgbClr val="383A42"/>
                </a:solidFill>
                <a:effectLst/>
                <a:latin typeface="Menlo" panose="020B0609030804020204" pitchFamily="49" charset="0"/>
              </a:rPr>
              <a:t>)</a:t>
            </a:r>
          </a:p>
          <a:p>
            <a:r>
              <a:rPr lang="en-ID" sz="1600" b="0" dirty="0" err="1">
                <a:solidFill>
                  <a:srgbClr val="383A42"/>
                </a:solidFill>
                <a:effectLst/>
                <a:latin typeface="Menlo" panose="020B0609030804020204" pitchFamily="49" charset="0"/>
              </a:rPr>
              <a:t>plt.show</a:t>
            </a:r>
            <a:r>
              <a:rPr lang="en-ID" sz="1600" b="0" dirty="0">
                <a:solidFill>
                  <a:srgbClr val="383A42"/>
                </a:solidFill>
                <a:effectLst/>
                <a:latin typeface="Menlo" panose="020B0609030804020204" pitchFamily="49" charset="0"/>
              </a:rPr>
              <a:t>()</a:t>
            </a:r>
          </a:p>
        </p:txBody>
      </p:sp>
    </p:spTree>
    <p:extLst>
      <p:ext uri="{BB962C8B-B14F-4D97-AF65-F5344CB8AC3E}">
        <p14:creationId xmlns:p14="http://schemas.microsoft.com/office/powerpoint/2010/main" val="24317489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Removing missing values</a:t>
            </a:r>
            <a:endParaRPr lang="en-US" b="1" dirty="0">
              <a:latin typeface="+mn-lt"/>
            </a:endParaRPr>
          </a:p>
        </p:txBody>
      </p:sp>
      <p:pic>
        <p:nvPicPr>
          <p:cNvPr id="4" name="Picture 3">
            <a:extLst>
              <a:ext uri="{FF2B5EF4-FFF2-40B4-BE49-F238E27FC236}">
                <a16:creationId xmlns:a16="http://schemas.microsoft.com/office/drawing/2014/main" id="{5A78647C-112D-7A49-BDF7-677EC5999417}"/>
              </a:ext>
            </a:extLst>
          </p:cNvPr>
          <p:cNvPicPr>
            <a:picLocks noChangeAspect="1"/>
          </p:cNvPicPr>
          <p:nvPr/>
        </p:nvPicPr>
        <p:blipFill>
          <a:blip r:embed="rId3"/>
          <a:stretch>
            <a:fillRect/>
          </a:stretch>
        </p:blipFill>
        <p:spPr>
          <a:xfrm>
            <a:off x="863600" y="2619757"/>
            <a:ext cx="10045700" cy="2209800"/>
          </a:xfrm>
          <a:prstGeom prst="rect">
            <a:avLst/>
          </a:prstGeom>
        </p:spPr>
      </p:pic>
      <p:sp>
        <p:nvSpPr>
          <p:cNvPr id="6" name="Rectangle 5">
            <a:extLst>
              <a:ext uri="{FF2B5EF4-FFF2-40B4-BE49-F238E27FC236}">
                <a16:creationId xmlns:a16="http://schemas.microsoft.com/office/drawing/2014/main" id="{D787C63D-E6EE-4743-952E-48EAD019FB6C}"/>
              </a:ext>
            </a:extLst>
          </p:cNvPr>
          <p:cNvSpPr/>
          <p:nvPr/>
        </p:nvSpPr>
        <p:spPr>
          <a:xfrm>
            <a:off x="838200" y="1741416"/>
            <a:ext cx="10071100" cy="62716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dataframe.dropna</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3248128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Replacing missing values</a:t>
            </a:r>
            <a:endParaRPr lang="en-US" b="1" dirty="0">
              <a:latin typeface="+mn-lt"/>
            </a:endParaRPr>
          </a:p>
        </p:txBody>
      </p:sp>
      <p:sp>
        <p:nvSpPr>
          <p:cNvPr id="6" name="Rectangle 5">
            <a:extLst>
              <a:ext uri="{FF2B5EF4-FFF2-40B4-BE49-F238E27FC236}">
                <a16:creationId xmlns:a16="http://schemas.microsoft.com/office/drawing/2014/main" id="{D787C63D-E6EE-4743-952E-48EAD019FB6C}"/>
              </a:ext>
            </a:extLst>
          </p:cNvPr>
          <p:cNvSpPr/>
          <p:nvPr/>
        </p:nvSpPr>
        <p:spPr>
          <a:xfrm>
            <a:off x="838200" y="1741416"/>
            <a:ext cx="10071100" cy="62716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solidFill>
                  <a:schemeClr val="tx1"/>
                </a:solidFill>
                <a:latin typeface="Menlo" panose="020B0609030804020204" pitchFamily="49" charset="0"/>
                <a:ea typeface="Menlo" panose="020B0609030804020204" pitchFamily="49" charset="0"/>
                <a:cs typeface="Menlo" panose="020B0609030804020204" pitchFamily="49" charset="0"/>
              </a:rPr>
              <a:t>dataframe.fillna</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dirty="0">
                <a:solidFill>
                  <a:srgbClr val="FF0000"/>
                </a:solidFill>
                <a:latin typeface="Menlo" panose="020B0609030804020204" pitchFamily="49" charset="0"/>
                <a:ea typeface="Menlo" panose="020B0609030804020204" pitchFamily="49" charset="0"/>
                <a:cs typeface="Menlo" panose="020B0609030804020204" pitchFamily="49" charset="0"/>
              </a:rPr>
              <a:t>0</a:t>
            </a:r>
            <a:r>
              <a:rPr lang="en-ID"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44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949E3ECB-3F5A-9A4B-84A1-218151EB97EC}"/>
              </a:ext>
            </a:extLst>
          </p:cNvPr>
          <p:cNvPicPr>
            <a:picLocks noChangeAspect="1"/>
          </p:cNvPicPr>
          <p:nvPr/>
        </p:nvPicPr>
        <p:blipFill>
          <a:blip r:embed="rId3"/>
          <a:stretch>
            <a:fillRect/>
          </a:stretch>
        </p:blipFill>
        <p:spPr>
          <a:xfrm>
            <a:off x="838200" y="2723896"/>
            <a:ext cx="10071100" cy="2946400"/>
          </a:xfrm>
          <a:prstGeom prst="rect">
            <a:avLst/>
          </a:prstGeom>
        </p:spPr>
      </p:pic>
    </p:spTree>
    <p:extLst>
      <p:ext uri="{BB962C8B-B14F-4D97-AF65-F5344CB8AC3E}">
        <p14:creationId xmlns:p14="http://schemas.microsoft.com/office/powerpoint/2010/main" val="4052875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a:xfrm>
            <a:off x="838200" y="2766218"/>
            <a:ext cx="10515600" cy="1325563"/>
          </a:xfrm>
        </p:spPr>
        <p:txBody>
          <a:bodyPr/>
          <a:lstStyle/>
          <a:p>
            <a:pPr algn="ctr"/>
            <a:r>
              <a:rPr lang="en-ID" b="1" dirty="0">
                <a:latin typeface="+mn-lt"/>
              </a:rPr>
              <a:t>Creating </a:t>
            </a:r>
            <a:r>
              <a:rPr lang="en-ID" b="1" dirty="0" err="1">
                <a:latin typeface="+mn-lt"/>
              </a:rPr>
              <a:t>DataFrames</a:t>
            </a:r>
            <a:endParaRPr lang="en-US" b="1" dirty="0">
              <a:latin typeface="+mn-lt"/>
            </a:endParaRPr>
          </a:p>
        </p:txBody>
      </p:sp>
      <p:sp>
        <p:nvSpPr>
          <p:cNvPr id="5" name="TextBox 4">
            <a:extLst>
              <a:ext uri="{FF2B5EF4-FFF2-40B4-BE49-F238E27FC236}">
                <a16:creationId xmlns:a16="http://schemas.microsoft.com/office/drawing/2014/main" id="{7D2537BA-9B16-B947-A133-5D19F8DC6DBD}"/>
              </a:ext>
            </a:extLst>
          </p:cNvPr>
          <p:cNvSpPr txBox="1"/>
          <p:nvPr/>
        </p:nvSpPr>
        <p:spPr>
          <a:xfrm>
            <a:off x="2011680" y="4965895"/>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20455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Dictionaries</a:t>
            </a:r>
            <a:endParaRPr lang="en-US" b="1" dirty="0">
              <a:latin typeface="+mn-lt"/>
            </a:endParaRPr>
          </a:p>
        </p:txBody>
      </p:sp>
      <p:sp>
        <p:nvSpPr>
          <p:cNvPr id="8" name="TextBox 7">
            <a:extLst>
              <a:ext uri="{FF2B5EF4-FFF2-40B4-BE49-F238E27FC236}">
                <a16:creationId xmlns:a16="http://schemas.microsoft.com/office/drawing/2014/main" id="{3D00042F-F4FF-B147-9CF7-9F4ED0BBF50A}"/>
              </a:ext>
            </a:extLst>
          </p:cNvPr>
          <p:cNvSpPr txBox="1"/>
          <p:nvPr/>
        </p:nvSpPr>
        <p:spPr>
          <a:xfrm>
            <a:off x="6096000" y="1841659"/>
            <a:ext cx="4962144" cy="1323439"/>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sz="1600" b="0" dirty="0" err="1">
                <a:solidFill>
                  <a:srgbClr val="383A42"/>
                </a:solidFill>
                <a:effectLst/>
                <a:latin typeface="Menlo" panose="020B0609030804020204" pitchFamily="49" charset="0"/>
              </a:rPr>
              <a:t>my_dict</a:t>
            </a:r>
            <a:r>
              <a:rPr lang="en-ID" sz="1600" b="0" dirty="0">
                <a:solidFill>
                  <a:srgbClr val="383A42"/>
                </a:solidFill>
                <a:effectLst/>
                <a:latin typeface="Menlo" panose="020B0609030804020204" pitchFamily="49" charset="0"/>
              </a:rPr>
              <a:t> = {</a:t>
            </a:r>
          </a:p>
          <a:p>
            <a:r>
              <a:rPr lang="en-ID" sz="1600" dirty="0">
                <a:solidFill>
                  <a:srgbClr val="383A42"/>
                </a:solidFill>
                <a:latin typeface="Menlo" panose="020B0609030804020204" pitchFamily="49" charset="0"/>
              </a:rPr>
              <a:t>	</a:t>
            </a:r>
            <a:r>
              <a:rPr lang="en-ID" sz="1600" b="0" dirty="0">
                <a:solidFill>
                  <a:srgbClr val="50A14F"/>
                </a:solidFill>
                <a:effectLst/>
                <a:latin typeface="Menlo" panose="020B0609030804020204" pitchFamily="49" charset="0"/>
              </a:rPr>
              <a:t>"title"</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"Charlotte's Web"</a:t>
            </a:r>
            <a:r>
              <a:rPr lang="en-ID" sz="1600" b="0" dirty="0">
                <a:solidFill>
                  <a:srgbClr val="383A42"/>
                </a:solidFill>
                <a:effectLst/>
                <a:latin typeface="Menlo" panose="020B0609030804020204" pitchFamily="49" charset="0"/>
              </a:rPr>
              <a:t>,</a:t>
            </a:r>
          </a:p>
          <a:p>
            <a:r>
              <a:rPr lang="en-ID" sz="1600" b="0" dirty="0">
                <a:solidFill>
                  <a:srgbClr val="50A14F"/>
                </a:solidFill>
                <a:effectLst/>
                <a:latin typeface="Menlo" panose="020B0609030804020204" pitchFamily="49" charset="0"/>
              </a:rPr>
              <a:t>	"author"</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"E.B. White"</a:t>
            </a:r>
            <a:r>
              <a:rPr lang="en-ID" sz="1600" b="0" dirty="0">
                <a:solidFill>
                  <a:srgbClr val="383A42"/>
                </a:solidFill>
                <a:effectLst/>
                <a:latin typeface="Menlo" panose="020B0609030804020204" pitchFamily="49" charset="0"/>
              </a:rPr>
              <a:t>,</a:t>
            </a:r>
          </a:p>
          <a:p>
            <a:r>
              <a:rPr lang="en-ID" sz="1600" b="0" dirty="0">
                <a:solidFill>
                  <a:srgbClr val="50A14F"/>
                </a:solidFill>
                <a:effectLst/>
                <a:latin typeface="Menlo" panose="020B0609030804020204" pitchFamily="49" charset="0"/>
              </a:rPr>
              <a:t>	"published"</a:t>
            </a:r>
            <a:r>
              <a:rPr lang="en-ID" sz="1600" b="0" dirty="0">
                <a:solidFill>
                  <a:srgbClr val="383A42"/>
                </a:solidFill>
                <a:effectLst/>
                <a:latin typeface="Menlo" panose="020B0609030804020204" pitchFamily="49" charset="0"/>
              </a:rPr>
              <a:t>: </a:t>
            </a:r>
            <a:r>
              <a:rPr lang="en-ID" sz="1600" b="0" dirty="0">
                <a:solidFill>
                  <a:srgbClr val="986801"/>
                </a:solidFill>
                <a:effectLst/>
                <a:latin typeface="Menlo" panose="020B0609030804020204" pitchFamily="49" charset="0"/>
              </a:rPr>
              <a:t>1952</a:t>
            </a:r>
            <a:endParaRPr lang="en-ID" sz="1600" b="0" dirty="0">
              <a:solidFill>
                <a:srgbClr val="383A42"/>
              </a:solidFill>
              <a:effectLst/>
              <a:latin typeface="Menlo" panose="020B0609030804020204" pitchFamily="49" charset="0"/>
            </a:endParaRPr>
          </a:p>
          <a:p>
            <a:r>
              <a:rPr lang="en-ID" sz="1600" b="0" dirty="0">
                <a:solidFill>
                  <a:srgbClr val="383A42"/>
                </a:solidFill>
                <a:effectLst/>
                <a:latin typeface="Menlo" panose="020B0609030804020204" pitchFamily="49" charset="0"/>
              </a:rPr>
              <a:t>}</a:t>
            </a:r>
          </a:p>
        </p:txBody>
      </p:sp>
      <p:sp>
        <p:nvSpPr>
          <p:cNvPr id="9" name="Rectangle 8">
            <a:extLst>
              <a:ext uri="{FF2B5EF4-FFF2-40B4-BE49-F238E27FC236}">
                <a16:creationId xmlns:a16="http://schemas.microsoft.com/office/drawing/2014/main" id="{B2BDD097-894B-B442-9F13-64EB5310AC33}"/>
              </a:ext>
            </a:extLst>
          </p:cNvPr>
          <p:cNvSpPr/>
          <p:nvPr/>
        </p:nvSpPr>
        <p:spPr>
          <a:xfrm>
            <a:off x="838198" y="3547996"/>
            <a:ext cx="4962143" cy="473174"/>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my_dict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50A14F"/>
                </a:solidFill>
                <a:latin typeface="Menlo" panose="020B0609030804020204" pitchFamily="49" charset="0"/>
              </a:rPr>
              <a:t>key1"</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E315A896-3734-F44D-8103-E8473D2DE23F}"/>
              </a:ext>
            </a:extLst>
          </p:cNvPr>
          <p:cNvSpPr/>
          <p:nvPr/>
        </p:nvSpPr>
        <p:spPr>
          <a:xfrm>
            <a:off x="6096000" y="3547996"/>
            <a:ext cx="4962144" cy="473174"/>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600" dirty="0" err="1">
                <a:solidFill>
                  <a:schemeClr val="tx1"/>
                </a:solidFill>
                <a:latin typeface="Menlo" panose="020B0609030804020204" pitchFamily="49" charset="0"/>
                <a:ea typeface="Menlo" panose="020B0609030804020204" pitchFamily="49" charset="0"/>
                <a:cs typeface="Menlo" panose="020B0609030804020204" pitchFamily="49" charset="0"/>
              </a:rPr>
              <a:t>my_dict</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ID" sz="1600" dirty="0">
                <a:solidFill>
                  <a:srgbClr val="50A14F"/>
                </a:solidFill>
                <a:latin typeface="Menlo" panose="020B0609030804020204" pitchFamily="49" charset="0"/>
              </a:rPr>
              <a:t>"title"</a:t>
            </a:r>
            <a:r>
              <a:rPr lang="en-ID" sz="16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sp>
        <p:nvSpPr>
          <p:cNvPr id="11" name="TextBox 10">
            <a:extLst>
              <a:ext uri="{FF2B5EF4-FFF2-40B4-BE49-F238E27FC236}">
                <a16:creationId xmlns:a16="http://schemas.microsoft.com/office/drawing/2014/main" id="{C4DCE978-D862-434A-9F60-DB1D5960132D}"/>
              </a:ext>
            </a:extLst>
          </p:cNvPr>
          <p:cNvSpPr txBox="1"/>
          <p:nvPr/>
        </p:nvSpPr>
        <p:spPr>
          <a:xfrm>
            <a:off x="838198" y="1834782"/>
            <a:ext cx="4962144" cy="1354217"/>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sz="1600" b="0" dirty="0" err="1">
                <a:solidFill>
                  <a:srgbClr val="383A42"/>
                </a:solidFill>
                <a:effectLst/>
                <a:latin typeface="Menlo" panose="020B0609030804020204" pitchFamily="49" charset="0"/>
              </a:rPr>
              <a:t>my_dict</a:t>
            </a:r>
            <a:r>
              <a:rPr lang="en-ID" sz="1600" b="0" dirty="0">
                <a:solidFill>
                  <a:srgbClr val="383A42"/>
                </a:solidFill>
                <a:effectLst/>
                <a:latin typeface="Menlo" panose="020B0609030804020204" pitchFamily="49" charset="0"/>
              </a:rPr>
              <a:t> = {</a:t>
            </a:r>
          </a:p>
          <a:p>
            <a:pPr lvl="1"/>
            <a:r>
              <a:rPr lang="en-ID" sz="1600" b="0" dirty="0">
                <a:solidFill>
                  <a:srgbClr val="50A14F"/>
                </a:solidFill>
                <a:effectLst/>
                <a:latin typeface="Menlo" panose="020B0609030804020204" pitchFamily="49" charset="0"/>
              </a:rPr>
              <a:t>"key1"</a:t>
            </a:r>
            <a:r>
              <a:rPr lang="en-ID" sz="1600" b="0" dirty="0">
                <a:solidFill>
                  <a:srgbClr val="383A42"/>
                </a:solidFill>
                <a:effectLst/>
                <a:latin typeface="Menlo" panose="020B0609030804020204" pitchFamily="49" charset="0"/>
              </a:rPr>
              <a:t>: value1,</a:t>
            </a:r>
          </a:p>
          <a:p>
            <a:pPr lvl="1"/>
            <a:r>
              <a:rPr lang="en-ID" sz="1600" b="0" dirty="0">
                <a:solidFill>
                  <a:srgbClr val="50A14F"/>
                </a:solidFill>
                <a:effectLst/>
                <a:latin typeface="Menlo" panose="020B0609030804020204" pitchFamily="49" charset="0"/>
              </a:rPr>
              <a:t>"key2"</a:t>
            </a:r>
            <a:r>
              <a:rPr lang="en-ID" sz="1600" b="0" dirty="0">
                <a:solidFill>
                  <a:srgbClr val="383A42"/>
                </a:solidFill>
                <a:effectLst/>
                <a:latin typeface="Menlo" panose="020B0609030804020204" pitchFamily="49" charset="0"/>
              </a:rPr>
              <a:t>: value2,</a:t>
            </a:r>
          </a:p>
          <a:p>
            <a:pPr lvl="1"/>
            <a:r>
              <a:rPr lang="en-ID" sz="1600" b="0" dirty="0">
                <a:solidFill>
                  <a:srgbClr val="50A14F"/>
                </a:solidFill>
                <a:effectLst/>
                <a:latin typeface="Menlo" panose="020B0609030804020204" pitchFamily="49" charset="0"/>
              </a:rPr>
              <a:t>"key3"</a:t>
            </a:r>
            <a:r>
              <a:rPr lang="en-ID" sz="1600" b="0" dirty="0">
                <a:solidFill>
                  <a:srgbClr val="383A42"/>
                </a:solidFill>
                <a:effectLst/>
                <a:latin typeface="Menlo" panose="020B0609030804020204" pitchFamily="49" charset="0"/>
              </a:rPr>
              <a:t>: value3</a:t>
            </a:r>
          </a:p>
          <a:p>
            <a:r>
              <a:rPr lang="en-ID" sz="1600" b="0" dirty="0">
                <a:solidFill>
                  <a:srgbClr val="383A42"/>
                </a:solidFill>
                <a:effectLst/>
                <a:latin typeface="Menlo" panose="020B0609030804020204" pitchFamily="49" charset="0"/>
              </a:rPr>
              <a:t>}</a:t>
            </a:r>
          </a:p>
        </p:txBody>
      </p:sp>
      <p:sp>
        <p:nvSpPr>
          <p:cNvPr id="17" name="Rectangle 16">
            <a:extLst>
              <a:ext uri="{FF2B5EF4-FFF2-40B4-BE49-F238E27FC236}">
                <a16:creationId xmlns:a16="http://schemas.microsoft.com/office/drawing/2014/main" id="{A8193A58-713C-3A4E-9CBA-8306AC3AD5F9}"/>
              </a:ext>
            </a:extLst>
          </p:cNvPr>
          <p:cNvSpPr/>
          <p:nvPr/>
        </p:nvSpPr>
        <p:spPr>
          <a:xfrm>
            <a:off x="838198" y="4261228"/>
            <a:ext cx="4962143" cy="473174"/>
          </a:xfrm>
          <a:prstGeom prst="rect">
            <a:avLst/>
          </a:prstGeom>
          <a:solidFill>
            <a:schemeClr val="tx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600" dirty="0">
                <a:solidFill>
                  <a:schemeClr val="bg1"/>
                </a:solidFill>
                <a:latin typeface="Menlo" panose="020B0609030804020204" pitchFamily="49" charset="0"/>
                <a:ea typeface="Menlo" panose="020B0609030804020204" pitchFamily="49" charset="0"/>
                <a:cs typeface="Menlo" panose="020B0609030804020204" pitchFamily="49" charset="0"/>
              </a:rPr>
              <a:t>value1</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8" name="Rectangle 17">
            <a:extLst>
              <a:ext uri="{FF2B5EF4-FFF2-40B4-BE49-F238E27FC236}">
                <a16:creationId xmlns:a16="http://schemas.microsoft.com/office/drawing/2014/main" id="{0C396FE6-D1C5-F747-9370-7FDF75A16DD2}"/>
              </a:ext>
            </a:extLst>
          </p:cNvPr>
          <p:cNvSpPr/>
          <p:nvPr/>
        </p:nvSpPr>
        <p:spPr>
          <a:xfrm>
            <a:off x="6096000" y="4261228"/>
            <a:ext cx="4962143" cy="473174"/>
          </a:xfrm>
          <a:prstGeom prst="rect">
            <a:avLst/>
          </a:prstGeom>
          <a:solidFill>
            <a:schemeClr val="tx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600" dirty="0">
                <a:solidFill>
                  <a:schemeClr val="bg1"/>
                </a:solidFill>
                <a:latin typeface="Menlo" panose="020B0609030804020204" pitchFamily="49" charset="0"/>
              </a:rPr>
              <a:t>Charlotte's Web</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858895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Creating </a:t>
            </a:r>
            <a:r>
              <a:rPr lang="en-ID" b="1" dirty="0" err="1">
                <a:latin typeface="+mn-lt"/>
              </a:rPr>
              <a:t>DataFrames</a:t>
            </a:r>
            <a:endParaRPr lang="en-US" b="1" dirty="0">
              <a:latin typeface="+mn-lt"/>
            </a:endParaRPr>
          </a:p>
        </p:txBody>
      </p:sp>
      <p:sp>
        <p:nvSpPr>
          <p:cNvPr id="11" name="TextBox 10">
            <a:extLst>
              <a:ext uri="{FF2B5EF4-FFF2-40B4-BE49-F238E27FC236}">
                <a16:creationId xmlns:a16="http://schemas.microsoft.com/office/drawing/2014/main" id="{C4DCE978-D862-434A-9F60-DB1D5960132D}"/>
              </a:ext>
            </a:extLst>
          </p:cNvPr>
          <p:cNvSpPr txBox="1"/>
          <p:nvPr/>
        </p:nvSpPr>
        <p:spPr>
          <a:xfrm>
            <a:off x="838199" y="1841658"/>
            <a:ext cx="4962144" cy="830997"/>
          </a:xfrm>
          <a:prstGeom prst="rect">
            <a:avLst/>
          </a:prstGeom>
          <a:noFill/>
          <a:ln>
            <a:noFill/>
          </a:ln>
        </p:spPr>
        <p:txBody>
          <a:bodyPr wrap="square">
            <a:spAutoFit/>
          </a:bodyPr>
          <a:lstStyle/>
          <a:p>
            <a:r>
              <a:rPr lang="en-ID" sz="1600" b="0" dirty="0">
                <a:solidFill>
                  <a:srgbClr val="383A42"/>
                </a:solidFill>
                <a:effectLst/>
                <a:latin typeface="Menlo" panose="020B0609030804020204" pitchFamily="49" charset="0"/>
              </a:rPr>
              <a:t>From a list of dictionaries</a:t>
            </a:r>
          </a:p>
          <a:p>
            <a:endParaRPr lang="en-ID" sz="1600" dirty="0">
              <a:solidFill>
                <a:srgbClr val="383A42"/>
              </a:solidFill>
              <a:latin typeface="Menlo" panose="020B0609030804020204" pitchFamily="49" charset="0"/>
            </a:endParaRPr>
          </a:p>
          <a:p>
            <a:pPr marL="285750" indent="-285750">
              <a:buFont typeface="Arial" panose="020B0604020202020204" pitchFamily="34" charset="0"/>
              <a:buChar char="•"/>
            </a:pPr>
            <a:r>
              <a:rPr lang="en-ID" sz="1600" b="0" dirty="0">
                <a:solidFill>
                  <a:srgbClr val="383A42"/>
                </a:solidFill>
                <a:effectLst/>
                <a:latin typeface="Menlo" panose="020B0609030804020204" pitchFamily="49" charset="0"/>
              </a:rPr>
              <a:t>Constructed row by row</a:t>
            </a:r>
          </a:p>
        </p:txBody>
      </p:sp>
      <p:sp>
        <p:nvSpPr>
          <p:cNvPr id="12" name="TextBox 11">
            <a:extLst>
              <a:ext uri="{FF2B5EF4-FFF2-40B4-BE49-F238E27FC236}">
                <a16:creationId xmlns:a16="http://schemas.microsoft.com/office/drawing/2014/main" id="{1D49D128-93C0-6D47-8840-EA4CD4969D02}"/>
              </a:ext>
            </a:extLst>
          </p:cNvPr>
          <p:cNvSpPr txBox="1"/>
          <p:nvPr/>
        </p:nvSpPr>
        <p:spPr>
          <a:xfrm>
            <a:off x="6391656" y="1841658"/>
            <a:ext cx="5257800" cy="830997"/>
          </a:xfrm>
          <a:prstGeom prst="rect">
            <a:avLst/>
          </a:prstGeom>
          <a:noFill/>
          <a:ln>
            <a:noFill/>
          </a:ln>
        </p:spPr>
        <p:txBody>
          <a:bodyPr wrap="square">
            <a:spAutoFit/>
          </a:bodyPr>
          <a:lstStyle/>
          <a:p>
            <a:r>
              <a:rPr lang="en-ID" sz="1600" b="0" dirty="0">
                <a:solidFill>
                  <a:srgbClr val="383A42"/>
                </a:solidFill>
                <a:effectLst/>
                <a:latin typeface="Menlo" panose="020B0609030804020204" pitchFamily="49" charset="0"/>
              </a:rPr>
              <a:t>From a dictionary of list</a:t>
            </a:r>
          </a:p>
          <a:p>
            <a:endParaRPr lang="en-ID" sz="1600" dirty="0">
              <a:solidFill>
                <a:srgbClr val="383A42"/>
              </a:solidFill>
              <a:latin typeface="Menlo" panose="020B0609030804020204" pitchFamily="49" charset="0"/>
            </a:endParaRPr>
          </a:p>
          <a:p>
            <a:pPr marL="285750" indent="-285750">
              <a:buFont typeface="Arial" panose="020B0604020202020204" pitchFamily="34" charset="0"/>
              <a:buChar char="•"/>
            </a:pPr>
            <a:r>
              <a:rPr lang="en-ID" sz="1600" b="0" dirty="0">
                <a:solidFill>
                  <a:srgbClr val="383A42"/>
                </a:solidFill>
                <a:effectLst/>
                <a:latin typeface="Menlo" panose="020B0609030804020204" pitchFamily="49" charset="0"/>
              </a:rPr>
              <a:t>Constructed column by column</a:t>
            </a:r>
          </a:p>
        </p:txBody>
      </p:sp>
      <p:pic>
        <p:nvPicPr>
          <p:cNvPr id="3" name="Picture 2">
            <a:extLst>
              <a:ext uri="{FF2B5EF4-FFF2-40B4-BE49-F238E27FC236}">
                <a16:creationId xmlns:a16="http://schemas.microsoft.com/office/drawing/2014/main" id="{25A69373-C58B-4E49-9C47-20A9C59DF25C}"/>
              </a:ext>
            </a:extLst>
          </p:cNvPr>
          <p:cNvPicPr>
            <a:picLocks noChangeAspect="1"/>
          </p:cNvPicPr>
          <p:nvPr/>
        </p:nvPicPr>
        <p:blipFill>
          <a:blip r:embed="rId3"/>
          <a:stretch>
            <a:fillRect/>
          </a:stretch>
        </p:blipFill>
        <p:spPr>
          <a:xfrm>
            <a:off x="838199" y="3233928"/>
            <a:ext cx="9664700" cy="2349500"/>
          </a:xfrm>
          <a:prstGeom prst="rect">
            <a:avLst/>
          </a:prstGeom>
        </p:spPr>
      </p:pic>
    </p:spTree>
    <p:extLst>
      <p:ext uri="{BB962C8B-B14F-4D97-AF65-F5344CB8AC3E}">
        <p14:creationId xmlns:p14="http://schemas.microsoft.com/office/powerpoint/2010/main" val="1480154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List of dictionaries – by row</a:t>
            </a:r>
            <a:endParaRPr lang="en-US" b="1" dirty="0">
              <a:latin typeface="+mn-lt"/>
            </a:endParaRPr>
          </a:p>
        </p:txBody>
      </p:sp>
      <p:pic>
        <p:nvPicPr>
          <p:cNvPr id="3" name="Picture 2">
            <a:extLst>
              <a:ext uri="{FF2B5EF4-FFF2-40B4-BE49-F238E27FC236}">
                <a16:creationId xmlns:a16="http://schemas.microsoft.com/office/drawing/2014/main" id="{B3FE9DBA-6F0A-444A-B722-EAA8A1F80F9C}"/>
              </a:ext>
            </a:extLst>
          </p:cNvPr>
          <p:cNvPicPr>
            <a:picLocks noChangeAspect="1"/>
          </p:cNvPicPr>
          <p:nvPr/>
        </p:nvPicPr>
        <p:blipFill>
          <a:blip r:embed="rId3"/>
          <a:stretch>
            <a:fillRect/>
          </a:stretch>
        </p:blipFill>
        <p:spPr>
          <a:xfrm>
            <a:off x="838200" y="1690688"/>
            <a:ext cx="10307128" cy="1996427"/>
          </a:xfrm>
          <a:prstGeom prst="rect">
            <a:avLst/>
          </a:prstGeom>
        </p:spPr>
      </p:pic>
      <p:sp>
        <p:nvSpPr>
          <p:cNvPr id="12" name="TextBox 11">
            <a:extLst>
              <a:ext uri="{FF2B5EF4-FFF2-40B4-BE49-F238E27FC236}">
                <a16:creationId xmlns:a16="http://schemas.microsoft.com/office/drawing/2014/main" id="{200AD279-84ED-3A48-831B-5B419C90B656}"/>
              </a:ext>
            </a:extLst>
          </p:cNvPr>
          <p:cNvSpPr txBox="1"/>
          <p:nvPr/>
        </p:nvSpPr>
        <p:spPr>
          <a:xfrm>
            <a:off x="838200" y="3961392"/>
            <a:ext cx="10307128" cy="1754326"/>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b="0" dirty="0" err="1">
                <a:solidFill>
                  <a:srgbClr val="383A42"/>
                </a:solidFill>
                <a:effectLst/>
                <a:latin typeface="Menlo" panose="020B0609030804020204" pitchFamily="49" charset="0"/>
              </a:rPr>
              <a:t>list_of_dicts</a:t>
            </a:r>
            <a:r>
              <a:rPr lang="en-ID" b="0" dirty="0">
                <a:solidFill>
                  <a:srgbClr val="383A42"/>
                </a:solidFill>
                <a:effectLst/>
                <a:latin typeface="Menlo" panose="020B0609030804020204" pitchFamily="49" charset="0"/>
              </a:rPr>
              <a:t> = [</a:t>
            </a:r>
          </a:p>
          <a:p>
            <a:r>
              <a:rPr lang="en-ID" b="0" dirty="0">
                <a:solidFill>
                  <a:srgbClr val="383A42"/>
                </a:solidFill>
                <a:effectLst/>
                <a:latin typeface="Menlo" panose="020B0609030804020204" pitchFamily="49" charset="0"/>
              </a:rPr>
              <a:t>{</a:t>
            </a:r>
            <a:r>
              <a:rPr lang="en-ID" b="0" dirty="0">
                <a:solidFill>
                  <a:srgbClr val="50A14F"/>
                </a:solidFill>
                <a:effectLst/>
                <a:latin typeface="Menlo" panose="020B0609030804020204" pitchFamily="49" charset="0"/>
              </a:rPr>
              <a:t>"name"</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"Ginger"</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"breed"</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"Dachshund"</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a:t>
            </a:r>
            <a:r>
              <a:rPr lang="en-ID" b="0" dirty="0" err="1">
                <a:solidFill>
                  <a:srgbClr val="50A14F"/>
                </a:solidFill>
                <a:effectLst/>
                <a:latin typeface="Menlo" panose="020B0609030804020204" pitchFamily="49" charset="0"/>
              </a:rPr>
              <a:t>height_cm</a:t>
            </a:r>
            <a:r>
              <a:rPr lang="en-ID" b="0" dirty="0">
                <a:solidFill>
                  <a:srgbClr val="50A14F"/>
                </a:solidFill>
                <a:effectLst/>
                <a:latin typeface="Menlo" panose="020B0609030804020204" pitchFamily="49" charset="0"/>
              </a:rPr>
              <a:t>"</a:t>
            </a:r>
            <a:r>
              <a:rPr lang="en-ID" b="0" dirty="0">
                <a:solidFill>
                  <a:srgbClr val="383A42"/>
                </a:solidFill>
                <a:effectLst/>
                <a:latin typeface="Menlo" panose="020B0609030804020204" pitchFamily="49" charset="0"/>
              </a:rPr>
              <a:t>: </a:t>
            </a:r>
            <a:r>
              <a:rPr lang="en-ID" b="0" dirty="0">
                <a:solidFill>
                  <a:srgbClr val="986801"/>
                </a:solidFill>
                <a:effectLst/>
                <a:latin typeface="Menlo" panose="020B0609030804020204" pitchFamily="49" charset="0"/>
              </a:rPr>
              <a:t>22</a:t>
            </a:r>
            <a:r>
              <a:rPr lang="en-ID" b="0" dirty="0">
                <a:solidFill>
                  <a:srgbClr val="383A42"/>
                </a:solidFill>
                <a:effectLst/>
                <a:latin typeface="Menlo" panose="020B0609030804020204" pitchFamily="49" charset="0"/>
              </a:rPr>
              <a:t>,</a:t>
            </a:r>
            <a:r>
              <a:rPr lang="en-ID" b="0" dirty="0">
                <a:solidFill>
                  <a:srgbClr val="50A14F"/>
                </a:solidFill>
                <a:effectLst/>
                <a:latin typeface="Menlo" panose="020B0609030804020204" pitchFamily="49" charset="0"/>
              </a:rPr>
              <a:t>"weight_kg"</a:t>
            </a:r>
            <a:r>
              <a:rPr lang="en-ID" b="0" dirty="0">
                <a:solidFill>
                  <a:srgbClr val="383A42"/>
                </a:solidFill>
                <a:effectLst/>
                <a:latin typeface="Menlo" panose="020B0609030804020204" pitchFamily="49" charset="0"/>
              </a:rPr>
              <a:t>: </a:t>
            </a:r>
            <a:r>
              <a:rPr lang="en-ID" b="0" dirty="0">
                <a:solidFill>
                  <a:srgbClr val="986801"/>
                </a:solidFill>
                <a:effectLst/>
                <a:latin typeface="Menlo" panose="020B0609030804020204" pitchFamily="49" charset="0"/>
              </a:rPr>
              <a:t>10</a:t>
            </a:r>
            <a:r>
              <a:rPr lang="en-ID" b="0" dirty="0">
                <a:solidFill>
                  <a:srgbClr val="383A42"/>
                </a:solidFill>
                <a:effectLst/>
                <a:latin typeface="Menlo" panose="020B0609030804020204" pitchFamily="49" charset="0"/>
              </a:rPr>
              <a:t>, </a:t>
            </a:r>
          </a:p>
          <a:p>
            <a:r>
              <a:rPr lang="en-ID" b="0" dirty="0">
                <a:solidFill>
                  <a:srgbClr val="50A14F"/>
                </a:solidFill>
                <a:effectLst/>
                <a:latin typeface="Menlo" panose="020B0609030804020204" pitchFamily="49" charset="0"/>
              </a:rPr>
              <a:t>"</a:t>
            </a:r>
            <a:r>
              <a:rPr lang="en-ID" b="0" dirty="0" err="1">
                <a:solidFill>
                  <a:srgbClr val="50A14F"/>
                </a:solidFill>
                <a:effectLst/>
                <a:latin typeface="Menlo" panose="020B0609030804020204" pitchFamily="49" charset="0"/>
              </a:rPr>
              <a:t>date_of_birth</a:t>
            </a:r>
            <a:r>
              <a:rPr lang="en-ID" b="0" dirty="0">
                <a:solidFill>
                  <a:srgbClr val="50A14F"/>
                </a:solidFill>
                <a:effectLst/>
                <a:latin typeface="Menlo" panose="020B0609030804020204" pitchFamily="49" charset="0"/>
              </a:rPr>
              <a:t>"</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"2019-03-14"</a:t>
            </a:r>
            <a:r>
              <a:rPr lang="en-ID" b="0" dirty="0">
                <a:solidFill>
                  <a:srgbClr val="383A42"/>
                </a:solidFill>
                <a:effectLst/>
                <a:latin typeface="Menlo" panose="020B0609030804020204" pitchFamily="49" charset="0"/>
              </a:rPr>
              <a:t>}, </a:t>
            </a:r>
          </a:p>
          <a:p>
            <a:r>
              <a:rPr lang="en-ID" b="0" dirty="0">
                <a:solidFill>
                  <a:srgbClr val="383A42"/>
                </a:solidFill>
                <a:effectLst/>
                <a:latin typeface="Menlo" panose="020B0609030804020204" pitchFamily="49" charset="0"/>
              </a:rPr>
              <a:t>{</a:t>
            </a:r>
            <a:r>
              <a:rPr lang="en-ID" b="0" dirty="0">
                <a:solidFill>
                  <a:srgbClr val="50A14F"/>
                </a:solidFill>
                <a:effectLst/>
                <a:latin typeface="Menlo" panose="020B0609030804020204" pitchFamily="49" charset="0"/>
              </a:rPr>
              <a:t>"name"</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"Scout"</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"breed"</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"Dalmatian"</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a:t>
            </a:r>
            <a:r>
              <a:rPr lang="en-ID" b="0" dirty="0" err="1">
                <a:solidFill>
                  <a:srgbClr val="50A14F"/>
                </a:solidFill>
                <a:effectLst/>
                <a:latin typeface="Menlo" panose="020B0609030804020204" pitchFamily="49" charset="0"/>
              </a:rPr>
              <a:t>height_cm</a:t>
            </a:r>
            <a:r>
              <a:rPr lang="en-ID" b="0" dirty="0">
                <a:solidFill>
                  <a:srgbClr val="50A14F"/>
                </a:solidFill>
                <a:effectLst/>
                <a:latin typeface="Menlo" panose="020B0609030804020204" pitchFamily="49" charset="0"/>
              </a:rPr>
              <a:t>"</a:t>
            </a:r>
            <a:r>
              <a:rPr lang="en-ID" b="0" dirty="0">
                <a:solidFill>
                  <a:srgbClr val="383A42"/>
                </a:solidFill>
                <a:effectLst/>
                <a:latin typeface="Menlo" panose="020B0609030804020204" pitchFamily="49" charset="0"/>
              </a:rPr>
              <a:t>: </a:t>
            </a:r>
            <a:r>
              <a:rPr lang="en-ID" b="0" dirty="0">
                <a:solidFill>
                  <a:srgbClr val="986801"/>
                </a:solidFill>
                <a:effectLst/>
                <a:latin typeface="Menlo" panose="020B0609030804020204" pitchFamily="49" charset="0"/>
              </a:rPr>
              <a:t>59</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a:t>
            </a:r>
            <a:r>
              <a:rPr lang="en-ID" b="0" dirty="0" err="1">
                <a:solidFill>
                  <a:srgbClr val="50A14F"/>
                </a:solidFill>
                <a:effectLst/>
                <a:latin typeface="Menlo" panose="020B0609030804020204" pitchFamily="49" charset="0"/>
              </a:rPr>
              <a:t>weight_kg</a:t>
            </a:r>
            <a:r>
              <a:rPr lang="en-ID" b="0" dirty="0">
                <a:solidFill>
                  <a:srgbClr val="50A14F"/>
                </a:solidFill>
                <a:effectLst/>
                <a:latin typeface="Menlo" panose="020B0609030804020204" pitchFamily="49" charset="0"/>
              </a:rPr>
              <a:t>"</a:t>
            </a:r>
            <a:r>
              <a:rPr lang="en-ID" b="0" dirty="0">
                <a:solidFill>
                  <a:srgbClr val="383A42"/>
                </a:solidFill>
                <a:effectLst/>
                <a:latin typeface="Menlo" panose="020B0609030804020204" pitchFamily="49" charset="0"/>
              </a:rPr>
              <a:t>: </a:t>
            </a:r>
            <a:r>
              <a:rPr lang="en-ID" b="0" dirty="0">
                <a:solidFill>
                  <a:srgbClr val="986801"/>
                </a:solidFill>
                <a:effectLst/>
                <a:latin typeface="Menlo" panose="020B0609030804020204" pitchFamily="49" charset="0"/>
              </a:rPr>
              <a:t>25</a:t>
            </a:r>
            <a:r>
              <a:rPr lang="en-ID" b="0" dirty="0">
                <a:solidFill>
                  <a:srgbClr val="383A42"/>
                </a:solidFill>
                <a:effectLst/>
                <a:latin typeface="Menlo" panose="020B0609030804020204" pitchFamily="49" charset="0"/>
              </a:rPr>
              <a:t>, </a:t>
            </a:r>
          </a:p>
          <a:p>
            <a:r>
              <a:rPr lang="en-ID" b="0" dirty="0">
                <a:solidFill>
                  <a:srgbClr val="50A14F"/>
                </a:solidFill>
                <a:effectLst/>
                <a:latin typeface="Menlo" panose="020B0609030804020204" pitchFamily="49" charset="0"/>
              </a:rPr>
              <a:t>"</a:t>
            </a:r>
            <a:r>
              <a:rPr lang="en-ID" b="0" dirty="0" err="1">
                <a:solidFill>
                  <a:srgbClr val="50A14F"/>
                </a:solidFill>
                <a:effectLst/>
                <a:latin typeface="Menlo" panose="020B0609030804020204" pitchFamily="49" charset="0"/>
              </a:rPr>
              <a:t>date_of_birth</a:t>
            </a:r>
            <a:r>
              <a:rPr lang="en-ID" b="0" dirty="0">
                <a:solidFill>
                  <a:srgbClr val="50A14F"/>
                </a:solidFill>
                <a:effectLst/>
                <a:latin typeface="Menlo" panose="020B0609030804020204" pitchFamily="49" charset="0"/>
              </a:rPr>
              <a:t>"</a:t>
            </a:r>
            <a:r>
              <a:rPr lang="en-ID" b="0" dirty="0">
                <a:solidFill>
                  <a:srgbClr val="383A42"/>
                </a:solidFill>
                <a:effectLst/>
                <a:latin typeface="Menlo" panose="020B0609030804020204" pitchFamily="49" charset="0"/>
              </a:rPr>
              <a:t>: </a:t>
            </a:r>
            <a:r>
              <a:rPr lang="en-ID" b="0" dirty="0">
                <a:solidFill>
                  <a:srgbClr val="50A14F"/>
                </a:solidFill>
                <a:effectLst/>
                <a:latin typeface="Menlo" panose="020B0609030804020204" pitchFamily="49" charset="0"/>
              </a:rPr>
              <a:t>"2019-05-09"</a:t>
            </a:r>
            <a:r>
              <a:rPr lang="en-ID" b="0" dirty="0">
                <a:solidFill>
                  <a:srgbClr val="383A42"/>
                </a:solidFill>
                <a:effectLst/>
                <a:latin typeface="Menlo" panose="020B0609030804020204" pitchFamily="49" charset="0"/>
              </a:rPr>
              <a:t>}</a:t>
            </a:r>
          </a:p>
          <a:p>
            <a:r>
              <a:rPr lang="en-ID" b="0" dirty="0">
                <a:solidFill>
                  <a:srgbClr val="383A42"/>
                </a:solidFill>
                <a:effectLst/>
                <a:latin typeface="Menlo" panose="020B0609030804020204" pitchFamily="49" charset="0"/>
              </a:rPr>
              <a:t>]</a:t>
            </a:r>
          </a:p>
        </p:txBody>
      </p:sp>
    </p:spTree>
    <p:extLst>
      <p:ext uri="{BB962C8B-B14F-4D97-AF65-F5344CB8AC3E}">
        <p14:creationId xmlns:p14="http://schemas.microsoft.com/office/powerpoint/2010/main" val="11131687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List of dictionaries – by row</a:t>
            </a:r>
            <a:endParaRPr lang="en-US" b="1" dirty="0">
              <a:latin typeface="+mn-lt"/>
            </a:endParaRPr>
          </a:p>
        </p:txBody>
      </p:sp>
      <p:pic>
        <p:nvPicPr>
          <p:cNvPr id="3" name="Picture 2">
            <a:extLst>
              <a:ext uri="{FF2B5EF4-FFF2-40B4-BE49-F238E27FC236}">
                <a16:creationId xmlns:a16="http://schemas.microsoft.com/office/drawing/2014/main" id="{B3FE9DBA-6F0A-444A-B722-EAA8A1F80F9C}"/>
              </a:ext>
            </a:extLst>
          </p:cNvPr>
          <p:cNvPicPr>
            <a:picLocks noChangeAspect="1"/>
          </p:cNvPicPr>
          <p:nvPr/>
        </p:nvPicPr>
        <p:blipFill>
          <a:blip r:embed="rId3"/>
          <a:stretch>
            <a:fillRect/>
          </a:stretch>
        </p:blipFill>
        <p:spPr>
          <a:xfrm>
            <a:off x="838200" y="1690688"/>
            <a:ext cx="10307128" cy="1996427"/>
          </a:xfrm>
          <a:prstGeom prst="rect">
            <a:avLst/>
          </a:prstGeom>
        </p:spPr>
      </p:pic>
      <p:sp>
        <p:nvSpPr>
          <p:cNvPr id="5" name="Rectangle 4">
            <a:extLst>
              <a:ext uri="{FF2B5EF4-FFF2-40B4-BE49-F238E27FC236}">
                <a16:creationId xmlns:a16="http://schemas.microsoft.com/office/drawing/2014/main" id="{4EEAFE47-95A0-0B40-B652-5BFAEF492DFE}"/>
              </a:ext>
            </a:extLst>
          </p:cNvPr>
          <p:cNvSpPr/>
          <p:nvPr/>
        </p:nvSpPr>
        <p:spPr>
          <a:xfrm>
            <a:off x="949864" y="3987574"/>
            <a:ext cx="10195464" cy="1064329"/>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new_dataframe</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pd.DataFrame</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list_of_dicts</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pPr>
              <a:lnSpc>
                <a:spcPct val="150000"/>
              </a:lnSpc>
            </a:pPr>
            <a:r>
              <a:rPr lang="en-US" b="1" dirty="0">
                <a:solidFill>
                  <a:srgbClr val="00B050"/>
                </a:solidFill>
                <a:latin typeface="Menlo" panose="020B0609030804020204" pitchFamily="49" charset="0"/>
                <a:ea typeface="Menlo" panose="020B0609030804020204" pitchFamily="49" charset="0"/>
                <a:cs typeface="Menlo" panose="020B0609030804020204" pitchFamily="49" charset="0"/>
              </a:rPr>
              <a:t>print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new_dataframe</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EFDC692B-ED6C-714D-B96D-082B83ACF97D}"/>
              </a:ext>
            </a:extLst>
          </p:cNvPr>
          <p:cNvPicPr>
            <a:picLocks noChangeAspect="1"/>
          </p:cNvPicPr>
          <p:nvPr/>
        </p:nvPicPr>
        <p:blipFill>
          <a:blip r:embed="rId4"/>
          <a:stretch>
            <a:fillRect/>
          </a:stretch>
        </p:blipFill>
        <p:spPr>
          <a:xfrm>
            <a:off x="949864" y="5299075"/>
            <a:ext cx="10195464" cy="1193800"/>
          </a:xfrm>
          <a:prstGeom prst="rect">
            <a:avLst/>
          </a:prstGeom>
        </p:spPr>
      </p:pic>
    </p:spTree>
    <p:extLst>
      <p:ext uri="{BB962C8B-B14F-4D97-AF65-F5344CB8AC3E}">
        <p14:creationId xmlns:p14="http://schemas.microsoft.com/office/powerpoint/2010/main" val="42470937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List of lists – by columns</a:t>
            </a:r>
            <a:endParaRPr lang="en-US" b="1" dirty="0">
              <a:latin typeface="+mn-lt"/>
            </a:endParaRPr>
          </a:p>
        </p:txBody>
      </p:sp>
      <p:sp>
        <p:nvSpPr>
          <p:cNvPr id="5" name="Rectangle 4">
            <a:extLst>
              <a:ext uri="{FF2B5EF4-FFF2-40B4-BE49-F238E27FC236}">
                <a16:creationId xmlns:a16="http://schemas.microsoft.com/office/drawing/2014/main" id="{4EEAFE47-95A0-0B40-B652-5BFAEF492DFE}"/>
              </a:ext>
            </a:extLst>
          </p:cNvPr>
          <p:cNvSpPr/>
          <p:nvPr/>
        </p:nvSpPr>
        <p:spPr>
          <a:xfrm>
            <a:off x="838200" y="4351982"/>
            <a:ext cx="4665453" cy="1064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Key</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 column name</a:t>
            </a:r>
          </a:p>
          <a:p>
            <a:pPr marL="285750" indent="-285750">
              <a:lnSpc>
                <a:spcPct val="150000"/>
              </a:lnSpc>
              <a:buFont typeface="Arial" panose="020B0604020202020204" pitchFamily="34" charset="0"/>
              <a:buChar char="•"/>
            </a:pPr>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Value</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 list of column values</a:t>
            </a:r>
            <a:endParaRPr lang="en-ID" dirty="0">
              <a:solidFill>
                <a:schemeClr val="tx1"/>
              </a:solidFill>
              <a:latin typeface="Menlo" panose="020B0609030804020204" pitchFamily="49" charset="0"/>
              <a:ea typeface="Menlo" panose="020B0609030804020204" pitchFamily="49" charset="0"/>
              <a:cs typeface="Menlo" panose="020B0609030804020204" pitchFamily="49" charset="0"/>
            </a:endParaRPr>
          </a:p>
        </p:txBody>
      </p:sp>
      <p:pic>
        <p:nvPicPr>
          <p:cNvPr id="6" name="Picture 5">
            <a:extLst>
              <a:ext uri="{FF2B5EF4-FFF2-40B4-BE49-F238E27FC236}">
                <a16:creationId xmlns:a16="http://schemas.microsoft.com/office/drawing/2014/main" id="{81769840-B1F5-6F4C-8D79-436405ED0BFA}"/>
              </a:ext>
            </a:extLst>
          </p:cNvPr>
          <p:cNvPicPr>
            <a:picLocks noChangeAspect="1"/>
          </p:cNvPicPr>
          <p:nvPr/>
        </p:nvPicPr>
        <p:blipFill>
          <a:blip r:embed="rId3"/>
          <a:stretch>
            <a:fillRect/>
          </a:stretch>
        </p:blipFill>
        <p:spPr>
          <a:xfrm>
            <a:off x="838200" y="1441689"/>
            <a:ext cx="5054600" cy="2489200"/>
          </a:xfrm>
          <a:prstGeom prst="rect">
            <a:avLst/>
          </a:prstGeom>
        </p:spPr>
      </p:pic>
      <p:sp>
        <p:nvSpPr>
          <p:cNvPr id="8" name="TextBox 7">
            <a:extLst>
              <a:ext uri="{FF2B5EF4-FFF2-40B4-BE49-F238E27FC236}">
                <a16:creationId xmlns:a16="http://schemas.microsoft.com/office/drawing/2014/main" id="{6C6CD595-B3D1-B047-83B1-A1D6934B0018}"/>
              </a:ext>
            </a:extLst>
          </p:cNvPr>
          <p:cNvSpPr txBox="1"/>
          <p:nvPr/>
        </p:nvSpPr>
        <p:spPr>
          <a:xfrm>
            <a:off x="6299202" y="1516738"/>
            <a:ext cx="5514194" cy="2339102"/>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sz="1600" b="0" dirty="0" err="1">
                <a:solidFill>
                  <a:srgbClr val="383A42"/>
                </a:solidFill>
                <a:effectLst/>
                <a:latin typeface="Menlo" panose="020B0609030804020204" pitchFamily="49" charset="0"/>
              </a:rPr>
              <a:t>dict_of_lists</a:t>
            </a:r>
            <a:r>
              <a:rPr lang="en-ID" sz="1600" b="0" dirty="0">
                <a:solidFill>
                  <a:srgbClr val="383A42"/>
                </a:solidFill>
                <a:effectLst/>
                <a:latin typeface="Menlo" panose="020B0609030804020204" pitchFamily="49" charset="0"/>
              </a:rPr>
              <a:t> = {</a:t>
            </a:r>
          </a:p>
          <a:p>
            <a:r>
              <a:rPr lang="en-ID" sz="1600" b="0" dirty="0">
                <a:solidFill>
                  <a:srgbClr val="50A14F"/>
                </a:solidFill>
                <a:effectLst/>
                <a:latin typeface="Menlo" panose="020B0609030804020204" pitchFamily="49" charset="0"/>
              </a:rPr>
              <a:t>	"name"</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"Ginger"</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"Scout"</a:t>
            </a:r>
            <a:r>
              <a:rPr lang="en-ID" sz="1600" b="0" dirty="0">
                <a:solidFill>
                  <a:srgbClr val="383A42"/>
                </a:solidFill>
                <a:effectLst/>
                <a:latin typeface="Menlo" panose="020B0609030804020204" pitchFamily="49" charset="0"/>
              </a:rPr>
              <a:t>],</a:t>
            </a:r>
          </a:p>
          <a:p>
            <a:pPr lvl="2"/>
            <a:r>
              <a:rPr lang="en-ID" sz="1600" b="0" dirty="0">
                <a:solidFill>
                  <a:srgbClr val="50A14F"/>
                </a:solidFill>
                <a:effectLst/>
                <a:latin typeface="Menlo" panose="020B0609030804020204" pitchFamily="49" charset="0"/>
              </a:rPr>
              <a:t>"breed"</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"Dachshund"</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"Dalmatian"</a:t>
            </a:r>
            <a:r>
              <a:rPr lang="en-ID" sz="1600" b="0" dirty="0">
                <a:solidFill>
                  <a:srgbClr val="383A42"/>
                </a:solidFill>
                <a:effectLst/>
                <a:latin typeface="Menlo" panose="020B0609030804020204" pitchFamily="49" charset="0"/>
              </a:rPr>
              <a:t>],</a:t>
            </a:r>
          </a:p>
          <a:p>
            <a:pPr lvl="2"/>
            <a:r>
              <a:rPr lang="en-ID" sz="1600" b="0" dirty="0">
                <a:solidFill>
                  <a:srgbClr val="50A14F"/>
                </a:solidFill>
                <a:effectLst/>
                <a:latin typeface="Menlo" panose="020B0609030804020204" pitchFamily="49" charset="0"/>
              </a:rPr>
              <a:t>"</a:t>
            </a:r>
            <a:r>
              <a:rPr lang="en-ID" sz="1600" b="0" dirty="0" err="1">
                <a:solidFill>
                  <a:srgbClr val="50A14F"/>
                </a:solidFill>
                <a:effectLst/>
                <a:latin typeface="Menlo" panose="020B0609030804020204" pitchFamily="49" charset="0"/>
              </a:rPr>
              <a:t>height_cm</a:t>
            </a:r>
            <a:r>
              <a:rPr lang="en-ID" sz="1600" b="0" dirty="0">
                <a:solidFill>
                  <a:srgbClr val="50A14F"/>
                </a:solidFill>
                <a:effectLst/>
                <a:latin typeface="Menlo" panose="020B0609030804020204" pitchFamily="49" charset="0"/>
              </a:rPr>
              <a:t>"</a:t>
            </a:r>
            <a:r>
              <a:rPr lang="en-ID" sz="1600" b="0" dirty="0">
                <a:solidFill>
                  <a:srgbClr val="383A42"/>
                </a:solidFill>
                <a:effectLst/>
                <a:latin typeface="Menlo" panose="020B0609030804020204" pitchFamily="49" charset="0"/>
              </a:rPr>
              <a:t>: [</a:t>
            </a:r>
            <a:r>
              <a:rPr lang="en-ID" sz="1600" b="0" dirty="0">
                <a:solidFill>
                  <a:srgbClr val="986801"/>
                </a:solidFill>
                <a:effectLst/>
                <a:latin typeface="Menlo" panose="020B0609030804020204" pitchFamily="49" charset="0"/>
              </a:rPr>
              <a:t>22</a:t>
            </a:r>
            <a:r>
              <a:rPr lang="en-ID" sz="1600" b="0" dirty="0">
                <a:solidFill>
                  <a:srgbClr val="383A42"/>
                </a:solidFill>
                <a:effectLst/>
                <a:latin typeface="Menlo" panose="020B0609030804020204" pitchFamily="49" charset="0"/>
              </a:rPr>
              <a:t>, </a:t>
            </a:r>
            <a:r>
              <a:rPr lang="en-ID" sz="1600" b="0" dirty="0">
                <a:solidFill>
                  <a:srgbClr val="986801"/>
                </a:solidFill>
                <a:effectLst/>
                <a:latin typeface="Menlo" panose="020B0609030804020204" pitchFamily="49" charset="0"/>
              </a:rPr>
              <a:t>59</a:t>
            </a:r>
            <a:r>
              <a:rPr lang="en-ID" sz="1600" b="0" dirty="0">
                <a:solidFill>
                  <a:srgbClr val="383A42"/>
                </a:solidFill>
                <a:effectLst/>
                <a:latin typeface="Menlo" panose="020B0609030804020204" pitchFamily="49" charset="0"/>
              </a:rPr>
              <a:t>],</a:t>
            </a:r>
          </a:p>
          <a:p>
            <a:pPr lvl="2"/>
            <a:r>
              <a:rPr lang="en-ID" sz="1600" b="0" dirty="0">
                <a:solidFill>
                  <a:srgbClr val="50A14F"/>
                </a:solidFill>
                <a:effectLst/>
                <a:latin typeface="Menlo" panose="020B0609030804020204" pitchFamily="49" charset="0"/>
              </a:rPr>
              <a:t>"</a:t>
            </a:r>
            <a:r>
              <a:rPr lang="en-ID" sz="1600" b="0" dirty="0" err="1">
                <a:solidFill>
                  <a:srgbClr val="50A14F"/>
                </a:solidFill>
                <a:effectLst/>
                <a:latin typeface="Menlo" panose="020B0609030804020204" pitchFamily="49" charset="0"/>
              </a:rPr>
              <a:t>weight_kg</a:t>
            </a:r>
            <a:r>
              <a:rPr lang="en-ID" sz="1600" b="0" dirty="0">
                <a:solidFill>
                  <a:srgbClr val="50A14F"/>
                </a:solidFill>
                <a:effectLst/>
                <a:latin typeface="Menlo" panose="020B0609030804020204" pitchFamily="49" charset="0"/>
              </a:rPr>
              <a:t>"</a:t>
            </a:r>
            <a:r>
              <a:rPr lang="en-ID" sz="1600" b="0" dirty="0">
                <a:solidFill>
                  <a:srgbClr val="383A42"/>
                </a:solidFill>
                <a:effectLst/>
                <a:latin typeface="Menlo" panose="020B0609030804020204" pitchFamily="49" charset="0"/>
              </a:rPr>
              <a:t>: [</a:t>
            </a:r>
            <a:r>
              <a:rPr lang="en-ID" sz="1600" b="0" dirty="0">
                <a:solidFill>
                  <a:srgbClr val="986801"/>
                </a:solidFill>
                <a:effectLst/>
                <a:latin typeface="Menlo" panose="020B0609030804020204" pitchFamily="49" charset="0"/>
              </a:rPr>
              <a:t>10</a:t>
            </a:r>
            <a:r>
              <a:rPr lang="en-ID" sz="1600" b="0" dirty="0">
                <a:solidFill>
                  <a:srgbClr val="383A42"/>
                </a:solidFill>
                <a:effectLst/>
                <a:latin typeface="Menlo" panose="020B0609030804020204" pitchFamily="49" charset="0"/>
              </a:rPr>
              <a:t>, </a:t>
            </a:r>
            <a:r>
              <a:rPr lang="en-ID" sz="1600" b="0" dirty="0">
                <a:solidFill>
                  <a:srgbClr val="986801"/>
                </a:solidFill>
                <a:effectLst/>
                <a:latin typeface="Menlo" panose="020B0609030804020204" pitchFamily="49" charset="0"/>
              </a:rPr>
              <a:t>25</a:t>
            </a:r>
            <a:r>
              <a:rPr lang="en-ID" sz="1600" b="0" dirty="0">
                <a:solidFill>
                  <a:srgbClr val="383A42"/>
                </a:solidFill>
                <a:effectLst/>
                <a:latin typeface="Menlo" panose="020B0609030804020204" pitchFamily="49" charset="0"/>
              </a:rPr>
              <a:t>],</a:t>
            </a:r>
          </a:p>
          <a:p>
            <a:pPr lvl="2"/>
            <a:r>
              <a:rPr lang="en-ID" sz="1600" b="0" dirty="0">
                <a:solidFill>
                  <a:srgbClr val="50A14F"/>
                </a:solidFill>
                <a:effectLst/>
                <a:latin typeface="Menlo" panose="020B0609030804020204" pitchFamily="49" charset="0"/>
              </a:rPr>
              <a:t>"</a:t>
            </a:r>
            <a:r>
              <a:rPr lang="en-ID" sz="1600" b="0" dirty="0" err="1">
                <a:solidFill>
                  <a:srgbClr val="50A14F"/>
                </a:solidFill>
                <a:effectLst/>
                <a:latin typeface="Menlo" panose="020B0609030804020204" pitchFamily="49" charset="0"/>
              </a:rPr>
              <a:t>date_of_birth</a:t>
            </a:r>
            <a:r>
              <a:rPr lang="en-ID" sz="1600" b="0" dirty="0">
                <a:solidFill>
                  <a:srgbClr val="50A14F"/>
                </a:solidFill>
                <a:effectLst/>
                <a:latin typeface="Menlo" panose="020B0609030804020204" pitchFamily="49" charset="0"/>
              </a:rPr>
              <a:t>"</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"2019-03-14"</a:t>
            </a:r>
            <a:r>
              <a:rPr lang="en-ID" sz="1600" b="0" dirty="0">
                <a:solidFill>
                  <a:srgbClr val="383A42"/>
                </a:solidFill>
                <a:effectLst/>
                <a:latin typeface="Menlo" panose="020B0609030804020204" pitchFamily="49" charset="0"/>
              </a:rPr>
              <a:t>, </a:t>
            </a:r>
            <a:r>
              <a:rPr lang="en-ID" sz="1600" b="0" dirty="0">
                <a:solidFill>
                  <a:srgbClr val="50A14F"/>
                </a:solidFill>
                <a:effectLst/>
                <a:latin typeface="Menlo" panose="020B0609030804020204" pitchFamily="49" charset="0"/>
              </a:rPr>
              <a:t>"2019-05-09"</a:t>
            </a:r>
            <a:r>
              <a:rPr lang="en-ID" sz="1600" b="0" dirty="0">
                <a:solidFill>
                  <a:srgbClr val="383A42"/>
                </a:solidFill>
                <a:effectLst/>
                <a:latin typeface="Menlo" panose="020B0609030804020204" pitchFamily="49" charset="0"/>
              </a:rPr>
              <a:t>]</a:t>
            </a:r>
          </a:p>
          <a:p>
            <a:r>
              <a:rPr lang="en-ID" sz="1600" b="0" dirty="0">
                <a:solidFill>
                  <a:srgbClr val="383A42"/>
                </a:solidFill>
                <a:effectLst/>
                <a:latin typeface="Menlo" panose="020B0609030804020204" pitchFamily="49" charset="0"/>
              </a:rPr>
              <a:t>}</a:t>
            </a:r>
          </a:p>
          <a:p>
            <a:r>
              <a:rPr lang="en-ID" sz="1600" b="0" dirty="0" err="1">
                <a:solidFill>
                  <a:srgbClr val="383A42"/>
                </a:solidFill>
                <a:effectLst/>
                <a:latin typeface="Menlo" panose="020B0609030804020204" pitchFamily="49" charset="0"/>
              </a:rPr>
              <a:t>new_dataframe</a:t>
            </a:r>
            <a:r>
              <a:rPr lang="en-ID" sz="1600" b="0" dirty="0">
                <a:solidFill>
                  <a:srgbClr val="383A42"/>
                </a:solidFill>
                <a:effectLst/>
                <a:latin typeface="Menlo" panose="020B0609030804020204" pitchFamily="49" charset="0"/>
              </a:rPr>
              <a:t> = </a:t>
            </a:r>
            <a:r>
              <a:rPr lang="en-ID" sz="1600" b="0" dirty="0" err="1">
                <a:solidFill>
                  <a:srgbClr val="383A42"/>
                </a:solidFill>
                <a:effectLst/>
                <a:latin typeface="Menlo" panose="020B0609030804020204" pitchFamily="49" charset="0"/>
              </a:rPr>
              <a:t>pd.DataFrame</a:t>
            </a:r>
            <a:r>
              <a:rPr lang="en-ID" sz="1600" b="0" dirty="0">
                <a:solidFill>
                  <a:srgbClr val="383A42"/>
                </a:solidFill>
                <a:effectLst/>
                <a:latin typeface="Menlo" panose="020B0609030804020204" pitchFamily="49" charset="0"/>
              </a:rPr>
              <a:t>(</a:t>
            </a:r>
            <a:r>
              <a:rPr lang="en-ID" sz="1600" b="0" dirty="0" err="1">
                <a:solidFill>
                  <a:srgbClr val="383A42"/>
                </a:solidFill>
                <a:effectLst/>
                <a:latin typeface="Menlo" panose="020B0609030804020204" pitchFamily="49" charset="0"/>
              </a:rPr>
              <a:t>dict_of_lists</a:t>
            </a:r>
            <a:r>
              <a:rPr lang="en-ID" sz="1600" b="0" dirty="0">
                <a:solidFill>
                  <a:srgbClr val="383A42"/>
                </a:solidFill>
                <a:effectLst/>
                <a:latin typeface="Menlo" panose="020B0609030804020204" pitchFamily="49" charset="0"/>
              </a:rPr>
              <a:t>)</a:t>
            </a:r>
          </a:p>
        </p:txBody>
      </p:sp>
    </p:spTree>
    <p:extLst>
      <p:ext uri="{BB962C8B-B14F-4D97-AF65-F5344CB8AC3E}">
        <p14:creationId xmlns:p14="http://schemas.microsoft.com/office/powerpoint/2010/main" val="19602959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F8C0-9864-CC4C-B9FA-D49B7B300004}"/>
              </a:ext>
            </a:extLst>
          </p:cNvPr>
          <p:cNvSpPr>
            <a:spLocks noGrp="1"/>
          </p:cNvSpPr>
          <p:nvPr>
            <p:ph type="title"/>
          </p:nvPr>
        </p:nvSpPr>
        <p:spPr/>
        <p:txBody>
          <a:bodyPr/>
          <a:lstStyle/>
          <a:p>
            <a:r>
              <a:rPr lang="en-ID" b="1" dirty="0">
                <a:latin typeface="+mn-lt"/>
              </a:rPr>
              <a:t>List of lists – by columns</a:t>
            </a:r>
            <a:endParaRPr lang="en-US" b="1" dirty="0">
              <a:latin typeface="+mn-lt"/>
            </a:endParaRPr>
          </a:p>
        </p:txBody>
      </p:sp>
      <p:sp>
        <p:nvSpPr>
          <p:cNvPr id="8" name="TextBox 7">
            <a:extLst>
              <a:ext uri="{FF2B5EF4-FFF2-40B4-BE49-F238E27FC236}">
                <a16:creationId xmlns:a16="http://schemas.microsoft.com/office/drawing/2014/main" id="{6C6CD595-B3D1-B047-83B1-A1D6934B0018}"/>
              </a:ext>
            </a:extLst>
          </p:cNvPr>
          <p:cNvSpPr txBox="1"/>
          <p:nvPr/>
        </p:nvSpPr>
        <p:spPr>
          <a:xfrm>
            <a:off x="838200" y="3844151"/>
            <a:ext cx="5514194" cy="338554"/>
          </a:xfrm>
          <a:prstGeom prst="rect">
            <a:avLst/>
          </a:prstGeom>
          <a:solidFill>
            <a:srgbClr val="F7F4EC"/>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ID" sz="1600" b="1" dirty="0">
                <a:solidFill>
                  <a:srgbClr val="00B050"/>
                </a:solidFill>
                <a:latin typeface="Menlo" panose="020B0609030804020204" pitchFamily="49" charset="0"/>
              </a:rPr>
              <a:t>p</a:t>
            </a:r>
            <a:r>
              <a:rPr lang="en-ID" sz="1600" b="1" dirty="0">
                <a:solidFill>
                  <a:srgbClr val="00B050"/>
                </a:solidFill>
                <a:effectLst/>
                <a:latin typeface="Menlo" panose="020B0609030804020204" pitchFamily="49" charset="0"/>
              </a:rPr>
              <a:t>rint</a:t>
            </a:r>
            <a:r>
              <a:rPr lang="en-ID" sz="1600" b="0" dirty="0">
                <a:solidFill>
                  <a:srgbClr val="383A42"/>
                </a:solidFill>
                <a:effectLst/>
                <a:latin typeface="Menlo" panose="020B0609030804020204" pitchFamily="49" charset="0"/>
              </a:rPr>
              <a:t>(</a:t>
            </a:r>
            <a:r>
              <a:rPr lang="en-ID" sz="1600" b="0" dirty="0" err="1">
                <a:solidFill>
                  <a:srgbClr val="383A42"/>
                </a:solidFill>
                <a:effectLst/>
                <a:latin typeface="Menlo" panose="020B0609030804020204" pitchFamily="49" charset="0"/>
              </a:rPr>
              <a:t>new_dataframe</a:t>
            </a:r>
            <a:r>
              <a:rPr lang="en-ID" sz="1600" b="0" dirty="0">
                <a:solidFill>
                  <a:srgbClr val="383A42"/>
                </a:solidFill>
                <a:effectLst/>
                <a:latin typeface="Menlo" panose="020B0609030804020204" pitchFamily="49" charset="0"/>
              </a:rPr>
              <a:t>)</a:t>
            </a:r>
          </a:p>
        </p:txBody>
      </p:sp>
      <p:pic>
        <p:nvPicPr>
          <p:cNvPr id="3" name="Picture 2">
            <a:extLst>
              <a:ext uri="{FF2B5EF4-FFF2-40B4-BE49-F238E27FC236}">
                <a16:creationId xmlns:a16="http://schemas.microsoft.com/office/drawing/2014/main" id="{4277F202-8A9E-DD40-93ED-71A525921440}"/>
              </a:ext>
            </a:extLst>
          </p:cNvPr>
          <p:cNvPicPr>
            <a:picLocks noChangeAspect="1"/>
          </p:cNvPicPr>
          <p:nvPr/>
        </p:nvPicPr>
        <p:blipFill>
          <a:blip r:embed="rId3"/>
          <a:stretch>
            <a:fillRect/>
          </a:stretch>
        </p:blipFill>
        <p:spPr>
          <a:xfrm>
            <a:off x="838200" y="1877368"/>
            <a:ext cx="8259698" cy="1551632"/>
          </a:xfrm>
          <a:prstGeom prst="rect">
            <a:avLst/>
          </a:prstGeom>
        </p:spPr>
      </p:pic>
      <p:pic>
        <p:nvPicPr>
          <p:cNvPr id="7" name="Picture 6">
            <a:extLst>
              <a:ext uri="{FF2B5EF4-FFF2-40B4-BE49-F238E27FC236}">
                <a16:creationId xmlns:a16="http://schemas.microsoft.com/office/drawing/2014/main" id="{8E1DE9BF-3D6B-9648-8CF3-C4B999BC4DB9}"/>
              </a:ext>
            </a:extLst>
          </p:cNvPr>
          <p:cNvPicPr>
            <a:picLocks noChangeAspect="1"/>
          </p:cNvPicPr>
          <p:nvPr/>
        </p:nvPicPr>
        <p:blipFill>
          <a:blip r:embed="rId4"/>
          <a:stretch>
            <a:fillRect/>
          </a:stretch>
        </p:blipFill>
        <p:spPr>
          <a:xfrm>
            <a:off x="838200" y="4627513"/>
            <a:ext cx="10195464" cy="1193800"/>
          </a:xfrm>
          <a:prstGeom prst="rect">
            <a:avLst/>
          </a:prstGeom>
        </p:spPr>
      </p:pic>
    </p:spTree>
    <p:extLst>
      <p:ext uri="{BB962C8B-B14F-4D97-AF65-F5344CB8AC3E}">
        <p14:creationId xmlns:p14="http://schemas.microsoft.com/office/powerpoint/2010/main" val="416759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4603</TotalTime>
  <Words>10347</Words>
  <Application>Microsoft Macintosh PowerPoint</Application>
  <PresentationFormat>Widescreen</PresentationFormat>
  <Paragraphs>1318</Paragraphs>
  <Slides>118</Slides>
  <Notes>102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118</vt:i4>
      </vt:variant>
    </vt:vector>
  </HeadingPairs>
  <TitlesOfParts>
    <vt:vector size="130" baseType="lpstr">
      <vt:lpstr>Arial</vt:lpstr>
      <vt:lpstr>Calibri</vt:lpstr>
      <vt:lpstr>Calibri Light</vt:lpstr>
      <vt:lpstr>Charlemagne Std</vt:lpstr>
      <vt:lpstr>Courier New</vt:lpstr>
      <vt:lpstr>Georgia</vt:lpstr>
      <vt:lpstr>Lucida Sans Unicode</vt:lpstr>
      <vt:lpstr>Menlo</vt:lpstr>
      <vt:lpstr>Times New Roman</vt:lpstr>
      <vt:lpstr>Wingdings</vt:lpstr>
      <vt:lpstr>Office Theme</vt:lpstr>
      <vt:lpstr>1_Office Theme</vt:lpstr>
      <vt:lpstr>PowerPoint Presentation</vt:lpstr>
      <vt:lpstr>PowerPoint Presentation</vt:lpstr>
      <vt:lpstr>Data Manipulation with Pandas</vt:lpstr>
      <vt:lpstr>PowerPoint Presentation</vt:lpstr>
      <vt:lpstr>Module Objectives</vt:lpstr>
      <vt:lpstr>Introducing  DataFrames DATA M A N I P U L AT I O N W I T H PA N DA S</vt:lpstr>
      <vt:lpstr>What's the point of pandas? Data Manipulation skill track  Data Visualization skill track</vt:lpstr>
      <vt:lpstr>Course outline</vt:lpstr>
      <vt:lpstr>pandas is built on NumPy and Matplotlib</vt:lpstr>
      <vt:lpstr>pandas is popular</vt:lpstr>
      <vt:lpstr>Rectangular data</vt:lpstr>
      <vt:lpstr>pandas DataFrames</vt:lpstr>
      <vt:lpstr>Exploring a DataFrame: .head()</vt:lpstr>
      <vt:lpstr>Exploring a DataFrame: .info()</vt:lpstr>
      <vt:lpstr>Exploring a DataFrame: .shape</vt:lpstr>
      <vt:lpstr>Exploring a DataFrame: .describe()</vt:lpstr>
      <vt:lpstr>Components of a DataFrame: .values</vt:lpstr>
      <vt:lpstr>Components of a DataFrame: .columns and .index</vt:lpstr>
      <vt:lpstr>pandas Philosophy</vt:lpstr>
      <vt:lpstr>Sorting and  subsetting DATA M A N I P U L AT I O N W I T H PA N DA S</vt:lpstr>
      <vt:lpstr>Sorting</vt:lpstr>
      <vt:lpstr>Sorting in descending order</vt:lpstr>
      <vt:lpstr>Sorting by multiple variables</vt:lpstr>
      <vt:lpstr>Sorting by multiple variables</vt:lpstr>
      <vt:lpstr>Subsetting columns</vt:lpstr>
      <vt:lpstr>Subsetting multiple columns</vt:lpstr>
      <vt:lpstr>Subsetting rows</vt:lpstr>
      <vt:lpstr>Subsetting rows</vt:lpstr>
      <vt:lpstr>Subsetting based on text data</vt:lpstr>
      <vt:lpstr>Subsetting based on dates</vt:lpstr>
      <vt:lpstr>Subsetting based on multiple conditions</vt:lpstr>
      <vt:lpstr>Subsetting using .isin()</vt:lpstr>
      <vt:lpstr>New Columns</vt:lpstr>
      <vt:lpstr>Adding new column </vt:lpstr>
      <vt:lpstr>Multiple manipulations</vt:lpstr>
      <vt:lpstr>Chapter 2 : Agregating DataFrames</vt:lpstr>
      <vt:lpstr>Summary Statistic</vt:lpstr>
      <vt:lpstr>Summarizing Numerical Data</vt:lpstr>
      <vt:lpstr>The .agg() method</vt:lpstr>
      <vt:lpstr>Summaries on multiple columns</vt:lpstr>
      <vt:lpstr>Cumulative Statistics</vt:lpstr>
      <vt:lpstr>Counting</vt:lpstr>
      <vt:lpstr>Vet Visits</vt:lpstr>
      <vt:lpstr>Dropping duplicate names</vt:lpstr>
      <vt:lpstr>Value Counts</vt:lpstr>
      <vt:lpstr>Groupped Summary Statistics</vt:lpstr>
      <vt:lpstr>Summaries by group</vt:lpstr>
      <vt:lpstr>Grouped Summaries</vt:lpstr>
      <vt:lpstr>Multiple Grouped Summaries</vt:lpstr>
      <vt:lpstr>Multiple Grouped Summaries</vt:lpstr>
      <vt:lpstr>Pivot Tables</vt:lpstr>
      <vt:lpstr>Group by to pivot table</vt:lpstr>
      <vt:lpstr>Pivot on two variables</vt:lpstr>
      <vt:lpstr>Filling missing values in pivot tables</vt:lpstr>
      <vt:lpstr>Summing with pivot</vt:lpstr>
      <vt:lpstr>Chapter 3 : Slicing and Indexing DataFrames</vt:lpstr>
      <vt:lpstr>Explicit Indexes</vt:lpstr>
      <vt:lpstr>Setting a column as the index</vt:lpstr>
      <vt:lpstr>Removing an index</vt:lpstr>
      <vt:lpstr>Dropping an index</vt:lpstr>
      <vt:lpstr>Index value don’t need to be unique</vt:lpstr>
      <vt:lpstr>Subsetting on duplicated index values</vt:lpstr>
      <vt:lpstr>Slicing and Subsetting with .loc and .iloc</vt:lpstr>
      <vt:lpstr>Slicing lists</vt:lpstr>
      <vt:lpstr>Slicing lists</vt:lpstr>
      <vt:lpstr>Slicing the outer index level</vt:lpstr>
      <vt:lpstr>Slicing the inner index levels badly</vt:lpstr>
      <vt:lpstr>Slicing the inner index levels correctly</vt:lpstr>
      <vt:lpstr>Slicing columns</vt:lpstr>
      <vt:lpstr>Slice twice</vt:lpstr>
      <vt:lpstr>Slice by dates</vt:lpstr>
      <vt:lpstr>Slice by partial dates</vt:lpstr>
      <vt:lpstr>Subsetting by row/column number</vt:lpstr>
      <vt:lpstr>Working with Pivot Tables</vt:lpstr>
      <vt:lpstr>Pivotting the dataframe pack</vt:lpstr>
      <vt:lpstr>.loc[] + slicing is a power combo</vt:lpstr>
      <vt:lpstr>The axis argument</vt:lpstr>
      <vt:lpstr>Calculating summary stats across column</vt:lpstr>
      <vt:lpstr>Chapter 4 : Creating and Visualizing Dataframes</vt:lpstr>
      <vt:lpstr>Visualizing your data</vt:lpstr>
      <vt:lpstr>Histograms</vt:lpstr>
      <vt:lpstr>Histograms</vt:lpstr>
      <vt:lpstr>Bar plots</vt:lpstr>
      <vt:lpstr>Line plots</vt:lpstr>
      <vt:lpstr>What’s missing value?</vt:lpstr>
      <vt:lpstr>Missing values in pandas DataFrames</vt:lpstr>
      <vt:lpstr>Detecting missing values</vt:lpstr>
      <vt:lpstr>Detecting any missing values</vt:lpstr>
      <vt:lpstr>Counting missing values</vt:lpstr>
      <vt:lpstr>Plotting missing values</vt:lpstr>
      <vt:lpstr>Removing missing values</vt:lpstr>
      <vt:lpstr>Replacing missing values</vt:lpstr>
      <vt:lpstr>Creating DataFrames</vt:lpstr>
      <vt:lpstr>Dictionaries</vt:lpstr>
      <vt:lpstr>Creating DataFrames</vt:lpstr>
      <vt:lpstr>List of dictionaries – by row</vt:lpstr>
      <vt:lpstr>List of dictionaries – by row</vt:lpstr>
      <vt:lpstr>List of lists – by columns</vt:lpstr>
      <vt:lpstr>List of lists – by columns</vt:lpstr>
      <vt:lpstr>Reading and Writing CSVs</vt:lpstr>
      <vt:lpstr>What’s CSV file</vt:lpstr>
      <vt:lpstr>Example CSV File</vt:lpstr>
      <vt:lpstr>CSV to DataFrame</vt:lpstr>
      <vt:lpstr>DataFrame manipulation</vt:lpstr>
      <vt:lpstr>DataFrame to CSV</vt:lpstr>
      <vt:lpstr>Pre &amp; Post Test</vt:lpstr>
      <vt:lpstr>Pre &amp; Post Test</vt:lpstr>
      <vt:lpstr>Pre &amp; Post Test</vt:lpstr>
      <vt:lpstr>Pre &amp; Post Test</vt:lpstr>
      <vt:lpstr>Exam/Assessment/Assignment</vt:lpstr>
      <vt:lpstr>INSTRUCTIONS</vt:lpstr>
      <vt:lpstr>Exam/Assessment/Assignment</vt:lpstr>
      <vt:lpstr>Answer</vt:lpstr>
      <vt:lpstr>PowerPoint Presentation</vt:lpstr>
      <vt:lpstr>PowerPoint Presentation</vt:lpstr>
      <vt:lpstr>PowerPoint Presentation</vt:lpstr>
      <vt:lpstr>PowerPoint Presentation</vt:lpstr>
      <vt:lpstr>References/Additional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HENRI TANTYOKO</cp:lastModifiedBy>
  <cp:revision>24</cp:revision>
  <dcterms:created xsi:type="dcterms:W3CDTF">2022-04-10T19:07:59Z</dcterms:created>
  <dcterms:modified xsi:type="dcterms:W3CDTF">2022-04-19T15:48:48Z</dcterms:modified>
</cp:coreProperties>
</file>