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27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3BE0-F59C-4152-9DA3-EE94F45C52D6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B831-F2CF-477D-81E1-78200B567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28600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DAN ALGORITMA</a:t>
            </a:r>
          </a:p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--01--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Suatu himpunan berhingga dari instruksi-instruksi yang  secara jelas memperinci langkah-langkah  proses pelaksanaan, dalam pemecahan suatu  masalah tertentu,  atau suatu kelas masalah tertentu,  dengan dituntut pula bahwa himpunan instruksi tersebut dapat dilaksanakan secara mekanik. </a:t>
            </a:r>
          </a:p>
          <a:p>
            <a:pPr algn="ctr"/>
            <a:r>
              <a:rPr lang="en-US" sz="2800" i="1"/>
              <a:t>(#Tim Gunadarma)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&amp; 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Logika dan Algoritma adalah ilmu yang mempelajari cara penyelesaian suatu masalah berdasarkan  </a:t>
            </a:r>
            <a:r>
              <a:rPr lang="en-US" sz="2800" u="sng"/>
              <a:t>urutan langkah-langkah terbatas </a:t>
            </a:r>
            <a:r>
              <a:rPr lang="en-US" sz="2800"/>
              <a:t>yang disusun secara </a:t>
            </a:r>
            <a:r>
              <a:rPr lang="en-US" sz="2800" u="sng"/>
              <a:t>sistematis</a:t>
            </a:r>
            <a:r>
              <a:rPr lang="en-US" sz="2800"/>
              <a:t>  dan menggunakan bahasa yang </a:t>
            </a:r>
            <a:r>
              <a:rPr lang="en-US" sz="2800" u="sng"/>
              <a:t>logis</a:t>
            </a:r>
            <a:r>
              <a:rPr lang="en-US" sz="2800"/>
              <a:t> dengan tujuan tertentu. </a:t>
            </a:r>
          </a:p>
          <a:p>
            <a:pPr algn="ctr"/>
            <a:r>
              <a:rPr lang="en-US" sz="2800" i="1"/>
              <a:t>(#Kesimpulan)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Diberikan dua buah gelas A dan B </a:t>
            </a:r>
          </a:p>
          <a:p>
            <a:r>
              <a:rPr lang="en-US" sz="2400"/>
              <a:t>GelasA berisi air teh dan gelasB berisi air kopi. </a:t>
            </a:r>
          </a:p>
          <a:p>
            <a:r>
              <a:rPr lang="en-US" sz="2400"/>
              <a:t>Pertukarkan isi gelas tersebut sehingga menghasilkan 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2400"/>
              <a:t>GelasA  yang  semula berisi air teh menjadi berisi air kopi 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2400"/>
              <a:t>GelasB yang semula berisi air kopi menjadi berisi air teh.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36896" t="27083" r="37921" b="42709"/>
          <a:stretch>
            <a:fillRect/>
          </a:stretch>
        </p:blipFill>
        <p:spPr bwMode="auto">
          <a:xfrm>
            <a:off x="2590800" y="3124200"/>
            <a:ext cx="4267200" cy="287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Untuk mempertukarkan  isi gelasdengan benar, maka diperlukan gelas tambahan yang kita namakan GelasC sebagai tempat penampungan sementara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438400"/>
            <a:ext cx="518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1. Siapkan gelas cadangan GelasC </a:t>
            </a:r>
          </a:p>
          <a:p>
            <a:r>
              <a:rPr lang="en-US"/>
              <a:t>2. Tuangkan air teh dari GelasA ke dalam Gelas C </a:t>
            </a:r>
          </a:p>
          <a:p>
            <a:r>
              <a:rPr lang="en-US"/>
              <a:t>     (gelas A menjadi kosong). </a:t>
            </a:r>
          </a:p>
          <a:p>
            <a:r>
              <a:rPr lang="en-US"/>
              <a:t>3. Tuangkan air kopi dari GelasB ke dalam GelasA </a:t>
            </a:r>
          </a:p>
          <a:p>
            <a:r>
              <a:rPr lang="en-US"/>
              <a:t>     (gelas B menjadi kosong). </a:t>
            </a:r>
          </a:p>
          <a:p>
            <a:r>
              <a:rPr lang="en-US"/>
              <a:t>4. Tuangkan air teh dari gelas C ke dalam Gelas B.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49780" t="33333" r="26208" b="19792"/>
          <a:stretch>
            <a:fillRect/>
          </a:stretch>
        </p:blipFill>
        <p:spPr bwMode="auto">
          <a:xfrm>
            <a:off x="5410200" y="2362200"/>
            <a:ext cx="312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Disini digunakan urutan langkah yang masuk akal atau logis sehingga isi dari kedua nya sudah berpindah media, dari A ke B dan B ke A.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Inilah yang dinamakan “Algoritma”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Urutan penyelesaian sebuah permasalahan dengan urutan dan </a:t>
            </a:r>
          </a:p>
          <a:p>
            <a:pPr algn="just"/>
            <a:r>
              <a:rPr lang="en-US" sz="2400"/>
              <a:t>langkah yang logis dan masuk akal menghasilkan sesuatu langkah yang benar.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Algoritma banyak ditemui di kehidupan sehari-hari.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1B4287-3C31-4D3F-A4B4-15FECC35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14857" b="35143"/>
          <a:stretch/>
        </p:blipFill>
        <p:spPr>
          <a:xfrm>
            <a:off x="1066800" y="1125537"/>
            <a:ext cx="6629400" cy="51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Buatlah Algoritma untuk memasak Mie Instan.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Sederhana Sebuah Permasalahan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62691B-C1F8-46E2-92F7-93219A2C5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r="26023" b="53333"/>
          <a:stretch/>
        </p:blipFill>
        <p:spPr>
          <a:xfrm>
            <a:off x="349743" y="1106204"/>
            <a:ext cx="8134615" cy="44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dan Trik Membuat 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956608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Saat menggunakan logika, sebaiknya jangan berfikir terlalu rumit tentang sebuah masalah, karena belum tentu masalah itu serumit yang kita pikir. </a:t>
            </a:r>
          </a:p>
          <a:p>
            <a:endParaRPr lang="en-US" sz="2400"/>
          </a:p>
          <a:p>
            <a:r>
              <a:rPr lang="en-US" sz="2400"/>
              <a:t>Pikirkan hal yang paling sederhana untuk menyelesaikan masalah itu, sehingga tidak terjebak dalam pikiran rumit yang dibuat sendiri. </a:t>
            </a:r>
          </a:p>
          <a:p>
            <a:endParaRPr lang="en-US" sz="2400"/>
          </a:p>
          <a:p>
            <a:r>
              <a:rPr lang="en-US" sz="2400"/>
              <a:t>Berfikir sederhana untuk menghasilkan solusi yang efektif dan efisien</a:t>
            </a:r>
          </a:p>
          <a:p>
            <a:endParaRPr lang="en-US" sz="2400"/>
          </a:p>
          <a:p>
            <a:r>
              <a:rPr lang="en-US" sz="2400"/>
              <a:t>Pertimbangan dalam pemilihan algoritma adalah algoritma haruslah </a:t>
            </a:r>
            <a:r>
              <a:rPr lang="en-US" sz="2400" u="sng"/>
              <a:t>benar</a:t>
            </a:r>
            <a:r>
              <a:rPr lang="en-US" sz="2400"/>
              <a:t>, memberikan hasil yang </a:t>
            </a:r>
            <a:r>
              <a:rPr lang="en-US" sz="2400" u="sng"/>
              <a:t>sedekat mungkin dengan nilai yang sebenarnya</a:t>
            </a:r>
            <a:r>
              <a:rPr lang="en-US" sz="2400"/>
              <a:t>, dan </a:t>
            </a:r>
            <a:r>
              <a:rPr lang="en-US" sz="2400" u="sng"/>
              <a:t>efisie</a:t>
            </a:r>
            <a:r>
              <a:rPr lang="en-US" sz="2400"/>
              <a:t>n.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61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Iswanto</a:t>
            </a:r>
          </a:p>
          <a:p>
            <a:pPr algn="ctr"/>
            <a:r>
              <a:rPr lang="en-US" sz="3200" smtClean="0"/>
              <a:t>WA </a:t>
            </a:r>
            <a:r>
              <a:rPr lang="en-US" sz="3200"/>
              <a:t>: 08996430576</a:t>
            </a:r>
          </a:p>
          <a:p>
            <a:pPr algn="ctr"/>
            <a:r>
              <a:rPr lang="en-US" sz="3200"/>
              <a:t>E-mail : </a:t>
            </a:r>
            <a:r>
              <a:rPr lang="en-US" sz="3200" smtClean="0"/>
              <a:t>isw789ng@gmail.com      </a:t>
            </a:r>
          </a:p>
          <a:p>
            <a:pPr algn="ctr"/>
            <a:r>
              <a:rPr lang="en-US" sz="3200" smtClean="0"/>
              <a:t>                                 isw@indonesian-aerospace.com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dan Trik Membuat 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956608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Efisiensi algoritma dapat ditinjau dari dua hal yaitu </a:t>
            </a:r>
            <a:r>
              <a:rPr lang="en-US" sz="2800" u="sng"/>
              <a:t>efisiensi waktu</a:t>
            </a:r>
            <a:r>
              <a:rPr lang="en-US" sz="2800"/>
              <a:t> dan </a:t>
            </a:r>
            <a:r>
              <a:rPr lang="en-US" sz="2800" u="sng"/>
              <a:t>memori</a:t>
            </a:r>
            <a:r>
              <a:rPr lang="en-US" sz="2800"/>
              <a:t>. </a:t>
            </a:r>
          </a:p>
          <a:p>
            <a:endParaRPr lang="en-US" sz="2800"/>
          </a:p>
          <a:p>
            <a:pPr algn="just"/>
            <a:r>
              <a:rPr lang="en-US" sz="2800"/>
              <a:t>Dalam kenyataannya, setiap orang bisa membuat algoritma yang berbeda untuk menyelesaikan suatu permasalahan, walaupun terjadi perbedaan dalam menyusun algoritma, tentunya kita mengharapkan keluaran yang mirip atau sama. 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Jika dihadapkan pada permasalahan seperti ini maka sebaiknya pilih  algoritma yang paling efisien.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belajar Logika &amp; 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/>
              <a:t>Dapat membiasakan diri  melakukan suatu perencanaan apabila menyelesaikan suatu masalah.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Karena suatu  permasalahan yang diselesaikan dengan suatu perencanaan yang matang maka akan  mendapatkan solusi yang lebih optimal dibandingkan </a:t>
            </a:r>
          </a:p>
          <a:p>
            <a:pPr algn="just"/>
            <a:r>
              <a:rPr lang="en-US" sz="2800"/>
              <a:t>menyelesaikan masalah tanpa menggunakan suatu perencanaan.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dan Program (komputer)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Program adalah kumpulan instruksi berupa pernyataan yang ditulis dengan menggunakan bahasa pemrograman yang  melibatkan pemilihan struktur data.</a:t>
            </a:r>
          </a:p>
          <a:p>
            <a:endParaRPr lang="en-US" sz="2800"/>
          </a:p>
          <a:p>
            <a:pPr algn="ctr"/>
            <a:r>
              <a:rPr lang="en-US" sz="2800" b="1"/>
              <a:t>Program = Algoritma + Bahasa Pemrograman</a:t>
            </a:r>
          </a:p>
          <a:p>
            <a:pPr algn="ctr"/>
            <a:endParaRPr lang="en-US" sz="2800" b="1"/>
          </a:p>
          <a:p>
            <a:pPr algn="ctr"/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dan Program (komputer)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Jika dihubungkan dengan program, maka pembuatan </a:t>
            </a:r>
          </a:p>
          <a:p>
            <a:r>
              <a:rPr lang="en-US" sz="2400"/>
              <a:t>algoritma harus memperhatikan kaidah: </a:t>
            </a:r>
          </a:p>
          <a:p>
            <a:endParaRPr lang="en-US" sz="2400"/>
          </a:p>
          <a:p>
            <a:pPr marL="404813" indent="-404813" algn="just">
              <a:buFont typeface="Wingdings" pitchFamily="2" charset="2"/>
              <a:buChar char="§"/>
            </a:pPr>
            <a:r>
              <a:rPr lang="en-US" sz="2400"/>
              <a:t>Pembuatan atau penulisan algoritma tidak tergantung pada bahasa pemrograman manapun, artinya penulisan algoritma independen dari bahasa pemrograman dan komputer yang memprosesnya. </a:t>
            </a:r>
          </a:p>
          <a:p>
            <a:pPr marL="404813" indent="-404813" algn="just">
              <a:buFont typeface="Wingdings" pitchFamily="2" charset="2"/>
              <a:buChar char="§"/>
            </a:pPr>
            <a:r>
              <a:rPr lang="en-US" sz="2400"/>
              <a:t>Notasi algoritma dapat diterjemahkan ke dalam berbagai bahasa pemrograman. </a:t>
            </a:r>
          </a:p>
          <a:p>
            <a:pPr marL="404813" indent="-404813" algn="just">
              <a:buFont typeface="Wingdings" pitchFamily="2" charset="2"/>
              <a:buChar char="§"/>
            </a:pPr>
            <a:r>
              <a:rPr lang="en-US" sz="2400"/>
              <a:t>Apapun bahasa pemrogramannya, output yang akan dikeluarkan sama karena algoritmanya sama.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457200"/>
            <a:ext cx="3370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TATA TERTIB KULIAH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B4E6-ABF1-4838-B752-7672220597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071546"/>
            <a:ext cx="8382000" cy="505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MAHASISWA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aseline="0" dirty="0">
              <a:latin typeface="Arial" charset="0"/>
              <a:cs typeface="Arial" charset="0"/>
            </a:endParaRPr>
          </a:p>
          <a:p>
            <a:pPr marL="401638" marR="0" lvl="0" indent="-401638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1- M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id-ID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adir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tepat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waktu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dikelas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sesuai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dengan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jadwal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yang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disepakati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dengan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dosen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401638" marR="0" lvl="0" indent="-401638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2-</a:t>
            </a:r>
            <a:r>
              <a:rPr kumimoji="0" lang="en-US" sz="2400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Keterlambatan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maksimal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40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menit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waktu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Dosen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masuk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Lebih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itu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lang="en-US" sz="2400" b="1">
                <a:latin typeface="Arial" charset="0"/>
                <a:cs typeface="Arial" charset="0"/>
              </a:rPr>
              <a:t>disarankan untuk tidak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masuk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401638" lvl="0" indent="-401638">
              <a:spcBef>
                <a:spcPct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3-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panggil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HP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silent 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mode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2575" marR="0" lvl="0" indent="-28257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smtClean="0">
                <a:latin typeface="Arial" charset="0"/>
                <a:cs typeface="Arial" charset="0"/>
              </a:rPr>
              <a:t>4- </a:t>
            </a:r>
            <a:r>
              <a:rPr lang="en-US" sz="2400" dirty="0" err="1">
                <a:latin typeface="Arial" charset="0"/>
                <a:cs typeface="Arial" charset="0"/>
              </a:rPr>
              <a:t>Tidak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diperbolehkan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menerima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telpon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di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dalam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kelas</a:t>
            </a:r>
            <a:r>
              <a:rPr lang="en-US" sz="2400" dirty="0">
                <a:latin typeface="Arial" charset="0"/>
                <a:cs typeface="Arial" charset="0"/>
              </a:rPr>
              <a:t>, b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isa menerima telpon di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luar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kelas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5- Laptop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</a:t>
            </a:r>
            <a:r>
              <a:rPr kumimoji="0" lang="id-ID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  <a:r>
              <a:rPr kumimoji="0" lang="id-ID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kecuali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dosen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menyuruh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  <a:p>
            <a:pPr marL="290513" marR="0" lvl="0" indent="-290513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6-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Dosen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menjelaskan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Mahasiswa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tidak boleh main HP dan </a:t>
            </a:r>
            <a:r>
              <a:rPr kumimoji="0" lang="id-ID" sz="2400" b="0" i="0" u="sng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memperhatikan</a:t>
            </a:r>
            <a:r>
              <a:rPr kumimoji="0" lang="id-ID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dengan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seksama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14290"/>
            <a:ext cx="3370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TATA TERTIB KULIAH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B4E6-ABF1-4838-B752-7672220597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472" y="785794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Arial" pitchFamily="34" charset="0"/>
                <a:cs typeface="Arial" pitchFamily="34" charset="0"/>
              </a:rPr>
              <a:t>DOSEN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Hadir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400">
                <a:latin typeface="Arial" pitchFamily="34" charset="0"/>
                <a:cs typeface="Arial" pitchFamily="34" charset="0"/>
              </a:rPr>
              <a:t> yang disepakati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Memberitahu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perwakilan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pembatalan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kuliah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penggantian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3-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panggil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HP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silent mode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4-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menerima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telpon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5-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dewasa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14290"/>
            <a:ext cx="3370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TATA TERTIB KULIAH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B4E6-ABF1-4838-B752-7672220597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472" y="785794"/>
            <a:ext cx="821537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Arial" pitchFamily="34" charset="0"/>
                <a:cs typeface="Arial" pitchFamily="34" charset="0"/>
              </a:rPr>
              <a:t>TUGAS, UTS, UAS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wajib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mengumpulkan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pengumpulan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Keterlambatan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pengumpulan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err="1">
                <a:latin typeface="Arial" pitchFamily="34" charset="0"/>
                <a:cs typeface="Arial" pitchFamily="34" charset="0"/>
              </a:rPr>
              <a:t>Jurusan</a:t>
            </a:r>
            <a:r>
              <a:rPr lang="en-US" sz="2400">
                <a:latin typeface="Arial" pitchFamily="34" charset="0"/>
                <a:cs typeface="Arial" pitchFamily="34" charset="0"/>
              </a:rPr>
              <a:t> (TU/Kaprodi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UAS,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lambat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6075" indent="-346075"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3-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UAS,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release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1972" y="381000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ASPEK PENILAIAN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B4E6-ABF1-4838-B752-7672220597B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1600200"/>
            <a:ext cx="419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/>
              <a:t>01-</a:t>
            </a:r>
            <a:r>
              <a:rPr lang="en-US" dirty="0"/>
              <a:t> UAS			  40 %</a:t>
            </a:r>
            <a:endParaRPr lang="id-ID" dirty="0"/>
          </a:p>
          <a:p>
            <a:pPr algn="just"/>
            <a:r>
              <a:rPr lang="id-ID" dirty="0"/>
              <a:t>02-</a:t>
            </a:r>
            <a:r>
              <a:rPr lang="en-US" dirty="0"/>
              <a:t> UTS			  30 %</a:t>
            </a:r>
            <a:endParaRPr lang="id-ID" dirty="0"/>
          </a:p>
          <a:p>
            <a:pPr algn="just"/>
            <a:r>
              <a:rPr lang="id-ID" dirty="0"/>
              <a:t>0</a:t>
            </a:r>
            <a:r>
              <a:rPr lang="en-US" dirty="0"/>
              <a:t>3</a:t>
            </a:r>
            <a:r>
              <a:rPr lang="id-ID" dirty="0"/>
              <a:t>-</a:t>
            </a:r>
            <a:r>
              <a:rPr lang="en-US" dirty="0"/>
              <a:t> TUGAS		  20 %</a:t>
            </a:r>
            <a:endParaRPr lang="id-ID" dirty="0"/>
          </a:p>
          <a:p>
            <a:pPr algn="just"/>
            <a:r>
              <a:rPr lang="id-ID" dirty="0"/>
              <a:t>0</a:t>
            </a:r>
            <a:r>
              <a:rPr lang="en-US" dirty="0"/>
              <a:t>4</a:t>
            </a:r>
            <a:r>
              <a:rPr lang="id-ID" dirty="0"/>
              <a:t>-</a:t>
            </a:r>
            <a:r>
              <a:rPr lang="en-US" dirty="0"/>
              <a:t> DISIPLIN (SIKAP)	  10 %</a:t>
            </a:r>
          </a:p>
          <a:p>
            <a:pPr algn="just"/>
            <a:r>
              <a:rPr lang="en-US" dirty="0"/>
              <a:t>TOTAL			100%	</a:t>
            </a:r>
            <a:endParaRPr lang="id-ID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MANDIRI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malam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Waktu</a:t>
            </a:r>
            <a:r>
              <a:rPr lang="en-US" dirty="0" smtClean="0"/>
              <a:t> 1 </a:t>
            </a:r>
            <a:r>
              <a:rPr lang="en-US" dirty="0" err="1" smtClean="0"/>
              <a:t>minggu</a:t>
            </a:r>
            <a:r>
              <a:rPr lang="en-US" dirty="0" smtClean="0"/>
              <a:t>, </a:t>
            </a:r>
            <a:r>
              <a:rPr lang="en-US" dirty="0" err="1" smtClean="0"/>
              <a:t>dikirim</a:t>
            </a:r>
            <a:r>
              <a:rPr lang="en-US" dirty="0" smtClean="0"/>
              <a:t> email </a:t>
            </a:r>
            <a:r>
              <a:rPr lang="en-US" dirty="0" err="1" smtClean="0"/>
              <a:t>ke</a:t>
            </a:r>
            <a:r>
              <a:rPr lang="en-US" smtClean="0"/>
              <a:t> suharjanto.unnur@gmail.com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905000"/>
            <a:ext cx="601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</a:t>
            </a:r>
          </a:p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</a:t>
            </a:r>
          </a:p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5334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Masuk Akal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Masuk Nalar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895600" y="1295400"/>
            <a:ext cx="1447800" cy="6096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rot="16200000" flipH="1">
            <a:off x="5242470" y="670471"/>
            <a:ext cx="525961" cy="17907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30480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Akal</a:t>
            </a:r>
            <a:r>
              <a:rPr lang="en-US" sz="2000"/>
              <a:t> adalah suatu peralatan manusia yang berfungsi untuk membedakan yang salah dan yang benar serta menganalisis sesuatu untuk menghasilkan suatu kesimpulan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247900" y="2781300"/>
            <a:ext cx="381000" cy="1588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30480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Penalaran</a:t>
            </a:r>
            <a:r>
              <a:rPr lang="en-US" sz="2000"/>
              <a:t> adalah proses berpikir yang bertolak dari pengamatan indera (pengamatan empirik) yang menghasilkan kesimpulan atau sejumlah konsep dan pengertian. 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k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2057400" cy="186811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rot="5400000">
            <a:off x="6287294" y="2704306"/>
            <a:ext cx="381000" cy="1588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2600" y="51816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kemampuannya sangat tergantung luas pengalaman dan tingkat pendidikan, </a:t>
            </a:r>
            <a:r>
              <a:rPr lang="en-US" smtClean="0"/>
              <a:t>formal, informal maupun spiritual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49588" y="4648200"/>
            <a:ext cx="1446212" cy="3810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953000" y="4648200"/>
            <a:ext cx="1447800" cy="3810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5334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Masuk Akal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Masuk Nalar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895600" y="1295400"/>
            <a:ext cx="1447800" cy="6096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rot="16200000" flipH="1">
            <a:off x="5242470" y="670471"/>
            <a:ext cx="525961" cy="1790700"/>
          </a:xfrm>
          <a:prstGeom prst="line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2819400"/>
            <a:ext cx="4038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k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2057400" cy="186811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47800" y="35052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/>
              <a:t>premis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000" y="5105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/>
              <a:t>Konklusi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4191794" y="46474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premis</a:t>
            </a:r>
            <a:r>
              <a:rPr lang="en-US" dirty="0"/>
              <a:t>/</a:t>
            </a:r>
            <a:r>
              <a:rPr lang="en-US" dirty="0" err="1"/>
              <a:t>pre·mis</a:t>
            </a:r>
            <a:r>
              <a:rPr lang="en-US" dirty="0"/>
              <a:t>/ /</a:t>
            </a:r>
            <a:r>
              <a:rPr lang="en-US" dirty="0" err="1"/>
              <a:t>prémis</a:t>
            </a:r>
            <a:r>
              <a:rPr lang="en-US" dirty="0"/>
              <a:t>/ n </a:t>
            </a:r>
            <a:r>
              <a:rPr lang="en-US" dirty="0" smtClean="0"/>
              <a:t>(1)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;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; </a:t>
            </a:r>
            <a:r>
              <a:rPr lang="en-US" dirty="0" err="1"/>
              <a:t>alasan</a:t>
            </a:r>
            <a:r>
              <a:rPr lang="en-US" dirty="0"/>
              <a:t>; </a:t>
            </a:r>
            <a:r>
              <a:rPr lang="en-US" dirty="0" smtClean="0"/>
              <a:t>(2) </a:t>
            </a:r>
            <a:r>
              <a:rPr lang="en-US" dirty="0" err="1"/>
              <a:t>asumsi</a:t>
            </a:r>
            <a:r>
              <a:rPr lang="en-US" dirty="0"/>
              <a:t>; </a:t>
            </a:r>
            <a:r>
              <a:rPr lang="en-US" dirty="0" smtClean="0"/>
              <a:t>(3)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sv-SE" dirty="0" smtClean="0"/>
              <a:t>Contoh Premis:</a:t>
            </a:r>
          </a:p>
          <a:p>
            <a:pPr marL="400050" lvl="1" indent="0">
              <a:buNone/>
            </a:pPr>
            <a:r>
              <a:rPr lang="sv-SE" dirty="0"/>
              <a:t> </a:t>
            </a:r>
            <a:r>
              <a:rPr lang="sv-SE" dirty="0" smtClean="0"/>
              <a:t>  Semua </a:t>
            </a:r>
            <a:r>
              <a:rPr lang="sv-SE" dirty="0"/>
              <a:t>yang halal dimakan menyehatkan (mayor).</a:t>
            </a:r>
          </a:p>
          <a:p>
            <a:pPr marL="400050" lvl="1" indent="0">
              <a:buNone/>
            </a:pPr>
            <a:r>
              <a:rPr lang="sv-SE" dirty="0"/>
              <a:t>  </a:t>
            </a:r>
            <a:r>
              <a:rPr lang="sv-SE" dirty="0" smtClean="0"/>
              <a:t> Sebagian </a:t>
            </a:r>
            <a:r>
              <a:rPr lang="sv-SE" dirty="0"/>
              <a:t>makanan tidak menyehatkan (minor).</a:t>
            </a:r>
          </a:p>
          <a:p>
            <a:pPr marL="400050" lvl="1" indent="0">
              <a:buNone/>
            </a:pPr>
            <a:r>
              <a:rPr lang="sv-SE" dirty="0"/>
              <a:t>∴ Sebagian makanan tidak halal dimakan (konklusi).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Premis</a:t>
            </a:r>
            <a:r>
              <a:rPr lang="en-US" dirty="0"/>
              <a:t> 1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  <a:p>
            <a:r>
              <a:rPr lang="en-US" dirty="0" err="1"/>
              <a:t>Premis</a:t>
            </a:r>
            <a:r>
              <a:rPr lang="en-US" dirty="0"/>
              <a:t> 2 :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menyala</a:t>
            </a:r>
            <a:endParaRPr lang="en-US" dirty="0"/>
          </a:p>
          <a:p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3716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 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k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2057400" cy="1868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0600" y="24384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Logika yaitu ilmu yang memberikan prinsip-prinsip yang harus diikuti agar dapat berfikir valid menurut aturan yang berlaku.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Pelajaran logika menimbulkan kesadaran untuk menggunakan prinsip-prinsip untuk berfikir secara sistematis.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28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</a:t>
            </a:r>
          </a:p>
        </p:txBody>
      </p:sp>
      <p:sp>
        <p:nvSpPr>
          <p:cNvPr id="1026" name="AutoShape 2" descr="https://upload.wikimedia.org/wikipedia/id/thumb/a/ae/Think.gif/250px-Think.gif"/>
          <p:cNvSpPr>
            <a:spLocks noChangeAspect="1" noChangeArrowheads="1"/>
          </p:cNvSpPr>
          <p:nvPr/>
        </p:nvSpPr>
        <p:spPr bwMode="auto">
          <a:xfrm>
            <a:off x="155575" y="-1036638"/>
            <a:ext cx="2381250" cy="2162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Urutan penyelesaian masalah yang disusun </a:t>
            </a:r>
          </a:p>
          <a:p>
            <a:pPr algn="ctr"/>
            <a:r>
              <a:rPr lang="en-US" sz="2800"/>
              <a:t>secara sistematis menggunakan bahasa </a:t>
            </a:r>
          </a:p>
          <a:p>
            <a:pPr algn="ctr"/>
            <a:r>
              <a:rPr lang="en-US" sz="2800"/>
              <a:t>yang </a:t>
            </a:r>
            <a:r>
              <a:rPr lang="en-US" sz="2800" u="sng"/>
              <a:t>logis</a:t>
            </a:r>
            <a:r>
              <a:rPr lang="en-US" sz="2800"/>
              <a:t> untuk memecahkan suatu permasalahan.</a:t>
            </a:r>
          </a:p>
          <a:p>
            <a:pPr algn="ctr"/>
            <a:endParaRPr lang="en-US" sz="2800"/>
          </a:p>
          <a:p>
            <a:pPr algn="ctr"/>
            <a:r>
              <a:rPr lang="en-US" sz="2800"/>
              <a:t>Urutan langkah-langkah logis untuk menyelesaikan  masalah yang disusun secara sistematis. </a:t>
            </a:r>
            <a:r>
              <a:rPr lang="en-US" sz="2800" i="1"/>
              <a:t>(#Rinaldi Munir)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/>
              <a:t>Urutan logis pengambilan keputusan untuk pem</a:t>
            </a:r>
          </a:p>
          <a:p>
            <a:pPr algn="ctr"/>
            <a:r>
              <a:rPr lang="en-US" sz="2800"/>
              <a:t>ecahan masalah.</a:t>
            </a:r>
            <a:r>
              <a:rPr lang="en-US" sz="2800" i="1"/>
              <a:t> (#Kamus Besar)</a:t>
            </a:r>
          </a:p>
          <a:p>
            <a:pPr algn="ctr"/>
            <a:endParaRPr lang="en-US" sz="2800"/>
          </a:p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1083</Words>
  <Application>Microsoft Office PowerPoint</Application>
  <PresentationFormat>On-screen Show (4:3)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MANDIRI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harjanto utomo</cp:lastModifiedBy>
  <cp:revision>55</cp:revision>
  <dcterms:created xsi:type="dcterms:W3CDTF">2017-09-27T00:56:07Z</dcterms:created>
  <dcterms:modified xsi:type="dcterms:W3CDTF">2020-10-13T14:53:41Z</dcterms:modified>
</cp:coreProperties>
</file>