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58"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651"/>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944DA0-43AD-4088-A69D-8AC07C6097D8}"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192525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944DA0-43AD-4088-A69D-8AC07C6097D8}"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2130960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944DA0-43AD-4088-A69D-8AC07C6097D8}"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300553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944DA0-43AD-4088-A69D-8AC07C6097D8}"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2680751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944DA0-43AD-4088-A69D-8AC07C6097D8}"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1115823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944DA0-43AD-4088-A69D-8AC07C6097D8}"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24606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944DA0-43AD-4088-A69D-8AC07C6097D8}" type="datetimeFigureOut">
              <a:rPr lang="en-US" smtClean="0"/>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109690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944DA0-43AD-4088-A69D-8AC07C6097D8}"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829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44DA0-43AD-4088-A69D-8AC07C6097D8}" type="datetimeFigureOut">
              <a:rPr lang="en-US" smtClean="0"/>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39887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944DA0-43AD-4088-A69D-8AC07C6097D8}"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35655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944DA0-43AD-4088-A69D-8AC07C6097D8}"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708974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44DA0-43AD-4088-A69D-8AC07C6097D8}" type="datetimeFigureOut">
              <a:rPr lang="en-US" smtClean="0"/>
              <a:t>11/16/2022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F7A58-50DC-4802-BA49-4DF9D089A493}" type="slidenum">
              <a:rPr lang="en-US" smtClean="0"/>
              <a:t>‹#›</a:t>
            </a:fld>
            <a:endParaRPr lang="en-US"/>
          </a:p>
        </p:txBody>
      </p:sp>
    </p:spTree>
    <p:extLst>
      <p:ext uri="{BB962C8B-B14F-4D97-AF65-F5344CB8AC3E}">
        <p14:creationId xmlns:p14="http://schemas.microsoft.com/office/powerpoint/2010/main" val="204589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smtClean="0">
                <a:solidFill>
                  <a:schemeClr val="accent4">
                    <a:lumMod val="60000"/>
                    <a:lumOff val="40000"/>
                  </a:schemeClr>
                </a:solidFill>
              </a:rPr>
              <a:t>Latar Belakang Pemilihan Data Set ( 1/3 )</a:t>
            </a:r>
            <a:endParaRPr lang="en-US" sz="3600" b="1">
              <a:solidFill>
                <a:schemeClr val="accent4">
                  <a:lumMod val="60000"/>
                  <a:lumOff val="40000"/>
                </a:schemeClr>
              </a:solidFill>
            </a:endParaRPr>
          </a:p>
        </p:txBody>
      </p:sp>
      <p:sp>
        <p:nvSpPr>
          <p:cNvPr id="5" name="TextBox 4"/>
          <p:cNvSpPr txBox="1"/>
          <p:nvPr/>
        </p:nvSpPr>
        <p:spPr>
          <a:xfrm>
            <a:off x="341194" y="1626359"/>
            <a:ext cx="11518710" cy="2677656"/>
          </a:xfrm>
          <a:prstGeom prst="rect">
            <a:avLst/>
          </a:prstGeom>
          <a:noFill/>
        </p:spPr>
        <p:txBody>
          <a:bodyPr wrap="square" rtlCol="0">
            <a:spAutoFit/>
          </a:bodyPr>
          <a:lstStyle/>
          <a:p>
            <a:pPr algn="just"/>
            <a:r>
              <a:rPr lang="en-US" sz="2800" b="1" smtClean="0">
                <a:solidFill>
                  <a:schemeClr val="accent4"/>
                </a:solidFill>
              </a:rPr>
              <a:t>Stack Overflow </a:t>
            </a:r>
            <a:r>
              <a:rPr lang="en-US" sz="2800" b="1" smtClean="0">
                <a:solidFill>
                  <a:schemeClr val="accent5">
                    <a:lumMod val="20000"/>
                    <a:lumOff val="80000"/>
                  </a:schemeClr>
                </a:solidFill>
              </a:rPr>
              <a:t>adalah situs tanya jawab untuk programmer profesional dan pemula. </a:t>
            </a:r>
            <a:r>
              <a:rPr lang="en-US" sz="2800" b="1" smtClean="0">
                <a:solidFill>
                  <a:schemeClr val="accent4"/>
                </a:solidFill>
              </a:rPr>
              <a:t>Stack Overflow</a:t>
            </a:r>
            <a:r>
              <a:rPr lang="en-US" sz="2800" b="1" smtClean="0">
                <a:solidFill>
                  <a:schemeClr val="accent5">
                    <a:lumMod val="20000"/>
                    <a:lumOff val="80000"/>
                  </a:schemeClr>
                </a:solidFill>
              </a:rPr>
              <a:t> adalah situs unggulan dari Stack Exchange Network. Dibuat pada tahun 2008 oleh </a:t>
            </a:r>
            <a:r>
              <a:rPr lang="en-US" sz="2800" b="1" smtClean="0">
                <a:solidFill>
                  <a:schemeClr val="accent4"/>
                </a:solidFill>
              </a:rPr>
              <a:t>Jeff Atwood </a:t>
            </a:r>
            <a:r>
              <a:rPr lang="en-US" sz="2800" b="1" smtClean="0">
                <a:solidFill>
                  <a:schemeClr val="accent5">
                    <a:lumMod val="20000"/>
                    <a:lumOff val="80000"/>
                  </a:schemeClr>
                </a:solidFill>
              </a:rPr>
              <a:t>dan </a:t>
            </a:r>
            <a:r>
              <a:rPr lang="en-US" sz="2800" b="1" smtClean="0">
                <a:solidFill>
                  <a:schemeClr val="accent4"/>
                </a:solidFill>
              </a:rPr>
              <a:t>Joel Spolsky</a:t>
            </a:r>
            <a:r>
              <a:rPr lang="en-US" sz="2800" b="1" smtClean="0">
                <a:solidFill>
                  <a:schemeClr val="accent5">
                    <a:lumMod val="20000"/>
                    <a:lumOff val="80000"/>
                  </a:schemeClr>
                </a:solidFill>
              </a:rPr>
              <a:t>. </a:t>
            </a:r>
            <a:r>
              <a:rPr lang="en-US" sz="2800" b="1" smtClean="0">
                <a:solidFill>
                  <a:schemeClr val="accent4"/>
                </a:solidFill>
              </a:rPr>
              <a:t>Stack Overflow</a:t>
            </a:r>
            <a:r>
              <a:rPr lang="en-US" sz="2800" b="1" smtClean="0">
                <a:solidFill>
                  <a:schemeClr val="accent5">
                    <a:lumMod val="20000"/>
                    <a:lumOff val="80000"/>
                  </a:schemeClr>
                </a:solidFill>
              </a:rPr>
              <a:t> menampilkan pertanyaan dan jawaban tentang berbagai topik dalam pemrograman komputer. </a:t>
            </a:r>
            <a:r>
              <a:rPr lang="en-US" sz="2800" b="1" smtClean="0">
                <a:solidFill>
                  <a:schemeClr val="accent4"/>
                </a:solidFill>
              </a:rPr>
              <a:t>Stack Overflow </a:t>
            </a:r>
            <a:r>
              <a:rPr lang="en-US" sz="2800" b="1" smtClean="0">
                <a:solidFill>
                  <a:schemeClr val="accent5">
                    <a:lumMod val="20000"/>
                    <a:lumOff val="80000"/>
                  </a:schemeClr>
                </a:solidFill>
              </a:rPr>
              <a:t>dibuat untuk menjadi alternatif yang lebih terbuka untuk situs tanya jawab.</a:t>
            </a:r>
            <a:endParaRPr lang="en-US" sz="2800">
              <a:solidFill>
                <a:schemeClr val="accent5">
                  <a:lumMod val="20000"/>
                  <a:lumOff val="80000"/>
                </a:schemeClr>
              </a:solidFill>
            </a:endParaRPr>
          </a:p>
        </p:txBody>
      </p:sp>
    </p:spTree>
    <p:extLst>
      <p:ext uri="{BB962C8B-B14F-4D97-AF65-F5344CB8AC3E}">
        <p14:creationId xmlns:p14="http://schemas.microsoft.com/office/powerpoint/2010/main" val="1040422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smtClean="0">
                <a:solidFill>
                  <a:schemeClr val="accent4">
                    <a:lumMod val="60000"/>
                    <a:lumOff val="40000"/>
                  </a:schemeClr>
                </a:solidFill>
              </a:rPr>
              <a:t>Analisa dan Visualisasi kolom ( 4 )</a:t>
            </a:r>
            <a:endParaRPr lang="en-US" sz="3600" b="1">
              <a:solidFill>
                <a:schemeClr val="accent4">
                  <a:lumMod val="60000"/>
                  <a:lumOff val="40000"/>
                </a:schemeClr>
              </a:solidFill>
            </a:endParaRPr>
          </a:p>
        </p:txBody>
      </p:sp>
      <p:sp>
        <p:nvSpPr>
          <p:cNvPr id="5" name="TextBox 4"/>
          <p:cNvSpPr txBox="1"/>
          <p:nvPr/>
        </p:nvSpPr>
        <p:spPr>
          <a:xfrm>
            <a:off x="341194" y="1339756"/>
            <a:ext cx="11614245" cy="954107"/>
          </a:xfrm>
          <a:prstGeom prst="rect">
            <a:avLst/>
          </a:prstGeom>
          <a:noFill/>
        </p:spPr>
        <p:txBody>
          <a:bodyPr wrap="square" rtlCol="0">
            <a:spAutoFit/>
          </a:bodyPr>
          <a:lstStyle/>
          <a:p>
            <a:r>
              <a:rPr lang="en-US" sz="2800" b="1" smtClean="0">
                <a:solidFill>
                  <a:schemeClr val="accent1">
                    <a:lumMod val="20000"/>
                    <a:lumOff val="80000"/>
                  </a:schemeClr>
                </a:solidFill>
              </a:rPr>
              <a:t>Menampilkan data </a:t>
            </a:r>
            <a:r>
              <a:rPr lang="en-US" sz="2800" b="1" smtClean="0">
                <a:solidFill>
                  <a:schemeClr val="accent4"/>
                </a:solidFill>
              </a:rPr>
              <a:t>educational_status</a:t>
            </a:r>
            <a:r>
              <a:rPr lang="en-US" sz="2800" b="1" smtClean="0">
                <a:solidFill>
                  <a:schemeClr val="accent1">
                    <a:lumMod val="20000"/>
                    <a:lumOff val="80000"/>
                  </a:schemeClr>
                </a:solidFill>
              </a:rPr>
              <a:t>, </a:t>
            </a:r>
            <a:r>
              <a:rPr lang="en-US" sz="2800" b="1" smtClean="0">
                <a:solidFill>
                  <a:schemeClr val="accent4"/>
                </a:solidFill>
              </a:rPr>
              <a:t>current_role</a:t>
            </a:r>
            <a:r>
              <a:rPr lang="en-US" sz="2800" b="1" smtClean="0">
                <a:solidFill>
                  <a:schemeClr val="accent1">
                    <a:lumMod val="20000"/>
                    <a:lumOff val="80000"/>
                  </a:schemeClr>
                </a:solidFill>
              </a:rPr>
              <a:t>, </a:t>
            </a:r>
            <a:r>
              <a:rPr lang="en-US" sz="2800" b="1" smtClean="0">
                <a:solidFill>
                  <a:schemeClr val="accent4"/>
                </a:solidFill>
              </a:rPr>
              <a:t>current_industry</a:t>
            </a:r>
            <a:r>
              <a:rPr lang="en-US" sz="2800" b="1" smtClean="0">
                <a:solidFill>
                  <a:schemeClr val="accent1">
                    <a:lumMod val="20000"/>
                    <a:lumOff val="80000"/>
                  </a:schemeClr>
                </a:solidFill>
              </a:rPr>
              <a:t>, dan </a:t>
            </a:r>
            <a:r>
              <a:rPr lang="en-US" sz="2800" b="1" smtClean="0">
                <a:solidFill>
                  <a:schemeClr val="accent4"/>
                </a:solidFill>
              </a:rPr>
              <a:t>age </a:t>
            </a:r>
            <a:r>
              <a:rPr lang="en-US" sz="2800" b="1" smtClean="0">
                <a:solidFill>
                  <a:schemeClr val="accent1">
                    <a:lumMod val="20000"/>
                    <a:lumOff val="80000"/>
                  </a:schemeClr>
                </a:solidFill>
              </a:rPr>
              <a:t>berdasarkan </a:t>
            </a:r>
            <a:r>
              <a:rPr lang="en-US" sz="2800" b="1" smtClean="0">
                <a:solidFill>
                  <a:srgbClr val="00B651"/>
                </a:solidFill>
              </a:rPr>
              <a:t>platforms_courses</a:t>
            </a:r>
            <a:r>
              <a:rPr lang="en-US" sz="2800" b="1" smtClean="0">
                <a:solidFill>
                  <a:schemeClr val="accent1">
                    <a:lumMod val="20000"/>
                    <a:lumOff val="80000"/>
                  </a:schemeClr>
                </a:solidFill>
              </a:rPr>
              <a:t>.</a:t>
            </a:r>
          </a:p>
        </p:txBody>
      </p:sp>
    </p:spTree>
    <p:extLst>
      <p:ext uri="{BB962C8B-B14F-4D97-AF65-F5344CB8AC3E}">
        <p14:creationId xmlns:p14="http://schemas.microsoft.com/office/powerpoint/2010/main" val="3701424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smtClean="0">
                <a:solidFill>
                  <a:schemeClr val="accent4">
                    <a:lumMod val="60000"/>
                    <a:lumOff val="40000"/>
                  </a:schemeClr>
                </a:solidFill>
              </a:rPr>
              <a:t>Prediksi dan Visualisasi kolom ( 1 )</a:t>
            </a:r>
            <a:endParaRPr lang="en-US" sz="3600" b="1">
              <a:solidFill>
                <a:schemeClr val="accent4">
                  <a:lumMod val="60000"/>
                  <a:lumOff val="40000"/>
                </a:schemeClr>
              </a:solidFill>
            </a:endParaRPr>
          </a:p>
        </p:txBody>
      </p:sp>
      <p:sp>
        <p:nvSpPr>
          <p:cNvPr id="5" name="TextBox 4"/>
          <p:cNvSpPr txBox="1"/>
          <p:nvPr/>
        </p:nvSpPr>
        <p:spPr>
          <a:xfrm>
            <a:off x="341194" y="1339756"/>
            <a:ext cx="11614245" cy="1384995"/>
          </a:xfrm>
          <a:prstGeom prst="rect">
            <a:avLst/>
          </a:prstGeom>
          <a:noFill/>
        </p:spPr>
        <p:txBody>
          <a:bodyPr wrap="square" rtlCol="0">
            <a:spAutoFit/>
          </a:bodyPr>
          <a:lstStyle/>
          <a:p>
            <a:r>
              <a:rPr lang="en-US" sz="2800" b="1" smtClean="0">
                <a:solidFill>
                  <a:schemeClr val="accent1">
                    <a:lumMod val="20000"/>
                    <a:lumOff val="80000"/>
                  </a:schemeClr>
                </a:solidFill>
              </a:rPr>
              <a:t>Memprediksi data </a:t>
            </a:r>
            <a:r>
              <a:rPr lang="en-US" sz="2800" b="1" smtClean="0">
                <a:solidFill>
                  <a:schemeClr val="accent4"/>
                </a:solidFill>
              </a:rPr>
              <a:t>educational_status</a:t>
            </a:r>
            <a:r>
              <a:rPr lang="en-US" sz="2800" b="1" smtClean="0">
                <a:solidFill>
                  <a:schemeClr val="accent1">
                    <a:lumMod val="20000"/>
                    <a:lumOff val="80000"/>
                  </a:schemeClr>
                </a:solidFill>
              </a:rPr>
              <a:t>, </a:t>
            </a:r>
            <a:r>
              <a:rPr lang="en-US" sz="2800" b="1" smtClean="0">
                <a:solidFill>
                  <a:schemeClr val="accent4"/>
                </a:solidFill>
              </a:rPr>
              <a:t>writing_code_year</a:t>
            </a:r>
            <a:r>
              <a:rPr lang="en-US" sz="2800" b="1" smtClean="0">
                <a:solidFill>
                  <a:schemeClr val="accent1">
                    <a:lumMod val="20000"/>
                    <a:lumOff val="80000"/>
                  </a:schemeClr>
                </a:solidFill>
              </a:rPr>
              <a:t>, dan </a:t>
            </a:r>
            <a:r>
              <a:rPr lang="en-US" sz="2800" b="1" smtClean="0">
                <a:solidFill>
                  <a:schemeClr val="accent4"/>
                </a:solidFill>
              </a:rPr>
              <a:t>programming_languages </a:t>
            </a:r>
            <a:r>
              <a:rPr lang="en-US" sz="2800" b="1" smtClean="0">
                <a:solidFill>
                  <a:schemeClr val="accent1">
                    <a:lumMod val="20000"/>
                    <a:lumOff val="80000"/>
                  </a:schemeClr>
                </a:solidFill>
              </a:rPr>
              <a:t>berdasarkan </a:t>
            </a:r>
            <a:r>
              <a:rPr lang="en-US" sz="2800" b="1" smtClean="0">
                <a:solidFill>
                  <a:srgbClr val="00B651"/>
                </a:solidFill>
              </a:rPr>
              <a:t>current_role </a:t>
            </a:r>
            <a:r>
              <a:rPr lang="en-US" sz="2800" b="1" smtClean="0">
                <a:solidFill>
                  <a:schemeClr val="accent5">
                    <a:lumMod val="20000"/>
                    <a:lumOff val="80000"/>
                  </a:schemeClr>
                </a:solidFill>
              </a:rPr>
              <a:t>dan</a:t>
            </a:r>
            <a:r>
              <a:rPr lang="en-US" sz="2800" b="1" smtClean="0">
                <a:solidFill>
                  <a:srgbClr val="00B651"/>
                </a:solidFill>
              </a:rPr>
              <a:t> current_industry </a:t>
            </a:r>
            <a:r>
              <a:rPr lang="en-US" sz="2800" b="1" smtClean="0">
                <a:solidFill>
                  <a:schemeClr val="accent5">
                    <a:lumMod val="20000"/>
                    <a:lumOff val="80000"/>
                  </a:schemeClr>
                </a:solidFill>
              </a:rPr>
              <a:t>apakah akan mendapatkan pekerjaan dengan cepat?</a:t>
            </a:r>
            <a:r>
              <a:rPr lang="en-US" sz="2800" b="1" smtClean="0">
                <a:solidFill>
                  <a:schemeClr val="accent1">
                    <a:lumMod val="20000"/>
                    <a:lumOff val="80000"/>
                  </a:schemeClr>
                </a:solidFill>
              </a:rPr>
              <a:t>.</a:t>
            </a:r>
          </a:p>
        </p:txBody>
      </p:sp>
    </p:spTree>
    <p:extLst>
      <p:ext uri="{BB962C8B-B14F-4D97-AF65-F5344CB8AC3E}">
        <p14:creationId xmlns:p14="http://schemas.microsoft.com/office/powerpoint/2010/main" val="523391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smtClean="0">
                <a:solidFill>
                  <a:schemeClr val="accent4">
                    <a:lumMod val="60000"/>
                    <a:lumOff val="40000"/>
                  </a:schemeClr>
                </a:solidFill>
              </a:rPr>
              <a:t>Prediksi dan Visualisasi kolom ( 1 )</a:t>
            </a:r>
            <a:endParaRPr lang="en-US" sz="3600" b="1">
              <a:solidFill>
                <a:schemeClr val="accent4">
                  <a:lumMod val="60000"/>
                  <a:lumOff val="40000"/>
                </a:schemeClr>
              </a:solidFill>
            </a:endParaRPr>
          </a:p>
        </p:txBody>
      </p:sp>
      <p:sp>
        <p:nvSpPr>
          <p:cNvPr id="5" name="TextBox 4"/>
          <p:cNvSpPr txBox="1"/>
          <p:nvPr/>
        </p:nvSpPr>
        <p:spPr>
          <a:xfrm>
            <a:off x="341194" y="1339756"/>
            <a:ext cx="11614245" cy="1384995"/>
          </a:xfrm>
          <a:prstGeom prst="rect">
            <a:avLst/>
          </a:prstGeom>
          <a:noFill/>
        </p:spPr>
        <p:txBody>
          <a:bodyPr wrap="square" rtlCol="0">
            <a:spAutoFit/>
          </a:bodyPr>
          <a:lstStyle/>
          <a:p>
            <a:r>
              <a:rPr lang="en-US" sz="2800" b="1" smtClean="0">
                <a:solidFill>
                  <a:schemeClr val="accent1">
                    <a:lumMod val="20000"/>
                    <a:lumOff val="80000"/>
                  </a:schemeClr>
                </a:solidFill>
              </a:rPr>
              <a:t>Memprediksi data </a:t>
            </a:r>
            <a:r>
              <a:rPr lang="en-US" sz="2800" b="1" smtClean="0">
                <a:solidFill>
                  <a:schemeClr val="accent4"/>
                </a:solidFill>
              </a:rPr>
              <a:t>current_role</a:t>
            </a:r>
            <a:r>
              <a:rPr lang="en-US" sz="2800" b="1" smtClean="0">
                <a:solidFill>
                  <a:schemeClr val="accent1">
                    <a:lumMod val="20000"/>
                    <a:lumOff val="80000"/>
                  </a:schemeClr>
                </a:solidFill>
              </a:rPr>
              <a:t>, dan </a:t>
            </a:r>
            <a:r>
              <a:rPr lang="en-US" sz="2800" b="1" smtClean="0">
                <a:solidFill>
                  <a:schemeClr val="accent4"/>
                </a:solidFill>
              </a:rPr>
              <a:t>current_industry </a:t>
            </a:r>
            <a:r>
              <a:rPr lang="en-US" sz="2800" b="1" smtClean="0">
                <a:solidFill>
                  <a:schemeClr val="accent1">
                    <a:lumMod val="20000"/>
                    <a:lumOff val="80000"/>
                  </a:schemeClr>
                </a:solidFill>
              </a:rPr>
              <a:t>berdasarkan </a:t>
            </a:r>
            <a:r>
              <a:rPr lang="en-US" sz="2800" b="1" smtClean="0">
                <a:solidFill>
                  <a:srgbClr val="00B651"/>
                </a:solidFill>
              </a:rPr>
              <a:t>platforms_courses</a:t>
            </a:r>
            <a:r>
              <a:rPr lang="en-US" sz="2800" b="1" smtClean="0">
                <a:solidFill>
                  <a:schemeClr val="accent1">
                    <a:lumMod val="20000"/>
                    <a:lumOff val="80000"/>
                  </a:schemeClr>
                </a:solidFill>
              </a:rPr>
              <a:t> </a:t>
            </a:r>
            <a:r>
              <a:rPr lang="en-US" sz="2800" b="1" smtClean="0">
                <a:solidFill>
                  <a:schemeClr val="accent5">
                    <a:lumMod val="20000"/>
                    <a:lumOff val="80000"/>
                  </a:schemeClr>
                </a:solidFill>
              </a:rPr>
              <a:t>tempat yang paling berfotensi mudah dapat pekerjaan/pengalaman?</a:t>
            </a:r>
            <a:r>
              <a:rPr lang="en-US" sz="2800" b="1" smtClean="0">
                <a:solidFill>
                  <a:schemeClr val="accent1">
                    <a:lumMod val="20000"/>
                    <a:lumOff val="80000"/>
                  </a:schemeClr>
                </a:solidFill>
              </a:rPr>
              <a:t>.</a:t>
            </a:r>
          </a:p>
        </p:txBody>
      </p:sp>
    </p:spTree>
    <p:extLst>
      <p:ext uri="{BB962C8B-B14F-4D97-AF65-F5344CB8AC3E}">
        <p14:creationId xmlns:p14="http://schemas.microsoft.com/office/powerpoint/2010/main" val="4034386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smtClean="0">
                <a:solidFill>
                  <a:schemeClr val="accent4">
                    <a:lumMod val="60000"/>
                    <a:lumOff val="40000"/>
                  </a:schemeClr>
                </a:solidFill>
              </a:rPr>
              <a:t>Latar Belakang Pemilihan Data Set ( 2/3 )</a:t>
            </a:r>
            <a:endParaRPr lang="en-US" sz="3600" b="1">
              <a:solidFill>
                <a:schemeClr val="accent4">
                  <a:lumMod val="60000"/>
                  <a:lumOff val="40000"/>
                </a:schemeClr>
              </a:solidFill>
            </a:endParaRPr>
          </a:p>
        </p:txBody>
      </p:sp>
      <p:sp>
        <p:nvSpPr>
          <p:cNvPr id="5" name="TextBox 4"/>
          <p:cNvSpPr txBox="1"/>
          <p:nvPr/>
        </p:nvSpPr>
        <p:spPr>
          <a:xfrm>
            <a:off x="341194" y="1626359"/>
            <a:ext cx="11477767" cy="4832092"/>
          </a:xfrm>
          <a:prstGeom prst="rect">
            <a:avLst/>
          </a:prstGeom>
          <a:noFill/>
        </p:spPr>
        <p:txBody>
          <a:bodyPr wrap="square" rtlCol="0">
            <a:spAutoFit/>
          </a:bodyPr>
          <a:lstStyle/>
          <a:p>
            <a:pPr algn="just"/>
            <a:r>
              <a:rPr lang="en-US" sz="2800" b="1" smtClean="0">
                <a:solidFill>
                  <a:schemeClr val="accent4"/>
                </a:solidFill>
              </a:rPr>
              <a:t>Stack Overflow </a:t>
            </a:r>
            <a:r>
              <a:rPr lang="en-US" sz="2800" b="1" smtClean="0">
                <a:solidFill>
                  <a:schemeClr val="accent5">
                    <a:lumMod val="20000"/>
                    <a:lumOff val="80000"/>
                  </a:schemeClr>
                </a:solidFill>
              </a:rPr>
              <a:t>berfungsi sebagai platform bagi pengguna untuk bertanya dan menjawab pertanyaan. Melalui keanggotaan dan partisipasi aktif, untuk memilih pertanyaan dan jawaban naik atau turun mirip dengan </a:t>
            </a:r>
            <a:r>
              <a:rPr lang="en-US" sz="2800" b="1" smtClean="0">
                <a:solidFill>
                  <a:schemeClr val="accent4"/>
                </a:solidFill>
              </a:rPr>
              <a:t>Reddit</a:t>
            </a:r>
            <a:r>
              <a:rPr lang="en-US" sz="2800" b="1" smtClean="0">
                <a:solidFill>
                  <a:schemeClr val="accent5">
                    <a:lumMod val="20000"/>
                    <a:lumOff val="80000"/>
                  </a:schemeClr>
                </a:solidFill>
              </a:rPr>
              <a:t> dan mengedit pertanyaan dan jawaban dengan cara yang mirip dengan </a:t>
            </a:r>
            <a:r>
              <a:rPr lang="en-US" sz="2800" b="1" smtClean="0">
                <a:solidFill>
                  <a:schemeClr val="accent4"/>
                </a:solidFill>
              </a:rPr>
              <a:t>wiki</a:t>
            </a:r>
            <a:r>
              <a:rPr lang="en-US" sz="2800" b="1" smtClean="0">
                <a:solidFill>
                  <a:schemeClr val="accent5">
                    <a:lumMod val="20000"/>
                    <a:lumOff val="80000"/>
                  </a:schemeClr>
                </a:solidFill>
              </a:rPr>
              <a:t>. Pengguna </a:t>
            </a:r>
            <a:r>
              <a:rPr lang="en-US" sz="2800" b="1" smtClean="0">
                <a:solidFill>
                  <a:schemeClr val="accent4"/>
                </a:solidFill>
              </a:rPr>
              <a:t>Stack Overflow</a:t>
            </a:r>
            <a:r>
              <a:rPr lang="en-US" sz="2800" b="1" smtClean="0">
                <a:solidFill>
                  <a:schemeClr val="accent5">
                    <a:lumMod val="20000"/>
                    <a:lumOff val="80000"/>
                  </a:schemeClr>
                </a:solidFill>
              </a:rPr>
              <a:t> dapat memperoleh poin reputasi dan "lencana"; misalnya, seseorang diberikan 10 poin reputasi karena menerima suara "naik" pada pertanyaan atau jawaban atas pertanyaan, dan dapat menerima lencana untuk kontribusi mereka yang berharga, yang mewakili dari situs web Q&amp;A tradisional. Pengguna membuka hak istimewa baru dengan peningkatan reputasi seperti kemampuan untuk </a:t>
            </a:r>
            <a:r>
              <a:rPr lang="en-US" sz="2800" b="1" smtClean="0">
                <a:solidFill>
                  <a:schemeClr val="accent4"/>
                </a:solidFill>
              </a:rPr>
              <a:t>memilih</a:t>
            </a:r>
            <a:r>
              <a:rPr lang="en-US" sz="2800" b="1" smtClean="0">
                <a:solidFill>
                  <a:schemeClr val="accent5">
                    <a:lumMod val="20000"/>
                    <a:lumOff val="80000"/>
                  </a:schemeClr>
                </a:solidFill>
              </a:rPr>
              <a:t>, </a:t>
            </a:r>
            <a:r>
              <a:rPr lang="en-US" sz="2800" b="1" smtClean="0">
                <a:solidFill>
                  <a:schemeClr val="accent4"/>
                </a:solidFill>
              </a:rPr>
              <a:t>berkomentar</a:t>
            </a:r>
            <a:r>
              <a:rPr lang="en-US" sz="2800" b="1" smtClean="0">
                <a:solidFill>
                  <a:schemeClr val="accent5">
                    <a:lumMod val="20000"/>
                    <a:lumOff val="80000"/>
                  </a:schemeClr>
                </a:solidFill>
              </a:rPr>
              <a:t>, dan bahkan </a:t>
            </a:r>
            <a:r>
              <a:rPr lang="en-US" sz="2800" b="1" smtClean="0">
                <a:solidFill>
                  <a:schemeClr val="accent4"/>
                </a:solidFill>
              </a:rPr>
              <a:t>mengedit</a:t>
            </a:r>
            <a:r>
              <a:rPr lang="en-US" sz="2800" b="1" smtClean="0">
                <a:solidFill>
                  <a:schemeClr val="accent5">
                    <a:lumMod val="20000"/>
                    <a:lumOff val="80000"/>
                  </a:schemeClr>
                </a:solidFill>
              </a:rPr>
              <a:t> posting orang lain.</a:t>
            </a:r>
            <a:endParaRPr lang="en-US" sz="2800">
              <a:solidFill>
                <a:schemeClr val="accent5">
                  <a:lumMod val="20000"/>
                  <a:lumOff val="80000"/>
                </a:schemeClr>
              </a:solidFill>
            </a:endParaRPr>
          </a:p>
        </p:txBody>
      </p:sp>
    </p:spTree>
    <p:extLst>
      <p:ext uri="{BB962C8B-B14F-4D97-AF65-F5344CB8AC3E}">
        <p14:creationId xmlns:p14="http://schemas.microsoft.com/office/powerpoint/2010/main" val="3164011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smtClean="0">
                <a:solidFill>
                  <a:schemeClr val="accent4">
                    <a:lumMod val="60000"/>
                    <a:lumOff val="40000"/>
                  </a:schemeClr>
                </a:solidFill>
              </a:rPr>
              <a:t>Latar Belakang Pemilihan Data Set ( 3/3 )</a:t>
            </a:r>
            <a:endParaRPr lang="en-US" sz="3600" b="1">
              <a:solidFill>
                <a:schemeClr val="accent4">
                  <a:lumMod val="60000"/>
                  <a:lumOff val="40000"/>
                </a:schemeClr>
              </a:solidFill>
            </a:endParaRPr>
          </a:p>
        </p:txBody>
      </p:sp>
      <p:sp>
        <p:nvSpPr>
          <p:cNvPr id="5" name="TextBox 4"/>
          <p:cNvSpPr txBox="1"/>
          <p:nvPr/>
        </p:nvSpPr>
        <p:spPr>
          <a:xfrm>
            <a:off x="341194" y="1626359"/>
            <a:ext cx="11477767" cy="3539430"/>
          </a:xfrm>
          <a:prstGeom prst="rect">
            <a:avLst/>
          </a:prstGeom>
          <a:noFill/>
        </p:spPr>
        <p:txBody>
          <a:bodyPr wrap="square" rtlCol="0">
            <a:spAutoFit/>
          </a:bodyPr>
          <a:lstStyle/>
          <a:p>
            <a:pPr algn="just"/>
            <a:r>
              <a:rPr lang="en-US" sz="2800" b="1" smtClean="0">
                <a:solidFill>
                  <a:schemeClr val="accent5">
                    <a:lumMod val="20000"/>
                    <a:lumOff val="80000"/>
                  </a:schemeClr>
                </a:solidFill>
              </a:rPr>
              <a:t>Pada Maret 2021 </a:t>
            </a:r>
            <a:r>
              <a:rPr lang="en-US" sz="2800" b="1" smtClean="0">
                <a:solidFill>
                  <a:schemeClr val="accent4"/>
                </a:solidFill>
              </a:rPr>
              <a:t>Stack Overflow </a:t>
            </a:r>
            <a:r>
              <a:rPr lang="en-US" sz="2800" b="1" smtClean="0">
                <a:solidFill>
                  <a:schemeClr val="accent5">
                    <a:lumMod val="20000"/>
                    <a:lumOff val="80000"/>
                  </a:schemeClr>
                </a:solidFill>
              </a:rPr>
              <a:t>memiliki lebih dari 14 juta pengguna terdaftar, dan telah menerima lebih dari 21 juta pertanyaan dan 31 juta jawaban. Situs dan situs tanya jawab pemrograman serupa secara global sebagian besar telah </a:t>
            </a:r>
            <a:r>
              <a:rPr lang="en-US" sz="2800" b="1" smtClean="0">
                <a:solidFill>
                  <a:schemeClr val="accent4"/>
                </a:solidFill>
              </a:rPr>
              <a:t>menggantikan buku pemrograman </a:t>
            </a:r>
            <a:r>
              <a:rPr lang="en-US" sz="2800" b="1" smtClean="0">
                <a:solidFill>
                  <a:schemeClr val="accent5">
                    <a:lumMod val="20000"/>
                    <a:lumOff val="80000"/>
                  </a:schemeClr>
                </a:solidFill>
              </a:rPr>
              <a:t>untuk referensi pemrograman sehari-hari di tahun 2000-an, dan saat ini merupakan bagian penting dari pemrograman komputer. Berdasarkan jenis tag yang ditetapkan untuk pertanyaan, delapan topik teratas yang paling banyak dibahas di situs adalah: </a:t>
            </a:r>
            <a:r>
              <a:rPr lang="en-US" sz="2800" b="1" smtClean="0">
                <a:solidFill>
                  <a:schemeClr val="accent4"/>
                </a:solidFill>
              </a:rPr>
              <a:t>JavaScript</a:t>
            </a:r>
            <a:r>
              <a:rPr lang="en-US" sz="2800" b="1" smtClean="0">
                <a:solidFill>
                  <a:schemeClr val="accent5">
                    <a:lumMod val="20000"/>
                    <a:lumOff val="80000"/>
                  </a:schemeClr>
                </a:solidFill>
              </a:rPr>
              <a:t> , </a:t>
            </a:r>
            <a:r>
              <a:rPr lang="en-US" sz="2800" b="1" smtClean="0">
                <a:solidFill>
                  <a:schemeClr val="accent4"/>
                </a:solidFill>
              </a:rPr>
              <a:t>Java</a:t>
            </a:r>
            <a:r>
              <a:rPr lang="en-US" sz="2800" b="1" smtClean="0">
                <a:solidFill>
                  <a:schemeClr val="accent5">
                    <a:lumMod val="20000"/>
                    <a:lumOff val="80000"/>
                  </a:schemeClr>
                </a:solidFill>
              </a:rPr>
              <a:t> , </a:t>
            </a:r>
            <a:r>
              <a:rPr lang="en-US" sz="2800" b="1" smtClean="0">
                <a:solidFill>
                  <a:schemeClr val="accent4"/>
                </a:solidFill>
              </a:rPr>
              <a:t>C#</a:t>
            </a:r>
            <a:r>
              <a:rPr lang="en-US" sz="2800" b="1" smtClean="0">
                <a:solidFill>
                  <a:schemeClr val="accent5">
                    <a:lumMod val="20000"/>
                    <a:lumOff val="80000"/>
                  </a:schemeClr>
                </a:solidFill>
              </a:rPr>
              <a:t> , </a:t>
            </a:r>
            <a:r>
              <a:rPr lang="en-US" sz="2800" b="1" smtClean="0">
                <a:solidFill>
                  <a:schemeClr val="accent4"/>
                </a:solidFill>
              </a:rPr>
              <a:t>PHP</a:t>
            </a:r>
            <a:r>
              <a:rPr lang="en-US" sz="2800" b="1" smtClean="0">
                <a:solidFill>
                  <a:schemeClr val="accent5">
                    <a:lumMod val="20000"/>
                    <a:lumOff val="80000"/>
                  </a:schemeClr>
                </a:solidFill>
              </a:rPr>
              <a:t> , </a:t>
            </a:r>
            <a:r>
              <a:rPr lang="en-US" sz="2800" b="1" smtClean="0">
                <a:solidFill>
                  <a:schemeClr val="accent4"/>
                </a:solidFill>
              </a:rPr>
              <a:t>Android</a:t>
            </a:r>
            <a:r>
              <a:rPr lang="en-US" sz="2800" b="1" smtClean="0">
                <a:solidFill>
                  <a:schemeClr val="accent5">
                    <a:lumMod val="20000"/>
                    <a:lumOff val="80000"/>
                  </a:schemeClr>
                </a:solidFill>
              </a:rPr>
              <a:t> , </a:t>
            </a:r>
            <a:r>
              <a:rPr lang="en-US" sz="2800" b="1" smtClean="0">
                <a:solidFill>
                  <a:schemeClr val="accent4"/>
                </a:solidFill>
              </a:rPr>
              <a:t>Python</a:t>
            </a:r>
            <a:r>
              <a:rPr lang="en-US" sz="2800" b="1" smtClean="0">
                <a:solidFill>
                  <a:schemeClr val="accent5">
                    <a:lumMod val="20000"/>
                    <a:lumOff val="80000"/>
                  </a:schemeClr>
                </a:solidFill>
              </a:rPr>
              <a:t> , </a:t>
            </a:r>
            <a:r>
              <a:rPr lang="en-US" sz="2800" b="1" smtClean="0">
                <a:solidFill>
                  <a:schemeClr val="accent4"/>
                </a:solidFill>
              </a:rPr>
              <a:t>jQuery</a:t>
            </a:r>
            <a:r>
              <a:rPr lang="en-US" sz="2800" b="1" smtClean="0">
                <a:solidFill>
                  <a:schemeClr val="accent5">
                    <a:lumMod val="20000"/>
                    <a:lumOff val="80000"/>
                  </a:schemeClr>
                </a:solidFill>
              </a:rPr>
              <a:t> , dan </a:t>
            </a:r>
            <a:r>
              <a:rPr lang="en-US" sz="2800" b="1" smtClean="0">
                <a:solidFill>
                  <a:schemeClr val="accent4"/>
                </a:solidFill>
              </a:rPr>
              <a:t>HTML</a:t>
            </a:r>
            <a:r>
              <a:rPr lang="en-US" sz="2800" b="1" smtClean="0">
                <a:solidFill>
                  <a:schemeClr val="accent5">
                    <a:lumMod val="20000"/>
                    <a:lumOff val="80000"/>
                  </a:schemeClr>
                </a:solidFill>
              </a:rPr>
              <a:t>.</a:t>
            </a:r>
            <a:endParaRPr lang="en-US" sz="2800">
              <a:solidFill>
                <a:schemeClr val="accent5">
                  <a:lumMod val="20000"/>
                  <a:lumOff val="80000"/>
                </a:schemeClr>
              </a:solidFill>
            </a:endParaRPr>
          </a:p>
        </p:txBody>
      </p:sp>
    </p:spTree>
    <p:extLst>
      <p:ext uri="{BB962C8B-B14F-4D97-AF65-F5344CB8AC3E}">
        <p14:creationId xmlns:p14="http://schemas.microsoft.com/office/powerpoint/2010/main" val="739052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smtClean="0">
                <a:solidFill>
                  <a:schemeClr val="accent4">
                    <a:lumMod val="60000"/>
                    <a:lumOff val="40000"/>
                  </a:schemeClr>
                </a:solidFill>
              </a:rPr>
              <a:t>Kolom Yang Dijadikan Dataset ( 1/2 )</a:t>
            </a:r>
            <a:endParaRPr lang="en-US" sz="3600" b="1">
              <a:solidFill>
                <a:schemeClr val="accent4">
                  <a:lumMod val="60000"/>
                  <a:lumOff val="40000"/>
                </a:schemeClr>
              </a:solidFill>
            </a:endParaRPr>
          </a:p>
        </p:txBody>
      </p:sp>
      <p:sp>
        <p:nvSpPr>
          <p:cNvPr id="5" name="TextBox 4"/>
          <p:cNvSpPr txBox="1"/>
          <p:nvPr/>
        </p:nvSpPr>
        <p:spPr>
          <a:xfrm>
            <a:off x="341194" y="1626359"/>
            <a:ext cx="11477767" cy="523220"/>
          </a:xfrm>
          <a:prstGeom prst="rect">
            <a:avLst/>
          </a:prstGeom>
          <a:noFill/>
        </p:spPr>
        <p:txBody>
          <a:bodyPr wrap="square" rtlCol="0">
            <a:spAutoFit/>
          </a:bodyPr>
          <a:lstStyle/>
          <a:p>
            <a:pPr algn="just"/>
            <a:r>
              <a:rPr lang="en-US" sz="2800" b="1" smtClean="0">
                <a:solidFill>
                  <a:schemeClr val="accent5">
                    <a:lumMod val="20000"/>
                    <a:lumOff val="80000"/>
                  </a:schemeClr>
                </a:solidFill>
              </a:rPr>
              <a:t>Daftar Kolom</a:t>
            </a:r>
            <a:endParaRPr lang="en-US" sz="2800">
              <a:solidFill>
                <a:schemeClr val="accent5">
                  <a:lumMod val="20000"/>
                  <a:lumOff val="80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175418623"/>
              </p:ext>
            </p:extLst>
          </p:nvPr>
        </p:nvGraphicFramePr>
        <p:xfrm>
          <a:off x="1392071" y="2149579"/>
          <a:ext cx="9512490" cy="3729047"/>
        </p:xfrm>
        <a:graphic>
          <a:graphicData uri="http://schemas.openxmlformats.org/drawingml/2006/table">
            <a:tbl>
              <a:tblPr bandRow="1">
                <a:tableStyleId>{5C22544A-7EE6-4342-B048-85BDC9FD1C3A}</a:tableStyleId>
              </a:tblPr>
              <a:tblGrid>
                <a:gridCol w="3741473">
                  <a:extLst>
                    <a:ext uri="{9D8B030D-6E8A-4147-A177-3AD203B41FA5}">
                      <a16:colId xmlns:a16="http://schemas.microsoft.com/office/drawing/2014/main" val="247007307"/>
                    </a:ext>
                  </a:extLst>
                </a:gridCol>
                <a:gridCol w="5771017">
                  <a:extLst>
                    <a:ext uri="{9D8B030D-6E8A-4147-A177-3AD203B41FA5}">
                      <a16:colId xmlns:a16="http://schemas.microsoft.com/office/drawing/2014/main" val="1534865358"/>
                    </a:ext>
                  </a:extLst>
                </a:gridCol>
              </a:tblGrid>
              <a:tr h="532721">
                <a:tc>
                  <a:txBody>
                    <a:bodyPr/>
                    <a:lstStyle/>
                    <a:p>
                      <a:pPr algn="ctr"/>
                      <a:r>
                        <a:rPr lang="en-US" smtClean="0"/>
                        <a:t>duration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Waktu berada pada website</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0107544"/>
                  </a:ext>
                </a:extLst>
              </a:tr>
              <a:tr h="532721">
                <a:tc>
                  <a:txBody>
                    <a:bodyPr/>
                    <a:lstStyle/>
                    <a:p>
                      <a:pPr algn="ctr"/>
                      <a:r>
                        <a:rPr lang="en-US" smtClean="0"/>
                        <a:t>age</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Rentang</a:t>
                      </a:r>
                      <a:r>
                        <a:rPr lang="en-US" baseline="0" smtClean="0"/>
                        <a:t> u</a:t>
                      </a:r>
                      <a:r>
                        <a:rPr lang="en-US" smtClean="0"/>
                        <a:t>mur pengguna</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894739"/>
                  </a:ext>
                </a:extLst>
              </a:tr>
              <a:tr h="532721">
                <a:tc>
                  <a:txBody>
                    <a:bodyPr/>
                    <a:lstStyle/>
                    <a:p>
                      <a:pPr algn="ctr"/>
                      <a:r>
                        <a:rPr lang="en-US" smtClean="0"/>
                        <a:t>gender</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mtClean="0"/>
                        <a:t>Jenis kelamin</a:t>
                      </a:r>
                      <a:r>
                        <a:rPr lang="en-US" baseline="0" smtClean="0"/>
                        <a:t> </a:t>
                      </a:r>
                      <a:r>
                        <a:rPr lang="en-US" smtClean="0"/>
                        <a:t>pengguna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2588990"/>
                  </a:ext>
                </a:extLst>
              </a:tr>
              <a:tr h="532721">
                <a:tc>
                  <a:txBody>
                    <a:bodyPr/>
                    <a:lstStyle/>
                    <a:p>
                      <a:pPr algn="ctr"/>
                      <a:r>
                        <a:rPr lang="en-US" smtClean="0"/>
                        <a:t> country</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Negara pengguna</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9869963"/>
                  </a:ext>
                </a:extLst>
              </a:tr>
              <a:tr h="532721">
                <a:tc>
                  <a:txBody>
                    <a:bodyPr/>
                    <a:lstStyle/>
                    <a:p>
                      <a:pPr algn="ctr"/>
                      <a:r>
                        <a:rPr lang="en-US" smtClean="0"/>
                        <a:t>educational_status</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Status</a:t>
                      </a:r>
                      <a:r>
                        <a:rPr lang="en-US" baseline="0" smtClean="0"/>
                        <a:t> pendidikan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9221243"/>
                  </a:ext>
                </a:extLst>
              </a:tr>
              <a:tr h="532721">
                <a:tc>
                  <a:txBody>
                    <a:bodyPr/>
                    <a:lstStyle/>
                    <a:p>
                      <a:pPr algn="ctr"/>
                      <a:r>
                        <a:rPr lang="en-US" smtClean="0"/>
                        <a:t>platforms_courses</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Platform</a:t>
                      </a:r>
                      <a:r>
                        <a:rPr lang="en-US" baseline="0" smtClean="0"/>
                        <a:t> website yang digunakan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1485602"/>
                  </a:ext>
                </a:extLst>
              </a:tr>
              <a:tr h="532721">
                <a:tc>
                  <a:txBody>
                    <a:bodyPr/>
                    <a:lstStyle/>
                    <a:p>
                      <a:pPr algn="ctr"/>
                      <a:r>
                        <a:rPr lang="en-US" smtClean="0"/>
                        <a:t>writing_code_year</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Berapa tahun sudah sering menulis code</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1600446"/>
                  </a:ext>
                </a:extLst>
              </a:tr>
            </a:tbl>
          </a:graphicData>
        </a:graphic>
      </p:graphicFrame>
    </p:spTree>
    <p:extLst>
      <p:ext uri="{BB962C8B-B14F-4D97-AF65-F5344CB8AC3E}">
        <p14:creationId xmlns:p14="http://schemas.microsoft.com/office/powerpoint/2010/main" val="1657946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smtClean="0">
                <a:solidFill>
                  <a:schemeClr val="accent4">
                    <a:lumMod val="60000"/>
                    <a:lumOff val="40000"/>
                  </a:schemeClr>
                </a:solidFill>
              </a:rPr>
              <a:t>Kolom Yang Dijadikan Dataset ( 2/2 )</a:t>
            </a:r>
            <a:endParaRPr lang="en-US" sz="3600" b="1">
              <a:solidFill>
                <a:schemeClr val="accent4">
                  <a:lumMod val="60000"/>
                  <a:lumOff val="40000"/>
                </a:schemeClr>
              </a:solidFill>
            </a:endParaRPr>
          </a:p>
        </p:txBody>
      </p:sp>
      <p:sp>
        <p:nvSpPr>
          <p:cNvPr id="5" name="TextBox 4"/>
          <p:cNvSpPr txBox="1"/>
          <p:nvPr/>
        </p:nvSpPr>
        <p:spPr>
          <a:xfrm>
            <a:off x="341194" y="1626359"/>
            <a:ext cx="11477767" cy="523220"/>
          </a:xfrm>
          <a:prstGeom prst="rect">
            <a:avLst/>
          </a:prstGeom>
          <a:noFill/>
        </p:spPr>
        <p:txBody>
          <a:bodyPr wrap="square" rtlCol="0">
            <a:spAutoFit/>
          </a:bodyPr>
          <a:lstStyle/>
          <a:p>
            <a:pPr algn="just"/>
            <a:r>
              <a:rPr lang="en-US" sz="2800" b="1" smtClean="0">
                <a:solidFill>
                  <a:schemeClr val="accent5">
                    <a:lumMod val="20000"/>
                    <a:lumOff val="80000"/>
                  </a:schemeClr>
                </a:solidFill>
              </a:rPr>
              <a:t>Daftar Kolom</a:t>
            </a:r>
            <a:endParaRPr lang="en-US" sz="2800">
              <a:solidFill>
                <a:schemeClr val="accent5">
                  <a:lumMod val="20000"/>
                  <a:lumOff val="8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322704902"/>
              </p:ext>
            </p:extLst>
          </p:nvPr>
        </p:nvGraphicFramePr>
        <p:xfrm>
          <a:off x="1549020" y="2354295"/>
          <a:ext cx="9198591" cy="3196326"/>
        </p:xfrm>
        <a:graphic>
          <a:graphicData uri="http://schemas.openxmlformats.org/drawingml/2006/table">
            <a:tbl>
              <a:tblPr bandRow="1">
                <a:tableStyleId>{5C22544A-7EE6-4342-B048-85BDC9FD1C3A}</a:tableStyleId>
              </a:tblPr>
              <a:tblGrid>
                <a:gridCol w="3618010">
                  <a:extLst>
                    <a:ext uri="{9D8B030D-6E8A-4147-A177-3AD203B41FA5}">
                      <a16:colId xmlns:a16="http://schemas.microsoft.com/office/drawing/2014/main" val="247007307"/>
                    </a:ext>
                  </a:extLst>
                </a:gridCol>
                <a:gridCol w="5580581">
                  <a:extLst>
                    <a:ext uri="{9D8B030D-6E8A-4147-A177-3AD203B41FA5}">
                      <a16:colId xmlns:a16="http://schemas.microsoft.com/office/drawing/2014/main" val="1534865358"/>
                    </a:ext>
                  </a:extLst>
                </a:gridCol>
              </a:tblGrid>
              <a:tr h="532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mtClean="0"/>
                        <a:t>programming_languages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mtClean="0"/>
                        <a:t>Bahasa</a:t>
                      </a:r>
                      <a:r>
                        <a:rPr lang="en-US" baseline="0" smtClean="0"/>
                        <a:t> pemrograman yang digunakan</a:t>
                      </a:r>
                      <a:endParaRPr lang="en-US"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709756"/>
                  </a:ext>
                </a:extLst>
              </a:tr>
              <a:tr h="532721">
                <a:tc>
                  <a:txBody>
                    <a:bodyPr/>
                    <a:lstStyle/>
                    <a:p>
                      <a:pPr algn="ctr"/>
                      <a:r>
                        <a:rPr lang="en-US" smtClean="0"/>
                        <a:t>IDE</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IDE yang digunakan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0107544"/>
                  </a:ext>
                </a:extLst>
              </a:tr>
              <a:tr h="532721">
                <a:tc>
                  <a:txBody>
                    <a:bodyPr/>
                    <a:lstStyle/>
                    <a:p>
                      <a:pPr algn="ctr"/>
                      <a:r>
                        <a:rPr lang="en-US" smtClean="0"/>
                        <a:t>current_role </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Pekerjaan yang sesuai</a:t>
                      </a:r>
                      <a:r>
                        <a:rPr lang="en-US" baseline="0" smtClean="0"/>
                        <a:t> saat ini</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894739"/>
                  </a:ext>
                </a:extLst>
              </a:tr>
              <a:tr h="532721">
                <a:tc>
                  <a:txBody>
                    <a:bodyPr/>
                    <a:lstStyle/>
                    <a:p>
                      <a:pPr algn="ctr"/>
                      <a:r>
                        <a:rPr lang="en-US" smtClean="0"/>
                        <a:t>current_industry</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mtClean="0"/>
                        <a:t>Industry saat</a:t>
                      </a:r>
                      <a:r>
                        <a:rPr lang="en-US" baseline="0" smtClean="0"/>
                        <a:t> ini</a:t>
                      </a:r>
                      <a:endParaRPr lang="en-US"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2588990"/>
                  </a:ext>
                </a:extLst>
              </a:tr>
              <a:tr h="532721">
                <a:tc>
                  <a:txBody>
                    <a:bodyPr/>
                    <a:lstStyle/>
                    <a:p>
                      <a:pPr algn="ctr"/>
                      <a:r>
                        <a:rPr lang="en-US" smtClean="0"/>
                        <a:t> cloud_computing</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Penyimpanan online favorit</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9869963"/>
                  </a:ext>
                </a:extLst>
              </a:tr>
              <a:tr h="532721">
                <a:tc>
                  <a:txBody>
                    <a:bodyPr/>
                    <a:lstStyle/>
                    <a:p>
                      <a:pPr algn="ctr"/>
                      <a:r>
                        <a:rPr lang="en-US" smtClean="0"/>
                        <a:t>favorite_media_sources </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mtClean="0"/>
                        <a:t>Media terfavorit untuk mendapatkan informasi</a:t>
                      </a:r>
                      <a:endParaRPr lang="en-US" baseline="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9221243"/>
                  </a:ext>
                </a:extLst>
              </a:tr>
            </a:tbl>
          </a:graphicData>
        </a:graphic>
      </p:graphicFrame>
    </p:spTree>
    <p:extLst>
      <p:ext uri="{BB962C8B-B14F-4D97-AF65-F5344CB8AC3E}">
        <p14:creationId xmlns:p14="http://schemas.microsoft.com/office/powerpoint/2010/main" val="3516584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smtClean="0">
                <a:solidFill>
                  <a:schemeClr val="accent4">
                    <a:lumMod val="60000"/>
                    <a:lumOff val="40000"/>
                  </a:schemeClr>
                </a:solidFill>
              </a:rPr>
              <a:t>Analisa dan Visualisasi kolom ( 1 )</a:t>
            </a:r>
            <a:endParaRPr lang="en-US" sz="3600" b="1">
              <a:solidFill>
                <a:schemeClr val="accent4">
                  <a:lumMod val="60000"/>
                  <a:lumOff val="40000"/>
                </a:schemeClr>
              </a:solidFill>
            </a:endParaRPr>
          </a:p>
        </p:txBody>
      </p:sp>
      <p:sp>
        <p:nvSpPr>
          <p:cNvPr id="5" name="TextBox 4"/>
          <p:cNvSpPr txBox="1"/>
          <p:nvPr/>
        </p:nvSpPr>
        <p:spPr>
          <a:xfrm>
            <a:off x="341194" y="1339756"/>
            <a:ext cx="11614245" cy="954107"/>
          </a:xfrm>
          <a:prstGeom prst="rect">
            <a:avLst/>
          </a:prstGeom>
          <a:noFill/>
        </p:spPr>
        <p:txBody>
          <a:bodyPr wrap="square" rtlCol="0">
            <a:spAutoFit/>
          </a:bodyPr>
          <a:lstStyle/>
          <a:p>
            <a:r>
              <a:rPr lang="en-US" sz="2800" b="1" smtClean="0">
                <a:solidFill>
                  <a:schemeClr val="accent1">
                    <a:lumMod val="20000"/>
                    <a:lumOff val="80000"/>
                  </a:schemeClr>
                </a:solidFill>
              </a:rPr>
              <a:t>Menampilkan data </a:t>
            </a:r>
            <a:r>
              <a:rPr lang="en-US" sz="2800" b="1" smtClean="0">
                <a:solidFill>
                  <a:schemeClr val="accent4"/>
                </a:solidFill>
              </a:rPr>
              <a:t>age</a:t>
            </a:r>
            <a:r>
              <a:rPr lang="en-US" sz="2800" b="1" smtClean="0">
                <a:solidFill>
                  <a:schemeClr val="accent1">
                    <a:lumMod val="20000"/>
                    <a:lumOff val="80000"/>
                  </a:schemeClr>
                </a:solidFill>
              </a:rPr>
              <a:t>, </a:t>
            </a:r>
            <a:r>
              <a:rPr lang="en-US" sz="2800" b="1" smtClean="0">
                <a:solidFill>
                  <a:schemeClr val="accent4"/>
                </a:solidFill>
              </a:rPr>
              <a:t>gender</a:t>
            </a:r>
            <a:r>
              <a:rPr lang="en-US" sz="2800" b="1" smtClean="0">
                <a:solidFill>
                  <a:schemeClr val="accent1">
                    <a:lumMod val="20000"/>
                    <a:lumOff val="80000"/>
                  </a:schemeClr>
                </a:solidFill>
              </a:rPr>
              <a:t>, </a:t>
            </a:r>
            <a:r>
              <a:rPr lang="en-US" sz="2800" b="1" smtClean="0">
                <a:solidFill>
                  <a:schemeClr val="accent4"/>
                </a:solidFill>
              </a:rPr>
              <a:t>educational_status</a:t>
            </a:r>
            <a:r>
              <a:rPr lang="en-US" sz="2800" b="1" smtClean="0">
                <a:solidFill>
                  <a:schemeClr val="accent1">
                    <a:lumMod val="20000"/>
                    <a:lumOff val="80000"/>
                  </a:schemeClr>
                </a:solidFill>
              </a:rPr>
              <a:t> </a:t>
            </a:r>
            <a:r>
              <a:rPr lang="en-US" sz="2800" b="1" smtClean="0">
                <a:solidFill>
                  <a:schemeClr val="accent1">
                    <a:lumMod val="20000"/>
                    <a:lumOff val="80000"/>
                  </a:schemeClr>
                </a:solidFill>
              </a:rPr>
              <a:t>berdasarkan</a:t>
            </a:r>
            <a:r>
              <a:rPr lang="en-US" sz="2800" b="1" smtClean="0">
                <a:solidFill>
                  <a:srgbClr val="00B651"/>
                </a:solidFill>
              </a:rPr>
              <a:t> duration</a:t>
            </a:r>
            <a:r>
              <a:rPr lang="en-US" sz="2800" b="1" smtClean="0">
                <a:solidFill>
                  <a:schemeClr val="accent1">
                    <a:lumMod val="20000"/>
                    <a:lumOff val="80000"/>
                  </a:schemeClr>
                </a:solidFill>
              </a:rPr>
              <a:t> terlama dan</a:t>
            </a:r>
            <a:r>
              <a:rPr lang="en-US" sz="2800" b="1" smtClean="0">
                <a:solidFill>
                  <a:schemeClr val="accent1">
                    <a:lumMod val="20000"/>
                    <a:lumOff val="80000"/>
                  </a:schemeClr>
                </a:solidFill>
              </a:rPr>
              <a:t> </a:t>
            </a:r>
            <a:r>
              <a:rPr lang="en-US" sz="2800" b="1" smtClean="0">
                <a:solidFill>
                  <a:schemeClr val="accent5">
                    <a:lumMod val="20000"/>
                    <a:lumOff val="80000"/>
                  </a:schemeClr>
                </a:solidFill>
              </a:rPr>
              <a:t>10</a:t>
            </a:r>
            <a:r>
              <a:rPr lang="en-US" sz="2800" b="1" smtClean="0">
                <a:solidFill>
                  <a:srgbClr val="00B651"/>
                </a:solidFill>
              </a:rPr>
              <a:t> country </a:t>
            </a:r>
            <a:r>
              <a:rPr lang="en-US" sz="2800" b="1" smtClean="0">
                <a:solidFill>
                  <a:schemeClr val="accent5">
                    <a:lumMod val="20000"/>
                    <a:lumOff val="80000"/>
                  </a:schemeClr>
                </a:solidFill>
              </a:rPr>
              <a:t>tertinggi</a:t>
            </a:r>
            <a:r>
              <a:rPr lang="en-US" sz="2800" b="1" smtClean="0">
                <a:solidFill>
                  <a:schemeClr val="accent1">
                    <a:lumMod val="20000"/>
                    <a:lumOff val="80000"/>
                  </a:schemeClr>
                </a:solidFill>
              </a:rPr>
              <a:t>.</a:t>
            </a:r>
            <a:endParaRPr lang="en-US" sz="2800" b="1" smtClean="0">
              <a:solidFill>
                <a:schemeClr val="accent1">
                  <a:lumMod val="20000"/>
                  <a:lumOff val="80000"/>
                </a:schemeClr>
              </a:solidFill>
            </a:endParaRPr>
          </a:p>
        </p:txBody>
      </p:sp>
    </p:spTree>
    <p:extLst>
      <p:ext uri="{BB962C8B-B14F-4D97-AF65-F5344CB8AC3E}">
        <p14:creationId xmlns:p14="http://schemas.microsoft.com/office/powerpoint/2010/main" val="3498251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smtClean="0">
                <a:solidFill>
                  <a:schemeClr val="accent4">
                    <a:lumMod val="60000"/>
                    <a:lumOff val="40000"/>
                  </a:schemeClr>
                </a:solidFill>
              </a:rPr>
              <a:t>Analisa dan Visualisasi kolom ( 2 )</a:t>
            </a:r>
            <a:endParaRPr lang="en-US" sz="3600" b="1">
              <a:solidFill>
                <a:schemeClr val="accent4">
                  <a:lumMod val="60000"/>
                  <a:lumOff val="40000"/>
                </a:schemeClr>
              </a:solidFill>
            </a:endParaRPr>
          </a:p>
        </p:txBody>
      </p:sp>
      <p:sp>
        <p:nvSpPr>
          <p:cNvPr id="5" name="TextBox 4"/>
          <p:cNvSpPr txBox="1"/>
          <p:nvPr/>
        </p:nvSpPr>
        <p:spPr>
          <a:xfrm>
            <a:off x="341194" y="1339756"/>
            <a:ext cx="11614245" cy="954107"/>
          </a:xfrm>
          <a:prstGeom prst="rect">
            <a:avLst/>
          </a:prstGeom>
          <a:noFill/>
        </p:spPr>
        <p:txBody>
          <a:bodyPr wrap="square" rtlCol="0">
            <a:spAutoFit/>
          </a:bodyPr>
          <a:lstStyle/>
          <a:p>
            <a:r>
              <a:rPr lang="en-US" sz="2800" b="1" smtClean="0">
                <a:solidFill>
                  <a:schemeClr val="accent1">
                    <a:lumMod val="20000"/>
                    <a:lumOff val="80000"/>
                  </a:schemeClr>
                </a:solidFill>
              </a:rPr>
              <a:t>Menampilkan data </a:t>
            </a:r>
            <a:r>
              <a:rPr lang="en-US" sz="2800" b="1" smtClean="0">
                <a:solidFill>
                  <a:schemeClr val="accent4"/>
                </a:solidFill>
              </a:rPr>
              <a:t>IDE</a:t>
            </a:r>
            <a:r>
              <a:rPr lang="en-US" sz="2800" b="1" smtClean="0">
                <a:solidFill>
                  <a:schemeClr val="accent1">
                    <a:lumMod val="20000"/>
                    <a:lumOff val="80000"/>
                  </a:schemeClr>
                </a:solidFill>
              </a:rPr>
              <a:t>, </a:t>
            </a:r>
            <a:r>
              <a:rPr lang="en-US" sz="2800" b="1" smtClean="0">
                <a:solidFill>
                  <a:schemeClr val="accent4"/>
                </a:solidFill>
              </a:rPr>
              <a:t>programming_languages</a:t>
            </a:r>
            <a:r>
              <a:rPr lang="en-US" sz="2800" b="1" smtClean="0">
                <a:solidFill>
                  <a:schemeClr val="accent1">
                    <a:lumMod val="20000"/>
                    <a:lumOff val="80000"/>
                  </a:schemeClr>
                </a:solidFill>
              </a:rPr>
              <a:t>, dan </a:t>
            </a:r>
            <a:r>
              <a:rPr lang="en-US" sz="2800" b="1" smtClean="0">
                <a:solidFill>
                  <a:schemeClr val="accent4"/>
                </a:solidFill>
              </a:rPr>
              <a:t>cloud_computing </a:t>
            </a:r>
            <a:r>
              <a:rPr lang="en-US" sz="2800" b="1" smtClean="0">
                <a:solidFill>
                  <a:schemeClr val="accent1">
                    <a:lumMod val="20000"/>
                    <a:lumOff val="80000"/>
                  </a:schemeClr>
                </a:solidFill>
              </a:rPr>
              <a:t>berdasarkan </a:t>
            </a:r>
            <a:r>
              <a:rPr lang="en-US" sz="2800" b="1" smtClean="0">
                <a:solidFill>
                  <a:srgbClr val="00B651"/>
                </a:solidFill>
              </a:rPr>
              <a:t>platforms_courses</a:t>
            </a:r>
            <a:r>
              <a:rPr lang="en-US" sz="2800" b="1">
                <a:solidFill>
                  <a:schemeClr val="accent1">
                    <a:lumMod val="20000"/>
                    <a:lumOff val="80000"/>
                  </a:schemeClr>
                </a:solidFill>
              </a:rPr>
              <a:t> </a:t>
            </a:r>
            <a:r>
              <a:rPr lang="en-US" sz="2800" b="1" smtClean="0">
                <a:solidFill>
                  <a:schemeClr val="accent1">
                    <a:lumMod val="20000"/>
                    <a:lumOff val="80000"/>
                  </a:schemeClr>
                </a:solidFill>
              </a:rPr>
              <a:t>dan dari 10 </a:t>
            </a:r>
            <a:r>
              <a:rPr lang="en-US" sz="2800" b="1" smtClean="0">
                <a:solidFill>
                  <a:srgbClr val="00B651"/>
                </a:solidFill>
              </a:rPr>
              <a:t>country</a:t>
            </a:r>
            <a:r>
              <a:rPr lang="en-US" sz="2800" b="1" smtClean="0">
                <a:solidFill>
                  <a:schemeClr val="accent1">
                    <a:lumMod val="20000"/>
                    <a:lumOff val="80000"/>
                  </a:schemeClr>
                </a:solidFill>
              </a:rPr>
              <a:t>.</a:t>
            </a:r>
          </a:p>
        </p:txBody>
      </p:sp>
    </p:spTree>
    <p:extLst>
      <p:ext uri="{BB962C8B-B14F-4D97-AF65-F5344CB8AC3E}">
        <p14:creationId xmlns:p14="http://schemas.microsoft.com/office/powerpoint/2010/main" val="917456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smtClean="0">
                <a:solidFill>
                  <a:schemeClr val="accent4">
                    <a:lumMod val="60000"/>
                    <a:lumOff val="40000"/>
                  </a:schemeClr>
                </a:solidFill>
              </a:rPr>
              <a:t>Analisa dan Visualisasi kolom ( 3 )</a:t>
            </a:r>
            <a:endParaRPr lang="en-US" sz="3600" b="1">
              <a:solidFill>
                <a:schemeClr val="accent4">
                  <a:lumMod val="60000"/>
                  <a:lumOff val="40000"/>
                </a:schemeClr>
              </a:solidFill>
            </a:endParaRPr>
          </a:p>
        </p:txBody>
      </p:sp>
      <p:sp>
        <p:nvSpPr>
          <p:cNvPr id="5" name="TextBox 4"/>
          <p:cNvSpPr txBox="1"/>
          <p:nvPr/>
        </p:nvSpPr>
        <p:spPr>
          <a:xfrm>
            <a:off x="341194" y="1339756"/>
            <a:ext cx="11614245" cy="1384995"/>
          </a:xfrm>
          <a:prstGeom prst="rect">
            <a:avLst/>
          </a:prstGeom>
          <a:noFill/>
        </p:spPr>
        <p:txBody>
          <a:bodyPr wrap="square" rtlCol="0">
            <a:spAutoFit/>
          </a:bodyPr>
          <a:lstStyle/>
          <a:p>
            <a:r>
              <a:rPr lang="en-US" sz="2800" b="1" smtClean="0">
                <a:solidFill>
                  <a:schemeClr val="accent1">
                    <a:lumMod val="20000"/>
                    <a:lumOff val="80000"/>
                  </a:schemeClr>
                </a:solidFill>
              </a:rPr>
              <a:t>Menampilkan data </a:t>
            </a:r>
            <a:r>
              <a:rPr lang="en-US" sz="2800" b="1" smtClean="0">
                <a:solidFill>
                  <a:schemeClr val="accent4"/>
                </a:solidFill>
              </a:rPr>
              <a:t>current_role</a:t>
            </a:r>
            <a:r>
              <a:rPr lang="en-US" sz="2800" b="1" smtClean="0">
                <a:solidFill>
                  <a:schemeClr val="accent1">
                    <a:lumMod val="20000"/>
                    <a:lumOff val="80000"/>
                  </a:schemeClr>
                </a:solidFill>
              </a:rPr>
              <a:t>, </a:t>
            </a:r>
            <a:r>
              <a:rPr lang="en-US" sz="2800" b="1" smtClean="0">
                <a:solidFill>
                  <a:schemeClr val="accent4"/>
                </a:solidFill>
              </a:rPr>
              <a:t>current_industry</a:t>
            </a:r>
            <a:r>
              <a:rPr lang="en-US" sz="2800" b="1" smtClean="0">
                <a:solidFill>
                  <a:schemeClr val="accent1">
                    <a:lumMod val="20000"/>
                    <a:lumOff val="80000"/>
                  </a:schemeClr>
                </a:solidFill>
              </a:rPr>
              <a:t>, dan </a:t>
            </a:r>
            <a:r>
              <a:rPr lang="en-US" sz="2800" b="1" smtClean="0">
                <a:solidFill>
                  <a:schemeClr val="accent4"/>
                </a:solidFill>
              </a:rPr>
              <a:t>favorite_media_sources </a:t>
            </a:r>
            <a:r>
              <a:rPr lang="en-US" sz="2800" b="1" smtClean="0">
                <a:solidFill>
                  <a:schemeClr val="accent1">
                    <a:lumMod val="20000"/>
                    <a:lumOff val="80000"/>
                  </a:schemeClr>
                </a:solidFill>
              </a:rPr>
              <a:t>berdasarkan </a:t>
            </a:r>
            <a:r>
              <a:rPr lang="en-US" sz="2800" b="1" smtClean="0">
                <a:solidFill>
                  <a:srgbClr val="00B651"/>
                </a:solidFill>
              </a:rPr>
              <a:t>age</a:t>
            </a:r>
            <a:r>
              <a:rPr lang="en-US" sz="2800" b="1" smtClean="0">
                <a:solidFill>
                  <a:schemeClr val="accent1">
                    <a:lumMod val="20000"/>
                    <a:lumOff val="80000"/>
                  </a:schemeClr>
                </a:solidFill>
              </a:rPr>
              <a:t>, </a:t>
            </a:r>
            <a:r>
              <a:rPr lang="en-US" sz="2800" b="1" smtClean="0">
                <a:solidFill>
                  <a:srgbClr val="00B651"/>
                </a:solidFill>
              </a:rPr>
              <a:t>platforms_courses</a:t>
            </a:r>
            <a:r>
              <a:rPr lang="en-US" sz="2800" b="1">
                <a:solidFill>
                  <a:schemeClr val="accent1">
                    <a:lumMod val="20000"/>
                    <a:lumOff val="80000"/>
                  </a:schemeClr>
                </a:solidFill>
              </a:rPr>
              <a:t> </a:t>
            </a:r>
            <a:r>
              <a:rPr lang="en-US" sz="2800" b="1" smtClean="0">
                <a:solidFill>
                  <a:schemeClr val="accent1">
                    <a:lumMod val="20000"/>
                    <a:lumOff val="80000"/>
                  </a:schemeClr>
                </a:solidFill>
              </a:rPr>
              <a:t>dan dari 10 </a:t>
            </a:r>
            <a:r>
              <a:rPr lang="en-US" sz="2800" b="1" smtClean="0">
                <a:solidFill>
                  <a:srgbClr val="00B651"/>
                </a:solidFill>
              </a:rPr>
              <a:t>country</a:t>
            </a:r>
            <a:r>
              <a:rPr lang="en-US" sz="2800" b="1" smtClean="0">
                <a:solidFill>
                  <a:schemeClr val="accent1">
                    <a:lumMod val="20000"/>
                    <a:lumOff val="80000"/>
                  </a:schemeClr>
                </a:solidFill>
              </a:rPr>
              <a:t>.</a:t>
            </a:r>
          </a:p>
        </p:txBody>
      </p:sp>
    </p:spTree>
    <p:extLst>
      <p:ext uri="{BB962C8B-B14F-4D97-AF65-F5344CB8AC3E}">
        <p14:creationId xmlns:p14="http://schemas.microsoft.com/office/powerpoint/2010/main" val="157282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smtClean="0">
                <a:solidFill>
                  <a:schemeClr val="accent4">
                    <a:lumMod val="60000"/>
                    <a:lumOff val="40000"/>
                  </a:schemeClr>
                </a:solidFill>
              </a:rPr>
              <a:t>Analisa dan Visualisasi kolom ( 4 )</a:t>
            </a:r>
            <a:endParaRPr lang="en-US" sz="3600" b="1">
              <a:solidFill>
                <a:schemeClr val="accent4">
                  <a:lumMod val="60000"/>
                  <a:lumOff val="40000"/>
                </a:schemeClr>
              </a:solidFill>
            </a:endParaRPr>
          </a:p>
        </p:txBody>
      </p:sp>
      <p:sp>
        <p:nvSpPr>
          <p:cNvPr id="5" name="TextBox 4"/>
          <p:cNvSpPr txBox="1"/>
          <p:nvPr/>
        </p:nvSpPr>
        <p:spPr>
          <a:xfrm>
            <a:off x="341194" y="1339756"/>
            <a:ext cx="11614245" cy="1384995"/>
          </a:xfrm>
          <a:prstGeom prst="rect">
            <a:avLst/>
          </a:prstGeom>
          <a:noFill/>
        </p:spPr>
        <p:txBody>
          <a:bodyPr wrap="square" rtlCol="0">
            <a:spAutoFit/>
          </a:bodyPr>
          <a:lstStyle/>
          <a:p>
            <a:r>
              <a:rPr lang="en-US" sz="2800" b="1" smtClean="0">
                <a:solidFill>
                  <a:schemeClr val="accent1">
                    <a:lumMod val="20000"/>
                    <a:lumOff val="80000"/>
                  </a:schemeClr>
                </a:solidFill>
              </a:rPr>
              <a:t>Menampilkan data </a:t>
            </a:r>
            <a:r>
              <a:rPr lang="en-US" sz="2800" b="1" smtClean="0">
                <a:solidFill>
                  <a:schemeClr val="accent4"/>
                </a:solidFill>
              </a:rPr>
              <a:t>writing_code_year</a:t>
            </a:r>
            <a:r>
              <a:rPr lang="en-US" sz="2800" b="1" smtClean="0">
                <a:solidFill>
                  <a:schemeClr val="accent1">
                    <a:lumMod val="20000"/>
                    <a:lumOff val="80000"/>
                  </a:schemeClr>
                </a:solidFill>
              </a:rPr>
              <a:t>, </a:t>
            </a:r>
            <a:r>
              <a:rPr lang="en-US" sz="2800" b="1" smtClean="0">
                <a:solidFill>
                  <a:schemeClr val="accent4"/>
                </a:solidFill>
              </a:rPr>
              <a:t>educational_status</a:t>
            </a:r>
            <a:r>
              <a:rPr lang="en-US" sz="2800" b="1" smtClean="0">
                <a:solidFill>
                  <a:schemeClr val="accent1">
                    <a:lumMod val="20000"/>
                    <a:lumOff val="80000"/>
                  </a:schemeClr>
                </a:solidFill>
              </a:rPr>
              <a:t>, </a:t>
            </a:r>
            <a:r>
              <a:rPr lang="en-US" sz="2800" b="1" smtClean="0">
                <a:solidFill>
                  <a:schemeClr val="accent4"/>
                </a:solidFill>
              </a:rPr>
              <a:t>current_role</a:t>
            </a:r>
            <a:r>
              <a:rPr lang="en-US" sz="2800" b="1" smtClean="0">
                <a:solidFill>
                  <a:schemeClr val="accent1">
                    <a:lumMod val="20000"/>
                    <a:lumOff val="80000"/>
                  </a:schemeClr>
                </a:solidFill>
              </a:rPr>
              <a:t>, </a:t>
            </a:r>
            <a:r>
              <a:rPr lang="en-US" sz="2800" b="1" smtClean="0">
                <a:solidFill>
                  <a:schemeClr val="accent4"/>
                </a:solidFill>
              </a:rPr>
              <a:t>current_industry</a:t>
            </a:r>
            <a:r>
              <a:rPr lang="en-US" sz="2800" b="1" smtClean="0">
                <a:solidFill>
                  <a:schemeClr val="accent1">
                    <a:lumMod val="20000"/>
                    <a:lumOff val="80000"/>
                  </a:schemeClr>
                </a:solidFill>
              </a:rPr>
              <a:t>, dan </a:t>
            </a:r>
            <a:r>
              <a:rPr lang="en-US" sz="2800" b="1" smtClean="0">
                <a:solidFill>
                  <a:schemeClr val="accent4"/>
                </a:solidFill>
              </a:rPr>
              <a:t>favorite_media_sources </a:t>
            </a:r>
            <a:r>
              <a:rPr lang="en-US" sz="2800" b="1" smtClean="0">
                <a:solidFill>
                  <a:schemeClr val="accent1">
                    <a:lumMod val="20000"/>
                    <a:lumOff val="80000"/>
                  </a:schemeClr>
                </a:solidFill>
              </a:rPr>
              <a:t>berdasarkan (</a:t>
            </a:r>
            <a:r>
              <a:rPr lang="en-US" sz="2800" b="1" smtClean="0">
                <a:solidFill>
                  <a:srgbClr val="00B651"/>
                </a:solidFill>
              </a:rPr>
              <a:t>age</a:t>
            </a:r>
            <a:r>
              <a:rPr lang="en-US" sz="2800" b="1" smtClean="0">
                <a:solidFill>
                  <a:schemeClr val="accent1">
                    <a:lumMod val="20000"/>
                    <a:lumOff val="80000"/>
                  </a:schemeClr>
                </a:solidFill>
              </a:rPr>
              <a:t> &lt; 20, </a:t>
            </a:r>
            <a:r>
              <a:rPr lang="en-US" sz="2800" b="1" smtClean="0">
                <a:solidFill>
                  <a:srgbClr val="00B651"/>
                </a:solidFill>
              </a:rPr>
              <a:t>age</a:t>
            </a:r>
            <a:r>
              <a:rPr lang="en-US" sz="2800" b="1" smtClean="0">
                <a:solidFill>
                  <a:schemeClr val="accent1">
                    <a:lumMod val="20000"/>
                    <a:lumOff val="80000"/>
                  </a:schemeClr>
                </a:solidFill>
              </a:rPr>
              <a:t> 20 – </a:t>
            </a:r>
            <a:r>
              <a:rPr lang="en-US" sz="2800" b="1" smtClean="0">
                <a:solidFill>
                  <a:srgbClr val="00B651"/>
                </a:solidFill>
              </a:rPr>
              <a:t>age</a:t>
            </a:r>
            <a:r>
              <a:rPr lang="en-US" sz="2800" b="1" smtClean="0">
                <a:solidFill>
                  <a:schemeClr val="accent1">
                    <a:lumMod val="20000"/>
                    <a:lumOff val="80000"/>
                  </a:schemeClr>
                </a:solidFill>
              </a:rPr>
              <a:t> 30, dan </a:t>
            </a:r>
            <a:r>
              <a:rPr lang="en-US" sz="2800" b="1" smtClean="0">
                <a:solidFill>
                  <a:srgbClr val="00B651"/>
                </a:solidFill>
              </a:rPr>
              <a:t>age</a:t>
            </a:r>
            <a:r>
              <a:rPr lang="en-US" sz="2800" b="1" smtClean="0">
                <a:solidFill>
                  <a:schemeClr val="accent1">
                    <a:lumMod val="20000"/>
                    <a:lumOff val="80000"/>
                  </a:schemeClr>
                </a:solidFill>
              </a:rPr>
              <a:t> &gt; 30 ) dan </a:t>
            </a:r>
            <a:r>
              <a:rPr lang="en-US" sz="2800" b="1" smtClean="0">
                <a:solidFill>
                  <a:srgbClr val="00B651"/>
                </a:solidFill>
              </a:rPr>
              <a:t>gender</a:t>
            </a:r>
            <a:r>
              <a:rPr lang="en-US" sz="2800" b="1" smtClean="0">
                <a:solidFill>
                  <a:schemeClr val="accent1">
                    <a:lumMod val="20000"/>
                    <a:lumOff val="80000"/>
                  </a:schemeClr>
                </a:solidFill>
              </a:rPr>
              <a:t>.</a:t>
            </a:r>
          </a:p>
        </p:txBody>
      </p:sp>
    </p:spTree>
    <p:extLst>
      <p:ext uri="{BB962C8B-B14F-4D97-AF65-F5344CB8AC3E}">
        <p14:creationId xmlns:p14="http://schemas.microsoft.com/office/powerpoint/2010/main" val="33701841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549</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fsdio</dc:creator>
  <cp:lastModifiedBy>fsdio</cp:lastModifiedBy>
  <cp:revision>76</cp:revision>
  <dcterms:created xsi:type="dcterms:W3CDTF">2022-11-15T17:18:28Z</dcterms:created>
  <dcterms:modified xsi:type="dcterms:W3CDTF">2022-11-15T21:50:20Z</dcterms:modified>
</cp:coreProperties>
</file>