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9" r:id="rId3"/>
    <p:sldId id="259" r:id="rId4"/>
    <p:sldId id="260" r:id="rId5"/>
    <p:sldId id="261" r:id="rId6"/>
    <p:sldId id="262" r:id="rId7"/>
    <p:sldId id="258" r:id="rId8"/>
    <p:sldId id="263" r:id="rId9"/>
    <p:sldId id="264" r:id="rId10"/>
    <p:sldId id="265" r:id="rId11"/>
    <p:sldId id="266" r:id="rId12"/>
    <p:sldId id="268" r:id="rId13"/>
    <p:sldId id="270" r:id="rId14"/>
    <p:sldId id="271"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B050"/>
    <a:srgbClr val="00B651"/>
    <a:srgbClr val="E9E7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4660"/>
  </p:normalViewPr>
  <p:slideViewPr>
    <p:cSldViewPr snapToGrid="0">
      <p:cViewPr varScale="1">
        <p:scale>
          <a:sx n="70" d="100"/>
          <a:sy n="70"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4D300-933B-47B2-9026-A9E3CC641666}" type="datetimeFigureOut">
              <a:rPr lang="id-ID" smtClean="0"/>
              <a:t>11/12/2022</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E2D7E-B811-49E0-BED6-ADD5C2F6A3D6}" type="slidenum">
              <a:rPr lang="id-ID" smtClean="0"/>
              <a:t>‹#›</a:t>
            </a:fld>
            <a:endParaRPr lang="id-ID"/>
          </a:p>
        </p:txBody>
      </p:sp>
    </p:spTree>
    <p:extLst>
      <p:ext uri="{BB962C8B-B14F-4D97-AF65-F5344CB8AC3E}">
        <p14:creationId xmlns:p14="http://schemas.microsoft.com/office/powerpoint/2010/main" val="204883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E9DE2D7E-B811-49E0-BED6-ADD5C2F6A3D6}" type="slidenum">
              <a:rPr lang="id-ID" smtClean="0"/>
              <a:t>8</a:t>
            </a:fld>
            <a:endParaRPr lang="id-ID"/>
          </a:p>
        </p:txBody>
      </p:sp>
    </p:spTree>
    <p:extLst>
      <p:ext uri="{BB962C8B-B14F-4D97-AF65-F5344CB8AC3E}">
        <p14:creationId xmlns:p14="http://schemas.microsoft.com/office/powerpoint/2010/main" val="141330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944DA0-43AD-4088-A69D-8AC07C6097D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92525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944DA0-43AD-4088-A69D-8AC07C6097D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13096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944DA0-43AD-4088-A69D-8AC07C6097D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00553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944DA0-43AD-4088-A69D-8AC07C6097D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68075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44DA0-43AD-4088-A69D-8AC07C6097D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11582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944DA0-43AD-4088-A69D-8AC07C6097D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2460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944DA0-43AD-4088-A69D-8AC07C6097D8}"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109690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944DA0-43AD-4088-A69D-8AC07C6097D8}"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829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44DA0-43AD-4088-A69D-8AC07C6097D8}"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9887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944DA0-43AD-4088-A69D-8AC07C6097D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35655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944DA0-43AD-4088-A69D-8AC07C6097D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F7A58-50DC-4802-BA49-4DF9D089A493}" type="slidenum">
              <a:rPr lang="en-US" smtClean="0"/>
              <a:t>‹#›</a:t>
            </a:fld>
            <a:endParaRPr lang="en-US"/>
          </a:p>
        </p:txBody>
      </p:sp>
    </p:spTree>
    <p:extLst>
      <p:ext uri="{BB962C8B-B14F-4D97-AF65-F5344CB8AC3E}">
        <p14:creationId xmlns:p14="http://schemas.microsoft.com/office/powerpoint/2010/main" val="70897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44DA0-43AD-4088-A69D-8AC07C6097D8}" type="datetimeFigureOut">
              <a:rPr lang="en-US" smtClean="0"/>
              <a:t>12/11/2022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7A58-50DC-4802-BA49-4DF9D089A493}" type="slidenum">
              <a:rPr lang="en-US" smtClean="0"/>
              <a:t>‹#›</a:t>
            </a:fld>
            <a:endParaRPr lang="en-US"/>
          </a:p>
        </p:txBody>
      </p:sp>
    </p:spTree>
    <p:extLst>
      <p:ext uri="{BB962C8B-B14F-4D97-AF65-F5344CB8AC3E}">
        <p14:creationId xmlns:p14="http://schemas.microsoft.com/office/powerpoint/2010/main" val="204589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057533" y="2714794"/>
            <a:ext cx="3759200" cy="2950082"/>
            <a:chOff x="2333883" y="2295694"/>
            <a:chExt cx="3759200" cy="2950082"/>
          </a:xfrm>
        </p:grpSpPr>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7122" b="78932" l="16146" r="93576">
                          <a14:foregroundMark x1="42882" y1="60089" x2="41319" y2="63650"/>
                          <a14:foregroundMark x1="28646" y1="60386" x2="36111" y2="61424"/>
                          <a14:foregroundMark x1="78993" y1="63501" x2="51389" y2="70326"/>
                          <a14:foregroundMark x1="71007" y1="69881" x2="64931" y2="71068"/>
                          <a14:backgroundMark x1="43229" y1="28635" x2="43229" y2="32938"/>
                          <a14:backgroundMark x1="39583" y1="37389" x2="40278" y2="39763"/>
                          <a14:backgroundMark x1="45486" y1="44214" x2="45486" y2="45401"/>
                          <a14:backgroundMark x1="71354" y1="52374" x2="70486" y2="54303"/>
                        </a14:backgroundRemoval>
                      </a14:imgEffect>
                    </a14:imgLayer>
                  </a14:imgProps>
                </a:ext>
                <a:ext uri="{28A0092B-C50C-407E-A947-70E740481C1C}">
                  <a14:useLocalDpi xmlns:a14="http://schemas.microsoft.com/office/drawing/2010/main" val="0"/>
                </a:ext>
              </a:extLst>
            </a:blip>
            <a:srcRect l="14474" b="26910"/>
            <a:stretch>
              <a:fillRect/>
            </a:stretch>
          </p:blipFill>
          <p:spPr>
            <a:xfrm>
              <a:off x="3278682" y="2295694"/>
              <a:ext cx="1869602" cy="1869602"/>
            </a:xfrm>
            <a:custGeom>
              <a:avLst/>
              <a:gdLst>
                <a:gd name="connsiteX0" fmla="*/ 934801 w 1869602"/>
                <a:gd name="connsiteY0" fmla="*/ 0 h 1869602"/>
                <a:gd name="connsiteX1" fmla="*/ 1869602 w 1869602"/>
                <a:gd name="connsiteY1" fmla="*/ 934801 h 1869602"/>
                <a:gd name="connsiteX2" fmla="*/ 934801 w 1869602"/>
                <a:gd name="connsiteY2" fmla="*/ 1869602 h 1869602"/>
                <a:gd name="connsiteX3" fmla="*/ 0 w 1869602"/>
                <a:gd name="connsiteY3" fmla="*/ 934801 h 1869602"/>
                <a:gd name="connsiteX4" fmla="*/ 934801 w 1869602"/>
                <a:gd name="connsiteY4" fmla="*/ 0 h 1869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9602" h="1869602">
                  <a:moveTo>
                    <a:pt x="934801" y="0"/>
                  </a:moveTo>
                  <a:cubicBezTo>
                    <a:pt x="1451077" y="0"/>
                    <a:pt x="1869602" y="418525"/>
                    <a:pt x="1869602" y="934801"/>
                  </a:cubicBezTo>
                  <a:cubicBezTo>
                    <a:pt x="1869602" y="1451077"/>
                    <a:pt x="1451077" y="1869602"/>
                    <a:pt x="934801" y="1869602"/>
                  </a:cubicBezTo>
                  <a:cubicBezTo>
                    <a:pt x="418525" y="1869602"/>
                    <a:pt x="0" y="1451077"/>
                    <a:pt x="0" y="934801"/>
                  </a:cubicBezTo>
                  <a:cubicBezTo>
                    <a:pt x="0" y="418525"/>
                    <a:pt x="418525" y="0"/>
                    <a:pt x="934801" y="0"/>
                  </a:cubicBezTo>
                  <a:close/>
                </a:path>
              </a:pathLst>
            </a:custGeom>
            <a:solidFill>
              <a:srgbClr val="00B050"/>
            </a:solidFill>
          </p:spPr>
        </p:pic>
        <p:sp>
          <p:nvSpPr>
            <p:cNvPr id="7" name="TextBox 6"/>
            <p:cNvSpPr txBox="1"/>
            <p:nvPr/>
          </p:nvSpPr>
          <p:spPr>
            <a:xfrm>
              <a:off x="2333883" y="4165296"/>
              <a:ext cx="3759200" cy="646331"/>
            </a:xfrm>
            <a:prstGeom prst="rect">
              <a:avLst/>
            </a:prstGeom>
            <a:noFill/>
          </p:spPr>
          <p:txBody>
            <a:bodyPr wrap="square" rtlCol="0">
              <a:spAutoFit/>
            </a:bodyPr>
            <a:lstStyle/>
            <a:p>
              <a:pPr algn="ctr"/>
              <a:r>
                <a:rPr lang="en-US" sz="3600" b="1">
                  <a:solidFill>
                    <a:schemeClr val="accent4">
                      <a:lumMod val="60000"/>
                      <a:lumOff val="40000"/>
                    </a:schemeClr>
                  </a:solidFill>
                </a:rPr>
                <a:t>RAHMAT SUNJANI</a:t>
              </a:r>
            </a:p>
          </p:txBody>
        </p:sp>
        <p:grpSp>
          <p:nvGrpSpPr>
            <p:cNvPr id="10" name="Group 9"/>
            <p:cNvGrpSpPr/>
            <p:nvPr/>
          </p:nvGrpSpPr>
          <p:grpSpPr>
            <a:xfrm>
              <a:off x="2675876" y="4599445"/>
              <a:ext cx="3075214" cy="646331"/>
              <a:chOff x="2590800" y="4593095"/>
              <a:chExt cx="3075214" cy="646331"/>
            </a:xfrm>
          </p:grpSpPr>
          <p:sp>
            <p:nvSpPr>
              <p:cNvPr id="9" name="Rectangle 8"/>
              <p:cNvSpPr/>
              <p:nvPr/>
            </p:nvSpPr>
            <p:spPr>
              <a:xfrm>
                <a:off x="2590800" y="4702629"/>
                <a:ext cx="3075214" cy="427264"/>
              </a:xfrm>
              <a:custGeom>
                <a:avLst/>
                <a:gdLst>
                  <a:gd name="connsiteX0" fmla="*/ 0 w 2656114"/>
                  <a:gd name="connsiteY0" fmla="*/ 0 h 420914"/>
                  <a:gd name="connsiteX1" fmla="*/ 2656114 w 2656114"/>
                  <a:gd name="connsiteY1" fmla="*/ 0 h 420914"/>
                  <a:gd name="connsiteX2" fmla="*/ 2656114 w 2656114"/>
                  <a:gd name="connsiteY2" fmla="*/ 420914 h 420914"/>
                  <a:gd name="connsiteX3" fmla="*/ 0 w 2656114"/>
                  <a:gd name="connsiteY3" fmla="*/ 420914 h 420914"/>
                  <a:gd name="connsiteX4" fmla="*/ 0 w 2656114"/>
                  <a:gd name="connsiteY4" fmla="*/ 0 h 420914"/>
                  <a:gd name="connsiteX0" fmla="*/ 0 w 2821214"/>
                  <a:gd name="connsiteY0" fmla="*/ 0 h 420914"/>
                  <a:gd name="connsiteX1" fmla="*/ 2821214 w 2821214"/>
                  <a:gd name="connsiteY1" fmla="*/ 6350 h 420914"/>
                  <a:gd name="connsiteX2" fmla="*/ 2656114 w 2821214"/>
                  <a:gd name="connsiteY2" fmla="*/ 420914 h 420914"/>
                  <a:gd name="connsiteX3" fmla="*/ 0 w 2821214"/>
                  <a:gd name="connsiteY3" fmla="*/ 420914 h 420914"/>
                  <a:gd name="connsiteX4" fmla="*/ 0 w 2821214"/>
                  <a:gd name="connsiteY4" fmla="*/ 0 h 420914"/>
                  <a:gd name="connsiteX0" fmla="*/ 254000 w 3075214"/>
                  <a:gd name="connsiteY0" fmla="*/ 0 h 427264"/>
                  <a:gd name="connsiteX1" fmla="*/ 3075214 w 3075214"/>
                  <a:gd name="connsiteY1" fmla="*/ 6350 h 427264"/>
                  <a:gd name="connsiteX2" fmla="*/ 2910114 w 3075214"/>
                  <a:gd name="connsiteY2" fmla="*/ 420914 h 427264"/>
                  <a:gd name="connsiteX3" fmla="*/ 0 w 3075214"/>
                  <a:gd name="connsiteY3" fmla="*/ 427264 h 427264"/>
                  <a:gd name="connsiteX4" fmla="*/ 254000 w 3075214"/>
                  <a:gd name="connsiteY4" fmla="*/ 0 h 427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214" h="427264">
                    <a:moveTo>
                      <a:pt x="254000" y="0"/>
                    </a:moveTo>
                    <a:lnTo>
                      <a:pt x="3075214" y="6350"/>
                    </a:lnTo>
                    <a:lnTo>
                      <a:pt x="2910114" y="420914"/>
                    </a:lnTo>
                    <a:lnTo>
                      <a:pt x="0" y="427264"/>
                    </a:lnTo>
                    <a:lnTo>
                      <a:pt x="254000" y="0"/>
                    </a:lnTo>
                    <a:close/>
                  </a:path>
                </a:pathLst>
              </a:custGeom>
              <a:solidFill>
                <a:srgbClr val="00B6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60915" y="4593095"/>
                <a:ext cx="2734983" cy="646331"/>
              </a:xfrm>
              <a:prstGeom prst="rect">
                <a:avLst/>
              </a:prstGeom>
              <a:noFill/>
            </p:spPr>
            <p:txBody>
              <a:bodyPr wrap="square" rtlCol="0">
                <a:spAutoFit/>
              </a:bodyPr>
              <a:lstStyle/>
              <a:p>
                <a:pPr algn="ctr"/>
                <a:r>
                  <a:rPr lang="en-US" sz="3600" b="1">
                    <a:solidFill>
                      <a:schemeClr val="tx2">
                        <a:lumMod val="50000"/>
                      </a:schemeClr>
                    </a:solidFill>
                  </a:rPr>
                  <a:t>55201120030</a:t>
                </a:r>
              </a:p>
            </p:txBody>
          </p:sp>
        </p:grpSp>
      </p:grpSp>
      <p:sp>
        <p:nvSpPr>
          <p:cNvPr id="11" name="TextBox 10"/>
          <p:cNvSpPr txBox="1"/>
          <p:nvPr/>
        </p:nvSpPr>
        <p:spPr>
          <a:xfrm>
            <a:off x="4304624" y="1890173"/>
            <a:ext cx="3759200" cy="646331"/>
          </a:xfrm>
          <a:prstGeom prst="rect">
            <a:avLst/>
          </a:prstGeom>
          <a:noFill/>
        </p:spPr>
        <p:txBody>
          <a:bodyPr wrap="square" rtlCol="0">
            <a:spAutoFit/>
          </a:bodyPr>
          <a:lstStyle/>
          <a:p>
            <a:pPr algn="ctr"/>
            <a:r>
              <a:rPr lang="en-US" sz="3600" b="1">
                <a:solidFill>
                  <a:schemeClr val="accent4">
                    <a:lumMod val="60000"/>
                    <a:lumOff val="40000"/>
                  </a:schemeClr>
                </a:solidFill>
              </a:rPr>
              <a:t>KELOMPOK ?</a:t>
            </a:r>
          </a:p>
        </p:txBody>
      </p:sp>
      <p:sp>
        <p:nvSpPr>
          <p:cNvPr id="15" name="TextBox 14"/>
          <p:cNvSpPr txBox="1"/>
          <p:nvPr/>
        </p:nvSpPr>
        <p:spPr>
          <a:xfrm>
            <a:off x="7553583" y="4584396"/>
            <a:ext cx="3759200" cy="646331"/>
          </a:xfrm>
          <a:prstGeom prst="rect">
            <a:avLst/>
          </a:prstGeom>
          <a:noFill/>
        </p:spPr>
        <p:txBody>
          <a:bodyPr wrap="square" rtlCol="0">
            <a:spAutoFit/>
          </a:bodyPr>
          <a:lstStyle/>
          <a:p>
            <a:pPr algn="ctr"/>
            <a:r>
              <a:rPr lang="en-US" sz="3600" b="1">
                <a:solidFill>
                  <a:schemeClr val="accent4">
                    <a:lumMod val="60000"/>
                    <a:lumOff val="40000"/>
                  </a:schemeClr>
                </a:solidFill>
              </a:rPr>
              <a:t>PUTRI AVRILIYA</a:t>
            </a:r>
          </a:p>
        </p:txBody>
      </p:sp>
      <p:grpSp>
        <p:nvGrpSpPr>
          <p:cNvPr id="16" name="Group 15"/>
          <p:cNvGrpSpPr/>
          <p:nvPr/>
        </p:nvGrpSpPr>
        <p:grpSpPr>
          <a:xfrm>
            <a:off x="7895576" y="5018545"/>
            <a:ext cx="3075214" cy="646331"/>
            <a:chOff x="2590800" y="4593095"/>
            <a:chExt cx="3075214" cy="646331"/>
          </a:xfrm>
        </p:grpSpPr>
        <p:sp>
          <p:nvSpPr>
            <p:cNvPr id="17" name="Rectangle 8"/>
            <p:cNvSpPr/>
            <p:nvPr/>
          </p:nvSpPr>
          <p:spPr>
            <a:xfrm>
              <a:off x="2590800" y="4702629"/>
              <a:ext cx="3075214" cy="427264"/>
            </a:xfrm>
            <a:custGeom>
              <a:avLst/>
              <a:gdLst>
                <a:gd name="connsiteX0" fmla="*/ 0 w 2656114"/>
                <a:gd name="connsiteY0" fmla="*/ 0 h 420914"/>
                <a:gd name="connsiteX1" fmla="*/ 2656114 w 2656114"/>
                <a:gd name="connsiteY1" fmla="*/ 0 h 420914"/>
                <a:gd name="connsiteX2" fmla="*/ 2656114 w 2656114"/>
                <a:gd name="connsiteY2" fmla="*/ 420914 h 420914"/>
                <a:gd name="connsiteX3" fmla="*/ 0 w 2656114"/>
                <a:gd name="connsiteY3" fmla="*/ 420914 h 420914"/>
                <a:gd name="connsiteX4" fmla="*/ 0 w 2656114"/>
                <a:gd name="connsiteY4" fmla="*/ 0 h 420914"/>
                <a:gd name="connsiteX0" fmla="*/ 0 w 2821214"/>
                <a:gd name="connsiteY0" fmla="*/ 0 h 420914"/>
                <a:gd name="connsiteX1" fmla="*/ 2821214 w 2821214"/>
                <a:gd name="connsiteY1" fmla="*/ 6350 h 420914"/>
                <a:gd name="connsiteX2" fmla="*/ 2656114 w 2821214"/>
                <a:gd name="connsiteY2" fmla="*/ 420914 h 420914"/>
                <a:gd name="connsiteX3" fmla="*/ 0 w 2821214"/>
                <a:gd name="connsiteY3" fmla="*/ 420914 h 420914"/>
                <a:gd name="connsiteX4" fmla="*/ 0 w 2821214"/>
                <a:gd name="connsiteY4" fmla="*/ 0 h 420914"/>
                <a:gd name="connsiteX0" fmla="*/ 254000 w 3075214"/>
                <a:gd name="connsiteY0" fmla="*/ 0 h 427264"/>
                <a:gd name="connsiteX1" fmla="*/ 3075214 w 3075214"/>
                <a:gd name="connsiteY1" fmla="*/ 6350 h 427264"/>
                <a:gd name="connsiteX2" fmla="*/ 2910114 w 3075214"/>
                <a:gd name="connsiteY2" fmla="*/ 420914 h 427264"/>
                <a:gd name="connsiteX3" fmla="*/ 0 w 3075214"/>
                <a:gd name="connsiteY3" fmla="*/ 427264 h 427264"/>
                <a:gd name="connsiteX4" fmla="*/ 254000 w 3075214"/>
                <a:gd name="connsiteY4" fmla="*/ 0 h 427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214" h="427264">
                  <a:moveTo>
                    <a:pt x="254000" y="0"/>
                  </a:moveTo>
                  <a:lnTo>
                    <a:pt x="3075214" y="6350"/>
                  </a:lnTo>
                  <a:lnTo>
                    <a:pt x="2910114" y="420914"/>
                  </a:lnTo>
                  <a:lnTo>
                    <a:pt x="0" y="427264"/>
                  </a:lnTo>
                  <a:lnTo>
                    <a:pt x="254000" y="0"/>
                  </a:lnTo>
                  <a:close/>
                </a:path>
              </a:pathLst>
            </a:custGeom>
            <a:solidFill>
              <a:srgbClr val="00B6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60915" y="4593095"/>
              <a:ext cx="2734983" cy="646331"/>
            </a:xfrm>
            <a:prstGeom prst="rect">
              <a:avLst/>
            </a:prstGeom>
            <a:noFill/>
          </p:spPr>
          <p:txBody>
            <a:bodyPr wrap="square" rtlCol="0">
              <a:spAutoFit/>
            </a:bodyPr>
            <a:lstStyle/>
            <a:p>
              <a:pPr algn="ctr"/>
              <a:r>
                <a:rPr lang="en-US" sz="3600" b="1">
                  <a:solidFill>
                    <a:schemeClr val="tx2">
                      <a:lumMod val="50000"/>
                    </a:schemeClr>
                  </a:solidFill>
                </a:rPr>
                <a:t>55201120041</a:t>
              </a:r>
            </a:p>
          </p:txBody>
        </p:sp>
      </p:grpSp>
      <p:grpSp>
        <p:nvGrpSpPr>
          <p:cNvPr id="37" name="Group 36"/>
          <p:cNvGrpSpPr/>
          <p:nvPr/>
        </p:nvGrpSpPr>
        <p:grpSpPr>
          <a:xfrm>
            <a:off x="8328058" y="2620876"/>
            <a:ext cx="2004428" cy="2004429"/>
            <a:chOff x="6042058" y="2206631"/>
            <a:chExt cx="2841654" cy="2841655"/>
          </a:xfrm>
        </p:grpSpPr>
        <p:sp>
          <p:nvSpPr>
            <p:cNvPr id="21" name="Oval 20"/>
            <p:cNvSpPr/>
            <p:nvPr/>
          </p:nvSpPr>
          <p:spPr>
            <a:xfrm>
              <a:off x="6042058" y="2206631"/>
              <a:ext cx="2841654" cy="2841654"/>
            </a:xfrm>
            <a:prstGeom prst="ellipse">
              <a:avLst/>
            </a:prstGeom>
            <a:solidFill>
              <a:srgbClr val="E9E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5" cstate="print">
              <a:extLst>
                <a:ext uri="{BEBA8EAE-BF5A-486C-A8C5-ECC9F3942E4B}">
                  <a14:imgProps xmlns:a14="http://schemas.microsoft.com/office/drawing/2010/main">
                    <a14:imgLayer r:embed="rId6">
                      <a14:imgEffect>
                        <a14:backgroundRemoval t="0" b="98207" l="0" r="100000">
                          <a14:foregroundMark x1="84444" y1="46311" x2="70556" y2="40420"/>
                          <a14:foregroundMark x1="92986" y1="55840" x2="94375" y2="76230"/>
                          <a14:foregroundMark x1="91319" y1="83248" x2="44583" y2="92930"/>
                          <a14:foregroundMark x1="15000" y1="76895" x2="28750" y2="87500"/>
                          <a14:foregroundMark x1="7986" y1="79611" x2="14097" y2="84785"/>
                          <a14:foregroundMark x1="99514" y1="32941" x2="99514" y2="35246"/>
                          <a14:foregroundMark x1="4792" y1="30943" x2="8472" y2="48924"/>
                          <a14:backgroundMark x1="31458" y1="3484" x2="5833" y2="8607"/>
                          <a14:backgroundMark x1="97083" y1="8043" x2="80208" y2="768"/>
                          <a14:backgroundMark x1="33681" y1="2408" x2="38819" y2="1025"/>
                          <a14:backgroundMark x1="41389" y1="717" x2="41389" y2="717"/>
                          <a14:backgroundMark x1="44028" y1="461" x2="44028" y2="461"/>
                          <a14:backgroundMark x1="46111" y1="359" x2="46111" y2="359"/>
                          <a14:backgroundMark x1="9861" y1="64242" x2="5486" y2="60195"/>
                          <a14:backgroundMark x1="3681" y1="56967" x2="3681" y2="56967"/>
                          <a14:backgroundMark x1="3681" y1="53432" x2="3681" y2="53432"/>
                          <a14:backgroundMark x1="2292" y1="50768" x2="2292" y2="50768"/>
                          <a14:backgroundMark x1="1875" y1="48412" x2="1875" y2="48412"/>
                          <a14:backgroundMark x1="694" y1="46465" x2="694" y2="46465"/>
                          <a14:backgroundMark x1="486" y1="45287" x2="486" y2="45287"/>
                          <a14:backgroundMark x1="486" y1="44672" x2="486" y2="44672"/>
                        </a14:backgroundRemoval>
                      </a14:imgEffect>
                    </a14:imgLayer>
                  </a14:imgProps>
                </a:ext>
                <a:ext uri="{28A0092B-C50C-407E-A947-70E740481C1C}">
                  <a14:useLocalDpi xmlns:a14="http://schemas.microsoft.com/office/drawing/2010/main" val="0"/>
                </a:ext>
              </a:extLst>
            </a:blip>
            <a:srcRect b="3716"/>
            <a:stretch>
              <a:fillRect/>
            </a:stretch>
          </p:blipFill>
          <p:spPr>
            <a:xfrm>
              <a:off x="6393378" y="2333005"/>
              <a:ext cx="2080390" cy="2715281"/>
            </a:xfrm>
            <a:custGeom>
              <a:avLst/>
              <a:gdLst>
                <a:gd name="connsiteX0" fmla="*/ 485906 w 2080390"/>
                <a:gd name="connsiteY0" fmla="*/ 0 h 2715281"/>
                <a:gd name="connsiteX1" fmla="*/ 1653108 w 2080390"/>
                <a:gd name="connsiteY1" fmla="*/ 0 h 2715281"/>
                <a:gd name="connsiteX2" fmla="*/ 1746757 w 2080390"/>
                <a:gd name="connsiteY2" fmla="*/ 45113 h 2715281"/>
                <a:gd name="connsiteX3" fmla="*/ 2074183 w 2080390"/>
                <a:gd name="connsiteY3" fmla="*/ 289778 h 2715281"/>
                <a:gd name="connsiteX4" fmla="*/ 2080390 w 2080390"/>
                <a:gd name="connsiteY4" fmla="*/ 296607 h 2715281"/>
                <a:gd name="connsiteX5" fmla="*/ 2080390 w 2080390"/>
                <a:gd name="connsiteY5" fmla="*/ 2292301 h 2715281"/>
                <a:gd name="connsiteX6" fmla="*/ 2074183 w 2080390"/>
                <a:gd name="connsiteY6" fmla="*/ 2299130 h 2715281"/>
                <a:gd name="connsiteX7" fmla="*/ 1069507 w 2080390"/>
                <a:gd name="connsiteY7" fmla="*/ 2715281 h 2715281"/>
                <a:gd name="connsiteX8" fmla="*/ 64831 w 2080390"/>
                <a:gd name="connsiteY8" fmla="*/ 2299130 h 2715281"/>
                <a:gd name="connsiteX9" fmla="*/ 0 w 2080390"/>
                <a:gd name="connsiteY9" fmla="*/ 2227799 h 2715281"/>
                <a:gd name="connsiteX10" fmla="*/ 0 w 2080390"/>
                <a:gd name="connsiteY10" fmla="*/ 361110 h 2715281"/>
                <a:gd name="connsiteX11" fmla="*/ 64831 w 2080390"/>
                <a:gd name="connsiteY11" fmla="*/ 289778 h 2715281"/>
                <a:gd name="connsiteX12" fmla="*/ 392257 w 2080390"/>
                <a:gd name="connsiteY12" fmla="*/ 45113 h 2715281"/>
                <a:gd name="connsiteX13" fmla="*/ 485906 w 2080390"/>
                <a:gd name="connsiteY13" fmla="*/ 0 h 271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0390" h="2715281">
                  <a:moveTo>
                    <a:pt x="485906" y="0"/>
                  </a:moveTo>
                  <a:lnTo>
                    <a:pt x="1653108" y="0"/>
                  </a:lnTo>
                  <a:lnTo>
                    <a:pt x="1746757" y="45113"/>
                  </a:lnTo>
                  <a:cubicBezTo>
                    <a:pt x="1867551" y="110732"/>
                    <a:pt x="1977764" y="193358"/>
                    <a:pt x="2074183" y="289778"/>
                  </a:cubicBezTo>
                  <a:lnTo>
                    <a:pt x="2080390" y="296607"/>
                  </a:lnTo>
                  <a:lnTo>
                    <a:pt x="2080390" y="2292301"/>
                  </a:lnTo>
                  <a:lnTo>
                    <a:pt x="2074183" y="2299130"/>
                  </a:lnTo>
                  <a:cubicBezTo>
                    <a:pt x="1817064" y="2556250"/>
                    <a:pt x="1461858" y="2715281"/>
                    <a:pt x="1069507" y="2715281"/>
                  </a:cubicBezTo>
                  <a:cubicBezTo>
                    <a:pt x="677157" y="2715281"/>
                    <a:pt x="321950" y="2556250"/>
                    <a:pt x="64831" y="2299130"/>
                  </a:cubicBezTo>
                  <a:lnTo>
                    <a:pt x="0" y="2227799"/>
                  </a:lnTo>
                  <a:lnTo>
                    <a:pt x="0" y="361110"/>
                  </a:lnTo>
                  <a:lnTo>
                    <a:pt x="64831" y="289778"/>
                  </a:lnTo>
                  <a:cubicBezTo>
                    <a:pt x="161251" y="193358"/>
                    <a:pt x="271464" y="110732"/>
                    <a:pt x="392257" y="45113"/>
                  </a:cubicBezTo>
                  <a:lnTo>
                    <a:pt x="485906" y="0"/>
                  </a:lnTo>
                  <a:close/>
                </a:path>
              </a:pathLst>
            </a:custGeom>
          </p:spPr>
        </p:pic>
      </p:grp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rcRect l="23356" t="-4481" r="20539" b="100000"/>
          <a:stretch>
            <a:fillRect/>
          </a:stretch>
        </p:blipFill>
        <p:spPr>
          <a:xfrm>
            <a:off x="6879284" y="2206632"/>
            <a:ext cx="1167202" cy="126373"/>
          </a:xfrm>
          <a:custGeom>
            <a:avLst/>
            <a:gdLst>
              <a:gd name="connsiteX0" fmla="*/ 583601 w 1167202"/>
              <a:gd name="connsiteY0" fmla="*/ 0 h 126373"/>
              <a:gd name="connsiteX1" fmla="*/ 1136651 w 1167202"/>
              <a:gd name="connsiteY1" fmla="*/ 111656 h 126373"/>
              <a:gd name="connsiteX2" fmla="*/ 1167202 w 1167202"/>
              <a:gd name="connsiteY2" fmla="*/ 126373 h 126373"/>
              <a:gd name="connsiteX3" fmla="*/ 0 w 1167202"/>
              <a:gd name="connsiteY3" fmla="*/ 126373 h 126373"/>
              <a:gd name="connsiteX4" fmla="*/ 30551 w 1167202"/>
              <a:gd name="connsiteY4" fmla="*/ 111656 h 126373"/>
              <a:gd name="connsiteX5" fmla="*/ 583601 w 1167202"/>
              <a:gd name="connsiteY5" fmla="*/ 0 h 12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202" h="126373">
                <a:moveTo>
                  <a:pt x="583601" y="0"/>
                </a:moveTo>
                <a:cubicBezTo>
                  <a:pt x="779776" y="0"/>
                  <a:pt x="966666" y="39758"/>
                  <a:pt x="1136651" y="111656"/>
                </a:cubicBezTo>
                <a:lnTo>
                  <a:pt x="1167202" y="126373"/>
                </a:lnTo>
                <a:lnTo>
                  <a:pt x="0" y="126373"/>
                </a:lnTo>
                <a:lnTo>
                  <a:pt x="30551" y="111656"/>
                </a:lnTo>
                <a:cubicBezTo>
                  <a:pt x="200537" y="39758"/>
                  <a:pt x="387426" y="0"/>
                  <a:pt x="583601" y="0"/>
                </a:cubicBezTo>
                <a:close/>
              </a:path>
            </a:pathLst>
          </a:cu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rcRect l="100000" t="10518" r="-19705" b="18715"/>
          <a:stretch>
            <a:fillRect/>
          </a:stretch>
        </p:blipFill>
        <p:spPr>
          <a:xfrm>
            <a:off x="8825088" y="2629611"/>
            <a:ext cx="409944" cy="1995694"/>
          </a:xfrm>
          <a:custGeom>
            <a:avLst/>
            <a:gdLst>
              <a:gd name="connsiteX0" fmla="*/ 0 w 409944"/>
              <a:gd name="connsiteY0" fmla="*/ 0 h 1995694"/>
              <a:gd name="connsiteX1" fmla="*/ 85496 w 409944"/>
              <a:gd name="connsiteY1" fmla="*/ 94069 h 1995694"/>
              <a:gd name="connsiteX2" fmla="*/ 409944 w 409944"/>
              <a:gd name="connsiteY2" fmla="*/ 997847 h 1995694"/>
              <a:gd name="connsiteX3" fmla="*/ 85496 w 409944"/>
              <a:gd name="connsiteY3" fmla="*/ 1901625 h 1995694"/>
              <a:gd name="connsiteX4" fmla="*/ 0 w 409944"/>
              <a:gd name="connsiteY4" fmla="*/ 1995694 h 1995694"/>
              <a:gd name="connsiteX5" fmla="*/ 0 w 409944"/>
              <a:gd name="connsiteY5" fmla="*/ 0 h 1995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44" h="1995694">
                <a:moveTo>
                  <a:pt x="0" y="0"/>
                </a:moveTo>
                <a:lnTo>
                  <a:pt x="85496" y="94069"/>
                </a:lnTo>
                <a:cubicBezTo>
                  <a:pt x="288186" y="339672"/>
                  <a:pt x="409944" y="654540"/>
                  <a:pt x="409944" y="997847"/>
                </a:cubicBezTo>
                <a:cubicBezTo>
                  <a:pt x="409944" y="1341154"/>
                  <a:pt x="288186" y="1656022"/>
                  <a:pt x="85496" y="1901625"/>
                </a:cubicBezTo>
                <a:lnTo>
                  <a:pt x="0" y="1995694"/>
                </a:lnTo>
                <a:lnTo>
                  <a:pt x="0" y="0"/>
                </a:lnTo>
                <a:close/>
              </a:path>
            </a:pathLst>
          </a:custGeom>
        </p:spPr>
      </p:pic>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rcRect l="-16887" t="12805" r="100000" b="21002"/>
          <a:stretch>
            <a:fillRect/>
          </a:stretch>
        </p:blipFill>
        <p:spPr>
          <a:xfrm>
            <a:off x="6042058" y="2694115"/>
            <a:ext cx="351320" cy="1866689"/>
          </a:xfrm>
          <a:custGeom>
            <a:avLst/>
            <a:gdLst>
              <a:gd name="connsiteX0" fmla="*/ 351320 w 351320"/>
              <a:gd name="connsiteY0" fmla="*/ 0 h 1866689"/>
              <a:gd name="connsiteX1" fmla="*/ 351320 w 351320"/>
              <a:gd name="connsiteY1" fmla="*/ 1866689 h 1866689"/>
              <a:gd name="connsiteX2" fmla="*/ 324448 w 351320"/>
              <a:gd name="connsiteY2" fmla="*/ 1837122 h 1866689"/>
              <a:gd name="connsiteX3" fmla="*/ 0 w 351320"/>
              <a:gd name="connsiteY3" fmla="*/ 933344 h 1866689"/>
              <a:gd name="connsiteX4" fmla="*/ 324448 w 351320"/>
              <a:gd name="connsiteY4" fmla="*/ 29566 h 1866689"/>
              <a:gd name="connsiteX5" fmla="*/ 351320 w 351320"/>
              <a:gd name="connsiteY5" fmla="*/ 0 h 186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320" h="1866689">
                <a:moveTo>
                  <a:pt x="351320" y="0"/>
                </a:moveTo>
                <a:lnTo>
                  <a:pt x="351320" y="1866689"/>
                </a:lnTo>
                <a:lnTo>
                  <a:pt x="324448" y="1837122"/>
                </a:lnTo>
                <a:cubicBezTo>
                  <a:pt x="121758" y="1591519"/>
                  <a:pt x="0" y="1276651"/>
                  <a:pt x="0" y="933344"/>
                </a:cubicBezTo>
                <a:cubicBezTo>
                  <a:pt x="0" y="590037"/>
                  <a:pt x="121758" y="275169"/>
                  <a:pt x="324448" y="29566"/>
                </a:cubicBezTo>
                <a:lnTo>
                  <a:pt x="351320" y="0"/>
                </a:lnTo>
                <a:close/>
              </a:path>
            </a:pathLst>
          </a:custGeom>
        </p:spPr>
      </p:pic>
    </p:spTree>
    <p:extLst>
      <p:ext uri="{BB962C8B-B14F-4D97-AF65-F5344CB8AC3E}">
        <p14:creationId xmlns:p14="http://schemas.microsoft.com/office/powerpoint/2010/main" val="104042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( 4/5 )</a:t>
            </a:r>
          </a:p>
        </p:txBody>
      </p:sp>
      <p:sp>
        <p:nvSpPr>
          <p:cNvPr id="5" name="TextBox 4"/>
          <p:cNvSpPr txBox="1"/>
          <p:nvPr/>
        </p:nvSpPr>
        <p:spPr>
          <a:xfrm>
            <a:off x="341194" y="2521059"/>
            <a:ext cx="4315211" cy="1815882"/>
          </a:xfrm>
          <a:prstGeom prst="rect">
            <a:avLst/>
          </a:prstGeom>
          <a:noFill/>
        </p:spPr>
        <p:txBody>
          <a:bodyPr wrap="square" rtlCol="0">
            <a:spAutoFit/>
          </a:bodyPr>
          <a:lstStyle/>
          <a:p>
            <a:r>
              <a:rPr lang="en-US" sz="2800" b="1">
                <a:solidFill>
                  <a:schemeClr val="accent1">
                    <a:lumMod val="20000"/>
                    <a:lumOff val="80000"/>
                  </a:schemeClr>
                </a:solidFill>
              </a:rPr>
              <a:t>Menampilkan data </a:t>
            </a:r>
            <a:r>
              <a:rPr lang="en-US" sz="2800" b="1">
                <a:solidFill>
                  <a:srgbClr val="FFFF00"/>
                </a:solidFill>
              </a:rPr>
              <a:t>educational_status</a:t>
            </a:r>
            <a:r>
              <a:rPr lang="en-US" sz="2800" b="1">
                <a:solidFill>
                  <a:schemeClr val="accent1">
                    <a:lumMod val="20000"/>
                    <a:lumOff val="80000"/>
                  </a:schemeClr>
                </a:solidFill>
              </a:rPr>
              <a:t> berdasarkan </a:t>
            </a:r>
            <a:r>
              <a:rPr lang="en-US" sz="2800" b="1">
                <a:solidFill>
                  <a:srgbClr val="00B050"/>
                </a:solidFill>
              </a:rPr>
              <a:t>current_industry</a:t>
            </a:r>
            <a:endParaRPr lang="en-US" sz="2800" b="1" dirty="0">
              <a:solidFill>
                <a:srgbClr val="00B050"/>
              </a:solidFill>
            </a:endParaRPr>
          </a:p>
        </p:txBody>
      </p:sp>
      <p:pic>
        <p:nvPicPr>
          <p:cNvPr id="8" name="Picture 7">
            <a:extLst>
              <a:ext uri="{FF2B5EF4-FFF2-40B4-BE49-F238E27FC236}">
                <a16:creationId xmlns:a16="http://schemas.microsoft.com/office/drawing/2014/main" id="{E14FB78F-DF09-4375-BA4D-5109005E7B88}"/>
              </a:ext>
            </a:extLst>
          </p:cNvPr>
          <p:cNvPicPr>
            <a:picLocks noChangeAspect="1"/>
          </p:cNvPicPr>
          <p:nvPr/>
        </p:nvPicPr>
        <p:blipFill>
          <a:blip r:embed="rId3"/>
          <a:stretch>
            <a:fillRect/>
          </a:stretch>
        </p:blipFill>
        <p:spPr>
          <a:xfrm>
            <a:off x="4221495" y="1194898"/>
            <a:ext cx="7215330" cy="5308260"/>
          </a:xfrm>
          <a:prstGeom prst="rect">
            <a:avLst/>
          </a:prstGeom>
        </p:spPr>
      </p:pic>
    </p:spTree>
    <p:extLst>
      <p:ext uri="{BB962C8B-B14F-4D97-AF65-F5344CB8AC3E}">
        <p14:creationId xmlns:p14="http://schemas.microsoft.com/office/powerpoint/2010/main" val="33701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( 5/5 )</a:t>
            </a:r>
          </a:p>
        </p:txBody>
      </p:sp>
      <p:sp>
        <p:nvSpPr>
          <p:cNvPr id="5" name="TextBox 4"/>
          <p:cNvSpPr txBox="1"/>
          <p:nvPr/>
        </p:nvSpPr>
        <p:spPr>
          <a:xfrm>
            <a:off x="341194" y="2521059"/>
            <a:ext cx="4788019" cy="1815882"/>
          </a:xfrm>
          <a:prstGeom prst="rect">
            <a:avLst/>
          </a:prstGeom>
          <a:noFill/>
        </p:spPr>
        <p:txBody>
          <a:bodyPr wrap="square" rtlCol="0">
            <a:spAutoFit/>
          </a:bodyPr>
          <a:lstStyle/>
          <a:p>
            <a:r>
              <a:rPr lang="en-US" sz="2800" b="1">
                <a:solidFill>
                  <a:schemeClr val="accent1">
                    <a:lumMod val="20000"/>
                    <a:lumOff val="80000"/>
                  </a:schemeClr>
                </a:solidFill>
              </a:rPr>
              <a:t>Menampilkan data </a:t>
            </a:r>
            <a:r>
              <a:rPr lang="en-US" sz="2800" b="1">
                <a:solidFill>
                  <a:srgbClr val="FFFF00"/>
                </a:solidFill>
              </a:rPr>
              <a:t>writing_code_year </a:t>
            </a:r>
            <a:r>
              <a:rPr lang="en-US" sz="2800" b="1">
                <a:solidFill>
                  <a:schemeClr val="accent1">
                    <a:lumMod val="20000"/>
                    <a:lumOff val="80000"/>
                  </a:schemeClr>
                </a:solidFill>
              </a:rPr>
              <a:t>berdasarkan </a:t>
            </a:r>
            <a:r>
              <a:rPr lang="en-US" sz="2800" b="1">
                <a:solidFill>
                  <a:srgbClr val="00B050"/>
                </a:solidFill>
              </a:rPr>
              <a:t>current_industry (Computers/Technology)</a:t>
            </a:r>
          </a:p>
        </p:txBody>
      </p:sp>
      <p:pic>
        <p:nvPicPr>
          <p:cNvPr id="3" name="Picture 2">
            <a:extLst>
              <a:ext uri="{FF2B5EF4-FFF2-40B4-BE49-F238E27FC236}">
                <a16:creationId xmlns:a16="http://schemas.microsoft.com/office/drawing/2014/main" id="{74163A83-15A7-415C-8C91-5D5D020B0E07}"/>
              </a:ext>
            </a:extLst>
          </p:cNvPr>
          <p:cNvPicPr>
            <a:picLocks noChangeAspect="1"/>
          </p:cNvPicPr>
          <p:nvPr/>
        </p:nvPicPr>
        <p:blipFill>
          <a:blip r:embed="rId3"/>
          <a:stretch>
            <a:fillRect/>
          </a:stretch>
        </p:blipFill>
        <p:spPr>
          <a:xfrm>
            <a:off x="5253714" y="1339756"/>
            <a:ext cx="6447502" cy="4772415"/>
          </a:xfrm>
          <a:prstGeom prst="rect">
            <a:avLst/>
          </a:prstGeom>
        </p:spPr>
      </p:pic>
    </p:spTree>
    <p:extLst>
      <p:ext uri="{BB962C8B-B14F-4D97-AF65-F5344CB8AC3E}">
        <p14:creationId xmlns:p14="http://schemas.microsoft.com/office/powerpoint/2010/main" val="370142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Insight Pada Dataset Dari (1/5)</a:t>
            </a:r>
          </a:p>
        </p:txBody>
      </p:sp>
      <p:sp>
        <p:nvSpPr>
          <p:cNvPr id="5" name="TextBox 4"/>
          <p:cNvSpPr txBox="1"/>
          <p:nvPr/>
        </p:nvSpPr>
        <p:spPr>
          <a:xfrm>
            <a:off x="341194" y="1536174"/>
            <a:ext cx="11614245" cy="3785652"/>
          </a:xfrm>
          <a:prstGeom prst="rect">
            <a:avLst/>
          </a:prstGeom>
          <a:noFill/>
        </p:spPr>
        <p:txBody>
          <a:bodyPr wrap="square" rtlCol="0">
            <a:spAutoFit/>
          </a:bodyPr>
          <a:lstStyle/>
          <a:p>
            <a:pPr algn="just"/>
            <a:r>
              <a:rPr lang="en-US" sz="2400" b="1">
                <a:solidFill>
                  <a:schemeClr val="accent1">
                    <a:lumMod val="20000"/>
                    <a:lumOff val="80000"/>
                  </a:schemeClr>
                </a:solidFill>
              </a:rPr>
              <a:t>Pertumbuhan duunia teknologi di India adalah yang tercepat di dunia pada saat ini. Selama 10 tahun terakhir, pengguna internet meningkat dari 10 juta menjadi 100 juta pengguna. Lonjakan ini tidak akan berhenti begitu saja, karena India merupakan salah satu objek proyek Google yang akan menyediakan Wi-Fi gratis di semua stasiun kereta.</a:t>
            </a:r>
          </a:p>
          <a:p>
            <a:pPr algn="just"/>
            <a:endParaRPr lang="en-US" sz="2400" b="1">
              <a:solidFill>
                <a:schemeClr val="accent1">
                  <a:lumMod val="20000"/>
                  <a:lumOff val="80000"/>
                </a:schemeClr>
              </a:solidFill>
            </a:endParaRPr>
          </a:p>
          <a:p>
            <a:pPr algn="just"/>
            <a:r>
              <a:rPr lang="en-US" sz="2400" b="1">
                <a:solidFill>
                  <a:schemeClr val="accent1">
                    <a:lumMod val="20000"/>
                    <a:lumOff val="80000"/>
                  </a:schemeClr>
                </a:solidFill>
              </a:rPr>
              <a:t>Pemerintah menyatakan misinya dalam merumuskan kebijakan nasional terkait informatika untuk menjadikan India sebagai negara adidaya di bidang teknologi informasi dalam waktu sepuluh tahun. India mulai mencapai peningkatan pertumbuhan ekonomi yang signifikan pada tahun 1997 dengan angka tujuh persen. Pencapaian ini menyebabkan penurunan sepuluh persen populasi dunia.</a:t>
            </a:r>
            <a:endParaRPr lang="en-US" b="1">
              <a:solidFill>
                <a:srgbClr val="00B050"/>
              </a:solidFill>
            </a:endParaRPr>
          </a:p>
        </p:txBody>
      </p:sp>
      <p:sp>
        <p:nvSpPr>
          <p:cNvPr id="6" name="TextBox 5">
            <a:extLst>
              <a:ext uri="{FF2B5EF4-FFF2-40B4-BE49-F238E27FC236}">
                <a16:creationId xmlns:a16="http://schemas.microsoft.com/office/drawing/2014/main" id="{A3AB6C0F-CCEB-486F-A9BA-00E381C682CA}"/>
              </a:ext>
            </a:extLst>
          </p:cNvPr>
          <p:cNvSpPr txBox="1"/>
          <p:nvPr/>
        </p:nvSpPr>
        <p:spPr>
          <a:xfrm>
            <a:off x="288877" y="6017989"/>
            <a:ext cx="11614245" cy="646331"/>
          </a:xfrm>
          <a:prstGeom prst="rect">
            <a:avLst/>
          </a:prstGeom>
          <a:noFill/>
        </p:spPr>
        <p:txBody>
          <a:bodyPr wrap="square" rtlCol="0">
            <a:spAutoFit/>
          </a:bodyPr>
          <a:lstStyle/>
          <a:p>
            <a:pPr algn="just"/>
            <a:r>
              <a:rPr lang="en-US" b="1">
                <a:solidFill>
                  <a:srgbClr val="00B050"/>
                </a:solidFill>
              </a:rPr>
              <a:t>https://m.merdeka.com/teknologi/india-adalah-negara-yang-penting-bagi-perkembangan-teknologi.html</a:t>
            </a:r>
          </a:p>
          <a:p>
            <a:pPr algn="just"/>
            <a:r>
              <a:rPr lang="en-US" b="1">
                <a:solidFill>
                  <a:srgbClr val="00B050"/>
                </a:solidFill>
              </a:rPr>
              <a:t>https://majalahpajak.net/keseriusan-india-jadi-raksasa-it-dunia/</a:t>
            </a:r>
          </a:p>
        </p:txBody>
      </p:sp>
    </p:spTree>
    <p:extLst>
      <p:ext uri="{BB962C8B-B14F-4D97-AF65-F5344CB8AC3E}">
        <p14:creationId xmlns:p14="http://schemas.microsoft.com/office/powerpoint/2010/main" val="40343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Insight Pada Dataset Dari (2/5)</a:t>
            </a:r>
          </a:p>
        </p:txBody>
      </p:sp>
      <p:sp>
        <p:nvSpPr>
          <p:cNvPr id="5" name="TextBox 4"/>
          <p:cNvSpPr txBox="1"/>
          <p:nvPr/>
        </p:nvSpPr>
        <p:spPr>
          <a:xfrm>
            <a:off x="341194" y="1339756"/>
            <a:ext cx="11614245" cy="584775"/>
          </a:xfrm>
          <a:prstGeom prst="rect">
            <a:avLst/>
          </a:prstGeom>
          <a:noFill/>
        </p:spPr>
        <p:txBody>
          <a:bodyPr wrap="square" rtlCol="0">
            <a:spAutoFit/>
          </a:bodyPr>
          <a:lstStyle/>
          <a:p>
            <a:pPr algn="just"/>
            <a:r>
              <a:rPr lang="en-US" sz="3200" b="1">
                <a:solidFill>
                  <a:srgbClr val="FFFF00"/>
                </a:solidFill>
              </a:rPr>
              <a:t>Coursera Inc. </a:t>
            </a:r>
            <a:r>
              <a:rPr lang="en-US" sz="3200" b="1">
                <a:solidFill>
                  <a:schemeClr val="bg1"/>
                </a:solidFill>
              </a:rPr>
              <a:t>dan </a:t>
            </a:r>
            <a:r>
              <a:rPr lang="en-US" sz="3200" b="1">
                <a:solidFill>
                  <a:srgbClr val="FFFF00"/>
                </a:solidFill>
              </a:rPr>
              <a:t>Platfrom Lainnya</a:t>
            </a:r>
            <a:endParaRPr lang="en-US" b="1">
              <a:solidFill>
                <a:srgbClr val="00B050"/>
              </a:solidFill>
            </a:endParaRPr>
          </a:p>
        </p:txBody>
      </p:sp>
      <p:sp>
        <p:nvSpPr>
          <p:cNvPr id="7" name="TextBox 6">
            <a:extLst>
              <a:ext uri="{FF2B5EF4-FFF2-40B4-BE49-F238E27FC236}">
                <a16:creationId xmlns:a16="http://schemas.microsoft.com/office/drawing/2014/main" id="{13558E1F-4537-437D-BAC4-756E7841323E}"/>
              </a:ext>
            </a:extLst>
          </p:cNvPr>
          <p:cNvSpPr txBox="1"/>
          <p:nvPr/>
        </p:nvSpPr>
        <p:spPr>
          <a:xfrm>
            <a:off x="288877" y="6318492"/>
            <a:ext cx="11614245" cy="369332"/>
          </a:xfrm>
          <a:prstGeom prst="rect">
            <a:avLst/>
          </a:prstGeom>
          <a:noFill/>
        </p:spPr>
        <p:txBody>
          <a:bodyPr wrap="square" rtlCol="0">
            <a:spAutoFit/>
          </a:bodyPr>
          <a:lstStyle/>
          <a:p>
            <a:pPr algn="just"/>
            <a:r>
              <a:rPr lang="en-US" b="1">
                <a:solidFill>
                  <a:srgbClr val="00B050"/>
                </a:solidFill>
              </a:rPr>
              <a:t>https://www.hotcourses.co.id/study-abroad-info/latest-news/kesempatan-belajar-online-gratis-dari-coursera/</a:t>
            </a:r>
            <a:endParaRPr lang="en-US" sz="1400" b="1">
              <a:solidFill>
                <a:srgbClr val="00B050"/>
              </a:solidFill>
            </a:endParaRPr>
          </a:p>
        </p:txBody>
      </p:sp>
      <p:sp>
        <p:nvSpPr>
          <p:cNvPr id="8" name="TextBox 7">
            <a:extLst>
              <a:ext uri="{FF2B5EF4-FFF2-40B4-BE49-F238E27FC236}">
                <a16:creationId xmlns:a16="http://schemas.microsoft.com/office/drawing/2014/main" id="{C639A312-8B55-4D0C-9BB1-84131962F258}"/>
              </a:ext>
            </a:extLst>
          </p:cNvPr>
          <p:cNvSpPr txBox="1"/>
          <p:nvPr/>
        </p:nvSpPr>
        <p:spPr>
          <a:xfrm>
            <a:off x="288876" y="2044019"/>
            <a:ext cx="11614245" cy="4154984"/>
          </a:xfrm>
          <a:prstGeom prst="rect">
            <a:avLst/>
          </a:prstGeom>
          <a:noFill/>
        </p:spPr>
        <p:txBody>
          <a:bodyPr wrap="square" rtlCol="0">
            <a:spAutoFit/>
          </a:bodyPr>
          <a:lstStyle/>
          <a:p>
            <a:pPr algn="just"/>
            <a:r>
              <a:rPr lang="en-US" sz="2400" b="1">
                <a:solidFill>
                  <a:schemeClr val="accent1">
                    <a:lumMod val="20000"/>
                    <a:lumOff val="80000"/>
                  </a:schemeClr>
                </a:solidFill>
              </a:rPr>
              <a:t>Menawarkan berbagai </a:t>
            </a:r>
            <a:r>
              <a:rPr lang="en-US" sz="2400" b="1">
                <a:solidFill>
                  <a:srgbClr val="00B050"/>
                </a:solidFill>
              </a:rPr>
              <a:t>kursus online</a:t>
            </a:r>
            <a:r>
              <a:rPr lang="en-US" sz="2400" b="1">
                <a:solidFill>
                  <a:schemeClr val="accent1">
                    <a:lumMod val="20000"/>
                    <a:lumOff val="80000"/>
                  </a:schemeClr>
                </a:solidFill>
              </a:rPr>
              <a:t>, </a:t>
            </a:r>
            <a:r>
              <a:rPr lang="en-US" sz="2400" b="1">
                <a:solidFill>
                  <a:srgbClr val="00B050"/>
                </a:solidFill>
              </a:rPr>
              <a:t>program sertifikat</a:t>
            </a:r>
            <a:r>
              <a:rPr lang="en-US" sz="2400" b="1">
                <a:solidFill>
                  <a:schemeClr val="accent1">
                    <a:lumMod val="20000"/>
                    <a:lumOff val="80000"/>
                  </a:schemeClr>
                </a:solidFill>
              </a:rPr>
              <a:t>, </a:t>
            </a:r>
            <a:r>
              <a:rPr lang="en-US" sz="2400" b="1">
                <a:solidFill>
                  <a:srgbClr val="00B050"/>
                </a:solidFill>
              </a:rPr>
              <a:t>program gelar</a:t>
            </a:r>
            <a:r>
              <a:rPr lang="en-US" sz="2400" b="1">
                <a:solidFill>
                  <a:schemeClr val="accent1">
                    <a:lumMod val="20000"/>
                    <a:lumOff val="80000"/>
                  </a:schemeClr>
                </a:solidFill>
              </a:rPr>
              <a:t>, dan </a:t>
            </a:r>
            <a:r>
              <a:rPr lang="en-US" sz="2400" b="1">
                <a:solidFill>
                  <a:srgbClr val="00B050"/>
                </a:solidFill>
              </a:rPr>
              <a:t>program spesialisasi bidang studi</a:t>
            </a:r>
            <a:r>
              <a:rPr lang="en-US" sz="2400" b="1">
                <a:solidFill>
                  <a:schemeClr val="accent1">
                    <a:lumMod val="20000"/>
                    <a:lumOff val="80000"/>
                  </a:schemeClr>
                </a:solidFill>
              </a:rPr>
              <a:t>. Staf pengajar Coursera dan program studi adalah para profesional berkualifikasi tinggi yang berasal dari universitas terkemuka, seperti Universitas Yale dan Universitas Duke.</a:t>
            </a:r>
          </a:p>
          <a:p>
            <a:pPr algn="just"/>
            <a:endParaRPr lang="en-US" sz="2400" b="1">
              <a:solidFill>
                <a:schemeClr val="accent1">
                  <a:lumMod val="20000"/>
                  <a:lumOff val="80000"/>
                </a:schemeClr>
              </a:solidFill>
            </a:endParaRPr>
          </a:p>
          <a:p>
            <a:pPr algn="just"/>
            <a:r>
              <a:rPr lang="en-US" sz="2400" b="1">
                <a:solidFill>
                  <a:schemeClr val="accent1">
                    <a:lumMod val="20000"/>
                    <a:lumOff val="80000"/>
                  </a:schemeClr>
                </a:solidFill>
              </a:rPr>
              <a:t>Dengan lebih dari 1 juta siswa telah mendaftar ke Coursera dan pengalaman lebih dari 8 tahun sebagai penyedia layanan khusus, situs ini telah menjadi tempat tujuan bagi siswa yang ingin mendalami minat akademis mereka.</a:t>
            </a:r>
          </a:p>
          <a:p>
            <a:pPr algn="just"/>
            <a:endParaRPr lang="en-US" sz="2400" b="1">
              <a:solidFill>
                <a:schemeClr val="accent1">
                  <a:lumMod val="20000"/>
                  <a:lumOff val="80000"/>
                </a:schemeClr>
              </a:solidFill>
            </a:endParaRPr>
          </a:p>
          <a:p>
            <a:pPr algn="just"/>
            <a:r>
              <a:rPr lang="en-US" sz="2400" b="1">
                <a:solidFill>
                  <a:schemeClr val="accent1">
                    <a:lumMod val="20000"/>
                    <a:lumOff val="80000"/>
                  </a:schemeClr>
                </a:solidFill>
              </a:rPr>
              <a:t>Yang membedakan </a:t>
            </a:r>
            <a:r>
              <a:rPr lang="en-US" sz="2400" b="1">
                <a:solidFill>
                  <a:srgbClr val="FFFF00"/>
                </a:solidFill>
              </a:rPr>
              <a:t>Coursera</a:t>
            </a:r>
            <a:r>
              <a:rPr lang="en-US" sz="2400" b="1">
                <a:solidFill>
                  <a:schemeClr val="accent1">
                    <a:lumMod val="20000"/>
                    <a:lumOff val="80000"/>
                  </a:schemeClr>
                </a:solidFill>
              </a:rPr>
              <a:t> dengan yang lain itu dapat diakses bagi semua kalangan tanpa harus memiliki status pendidikan.</a:t>
            </a:r>
            <a:endParaRPr lang="en-US" sz="1400" b="1">
              <a:solidFill>
                <a:srgbClr val="00B050"/>
              </a:solidFill>
            </a:endParaRPr>
          </a:p>
        </p:txBody>
      </p:sp>
    </p:spTree>
    <p:extLst>
      <p:ext uri="{BB962C8B-B14F-4D97-AF65-F5344CB8AC3E}">
        <p14:creationId xmlns:p14="http://schemas.microsoft.com/office/powerpoint/2010/main" val="398747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Insight Pada Dataset Dari (3/5)</a:t>
            </a:r>
          </a:p>
        </p:txBody>
      </p:sp>
      <p:sp>
        <p:nvSpPr>
          <p:cNvPr id="5" name="TextBox 4"/>
          <p:cNvSpPr txBox="1"/>
          <p:nvPr/>
        </p:nvSpPr>
        <p:spPr>
          <a:xfrm>
            <a:off x="288877" y="2136338"/>
            <a:ext cx="11614245" cy="3046988"/>
          </a:xfrm>
          <a:prstGeom prst="rect">
            <a:avLst/>
          </a:prstGeom>
          <a:noFill/>
        </p:spPr>
        <p:txBody>
          <a:bodyPr wrap="square" rtlCol="0">
            <a:spAutoFit/>
          </a:bodyPr>
          <a:lstStyle/>
          <a:p>
            <a:pPr algn="just"/>
            <a:r>
              <a:rPr lang="en-US" sz="2400" b="1">
                <a:solidFill>
                  <a:schemeClr val="accent1">
                    <a:lumMod val="20000"/>
                    <a:lumOff val="80000"/>
                  </a:schemeClr>
                </a:solidFill>
              </a:rPr>
              <a:t>Ketika memasuki umur 18-21 disebut generasi milenial memang sedang antusias untuk belajar dan terus mencoba karena itu pada usia produktifnya.</a:t>
            </a:r>
          </a:p>
          <a:p>
            <a:pPr algn="just"/>
            <a:endParaRPr lang="en-US" sz="2400" b="1">
              <a:solidFill>
                <a:schemeClr val="accent1">
                  <a:lumMod val="20000"/>
                  <a:lumOff val="80000"/>
                </a:schemeClr>
              </a:solidFill>
            </a:endParaRPr>
          </a:p>
          <a:p>
            <a:pPr algn="just"/>
            <a:r>
              <a:rPr lang="en-US" sz="2400" b="1">
                <a:solidFill>
                  <a:schemeClr val="accent1">
                    <a:lumMod val="20000"/>
                    <a:lumOff val="80000"/>
                  </a:schemeClr>
                </a:solidFill>
              </a:rPr>
              <a:t>Istilah generasi millennial memang sedang akrab terdengar. Istilah tersebut berasal dari millennials yang diciptakan oleh dua pakar sejarah dan penulis Amerika, William Strauss dan Neil Howe dalam beberapa bukunya.  Millennial generation atau generasi Y juga akrab disebut generation me atau echo boomers. Secara harfiah memang tidak ada demografi khusus dalam menentukan kelompok generasi yang satu ini.</a:t>
            </a:r>
          </a:p>
        </p:txBody>
      </p:sp>
      <p:sp>
        <p:nvSpPr>
          <p:cNvPr id="6" name="TextBox 5">
            <a:extLst>
              <a:ext uri="{FF2B5EF4-FFF2-40B4-BE49-F238E27FC236}">
                <a16:creationId xmlns:a16="http://schemas.microsoft.com/office/drawing/2014/main" id="{E9B9A709-54DF-4F37-9177-39B149016DB6}"/>
              </a:ext>
            </a:extLst>
          </p:cNvPr>
          <p:cNvSpPr txBox="1"/>
          <p:nvPr/>
        </p:nvSpPr>
        <p:spPr>
          <a:xfrm>
            <a:off x="288877" y="6318492"/>
            <a:ext cx="11614245" cy="369332"/>
          </a:xfrm>
          <a:prstGeom prst="rect">
            <a:avLst/>
          </a:prstGeom>
          <a:noFill/>
        </p:spPr>
        <p:txBody>
          <a:bodyPr wrap="square" rtlCol="0">
            <a:spAutoFit/>
          </a:bodyPr>
          <a:lstStyle/>
          <a:p>
            <a:pPr algn="just"/>
            <a:r>
              <a:rPr lang="en-US" b="1">
                <a:solidFill>
                  <a:srgbClr val="00B050"/>
                </a:solidFill>
              </a:rPr>
              <a:t>https://www.kominfo.go.id/content/detail/8566/mengenal-generasi-millennial/0/sorotan_media</a:t>
            </a:r>
            <a:endParaRPr lang="en-US" sz="1100" b="1">
              <a:solidFill>
                <a:srgbClr val="00B050"/>
              </a:solidFill>
            </a:endParaRPr>
          </a:p>
        </p:txBody>
      </p:sp>
    </p:spTree>
    <p:extLst>
      <p:ext uri="{BB962C8B-B14F-4D97-AF65-F5344CB8AC3E}">
        <p14:creationId xmlns:p14="http://schemas.microsoft.com/office/powerpoint/2010/main" val="207916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Insight Pada Dataset Dari (4/5)</a:t>
            </a:r>
          </a:p>
        </p:txBody>
      </p:sp>
      <p:sp>
        <p:nvSpPr>
          <p:cNvPr id="5" name="TextBox 4"/>
          <p:cNvSpPr txBox="1"/>
          <p:nvPr/>
        </p:nvSpPr>
        <p:spPr>
          <a:xfrm>
            <a:off x="288878" y="2274838"/>
            <a:ext cx="11614245" cy="1938992"/>
          </a:xfrm>
          <a:prstGeom prst="rect">
            <a:avLst/>
          </a:prstGeom>
          <a:noFill/>
        </p:spPr>
        <p:txBody>
          <a:bodyPr wrap="square" rtlCol="0">
            <a:spAutoFit/>
          </a:bodyPr>
          <a:lstStyle/>
          <a:p>
            <a:pPr algn="just"/>
            <a:r>
              <a:rPr lang="en-US" sz="2400" b="1">
                <a:solidFill>
                  <a:schemeClr val="accent1">
                    <a:lumMod val="20000"/>
                    <a:lumOff val="80000"/>
                  </a:schemeClr>
                </a:solidFill>
              </a:rPr>
              <a:t>Teknologi memudahkan aktivitas bisnis, karena itu sekarang ini permintaan pekerja IT terus bertambah. Nggak tanggung-tanggung tawaran gajinya juga terbilang tinggi. Berdasarkan Salary Survey 2021-2022 yang diterbitkan HRDBacot, IT menempati 5 besar bidang pekerjaan dengan penghasilan tertinggi, dengan kisaran gaji mencapai 6-13,8 juta Rupiah per bulan.</a:t>
            </a:r>
          </a:p>
        </p:txBody>
      </p:sp>
      <p:sp>
        <p:nvSpPr>
          <p:cNvPr id="6" name="TextBox 5">
            <a:extLst>
              <a:ext uri="{FF2B5EF4-FFF2-40B4-BE49-F238E27FC236}">
                <a16:creationId xmlns:a16="http://schemas.microsoft.com/office/drawing/2014/main" id="{96F8F841-5C8F-4689-8011-44623A260A2A}"/>
              </a:ext>
            </a:extLst>
          </p:cNvPr>
          <p:cNvSpPr txBox="1"/>
          <p:nvPr/>
        </p:nvSpPr>
        <p:spPr>
          <a:xfrm>
            <a:off x="236561" y="6064156"/>
            <a:ext cx="11614245" cy="646331"/>
          </a:xfrm>
          <a:prstGeom prst="rect">
            <a:avLst/>
          </a:prstGeom>
          <a:noFill/>
        </p:spPr>
        <p:txBody>
          <a:bodyPr wrap="square" rtlCol="0">
            <a:spAutoFit/>
          </a:bodyPr>
          <a:lstStyle/>
          <a:p>
            <a:pPr algn="just"/>
            <a:r>
              <a:rPr lang="en-US" b="1">
                <a:solidFill>
                  <a:srgbClr val="00B050"/>
                </a:solidFill>
              </a:rPr>
              <a:t>http://komputerisasi-akuntansi-d4.stekom.ac.id/informasi/baca/Keterampilan-Kerja-di-Bidang-Teknologi-Paling-Dibutuhkan-Tahun-2022/a2dc700062217b063b1f09d04dbd71e91c2e0290</a:t>
            </a:r>
            <a:endParaRPr lang="en-US" sz="1000" b="1">
              <a:solidFill>
                <a:srgbClr val="00B050"/>
              </a:solidFill>
            </a:endParaRPr>
          </a:p>
        </p:txBody>
      </p:sp>
    </p:spTree>
    <p:extLst>
      <p:ext uri="{BB962C8B-B14F-4D97-AF65-F5344CB8AC3E}">
        <p14:creationId xmlns:p14="http://schemas.microsoft.com/office/powerpoint/2010/main" val="238995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Insight Pada Dataset Dari (5/5)</a:t>
            </a:r>
          </a:p>
        </p:txBody>
      </p:sp>
      <p:sp>
        <p:nvSpPr>
          <p:cNvPr id="5" name="TextBox 4"/>
          <p:cNvSpPr txBox="1"/>
          <p:nvPr/>
        </p:nvSpPr>
        <p:spPr>
          <a:xfrm>
            <a:off x="341194" y="2459504"/>
            <a:ext cx="11614245" cy="1938992"/>
          </a:xfrm>
          <a:prstGeom prst="rect">
            <a:avLst/>
          </a:prstGeom>
          <a:noFill/>
        </p:spPr>
        <p:txBody>
          <a:bodyPr wrap="square" rtlCol="0">
            <a:spAutoFit/>
          </a:bodyPr>
          <a:lstStyle/>
          <a:p>
            <a:pPr algn="just"/>
            <a:r>
              <a:rPr lang="en-US" sz="2400" b="1">
                <a:solidFill>
                  <a:schemeClr val="accent1">
                    <a:lumMod val="20000"/>
                    <a:lumOff val="80000"/>
                  </a:schemeClr>
                </a:solidFill>
              </a:rPr>
              <a:t>Perubahan yang sangat cepat dan drastis seringkali menuntut perusahaan-perusahaan masa kini untuk bergerak dengan sangat cepat agar tidak tertinggal dengan para kompetitornya. Ini juga membuat perusahaan atau tempat kerja yang berorientasi masih sangat tradisional dengan susunan hierarki yang sangat mengikat menjadi semakin pudar ditelan masa, berapa lama para pekerja di komputer teknologi belajar.</a:t>
            </a:r>
          </a:p>
        </p:txBody>
      </p:sp>
      <p:sp>
        <p:nvSpPr>
          <p:cNvPr id="6" name="TextBox 5">
            <a:extLst>
              <a:ext uri="{FF2B5EF4-FFF2-40B4-BE49-F238E27FC236}">
                <a16:creationId xmlns:a16="http://schemas.microsoft.com/office/drawing/2014/main" id="{A4C38DFE-17FA-4C63-AAAF-2ABD961C738E}"/>
              </a:ext>
            </a:extLst>
          </p:cNvPr>
          <p:cNvSpPr txBox="1"/>
          <p:nvPr/>
        </p:nvSpPr>
        <p:spPr>
          <a:xfrm>
            <a:off x="288877" y="6318492"/>
            <a:ext cx="11614245" cy="369332"/>
          </a:xfrm>
          <a:prstGeom prst="rect">
            <a:avLst/>
          </a:prstGeom>
          <a:noFill/>
        </p:spPr>
        <p:txBody>
          <a:bodyPr wrap="square" rtlCol="0">
            <a:spAutoFit/>
          </a:bodyPr>
          <a:lstStyle/>
          <a:p>
            <a:pPr algn="just"/>
            <a:r>
              <a:rPr lang="en-US" b="1">
                <a:solidFill>
                  <a:srgbClr val="00B050"/>
                </a:solidFill>
              </a:rPr>
              <a:t>https://www.studilmu.com/blogs/details/peran-teknologi-informasi-dan-dunia-kerja-di-masa-depan</a:t>
            </a:r>
            <a:endParaRPr lang="en-US" sz="1000" b="1">
              <a:solidFill>
                <a:srgbClr val="00B050"/>
              </a:solidFill>
            </a:endParaRPr>
          </a:p>
        </p:txBody>
      </p:sp>
    </p:spTree>
    <p:extLst>
      <p:ext uri="{BB962C8B-B14F-4D97-AF65-F5344CB8AC3E}">
        <p14:creationId xmlns:p14="http://schemas.microsoft.com/office/powerpoint/2010/main" val="240074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Latar Belakang Pemilihan Data Set ( 1/3 )</a:t>
            </a:r>
          </a:p>
        </p:txBody>
      </p:sp>
      <p:sp>
        <p:nvSpPr>
          <p:cNvPr id="5" name="TextBox 4"/>
          <p:cNvSpPr txBox="1"/>
          <p:nvPr/>
        </p:nvSpPr>
        <p:spPr>
          <a:xfrm>
            <a:off x="341194" y="1626359"/>
            <a:ext cx="11518710" cy="2677656"/>
          </a:xfrm>
          <a:prstGeom prst="rect">
            <a:avLst/>
          </a:prstGeom>
          <a:noFill/>
        </p:spPr>
        <p:txBody>
          <a:bodyPr wrap="square" rtlCol="0">
            <a:spAutoFit/>
          </a:bodyPr>
          <a:lstStyle/>
          <a:p>
            <a:pPr algn="just"/>
            <a:r>
              <a:rPr lang="en-US" sz="2800" b="1">
                <a:solidFill>
                  <a:schemeClr val="accent4"/>
                </a:solidFill>
              </a:rPr>
              <a:t>Stack Overflow </a:t>
            </a:r>
            <a:r>
              <a:rPr lang="en-US" sz="2800" b="1">
                <a:solidFill>
                  <a:schemeClr val="accent5">
                    <a:lumMod val="20000"/>
                    <a:lumOff val="80000"/>
                  </a:schemeClr>
                </a:solidFill>
              </a:rPr>
              <a:t>adalah situs tanya jawab untuk programmer profesional dan pemula. </a:t>
            </a:r>
            <a:r>
              <a:rPr lang="en-US" sz="2800" b="1">
                <a:solidFill>
                  <a:schemeClr val="accent4"/>
                </a:solidFill>
              </a:rPr>
              <a:t>Stack Overflow</a:t>
            </a:r>
            <a:r>
              <a:rPr lang="en-US" sz="2800" b="1">
                <a:solidFill>
                  <a:schemeClr val="accent5">
                    <a:lumMod val="20000"/>
                    <a:lumOff val="80000"/>
                  </a:schemeClr>
                </a:solidFill>
              </a:rPr>
              <a:t> adalah situs unggulan dari Stack Exchange Network. Dibuat pada tahun 2008 oleh </a:t>
            </a:r>
            <a:r>
              <a:rPr lang="en-US" sz="2800" b="1">
                <a:solidFill>
                  <a:schemeClr val="accent4"/>
                </a:solidFill>
              </a:rPr>
              <a:t>Jeff Atwood </a:t>
            </a:r>
            <a:r>
              <a:rPr lang="en-US" sz="2800" b="1">
                <a:solidFill>
                  <a:schemeClr val="accent5">
                    <a:lumMod val="20000"/>
                    <a:lumOff val="80000"/>
                  </a:schemeClr>
                </a:solidFill>
              </a:rPr>
              <a:t>dan </a:t>
            </a:r>
            <a:r>
              <a:rPr lang="en-US" sz="2800" b="1">
                <a:solidFill>
                  <a:schemeClr val="accent4"/>
                </a:solidFill>
              </a:rPr>
              <a:t>Joel Spolsky</a:t>
            </a:r>
            <a:r>
              <a:rPr lang="en-US" sz="2800" b="1">
                <a:solidFill>
                  <a:schemeClr val="accent5">
                    <a:lumMod val="20000"/>
                    <a:lumOff val="80000"/>
                  </a:schemeClr>
                </a:solidFill>
              </a:rPr>
              <a:t>. </a:t>
            </a:r>
            <a:r>
              <a:rPr lang="en-US" sz="2800" b="1">
                <a:solidFill>
                  <a:schemeClr val="accent4"/>
                </a:solidFill>
              </a:rPr>
              <a:t>Stack Overflow</a:t>
            </a:r>
            <a:r>
              <a:rPr lang="en-US" sz="2800" b="1">
                <a:solidFill>
                  <a:schemeClr val="accent5">
                    <a:lumMod val="20000"/>
                    <a:lumOff val="80000"/>
                  </a:schemeClr>
                </a:solidFill>
              </a:rPr>
              <a:t> menampilkan pertanyaan dan jawaban tentang berbagai topik dalam pemrograman komputer. </a:t>
            </a:r>
            <a:r>
              <a:rPr lang="en-US" sz="2800" b="1">
                <a:solidFill>
                  <a:schemeClr val="accent4"/>
                </a:solidFill>
              </a:rPr>
              <a:t>Stack Overflow </a:t>
            </a:r>
            <a:r>
              <a:rPr lang="en-US" sz="2800" b="1">
                <a:solidFill>
                  <a:schemeClr val="accent5">
                    <a:lumMod val="20000"/>
                    <a:lumOff val="80000"/>
                  </a:schemeClr>
                </a:solidFill>
              </a:rPr>
              <a:t>dibuat untuk menjadi alternatif yang lebih terbuka untuk situs tanya jawab.</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973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Latar Belakang Pemilihan Data Set ( 2/3 )</a:t>
            </a:r>
          </a:p>
        </p:txBody>
      </p:sp>
      <p:sp>
        <p:nvSpPr>
          <p:cNvPr id="5" name="TextBox 4"/>
          <p:cNvSpPr txBox="1"/>
          <p:nvPr/>
        </p:nvSpPr>
        <p:spPr>
          <a:xfrm>
            <a:off x="341194" y="1626359"/>
            <a:ext cx="11477767" cy="4832092"/>
          </a:xfrm>
          <a:prstGeom prst="rect">
            <a:avLst/>
          </a:prstGeom>
          <a:noFill/>
        </p:spPr>
        <p:txBody>
          <a:bodyPr wrap="square" rtlCol="0">
            <a:spAutoFit/>
          </a:bodyPr>
          <a:lstStyle/>
          <a:p>
            <a:pPr algn="just"/>
            <a:r>
              <a:rPr lang="en-US" sz="2800" b="1">
                <a:solidFill>
                  <a:schemeClr val="accent4"/>
                </a:solidFill>
              </a:rPr>
              <a:t>Stack Overflow </a:t>
            </a:r>
            <a:r>
              <a:rPr lang="en-US" sz="2800" b="1">
                <a:solidFill>
                  <a:schemeClr val="accent5">
                    <a:lumMod val="20000"/>
                    <a:lumOff val="80000"/>
                  </a:schemeClr>
                </a:solidFill>
              </a:rPr>
              <a:t>berfungsi sebagai platform bagi pengguna untuk bertanya dan menjawab pertanyaan. Melalui keanggotaan dan partisipasi aktif, untuk memilih pertanyaan dan jawaban naik atau turun mirip dengan </a:t>
            </a:r>
            <a:r>
              <a:rPr lang="en-US" sz="2800" b="1">
                <a:solidFill>
                  <a:schemeClr val="accent4"/>
                </a:solidFill>
              </a:rPr>
              <a:t>Reddit</a:t>
            </a:r>
            <a:r>
              <a:rPr lang="en-US" sz="2800" b="1">
                <a:solidFill>
                  <a:schemeClr val="accent5">
                    <a:lumMod val="20000"/>
                    <a:lumOff val="80000"/>
                  </a:schemeClr>
                </a:solidFill>
              </a:rPr>
              <a:t> dan mengedit pertanyaan dan jawaban dengan cara yang mirip dengan </a:t>
            </a:r>
            <a:r>
              <a:rPr lang="en-US" sz="2800" b="1">
                <a:solidFill>
                  <a:schemeClr val="accent4"/>
                </a:solidFill>
              </a:rPr>
              <a:t>wiki</a:t>
            </a:r>
            <a:r>
              <a:rPr lang="en-US" sz="2800" b="1">
                <a:solidFill>
                  <a:schemeClr val="accent5">
                    <a:lumMod val="20000"/>
                    <a:lumOff val="80000"/>
                  </a:schemeClr>
                </a:solidFill>
              </a:rPr>
              <a:t>. Pengguna </a:t>
            </a:r>
            <a:r>
              <a:rPr lang="en-US" sz="2800" b="1">
                <a:solidFill>
                  <a:schemeClr val="accent4"/>
                </a:solidFill>
              </a:rPr>
              <a:t>Stack Overflow</a:t>
            </a:r>
            <a:r>
              <a:rPr lang="en-US" sz="2800" b="1">
                <a:solidFill>
                  <a:schemeClr val="accent5">
                    <a:lumMod val="20000"/>
                    <a:lumOff val="80000"/>
                  </a:schemeClr>
                </a:solidFill>
              </a:rPr>
              <a:t> dapat memperoleh poin reputasi dan "lencana"; misalnya, seseorang diberikan 10 poin reputasi karena menerima suara "naik" pada pertanyaan atau jawaban atas pertanyaan, dan dapat menerima lencana untuk kontribusi mereka yang berharga, yang mewakili dari situs web Q&amp;A tradisional. Pengguna membuka hak istimewa baru dengan peningkatan reputasi seperti kemampuan untuk </a:t>
            </a:r>
            <a:r>
              <a:rPr lang="en-US" sz="2800" b="1">
                <a:solidFill>
                  <a:schemeClr val="accent4"/>
                </a:solidFill>
              </a:rPr>
              <a:t>memilih</a:t>
            </a:r>
            <a:r>
              <a:rPr lang="en-US" sz="2800" b="1">
                <a:solidFill>
                  <a:schemeClr val="accent5">
                    <a:lumMod val="20000"/>
                    <a:lumOff val="80000"/>
                  </a:schemeClr>
                </a:solidFill>
              </a:rPr>
              <a:t>, </a:t>
            </a:r>
            <a:r>
              <a:rPr lang="en-US" sz="2800" b="1">
                <a:solidFill>
                  <a:schemeClr val="accent4"/>
                </a:solidFill>
              </a:rPr>
              <a:t>berkomentar</a:t>
            </a:r>
            <a:r>
              <a:rPr lang="en-US" sz="2800" b="1">
                <a:solidFill>
                  <a:schemeClr val="accent5">
                    <a:lumMod val="20000"/>
                    <a:lumOff val="80000"/>
                  </a:schemeClr>
                </a:solidFill>
              </a:rPr>
              <a:t>, dan bahkan </a:t>
            </a:r>
            <a:r>
              <a:rPr lang="en-US" sz="2800" b="1">
                <a:solidFill>
                  <a:schemeClr val="accent4"/>
                </a:solidFill>
              </a:rPr>
              <a:t>mengedit</a:t>
            </a:r>
            <a:r>
              <a:rPr lang="en-US" sz="2800" b="1">
                <a:solidFill>
                  <a:schemeClr val="accent5">
                    <a:lumMod val="20000"/>
                    <a:lumOff val="80000"/>
                  </a:schemeClr>
                </a:solidFill>
              </a:rPr>
              <a:t> posting orang lain.</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316401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Latar Belakang Pemilihan Data Set ( 3/3 )</a:t>
            </a:r>
          </a:p>
        </p:txBody>
      </p:sp>
      <p:sp>
        <p:nvSpPr>
          <p:cNvPr id="5" name="TextBox 4"/>
          <p:cNvSpPr txBox="1"/>
          <p:nvPr/>
        </p:nvSpPr>
        <p:spPr>
          <a:xfrm>
            <a:off x="341194" y="1626359"/>
            <a:ext cx="11477767" cy="3539430"/>
          </a:xfrm>
          <a:prstGeom prst="rect">
            <a:avLst/>
          </a:prstGeom>
          <a:noFill/>
        </p:spPr>
        <p:txBody>
          <a:bodyPr wrap="square" rtlCol="0">
            <a:spAutoFit/>
          </a:bodyPr>
          <a:lstStyle/>
          <a:p>
            <a:pPr algn="just"/>
            <a:r>
              <a:rPr lang="en-US" sz="2800" b="1">
                <a:solidFill>
                  <a:schemeClr val="accent5">
                    <a:lumMod val="20000"/>
                    <a:lumOff val="80000"/>
                  </a:schemeClr>
                </a:solidFill>
              </a:rPr>
              <a:t>Pada Maret 2021 </a:t>
            </a:r>
            <a:r>
              <a:rPr lang="en-US" sz="2800" b="1">
                <a:solidFill>
                  <a:schemeClr val="accent4"/>
                </a:solidFill>
              </a:rPr>
              <a:t>Stack Overflow </a:t>
            </a:r>
            <a:r>
              <a:rPr lang="en-US" sz="2800" b="1">
                <a:solidFill>
                  <a:schemeClr val="accent5">
                    <a:lumMod val="20000"/>
                    <a:lumOff val="80000"/>
                  </a:schemeClr>
                </a:solidFill>
              </a:rPr>
              <a:t>memiliki lebih dari 14 juta pengguna terdaftar, dan telah menerima lebih dari 21 juta pertanyaan dan 31 juta jawaban. Situs dan situs tanya jawab pemrograman serupa secara global sebagian besar telah </a:t>
            </a:r>
            <a:r>
              <a:rPr lang="en-US" sz="2800" b="1">
                <a:solidFill>
                  <a:schemeClr val="accent4"/>
                </a:solidFill>
              </a:rPr>
              <a:t>menggantikan buku pemrograman </a:t>
            </a:r>
            <a:r>
              <a:rPr lang="en-US" sz="2800" b="1">
                <a:solidFill>
                  <a:schemeClr val="accent5">
                    <a:lumMod val="20000"/>
                    <a:lumOff val="80000"/>
                  </a:schemeClr>
                </a:solidFill>
              </a:rPr>
              <a:t>untuk referensi pemrograman sehari-hari di tahun 2000-an, dan saat ini merupakan bagian penting dari pemrograman komputer. Berdasarkan jenis tag yang ditetapkan untuk pertanyaan, delapan topik teratas yang paling banyak dibahas di situs adalah: </a:t>
            </a:r>
            <a:r>
              <a:rPr lang="en-US" sz="2800" b="1">
                <a:solidFill>
                  <a:schemeClr val="accent4"/>
                </a:solidFill>
              </a:rPr>
              <a:t>JavaScript</a:t>
            </a:r>
            <a:r>
              <a:rPr lang="en-US" sz="2800" b="1">
                <a:solidFill>
                  <a:schemeClr val="accent5">
                    <a:lumMod val="20000"/>
                    <a:lumOff val="80000"/>
                  </a:schemeClr>
                </a:solidFill>
              </a:rPr>
              <a:t> , </a:t>
            </a:r>
            <a:r>
              <a:rPr lang="en-US" sz="2800" b="1">
                <a:solidFill>
                  <a:schemeClr val="accent4"/>
                </a:solidFill>
              </a:rPr>
              <a:t>Java</a:t>
            </a:r>
            <a:r>
              <a:rPr lang="en-US" sz="2800" b="1">
                <a:solidFill>
                  <a:schemeClr val="accent5">
                    <a:lumMod val="20000"/>
                    <a:lumOff val="80000"/>
                  </a:schemeClr>
                </a:solidFill>
              </a:rPr>
              <a:t> , </a:t>
            </a:r>
            <a:r>
              <a:rPr lang="en-US" sz="2800" b="1">
                <a:solidFill>
                  <a:schemeClr val="accent4"/>
                </a:solidFill>
              </a:rPr>
              <a:t>C#</a:t>
            </a:r>
            <a:r>
              <a:rPr lang="en-US" sz="2800" b="1">
                <a:solidFill>
                  <a:schemeClr val="accent5">
                    <a:lumMod val="20000"/>
                    <a:lumOff val="80000"/>
                  </a:schemeClr>
                </a:solidFill>
              </a:rPr>
              <a:t> , </a:t>
            </a:r>
            <a:r>
              <a:rPr lang="en-US" sz="2800" b="1">
                <a:solidFill>
                  <a:schemeClr val="accent4"/>
                </a:solidFill>
              </a:rPr>
              <a:t>PHP</a:t>
            </a:r>
            <a:r>
              <a:rPr lang="en-US" sz="2800" b="1">
                <a:solidFill>
                  <a:schemeClr val="accent5">
                    <a:lumMod val="20000"/>
                    <a:lumOff val="80000"/>
                  </a:schemeClr>
                </a:solidFill>
              </a:rPr>
              <a:t> , </a:t>
            </a:r>
            <a:r>
              <a:rPr lang="en-US" sz="2800" b="1">
                <a:solidFill>
                  <a:schemeClr val="accent4"/>
                </a:solidFill>
              </a:rPr>
              <a:t>Android</a:t>
            </a:r>
            <a:r>
              <a:rPr lang="en-US" sz="2800" b="1">
                <a:solidFill>
                  <a:schemeClr val="accent5">
                    <a:lumMod val="20000"/>
                    <a:lumOff val="80000"/>
                  </a:schemeClr>
                </a:solidFill>
              </a:rPr>
              <a:t> , </a:t>
            </a:r>
            <a:r>
              <a:rPr lang="en-US" sz="2800" b="1">
                <a:solidFill>
                  <a:schemeClr val="accent4"/>
                </a:solidFill>
              </a:rPr>
              <a:t>Python</a:t>
            </a:r>
            <a:r>
              <a:rPr lang="en-US" sz="2800" b="1">
                <a:solidFill>
                  <a:schemeClr val="accent5">
                    <a:lumMod val="20000"/>
                    <a:lumOff val="80000"/>
                  </a:schemeClr>
                </a:solidFill>
              </a:rPr>
              <a:t> , </a:t>
            </a:r>
            <a:r>
              <a:rPr lang="en-US" sz="2800" b="1">
                <a:solidFill>
                  <a:schemeClr val="accent4"/>
                </a:solidFill>
              </a:rPr>
              <a:t>jQuery</a:t>
            </a:r>
            <a:r>
              <a:rPr lang="en-US" sz="2800" b="1">
                <a:solidFill>
                  <a:schemeClr val="accent5">
                    <a:lumMod val="20000"/>
                    <a:lumOff val="80000"/>
                  </a:schemeClr>
                </a:solidFill>
              </a:rPr>
              <a:t> , dan </a:t>
            </a:r>
            <a:r>
              <a:rPr lang="en-US" sz="2800" b="1">
                <a:solidFill>
                  <a:schemeClr val="accent4"/>
                </a:solidFill>
              </a:rPr>
              <a:t>HTML</a:t>
            </a:r>
            <a:r>
              <a:rPr lang="en-US" sz="2800" b="1">
                <a:solidFill>
                  <a:schemeClr val="accent5">
                    <a:lumMod val="20000"/>
                    <a:lumOff val="80000"/>
                  </a:schemeClr>
                </a:solidFill>
              </a:rPr>
              <a:t>.</a:t>
            </a:r>
            <a:endParaRPr lang="en-US" sz="2800">
              <a:solidFill>
                <a:schemeClr val="accent5">
                  <a:lumMod val="20000"/>
                  <a:lumOff val="80000"/>
                </a:schemeClr>
              </a:solidFill>
            </a:endParaRPr>
          </a:p>
        </p:txBody>
      </p:sp>
    </p:spTree>
    <p:extLst>
      <p:ext uri="{BB962C8B-B14F-4D97-AF65-F5344CB8AC3E}">
        <p14:creationId xmlns:p14="http://schemas.microsoft.com/office/powerpoint/2010/main" val="73905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Kolom Yang Dijadikan Dataset ( 1/2 )</a:t>
            </a:r>
          </a:p>
        </p:txBody>
      </p:sp>
      <p:sp>
        <p:nvSpPr>
          <p:cNvPr id="5" name="TextBox 4"/>
          <p:cNvSpPr txBox="1"/>
          <p:nvPr/>
        </p:nvSpPr>
        <p:spPr>
          <a:xfrm>
            <a:off x="341194" y="1626359"/>
            <a:ext cx="11477767" cy="523220"/>
          </a:xfrm>
          <a:prstGeom prst="rect">
            <a:avLst/>
          </a:prstGeom>
          <a:noFill/>
        </p:spPr>
        <p:txBody>
          <a:bodyPr wrap="square" rtlCol="0">
            <a:spAutoFit/>
          </a:bodyPr>
          <a:lstStyle/>
          <a:p>
            <a:pPr algn="just"/>
            <a:r>
              <a:rPr lang="en-US" sz="2800" b="1">
                <a:solidFill>
                  <a:schemeClr val="accent5">
                    <a:lumMod val="20000"/>
                    <a:lumOff val="80000"/>
                  </a:schemeClr>
                </a:solidFill>
              </a:rPr>
              <a:t>Daftar Kolom</a:t>
            </a:r>
            <a:endParaRPr lang="en-US" sz="2800">
              <a:solidFill>
                <a:schemeClr val="accent5">
                  <a:lumMod val="20000"/>
                  <a:lumOff val="8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75418623"/>
              </p:ext>
            </p:extLst>
          </p:nvPr>
        </p:nvGraphicFramePr>
        <p:xfrm>
          <a:off x="1392071" y="2149579"/>
          <a:ext cx="9512490" cy="3729047"/>
        </p:xfrm>
        <a:graphic>
          <a:graphicData uri="http://schemas.openxmlformats.org/drawingml/2006/table">
            <a:tbl>
              <a:tblPr bandRow="1">
                <a:tableStyleId>{5C22544A-7EE6-4342-B048-85BDC9FD1C3A}</a:tableStyleId>
              </a:tblPr>
              <a:tblGrid>
                <a:gridCol w="3741473">
                  <a:extLst>
                    <a:ext uri="{9D8B030D-6E8A-4147-A177-3AD203B41FA5}">
                      <a16:colId xmlns:a16="http://schemas.microsoft.com/office/drawing/2014/main" val="247007307"/>
                    </a:ext>
                  </a:extLst>
                </a:gridCol>
                <a:gridCol w="5771017">
                  <a:extLst>
                    <a:ext uri="{9D8B030D-6E8A-4147-A177-3AD203B41FA5}">
                      <a16:colId xmlns:a16="http://schemas.microsoft.com/office/drawing/2014/main" val="1534865358"/>
                    </a:ext>
                  </a:extLst>
                </a:gridCol>
              </a:tblGrid>
              <a:tr h="532721">
                <a:tc>
                  <a:txBody>
                    <a:bodyPr/>
                    <a:lstStyle/>
                    <a:p>
                      <a:pPr algn="ctr"/>
                      <a:r>
                        <a:rPr lang="en-US"/>
                        <a:t>duration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Waktu berada pada website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107544"/>
                  </a:ext>
                </a:extLst>
              </a:tr>
              <a:tr h="532721">
                <a:tc>
                  <a:txBody>
                    <a:bodyPr/>
                    <a:lstStyle/>
                    <a:p>
                      <a:pPr algn="ctr"/>
                      <a:r>
                        <a:rPr lang="en-US" dirty="0"/>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Rentang</a:t>
                      </a:r>
                      <a:r>
                        <a:rPr lang="en-US" baseline="0"/>
                        <a:t> u</a:t>
                      </a:r>
                      <a:r>
                        <a:rPr lang="en-US"/>
                        <a:t>mur 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4739"/>
                  </a:ext>
                </a:extLst>
              </a:tr>
              <a:tr h="532721">
                <a:tc>
                  <a:txBody>
                    <a:bodyPr/>
                    <a:lstStyle/>
                    <a:p>
                      <a:pPr algn="ctr"/>
                      <a:r>
                        <a:rPr lang="en-US" dirty="0"/>
                        <a:t>gender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Jenis kelamin</a:t>
                      </a:r>
                      <a:r>
                        <a:rPr lang="en-US" baseline="0"/>
                        <a:t> </a:t>
                      </a:r>
                      <a:r>
                        <a:rPr lang="en-US"/>
                        <a:t>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588990"/>
                  </a:ext>
                </a:extLst>
              </a:tr>
              <a:tr h="532721">
                <a:tc>
                  <a:txBody>
                    <a:bodyPr/>
                    <a:lstStyle/>
                    <a:p>
                      <a:pPr algn="ctr"/>
                      <a:r>
                        <a:rPr lang="en-US"/>
                        <a:t> 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Negara 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9869963"/>
                  </a:ext>
                </a:extLst>
              </a:tr>
              <a:tr h="532721">
                <a:tc>
                  <a:txBody>
                    <a:bodyPr/>
                    <a:lstStyle/>
                    <a:p>
                      <a:pPr algn="ctr"/>
                      <a:r>
                        <a:rPr lang="en-US" dirty="0" err="1"/>
                        <a:t>educational_status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Status</a:t>
                      </a:r>
                      <a:r>
                        <a:rPr lang="en-US" baseline="0"/>
                        <a:t> pendidikan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9221243"/>
                  </a:ext>
                </a:extLst>
              </a:tr>
              <a:tr h="532721">
                <a:tc>
                  <a:txBody>
                    <a:bodyPr/>
                    <a:lstStyle/>
                    <a:p>
                      <a:pPr algn="ctr"/>
                      <a:r>
                        <a:rPr lang="en-US"/>
                        <a:t>platforms_courses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Platform</a:t>
                      </a:r>
                      <a:r>
                        <a:rPr lang="en-US" baseline="0"/>
                        <a:t> website yang digunakan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85602"/>
                  </a:ext>
                </a:extLst>
              </a:tr>
              <a:tr h="532721">
                <a:tc>
                  <a:txBody>
                    <a:bodyPr/>
                    <a:lstStyle/>
                    <a:p>
                      <a:pPr algn="ctr"/>
                      <a:r>
                        <a:rPr lang="en-US" dirty="0" err="1"/>
                        <a:t>writing_code_year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Berapa </a:t>
                      </a:r>
                      <a:r>
                        <a:rPr lang="en-US" dirty="0" err="1"/>
                        <a:t>tahun</a:t>
                      </a:r>
                      <a:r>
                        <a:rPr lang="en-US" dirty="0"/>
                        <a:t> </a:t>
                      </a:r>
                      <a:r>
                        <a:rPr lang="en-US" dirty="0" err="1"/>
                        <a:t>sudah</a:t>
                      </a:r>
                      <a:r>
                        <a:rPr lang="en-US" dirty="0"/>
                        <a:t> </a:t>
                      </a:r>
                      <a:r>
                        <a:rPr lang="en-US" dirty="0" err="1"/>
                        <a:t>sering</a:t>
                      </a:r>
                      <a:r>
                        <a:rPr lang="en-US" dirty="0"/>
                        <a:t> </a:t>
                      </a:r>
                      <a:r>
                        <a:rPr lang="en-US" dirty="0" err="1"/>
                        <a:t>menulis</a:t>
                      </a:r>
                      <a:r>
                        <a:rPr lang="en-US" dirty="0"/>
                        <a:t>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1600446"/>
                  </a:ext>
                </a:extLst>
              </a:tr>
            </a:tbl>
          </a:graphicData>
        </a:graphic>
      </p:graphicFrame>
    </p:spTree>
    <p:extLst>
      <p:ext uri="{BB962C8B-B14F-4D97-AF65-F5344CB8AC3E}">
        <p14:creationId xmlns:p14="http://schemas.microsoft.com/office/powerpoint/2010/main" val="165794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Kolom Yang Dijadikan Dataset ( 2/2 )</a:t>
            </a:r>
          </a:p>
        </p:txBody>
      </p:sp>
      <p:sp>
        <p:nvSpPr>
          <p:cNvPr id="5" name="TextBox 4"/>
          <p:cNvSpPr txBox="1"/>
          <p:nvPr/>
        </p:nvSpPr>
        <p:spPr>
          <a:xfrm>
            <a:off x="341194" y="1626359"/>
            <a:ext cx="11477767" cy="523220"/>
          </a:xfrm>
          <a:prstGeom prst="rect">
            <a:avLst/>
          </a:prstGeom>
          <a:noFill/>
        </p:spPr>
        <p:txBody>
          <a:bodyPr wrap="square" rtlCol="0">
            <a:spAutoFit/>
          </a:bodyPr>
          <a:lstStyle/>
          <a:p>
            <a:pPr algn="just"/>
            <a:r>
              <a:rPr lang="en-US" sz="2800" b="1">
                <a:solidFill>
                  <a:schemeClr val="accent5">
                    <a:lumMod val="20000"/>
                    <a:lumOff val="80000"/>
                  </a:schemeClr>
                </a:solidFill>
              </a:rPr>
              <a:t>Daftar Kolom</a:t>
            </a:r>
            <a:endParaRPr lang="en-US" sz="2800">
              <a:solidFill>
                <a:schemeClr val="accent5">
                  <a:lumMod val="20000"/>
                  <a:lumOff val="8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46172808"/>
              </p:ext>
            </p:extLst>
          </p:nvPr>
        </p:nvGraphicFramePr>
        <p:xfrm>
          <a:off x="1549020" y="2354295"/>
          <a:ext cx="9198591" cy="1065442"/>
        </p:xfrm>
        <a:graphic>
          <a:graphicData uri="http://schemas.openxmlformats.org/drawingml/2006/table">
            <a:tbl>
              <a:tblPr bandRow="1">
                <a:tableStyleId>{5C22544A-7EE6-4342-B048-85BDC9FD1C3A}</a:tableStyleId>
              </a:tblPr>
              <a:tblGrid>
                <a:gridCol w="3618010">
                  <a:extLst>
                    <a:ext uri="{9D8B030D-6E8A-4147-A177-3AD203B41FA5}">
                      <a16:colId xmlns:a16="http://schemas.microsoft.com/office/drawing/2014/main" val="247007307"/>
                    </a:ext>
                  </a:extLst>
                </a:gridCol>
                <a:gridCol w="5580581">
                  <a:extLst>
                    <a:ext uri="{9D8B030D-6E8A-4147-A177-3AD203B41FA5}">
                      <a16:colId xmlns:a16="http://schemas.microsoft.com/office/drawing/2014/main" val="1534865358"/>
                    </a:ext>
                  </a:extLst>
                </a:gridCol>
              </a:tblGrid>
              <a:tr h="532721">
                <a:tc>
                  <a:txBody>
                    <a:bodyPr/>
                    <a:lstStyle/>
                    <a:p>
                      <a:pPr algn="ctr"/>
                      <a:r>
                        <a:rPr lang="en-US" dirty="0" err="1"/>
                        <a:t>current_role</a:t>
                      </a:r>
                      <a:r>
                        <a:rPr lang="en-US"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Pekerjaan yang sesuai</a:t>
                      </a:r>
                      <a:r>
                        <a:rPr lang="en-US" baseline="0"/>
                        <a:t> saat ini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4739"/>
                  </a:ext>
                </a:extLst>
              </a:tr>
              <a:tr h="532721">
                <a:tc>
                  <a:txBody>
                    <a:bodyPr/>
                    <a:lstStyle/>
                    <a:p>
                      <a:pPr algn="ctr"/>
                      <a:r>
                        <a:rPr lang="en-US"/>
                        <a:t>current_industry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Industry </a:t>
                      </a:r>
                      <a:r>
                        <a:rPr lang="en-US" dirty="0" err="1"/>
                        <a:t>saat</a:t>
                      </a:r>
                      <a:r>
                        <a:rPr lang="en-US" baseline="0" dirty="0"/>
                        <a:t> </a:t>
                      </a:r>
                      <a:r>
                        <a:rPr lang="en-US" baseline="0" dirty="0" err="1"/>
                        <a:t>ini</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588990"/>
                  </a:ext>
                </a:extLst>
              </a:tr>
            </a:tbl>
          </a:graphicData>
        </a:graphic>
      </p:graphicFrame>
    </p:spTree>
    <p:extLst>
      <p:ext uri="{BB962C8B-B14F-4D97-AF65-F5344CB8AC3E}">
        <p14:creationId xmlns:p14="http://schemas.microsoft.com/office/powerpoint/2010/main" val="35165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( 1/5 )</a:t>
            </a:r>
          </a:p>
        </p:txBody>
      </p:sp>
      <p:sp>
        <p:nvSpPr>
          <p:cNvPr id="5" name="TextBox 4"/>
          <p:cNvSpPr txBox="1"/>
          <p:nvPr/>
        </p:nvSpPr>
        <p:spPr>
          <a:xfrm>
            <a:off x="677122" y="2044005"/>
            <a:ext cx="5546988" cy="1384995"/>
          </a:xfrm>
          <a:prstGeom prst="rect">
            <a:avLst/>
          </a:prstGeom>
          <a:noFill/>
        </p:spPr>
        <p:txBody>
          <a:bodyPr wrap="square" rtlCol="0">
            <a:spAutoFit/>
          </a:bodyPr>
          <a:lstStyle/>
          <a:p>
            <a:r>
              <a:rPr lang="en-US" sz="2800" b="1">
                <a:solidFill>
                  <a:schemeClr val="accent1">
                    <a:lumMod val="20000"/>
                    <a:lumOff val="80000"/>
                  </a:schemeClr>
                </a:solidFill>
              </a:rPr>
              <a:t>Menampilkan data berdasarkan </a:t>
            </a:r>
            <a:r>
              <a:rPr lang="en-US" sz="2800" b="1">
                <a:solidFill>
                  <a:srgbClr val="00B050"/>
                </a:solidFill>
              </a:rPr>
              <a:t>country</a:t>
            </a:r>
            <a:r>
              <a:rPr lang="en-US" sz="2800" b="1">
                <a:solidFill>
                  <a:schemeClr val="accent1">
                    <a:lumMod val="20000"/>
                    <a:lumOff val="80000"/>
                  </a:schemeClr>
                </a:solidFill>
              </a:rPr>
              <a:t> terbanyak pengunjung survey.</a:t>
            </a:r>
          </a:p>
        </p:txBody>
      </p:sp>
      <p:pic>
        <p:nvPicPr>
          <p:cNvPr id="7" name="Picture 6">
            <a:extLst>
              <a:ext uri="{FF2B5EF4-FFF2-40B4-BE49-F238E27FC236}">
                <a16:creationId xmlns:a16="http://schemas.microsoft.com/office/drawing/2014/main" id="{309DDD4B-4E0D-62C5-9935-7BBA09CEA520}"/>
              </a:ext>
            </a:extLst>
          </p:cNvPr>
          <p:cNvPicPr>
            <a:picLocks noChangeAspect="1"/>
          </p:cNvPicPr>
          <p:nvPr/>
        </p:nvPicPr>
        <p:blipFill>
          <a:blip r:embed="rId3"/>
          <a:stretch>
            <a:fillRect/>
          </a:stretch>
        </p:blipFill>
        <p:spPr>
          <a:xfrm>
            <a:off x="5991360" y="1579281"/>
            <a:ext cx="5591175" cy="4314825"/>
          </a:xfrm>
          <a:prstGeom prst="rect">
            <a:avLst/>
          </a:prstGeom>
        </p:spPr>
      </p:pic>
      <p:pic>
        <p:nvPicPr>
          <p:cNvPr id="9" name="Picture 8">
            <a:extLst>
              <a:ext uri="{FF2B5EF4-FFF2-40B4-BE49-F238E27FC236}">
                <a16:creationId xmlns:a16="http://schemas.microsoft.com/office/drawing/2014/main" id="{98484A2D-0EFE-AF1C-EDAA-87DEA27355DE}"/>
              </a:ext>
            </a:extLst>
          </p:cNvPr>
          <p:cNvPicPr>
            <a:picLocks noChangeAspect="1"/>
          </p:cNvPicPr>
          <p:nvPr/>
        </p:nvPicPr>
        <p:blipFill>
          <a:blip r:embed="rId4"/>
          <a:stretch>
            <a:fillRect/>
          </a:stretch>
        </p:blipFill>
        <p:spPr>
          <a:xfrm>
            <a:off x="1036592" y="4282902"/>
            <a:ext cx="4022454" cy="1611204"/>
          </a:xfrm>
          <a:prstGeom prst="rect">
            <a:avLst/>
          </a:prstGeom>
        </p:spPr>
      </p:pic>
    </p:spTree>
    <p:extLst>
      <p:ext uri="{BB962C8B-B14F-4D97-AF65-F5344CB8AC3E}">
        <p14:creationId xmlns:p14="http://schemas.microsoft.com/office/powerpoint/2010/main" val="349825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( 2/5 )</a:t>
            </a:r>
          </a:p>
        </p:txBody>
      </p:sp>
      <p:sp>
        <p:nvSpPr>
          <p:cNvPr id="5" name="TextBox 4"/>
          <p:cNvSpPr txBox="1"/>
          <p:nvPr/>
        </p:nvSpPr>
        <p:spPr>
          <a:xfrm>
            <a:off x="341194" y="3101077"/>
            <a:ext cx="5145206" cy="954107"/>
          </a:xfrm>
          <a:prstGeom prst="rect">
            <a:avLst/>
          </a:prstGeom>
          <a:noFill/>
        </p:spPr>
        <p:txBody>
          <a:bodyPr wrap="square" rtlCol="0">
            <a:spAutoFit/>
          </a:bodyPr>
          <a:lstStyle/>
          <a:p>
            <a:r>
              <a:rPr lang="en-US" sz="2800" b="1">
                <a:solidFill>
                  <a:schemeClr val="accent1">
                    <a:lumMod val="20000"/>
                    <a:lumOff val="80000"/>
                  </a:schemeClr>
                </a:solidFill>
              </a:rPr>
              <a:t>Menampilkan data </a:t>
            </a:r>
            <a:r>
              <a:rPr lang="en-US" sz="2800" b="1">
                <a:solidFill>
                  <a:schemeClr val="accent4"/>
                </a:solidFill>
              </a:rPr>
              <a:t>gender </a:t>
            </a:r>
            <a:r>
              <a:rPr lang="en-US" sz="2800" b="1">
                <a:solidFill>
                  <a:schemeClr val="accent1">
                    <a:lumMod val="20000"/>
                    <a:lumOff val="80000"/>
                  </a:schemeClr>
                </a:solidFill>
              </a:rPr>
              <a:t>berdasarkan </a:t>
            </a:r>
            <a:r>
              <a:rPr lang="en-US" sz="2800" b="1">
                <a:solidFill>
                  <a:srgbClr val="00B651"/>
                </a:solidFill>
              </a:rPr>
              <a:t>platforms_courses</a:t>
            </a:r>
            <a:r>
              <a:rPr lang="en-US" sz="2800" b="1">
                <a:solidFill>
                  <a:schemeClr val="accent1">
                    <a:lumMod val="20000"/>
                    <a:lumOff val="80000"/>
                  </a:schemeClr>
                </a:solidFill>
              </a:rPr>
              <a:t>.</a:t>
            </a:r>
          </a:p>
        </p:txBody>
      </p:sp>
      <p:pic>
        <p:nvPicPr>
          <p:cNvPr id="8" name="Picture 7">
            <a:extLst>
              <a:ext uri="{FF2B5EF4-FFF2-40B4-BE49-F238E27FC236}">
                <a16:creationId xmlns:a16="http://schemas.microsoft.com/office/drawing/2014/main" id="{79A91921-2F4A-4632-1C11-AEA4ED38EE40}"/>
              </a:ext>
            </a:extLst>
          </p:cNvPr>
          <p:cNvPicPr>
            <a:picLocks noChangeAspect="1"/>
          </p:cNvPicPr>
          <p:nvPr/>
        </p:nvPicPr>
        <p:blipFill>
          <a:blip r:embed="rId4"/>
          <a:stretch>
            <a:fillRect/>
          </a:stretch>
        </p:blipFill>
        <p:spPr>
          <a:xfrm>
            <a:off x="5594985" y="1339755"/>
            <a:ext cx="6000750" cy="4476750"/>
          </a:xfrm>
          <a:prstGeom prst="rect">
            <a:avLst/>
          </a:prstGeom>
        </p:spPr>
      </p:pic>
    </p:spTree>
    <p:extLst>
      <p:ext uri="{BB962C8B-B14F-4D97-AF65-F5344CB8AC3E}">
        <p14:creationId xmlns:p14="http://schemas.microsoft.com/office/powerpoint/2010/main" val="91745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4" y="354842"/>
            <a:ext cx="11614245" cy="646331"/>
          </a:xfrm>
          <a:prstGeom prst="rect">
            <a:avLst/>
          </a:prstGeom>
          <a:noFill/>
        </p:spPr>
        <p:txBody>
          <a:bodyPr wrap="square" rtlCol="0">
            <a:spAutoFit/>
          </a:bodyPr>
          <a:lstStyle/>
          <a:p>
            <a:r>
              <a:rPr lang="en-US" sz="3600" b="1">
                <a:solidFill>
                  <a:schemeClr val="accent4">
                    <a:lumMod val="60000"/>
                    <a:lumOff val="40000"/>
                  </a:schemeClr>
                </a:solidFill>
              </a:rPr>
              <a:t>Analisa dan Visualisasi kolom ( 3/5 )</a:t>
            </a:r>
          </a:p>
        </p:txBody>
      </p:sp>
      <p:sp>
        <p:nvSpPr>
          <p:cNvPr id="5" name="TextBox 4"/>
          <p:cNvSpPr txBox="1"/>
          <p:nvPr/>
        </p:nvSpPr>
        <p:spPr>
          <a:xfrm>
            <a:off x="341194" y="1339756"/>
            <a:ext cx="5702491" cy="1384995"/>
          </a:xfrm>
          <a:prstGeom prst="rect">
            <a:avLst/>
          </a:prstGeom>
          <a:noFill/>
        </p:spPr>
        <p:txBody>
          <a:bodyPr wrap="square" rtlCol="0">
            <a:spAutoFit/>
          </a:bodyPr>
          <a:lstStyle/>
          <a:p>
            <a:pPr algn="just"/>
            <a:r>
              <a:rPr lang="en-US" sz="2800" b="1">
                <a:solidFill>
                  <a:schemeClr val="accent1">
                    <a:lumMod val="20000"/>
                    <a:lumOff val="80000"/>
                  </a:schemeClr>
                </a:solidFill>
              </a:rPr>
              <a:t>Menampilkan data </a:t>
            </a:r>
            <a:r>
              <a:rPr lang="en-US" sz="2800" b="1">
                <a:solidFill>
                  <a:schemeClr val="accent4"/>
                </a:solidFill>
              </a:rPr>
              <a:t>age </a:t>
            </a:r>
            <a:r>
              <a:rPr lang="en-US" sz="2800" b="1">
                <a:solidFill>
                  <a:srgbClr val="E9E7EA"/>
                </a:solidFill>
              </a:rPr>
              <a:t>pengguna yang paling banyak menggunakan </a:t>
            </a:r>
            <a:r>
              <a:rPr lang="en-US" sz="2800" b="1">
                <a:solidFill>
                  <a:srgbClr val="00B050"/>
                </a:solidFill>
              </a:rPr>
              <a:t>platfrom courses</a:t>
            </a:r>
            <a:r>
              <a:rPr lang="en-US" sz="2800" b="1">
                <a:solidFill>
                  <a:schemeClr val="accent1">
                    <a:lumMod val="20000"/>
                    <a:lumOff val="80000"/>
                  </a:schemeClr>
                </a:solidFill>
              </a:rPr>
              <a:t>.</a:t>
            </a:r>
          </a:p>
        </p:txBody>
      </p:sp>
      <p:pic>
        <p:nvPicPr>
          <p:cNvPr id="9" name="Gambar 8">
            <a:extLst>
              <a:ext uri="{FF2B5EF4-FFF2-40B4-BE49-F238E27FC236}">
                <a16:creationId xmlns:a16="http://schemas.microsoft.com/office/drawing/2014/main" id="{9DCE6CD0-AC4B-4671-90D1-2D7FC0A860BE}"/>
              </a:ext>
            </a:extLst>
          </p:cNvPr>
          <p:cNvPicPr>
            <a:picLocks noChangeAspect="1"/>
          </p:cNvPicPr>
          <p:nvPr/>
        </p:nvPicPr>
        <p:blipFill>
          <a:blip r:embed="rId3"/>
          <a:stretch>
            <a:fillRect/>
          </a:stretch>
        </p:blipFill>
        <p:spPr>
          <a:xfrm>
            <a:off x="6148316" y="1149926"/>
            <a:ext cx="5562173" cy="5174715"/>
          </a:xfrm>
          <a:prstGeom prst="rect">
            <a:avLst/>
          </a:prstGeom>
        </p:spPr>
      </p:pic>
      <p:pic>
        <p:nvPicPr>
          <p:cNvPr id="11" name="Gambar 10">
            <a:extLst>
              <a:ext uri="{FF2B5EF4-FFF2-40B4-BE49-F238E27FC236}">
                <a16:creationId xmlns:a16="http://schemas.microsoft.com/office/drawing/2014/main" id="{8AFC435B-E511-4BF6-A800-B2A5B9E011A2}"/>
              </a:ext>
            </a:extLst>
          </p:cNvPr>
          <p:cNvPicPr>
            <a:picLocks noChangeAspect="1"/>
          </p:cNvPicPr>
          <p:nvPr/>
        </p:nvPicPr>
        <p:blipFill>
          <a:blip r:embed="rId4"/>
          <a:stretch>
            <a:fillRect/>
          </a:stretch>
        </p:blipFill>
        <p:spPr>
          <a:xfrm>
            <a:off x="1287439" y="3273136"/>
            <a:ext cx="3810000" cy="2362200"/>
          </a:xfrm>
          <a:prstGeom prst="rect">
            <a:avLst/>
          </a:prstGeom>
        </p:spPr>
      </p:pic>
    </p:spTree>
    <p:extLst>
      <p:ext uri="{BB962C8B-B14F-4D97-AF65-F5344CB8AC3E}">
        <p14:creationId xmlns:p14="http://schemas.microsoft.com/office/powerpoint/2010/main" val="157282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TotalTime>
  <Words>983</Words>
  <Application>Microsoft Office PowerPoint</Application>
  <PresentationFormat>Widescreen</PresentationFormat>
  <Paragraphs>69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fsdio</dc:creator>
  <cp:lastModifiedBy>Rahmat Sunjani</cp:lastModifiedBy>
  <cp:revision>136</cp:revision>
  <dcterms:created xsi:type="dcterms:W3CDTF">2022-11-15T17:18:28Z</dcterms:created>
  <dcterms:modified xsi:type="dcterms:W3CDTF">2022-12-11T09:02:20Z</dcterms:modified>
</cp:coreProperties>
</file>