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409" r:id="rId5"/>
    <p:sldId id="404" r:id="rId6"/>
    <p:sldId id="476" r:id="rId7"/>
    <p:sldId id="456" r:id="rId8"/>
    <p:sldId id="474" r:id="rId9"/>
    <p:sldId id="475" r:id="rId10"/>
    <p:sldId id="416" r:id="rId11"/>
    <p:sldId id="417" r:id="rId12"/>
    <p:sldId id="418" r:id="rId13"/>
    <p:sldId id="419" r:id="rId14"/>
    <p:sldId id="420" r:id="rId15"/>
    <p:sldId id="421" r:id="rId16"/>
    <p:sldId id="439" r:id="rId17"/>
    <p:sldId id="440" r:id="rId18"/>
    <p:sldId id="438" r:id="rId19"/>
    <p:sldId id="4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409"/>
            <p14:sldId id="404"/>
            <p14:sldId id="476"/>
            <p14:sldId id="456"/>
            <p14:sldId id="474"/>
            <p14:sldId id="475"/>
            <p14:sldId id="416"/>
            <p14:sldId id="417"/>
            <p14:sldId id="418"/>
            <p14:sldId id="419"/>
            <p14:sldId id="420"/>
            <p14:sldId id="421"/>
            <p14:sldId id="439"/>
            <p14:sldId id="440"/>
            <p14:sldId id="438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96" autoAdjust="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F62D8-A010-436B-8B8E-F4220D28E8E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20539EBA-8FC6-4D26-A30A-7F2E7C9F5654}">
      <dgm:prSet phldrT="[Text]"/>
      <dgm:spPr/>
      <dgm:t>
        <a:bodyPr/>
        <a:lstStyle/>
        <a:p>
          <a:r>
            <a:rPr lang="en-US" smtClean="0"/>
            <a:t>Teori Sistem Multimedia</a:t>
          </a:r>
          <a:endParaRPr lang="id-ID"/>
        </a:p>
      </dgm:t>
    </dgm:pt>
    <dgm:pt modelId="{6610BE42-2CA5-4474-8BB1-FF20C70C6EBD}" type="parTrans" cxnId="{E32D930C-236D-4DDE-B3C3-13854EADD0D6}">
      <dgm:prSet/>
      <dgm:spPr/>
      <dgm:t>
        <a:bodyPr/>
        <a:lstStyle/>
        <a:p>
          <a:endParaRPr lang="id-ID"/>
        </a:p>
      </dgm:t>
    </dgm:pt>
    <dgm:pt modelId="{AECD09F9-BA2D-47E1-AB6C-6EB7EDDD9ECF}" type="sibTrans" cxnId="{E32D930C-236D-4DDE-B3C3-13854EADD0D6}">
      <dgm:prSet/>
      <dgm:spPr/>
      <dgm:t>
        <a:bodyPr/>
        <a:lstStyle/>
        <a:p>
          <a:endParaRPr lang="id-ID"/>
        </a:p>
      </dgm:t>
    </dgm:pt>
    <dgm:pt modelId="{676019C9-F377-45D4-8C1F-D6357D790CE8}">
      <dgm:prSet phldrT="[Text]"/>
      <dgm:spPr/>
      <dgm:t>
        <a:bodyPr/>
        <a:lstStyle/>
        <a:p>
          <a:r>
            <a:rPr lang="en-US" smtClean="0"/>
            <a:t>Metodologi Pengembangan Sistem Multimedia</a:t>
          </a:r>
          <a:endParaRPr lang="id-ID"/>
        </a:p>
      </dgm:t>
    </dgm:pt>
    <dgm:pt modelId="{0C0B8846-2884-4712-AE44-712F1A4142B3}" type="parTrans" cxnId="{3E08793B-2BD0-4E96-8DF4-2B15CF97350B}">
      <dgm:prSet/>
      <dgm:spPr/>
      <dgm:t>
        <a:bodyPr/>
        <a:lstStyle/>
        <a:p>
          <a:endParaRPr lang="id-ID"/>
        </a:p>
      </dgm:t>
    </dgm:pt>
    <dgm:pt modelId="{6DEE3320-5E67-4A2A-B4F3-B2ACEE2E5CA6}" type="sibTrans" cxnId="{3E08793B-2BD0-4E96-8DF4-2B15CF97350B}">
      <dgm:prSet/>
      <dgm:spPr/>
      <dgm:t>
        <a:bodyPr/>
        <a:lstStyle/>
        <a:p>
          <a:endParaRPr lang="id-ID"/>
        </a:p>
      </dgm:t>
    </dgm:pt>
    <dgm:pt modelId="{34500110-46C2-43D6-BB49-CF057B020312}">
      <dgm:prSet phldrT="[Text]"/>
      <dgm:spPr/>
      <dgm:t>
        <a:bodyPr/>
        <a:lstStyle/>
        <a:p>
          <a:r>
            <a:rPr lang="en-US" smtClean="0"/>
            <a:t>Perancangan dan Layout Sistem Multimedia (Mid-Test)</a:t>
          </a:r>
          <a:endParaRPr lang="id-ID"/>
        </a:p>
      </dgm:t>
    </dgm:pt>
    <dgm:pt modelId="{C0E30068-19D7-48D8-A0B5-04C605F66D6D}" type="parTrans" cxnId="{A36556AD-D6EE-4375-9128-7D98AD483335}">
      <dgm:prSet/>
      <dgm:spPr/>
      <dgm:t>
        <a:bodyPr/>
        <a:lstStyle/>
        <a:p>
          <a:endParaRPr lang="id-ID"/>
        </a:p>
      </dgm:t>
    </dgm:pt>
    <dgm:pt modelId="{13922D75-3993-4B97-BA62-368C7E6E2FA1}" type="sibTrans" cxnId="{A36556AD-D6EE-4375-9128-7D98AD483335}">
      <dgm:prSet/>
      <dgm:spPr/>
      <dgm:t>
        <a:bodyPr/>
        <a:lstStyle/>
        <a:p>
          <a:endParaRPr lang="id-ID"/>
        </a:p>
      </dgm:t>
    </dgm:pt>
    <dgm:pt modelId="{BF953656-21D9-4490-97B4-6643E3919C10}">
      <dgm:prSet phldrT="[Text]"/>
      <dgm:spPr/>
      <dgm:t>
        <a:bodyPr/>
        <a:lstStyle/>
        <a:p>
          <a:r>
            <a:rPr lang="en-US" smtClean="0"/>
            <a:t>Projek Akhir Sistem Multimedia (Final-Test) </a:t>
          </a:r>
          <a:endParaRPr lang="id-ID"/>
        </a:p>
      </dgm:t>
    </dgm:pt>
    <dgm:pt modelId="{6F4A4E28-0955-4D7C-8AF2-16B7C5693675}" type="parTrans" cxnId="{71DDB92C-A133-4A9C-99F6-1C0D94341486}">
      <dgm:prSet/>
      <dgm:spPr/>
      <dgm:t>
        <a:bodyPr/>
        <a:lstStyle/>
        <a:p>
          <a:endParaRPr lang="id-ID"/>
        </a:p>
      </dgm:t>
    </dgm:pt>
    <dgm:pt modelId="{EE12053E-A85A-40BA-9A22-229FF520A8FC}" type="sibTrans" cxnId="{71DDB92C-A133-4A9C-99F6-1C0D94341486}">
      <dgm:prSet/>
      <dgm:spPr/>
      <dgm:t>
        <a:bodyPr/>
        <a:lstStyle/>
        <a:p>
          <a:endParaRPr lang="id-ID"/>
        </a:p>
      </dgm:t>
    </dgm:pt>
    <dgm:pt modelId="{772E9A74-E1DA-4618-B62F-96E2606A69E5}">
      <dgm:prSet phldrT="[Text]"/>
      <dgm:spPr/>
      <dgm:t>
        <a:bodyPr/>
        <a:lstStyle/>
        <a:p>
          <a:r>
            <a:rPr lang="en-US" smtClean="0"/>
            <a:t>Monetisisasi Sistem Multimedia dan Sistem Digital</a:t>
          </a:r>
          <a:endParaRPr lang="id-ID"/>
        </a:p>
      </dgm:t>
    </dgm:pt>
    <dgm:pt modelId="{9A6BE3A0-E0B3-4DB0-BABB-F82C5136360D}" type="parTrans" cxnId="{9926B9EF-F8CC-4D44-BB48-02A7ACF7B034}">
      <dgm:prSet/>
      <dgm:spPr/>
      <dgm:t>
        <a:bodyPr/>
        <a:lstStyle/>
        <a:p>
          <a:endParaRPr lang="id-ID"/>
        </a:p>
      </dgm:t>
    </dgm:pt>
    <dgm:pt modelId="{BEDC12F5-29C5-48BE-BF0F-CE774ACB4FC8}" type="sibTrans" cxnId="{9926B9EF-F8CC-4D44-BB48-02A7ACF7B034}">
      <dgm:prSet/>
      <dgm:spPr/>
      <dgm:t>
        <a:bodyPr/>
        <a:lstStyle/>
        <a:p>
          <a:endParaRPr lang="id-ID"/>
        </a:p>
      </dgm:t>
    </dgm:pt>
    <dgm:pt modelId="{957CEB45-B8F8-4B42-8241-D64A01D6340D}" type="pres">
      <dgm:prSet presAssocID="{B56F62D8-A010-436B-8B8E-F4220D28E8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321BDD3E-781C-4D9B-A8FD-30ED5C254EE3}" type="pres">
      <dgm:prSet presAssocID="{B56F62D8-A010-436B-8B8E-F4220D28E8EC}" presName="Name1" presStyleCnt="0"/>
      <dgm:spPr/>
      <dgm:t>
        <a:bodyPr/>
        <a:lstStyle/>
        <a:p>
          <a:endParaRPr lang="id-ID"/>
        </a:p>
      </dgm:t>
    </dgm:pt>
    <dgm:pt modelId="{2C08626A-E5C2-4C0E-8AAB-629CD67F94E4}" type="pres">
      <dgm:prSet presAssocID="{B56F62D8-A010-436B-8B8E-F4220D28E8EC}" presName="cycle" presStyleCnt="0"/>
      <dgm:spPr/>
      <dgm:t>
        <a:bodyPr/>
        <a:lstStyle/>
        <a:p>
          <a:endParaRPr lang="id-ID"/>
        </a:p>
      </dgm:t>
    </dgm:pt>
    <dgm:pt modelId="{88FA319D-E556-4C5E-97C3-6EA573134D43}" type="pres">
      <dgm:prSet presAssocID="{B56F62D8-A010-436B-8B8E-F4220D28E8EC}" presName="srcNode" presStyleLbl="node1" presStyleIdx="0" presStyleCnt="5"/>
      <dgm:spPr/>
      <dgm:t>
        <a:bodyPr/>
        <a:lstStyle/>
        <a:p>
          <a:endParaRPr lang="id-ID"/>
        </a:p>
      </dgm:t>
    </dgm:pt>
    <dgm:pt modelId="{961D209F-764B-4C73-8250-E4844CB7AE03}" type="pres">
      <dgm:prSet presAssocID="{B56F62D8-A010-436B-8B8E-F4220D28E8EC}" presName="conn" presStyleLbl="parChTrans1D2" presStyleIdx="0" presStyleCnt="1"/>
      <dgm:spPr/>
      <dgm:t>
        <a:bodyPr/>
        <a:lstStyle/>
        <a:p>
          <a:endParaRPr lang="id-ID"/>
        </a:p>
      </dgm:t>
    </dgm:pt>
    <dgm:pt modelId="{FB96D7B3-D99A-4E15-8536-A014796FE898}" type="pres">
      <dgm:prSet presAssocID="{B56F62D8-A010-436B-8B8E-F4220D28E8EC}" presName="extraNode" presStyleLbl="node1" presStyleIdx="0" presStyleCnt="5"/>
      <dgm:spPr/>
      <dgm:t>
        <a:bodyPr/>
        <a:lstStyle/>
        <a:p>
          <a:endParaRPr lang="id-ID"/>
        </a:p>
      </dgm:t>
    </dgm:pt>
    <dgm:pt modelId="{FA3BF420-92C7-47FA-B756-44106E17869A}" type="pres">
      <dgm:prSet presAssocID="{B56F62D8-A010-436B-8B8E-F4220D28E8EC}" presName="dstNode" presStyleLbl="node1" presStyleIdx="0" presStyleCnt="5"/>
      <dgm:spPr/>
      <dgm:t>
        <a:bodyPr/>
        <a:lstStyle/>
        <a:p>
          <a:endParaRPr lang="id-ID"/>
        </a:p>
      </dgm:t>
    </dgm:pt>
    <dgm:pt modelId="{9893249F-5629-4F62-A28A-245FFD475886}" type="pres">
      <dgm:prSet presAssocID="{20539EBA-8FC6-4D26-A30A-7F2E7C9F565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C64049F-80D3-4A44-8040-649BE47B2B0E}" type="pres">
      <dgm:prSet presAssocID="{20539EBA-8FC6-4D26-A30A-7F2E7C9F5654}" presName="accent_1" presStyleCnt="0"/>
      <dgm:spPr/>
      <dgm:t>
        <a:bodyPr/>
        <a:lstStyle/>
        <a:p>
          <a:endParaRPr lang="id-ID"/>
        </a:p>
      </dgm:t>
    </dgm:pt>
    <dgm:pt modelId="{602326A5-5130-4BD4-A462-986AFBC91933}" type="pres">
      <dgm:prSet presAssocID="{20539EBA-8FC6-4D26-A30A-7F2E7C9F5654}" presName="accentRepeatNode" presStyleLbl="solidFgAcc1" presStyleIdx="0" presStyleCnt="5"/>
      <dgm:spPr/>
      <dgm:t>
        <a:bodyPr/>
        <a:lstStyle/>
        <a:p>
          <a:endParaRPr lang="id-ID"/>
        </a:p>
      </dgm:t>
    </dgm:pt>
    <dgm:pt modelId="{8CC6C258-7F92-45CB-A385-B0B2C2A3E73F}" type="pres">
      <dgm:prSet presAssocID="{676019C9-F377-45D4-8C1F-D6357D790CE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285817-E172-4613-AB15-49FEA9A3B36F}" type="pres">
      <dgm:prSet presAssocID="{676019C9-F377-45D4-8C1F-D6357D790CE8}" presName="accent_2" presStyleCnt="0"/>
      <dgm:spPr/>
      <dgm:t>
        <a:bodyPr/>
        <a:lstStyle/>
        <a:p>
          <a:endParaRPr lang="id-ID"/>
        </a:p>
      </dgm:t>
    </dgm:pt>
    <dgm:pt modelId="{8D68859A-4FB5-4131-8843-AE5F1C6C5D38}" type="pres">
      <dgm:prSet presAssocID="{676019C9-F377-45D4-8C1F-D6357D790CE8}" presName="accentRepeatNode" presStyleLbl="solidFgAcc1" presStyleIdx="1" presStyleCnt="5"/>
      <dgm:spPr/>
      <dgm:t>
        <a:bodyPr/>
        <a:lstStyle/>
        <a:p>
          <a:endParaRPr lang="id-ID"/>
        </a:p>
      </dgm:t>
    </dgm:pt>
    <dgm:pt modelId="{697C532F-A812-48DC-855A-CF10CDAD7EB4}" type="pres">
      <dgm:prSet presAssocID="{772E9A74-E1DA-4618-B62F-96E2606A69E5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AE203D-5CA7-4FA7-9615-F509B7889BF0}" type="pres">
      <dgm:prSet presAssocID="{772E9A74-E1DA-4618-B62F-96E2606A69E5}" presName="accent_3" presStyleCnt="0"/>
      <dgm:spPr/>
    </dgm:pt>
    <dgm:pt modelId="{653FD073-D569-44F2-A203-505A9E5499CD}" type="pres">
      <dgm:prSet presAssocID="{772E9A74-E1DA-4618-B62F-96E2606A69E5}" presName="accentRepeatNode" presStyleLbl="solidFgAcc1" presStyleIdx="2" presStyleCnt="5"/>
      <dgm:spPr/>
    </dgm:pt>
    <dgm:pt modelId="{A3731834-A13B-40B2-BB2D-2C7D8CFACC86}" type="pres">
      <dgm:prSet presAssocID="{34500110-46C2-43D6-BB49-CF057B02031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9852B62-6B89-49D2-8558-F728A192368E}" type="pres">
      <dgm:prSet presAssocID="{34500110-46C2-43D6-BB49-CF057B020312}" presName="accent_4" presStyleCnt="0"/>
      <dgm:spPr/>
    </dgm:pt>
    <dgm:pt modelId="{283ACC27-150E-4D7D-9FA6-714AB7A47FE3}" type="pres">
      <dgm:prSet presAssocID="{34500110-46C2-43D6-BB49-CF057B020312}" presName="accentRepeatNode" presStyleLbl="solidFgAcc1" presStyleIdx="3" presStyleCnt="5"/>
      <dgm:spPr/>
      <dgm:t>
        <a:bodyPr/>
        <a:lstStyle/>
        <a:p>
          <a:endParaRPr lang="id-ID"/>
        </a:p>
      </dgm:t>
    </dgm:pt>
    <dgm:pt modelId="{5AF9F036-4E09-435F-A5DC-1248F2562193}" type="pres">
      <dgm:prSet presAssocID="{BF953656-21D9-4490-97B4-6643E3919C1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FE7CBCB-5B54-4737-BCF4-8EAFC507B8B7}" type="pres">
      <dgm:prSet presAssocID="{BF953656-21D9-4490-97B4-6643E3919C10}" presName="accent_5" presStyleCnt="0"/>
      <dgm:spPr/>
    </dgm:pt>
    <dgm:pt modelId="{8C771E03-683C-40C0-B333-C703228860F6}" type="pres">
      <dgm:prSet presAssocID="{BF953656-21D9-4490-97B4-6643E3919C10}" presName="accentRepeatNode" presStyleLbl="solidFgAcc1" presStyleIdx="4" presStyleCnt="5"/>
      <dgm:spPr/>
      <dgm:t>
        <a:bodyPr/>
        <a:lstStyle/>
        <a:p>
          <a:endParaRPr lang="id-ID"/>
        </a:p>
      </dgm:t>
    </dgm:pt>
  </dgm:ptLst>
  <dgm:cxnLst>
    <dgm:cxn modelId="{9926B9EF-F8CC-4D44-BB48-02A7ACF7B034}" srcId="{B56F62D8-A010-436B-8B8E-F4220D28E8EC}" destId="{772E9A74-E1DA-4618-B62F-96E2606A69E5}" srcOrd="2" destOrd="0" parTransId="{9A6BE3A0-E0B3-4DB0-BABB-F82C5136360D}" sibTransId="{BEDC12F5-29C5-48BE-BF0F-CE774ACB4FC8}"/>
    <dgm:cxn modelId="{A36556AD-D6EE-4375-9128-7D98AD483335}" srcId="{B56F62D8-A010-436B-8B8E-F4220D28E8EC}" destId="{34500110-46C2-43D6-BB49-CF057B020312}" srcOrd="3" destOrd="0" parTransId="{C0E30068-19D7-48D8-A0B5-04C605F66D6D}" sibTransId="{13922D75-3993-4B97-BA62-368C7E6E2FA1}"/>
    <dgm:cxn modelId="{6A55BC9E-540C-432E-9343-0E7C5FC9C6D8}" type="presOf" srcId="{B56F62D8-A010-436B-8B8E-F4220D28E8EC}" destId="{957CEB45-B8F8-4B42-8241-D64A01D6340D}" srcOrd="0" destOrd="0" presId="urn:microsoft.com/office/officeart/2008/layout/VerticalCurvedList"/>
    <dgm:cxn modelId="{95F5CB41-B5C4-483B-B278-0641AE5AC96D}" type="presOf" srcId="{772E9A74-E1DA-4618-B62F-96E2606A69E5}" destId="{697C532F-A812-48DC-855A-CF10CDAD7EB4}" srcOrd="0" destOrd="0" presId="urn:microsoft.com/office/officeart/2008/layout/VerticalCurvedList"/>
    <dgm:cxn modelId="{CD0BA32B-8AA4-42FD-A324-3D4AC590905D}" type="presOf" srcId="{20539EBA-8FC6-4D26-A30A-7F2E7C9F5654}" destId="{9893249F-5629-4F62-A28A-245FFD475886}" srcOrd="0" destOrd="0" presId="urn:microsoft.com/office/officeart/2008/layout/VerticalCurvedList"/>
    <dgm:cxn modelId="{70CDDE11-0AF8-484A-A81A-D23DC7AA2B47}" type="presOf" srcId="{BF953656-21D9-4490-97B4-6643E3919C10}" destId="{5AF9F036-4E09-435F-A5DC-1248F2562193}" srcOrd="0" destOrd="0" presId="urn:microsoft.com/office/officeart/2008/layout/VerticalCurvedList"/>
    <dgm:cxn modelId="{E32D930C-236D-4DDE-B3C3-13854EADD0D6}" srcId="{B56F62D8-A010-436B-8B8E-F4220D28E8EC}" destId="{20539EBA-8FC6-4D26-A30A-7F2E7C9F5654}" srcOrd="0" destOrd="0" parTransId="{6610BE42-2CA5-4474-8BB1-FF20C70C6EBD}" sibTransId="{AECD09F9-BA2D-47E1-AB6C-6EB7EDDD9ECF}"/>
    <dgm:cxn modelId="{857416C1-2289-4DEC-82EF-D4D0B924482E}" type="presOf" srcId="{AECD09F9-BA2D-47E1-AB6C-6EB7EDDD9ECF}" destId="{961D209F-764B-4C73-8250-E4844CB7AE03}" srcOrd="0" destOrd="0" presId="urn:microsoft.com/office/officeart/2008/layout/VerticalCurvedList"/>
    <dgm:cxn modelId="{1487BC49-4D50-42BA-A137-4975B5982C5B}" type="presOf" srcId="{34500110-46C2-43D6-BB49-CF057B020312}" destId="{A3731834-A13B-40B2-BB2D-2C7D8CFACC86}" srcOrd="0" destOrd="0" presId="urn:microsoft.com/office/officeart/2008/layout/VerticalCurvedList"/>
    <dgm:cxn modelId="{79B4C64E-B86E-410A-8AE4-0C88A51D523C}" type="presOf" srcId="{676019C9-F377-45D4-8C1F-D6357D790CE8}" destId="{8CC6C258-7F92-45CB-A385-B0B2C2A3E73F}" srcOrd="0" destOrd="0" presId="urn:microsoft.com/office/officeart/2008/layout/VerticalCurvedList"/>
    <dgm:cxn modelId="{71DDB92C-A133-4A9C-99F6-1C0D94341486}" srcId="{B56F62D8-A010-436B-8B8E-F4220D28E8EC}" destId="{BF953656-21D9-4490-97B4-6643E3919C10}" srcOrd="4" destOrd="0" parTransId="{6F4A4E28-0955-4D7C-8AF2-16B7C5693675}" sibTransId="{EE12053E-A85A-40BA-9A22-229FF520A8FC}"/>
    <dgm:cxn modelId="{3E08793B-2BD0-4E96-8DF4-2B15CF97350B}" srcId="{B56F62D8-A010-436B-8B8E-F4220D28E8EC}" destId="{676019C9-F377-45D4-8C1F-D6357D790CE8}" srcOrd="1" destOrd="0" parTransId="{0C0B8846-2884-4712-AE44-712F1A4142B3}" sibTransId="{6DEE3320-5E67-4A2A-B4F3-B2ACEE2E5CA6}"/>
    <dgm:cxn modelId="{64CC1A4E-C741-4788-BCC5-B9FC7BD3A92A}" type="presParOf" srcId="{957CEB45-B8F8-4B42-8241-D64A01D6340D}" destId="{321BDD3E-781C-4D9B-A8FD-30ED5C254EE3}" srcOrd="0" destOrd="0" presId="urn:microsoft.com/office/officeart/2008/layout/VerticalCurvedList"/>
    <dgm:cxn modelId="{2DB2C3C2-6160-4A02-872A-F0D3182944D2}" type="presParOf" srcId="{321BDD3E-781C-4D9B-A8FD-30ED5C254EE3}" destId="{2C08626A-E5C2-4C0E-8AAB-629CD67F94E4}" srcOrd="0" destOrd="0" presId="urn:microsoft.com/office/officeart/2008/layout/VerticalCurvedList"/>
    <dgm:cxn modelId="{489A29CB-89A1-48EE-816D-1A100D6D9788}" type="presParOf" srcId="{2C08626A-E5C2-4C0E-8AAB-629CD67F94E4}" destId="{88FA319D-E556-4C5E-97C3-6EA573134D43}" srcOrd="0" destOrd="0" presId="urn:microsoft.com/office/officeart/2008/layout/VerticalCurvedList"/>
    <dgm:cxn modelId="{588C2A3A-009C-4726-A621-3FF8B56DBBD7}" type="presParOf" srcId="{2C08626A-E5C2-4C0E-8AAB-629CD67F94E4}" destId="{961D209F-764B-4C73-8250-E4844CB7AE03}" srcOrd="1" destOrd="0" presId="urn:microsoft.com/office/officeart/2008/layout/VerticalCurvedList"/>
    <dgm:cxn modelId="{2BDBED2F-4253-4496-877C-D3D523FC56C8}" type="presParOf" srcId="{2C08626A-E5C2-4C0E-8AAB-629CD67F94E4}" destId="{FB96D7B3-D99A-4E15-8536-A014796FE898}" srcOrd="2" destOrd="0" presId="urn:microsoft.com/office/officeart/2008/layout/VerticalCurvedList"/>
    <dgm:cxn modelId="{D0BB0C28-0079-4A07-A05B-DA1875058E18}" type="presParOf" srcId="{2C08626A-E5C2-4C0E-8AAB-629CD67F94E4}" destId="{FA3BF420-92C7-47FA-B756-44106E17869A}" srcOrd="3" destOrd="0" presId="urn:microsoft.com/office/officeart/2008/layout/VerticalCurvedList"/>
    <dgm:cxn modelId="{EC74C7EF-43FC-4CF0-BC3C-CCD57CCB4D60}" type="presParOf" srcId="{321BDD3E-781C-4D9B-A8FD-30ED5C254EE3}" destId="{9893249F-5629-4F62-A28A-245FFD475886}" srcOrd="1" destOrd="0" presId="urn:microsoft.com/office/officeart/2008/layout/VerticalCurvedList"/>
    <dgm:cxn modelId="{25D33FB3-0143-427F-A5C6-A1D221D9C7F7}" type="presParOf" srcId="{321BDD3E-781C-4D9B-A8FD-30ED5C254EE3}" destId="{4C64049F-80D3-4A44-8040-649BE47B2B0E}" srcOrd="2" destOrd="0" presId="urn:microsoft.com/office/officeart/2008/layout/VerticalCurvedList"/>
    <dgm:cxn modelId="{B996A5D3-C763-45A8-8207-5CA0C884D8D0}" type="presParOf" srcId="{4C64049F-80D3-4A44-8040-649BE47B2B0E}" destId="{602326A5-5130-4BD4-A462-986AFBC91933}" srcOrd="0" destOrd="0" presId="urn:microsoft.com/office/officeart/2008/layout/VerticalCurvedList"/>
    <dgm:cxn modelId="{A39AE4E0-681F-4DE8-8A61-85B16238EF8A}" type="presParOf" srcId="{321BDD3E-781C-4D9B-A8FD-30ED5C254EE3}" destId="{8CC6C258-7F92-45CB-A385-B0B2C2A3E73F}" srcOrd="3" destOrd="0" presId="urn:microsoft.com/office/officeart/2008/layout/VerticalCurvedList"/>
    <dgm:cxn modelId="{37BE24D8-10DA-4BCD-8FD1-938EE09272C6}" type="presParOf" srcId="{321BDD3E-781C-4D9B-A8FD-30ED5C254EE3}" destId="{D5285817-E172-4613-AB15-49FEA9A3B36F}" srcOrd="4" destOrd="0" presId="urn:microsoft.com/office/officeart/2008/layout/VerticalCurvedList"/>
    <dgm:cxn modelId="{1A0ECA3D-1BD5-4736-BDAE-457525BBB5A3}" type="presParOf" srcId="{D5285817-E172-4613-AB15-49FEA9A3B36F}" destId="{8D68859A-4FB5-4131-8843-AE5F1C6C5D38}" srcOrd="0" destOrd="0" presId="urn:microsoft.com/office/officeart/2008/layout/VerticalCurvedList"/>
    <dgm:cxn modelId="{9C47FECD-93EF-49F4-BC9D-019733B52A4E}" type="presParOf" srcId="{321BDD3E-781C-4D9B-A8FD-30ED5C254EE3}" destId="{697C532F-A812-48DC-855A-CF10CDAD7EB4}" srcOrd="5" destOrd="0" presId="urn:microsoft.com/office/officeart/2008/layout/VerticalCurvedList"/>
    <dgm:cxn modelId="{FF35425F-91C8-45E0-83D6-AFEDA60B14C6}" type="presParOf" srcId="{321BDD3E-781C-4D9B-A8FD-30ED5C254EE3}" destId="{BCAE203D-5CA7-4FA7-9615-F509B7889BF0}" srcOrd="6" destOrd="0" presId="urn:microsoft.com/office/officeart/2008/layout/VerticalCurvedList"/>
    <dgm:cxn modelId="{36986024-7D13-4AD9-8E13-C3B2BED7DAEF}" type="presParOf" srcId="{BCAE203D-5CA7-4FA7-9615-F509B7889BF0}" destId="{653FD073-D569-44F2-A203-505A9E5499CD}" srcOrd="0" destOrd="0" presId="urn:microsoft.com/office/officeart/2008/layout/VerticalCurvedList"/>
    <dgm:cxn modelId="{DAF59585-056C-421A-8B34-CA54D65F0D7C}" type="presParOf" srcId="{321BDD3E-781C-4D9B-A8FD-30ED5C254EE3}" destId="{A3731834-A13B-40B2-BB2D-2C7D8CFACC86}" srcOrd="7" destOrd="0" presId="urn:microsoft.com/office/officeart/2008/layout/VerticalCurvedList"/>
    <dgm:cxn modelId="{3EF12E10-4172-4518-ADF5-FB6845FF4812}" type="presParOf" srcId="{321BDD3E-781C-4D9B-A8FD-30ED5C254EE3}" destId="{49852B62-6B89-49D2-8558-F728A192368E}" srcOrd="8" destOrd="0" presId="urn:microsoft.com/office/officeart/2008/layout/VerticalCurvedList"/>
    <dgm:cxn modelId="{CE77D0F8-4A12-4BE8-B6F8-FF1C4BA0589F}" type="presParOf" srcId="{49852B62-6B89-49D2-8558-F728A192368E}" destId="{283ACC27-150E-4D7D-9FA6-714AB7A47FE3}" srcOrd="0" destOrd="0" presId="urn:microsoft.com/office/officeart/2008/layout/VerticalCurvedList"/>
    <dgm:cxn modelId="{CB462ACC-96AF-475C-99EA-2AD5E796B854}" type="presParOf" srcId="{321BDD3E-781C-4D9B-A8FD-30ED5C254EE3}" destId="{5AF9F036-4E09-435F-A5DC-1248F2562193}" srcOrd="9" destOrd="0" presId="urn:microsoft.com/office/officeart/2008/layout/VerticalCurvedList"/>
    <dgm:cxn modelId="{98BF0327-E7C8-4B17-8B58-B01256B60ADB}" type="presParOf" srcId="{321BDD3E-781C-4D9B-A8FD-30ED5C254EE3}" destId="{5FE7CBCB-5B54-4737-BCF4-8EAFC507B8B7}" srcOrd="10" destOrd="0" presId="urn:microsoft.com/office/officeart/2008/layout/VerticalCurvedList"/>
    <dgm:cxn modelId="{FE448036-ADFD-47F4-AE39-CB152344EBC0}" type="presParOf" srcId="{5FE7CBCB-5B54-4737-BCF4-8EAFC507B8B7}" destId="{8C771E03-683C-40C0-B333-C703228860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D209F-764B-4C73-8250-E4844CB7AE03}">
      <dsp:nvSpPr>
        <dsp:cNvPr id="0" name=""/>
        <dsp:cNvSpPr/>
      </dsp:nvSpPr>
      <dsp:spPr>
        <a:xfrm>
          <a:off x="-5107313" y="-782394"/>
          <a:ext cx="6082196" cy="6082196"/>
        </a:xfrm>
        <a:prstGeom prst="blockArc">
          <a:avLst>
            <a:gd name="adj1" fmla="val 18900000"/>
            <a:gd name="adj2" fmla="val 2700000"/>
            <a:gd name="adj3" fmla="val 355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3249F-5629-4F62-A28A-245FFD475886}">
      <dsp:nvSpPr>
        <dsp:cNvPr id="0" name=""/>
        <dsp:cNvSpPr/>
      </dsp:nvSpPr>
      <dsp:spPr>
        <a:xfrm>
          <a:off x="426435" y="282247"/>
          <a:ext cx="10687346" cy="5648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35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Teori Sistem Multimedia</a:t>
          </a:r>
          <a:endParaRPr lang="id-ID" sz="2700" kern="1200"/>
        </a:p>
      </dsp:txBody>
      <dsp:txXfrm>
        <a:off x="426435" y="282247"/>
        <a:ext cx="10687346" cy="564856"/>
      </dsp:txXfrm>
    </dsp:sp>
    <dsp:sp modelId="{602326A5-5130-4BD4-A462-986AFBC91933}">
      <dsp:nvSpPr>
        <dsp:cNvPr id="0" name=""/>
        <dsp:cNvSpPr/>
      </dsp:nvSpPr>
      <dsp:spPr>
        <a:xfrm>
          <a:off x="73400" y="211640"/>
          <a:ext cx="706070" cy="7060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6C258-7F92-45CB-A385-B0B2C2A3E73F}">
      <dsp:nvSpPr>
        <dsp:cNvPr id="0" name=""/>
        <dsp:cNvSpPr/>
      </dsp:nvSpPr>
      <dsp:spPr>
        <a:xfrm>
          <a:off x="831195" y="1129261"/>
          <a:ext cx="10282586" cy="564856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35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Metodologi Pengembangan Sistem Multimedia</a:t>
          </a:r>
          <a:endParaRPr lang="id-ID" sz="2700" kern="1200"/>
        </a:p>
      </dsp:txBody>
      <dsp:txXfrm>
        <a:off x="831195" y="1129261"/>
        <a:ext cx="10282586" cy="564856"/>
      </dsp:txXfrm>
    </dsp:sp>
    <dsp:sp modelId="{8D68859A-4FB5-4131-8843-AE5F1C6C5D38}">
      <dsp:nvSpPr>
        <dsp:cNvPr id="0" name=""/>
        <dsp:cNvSpPr/>
      </dsp:nvSpPr>
      <dsp:spPr>
        <a:xfrm>
          <a:off x="478160" y="1058654"/>
          <a:ext cx="706070" cy="7060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C532F-A812-48DC-855A-CF10CDAD7EB4}">
      <dsp:nvSpPr>
        <dsp:cNvPr id="0" name=""/>
        <dsp:cNvSpPr/>
      </dsp:nvSpPr>
      <dsp:spPr>
        <a:xfrm>
          <a:off x="955424" y="1976275"/>
          <a:ext cx="10158357" cy="564856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35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Monetisisasi Sistem Multimedia dan Sistem Digital</a:t>
          </a:r>
          <a:endParaRPr lang="id-ID" sz="2700" kern="1200"/>
        </a:p>
      </dsp:txBody>
      <dsp:txXfrm>
        <a:off x="955424" y="1976275"/>
        <a:ext cx="10158357" cy="564856"/>
      </dsp:txXfrm>
    </dsp:sp>
    <dsp:sp modelId="{653FD073-D569-44F2-A203-505A9E5499CD}">
      <dsp:nvSpPr>
        <dsp:cNvPr id="0" name=""/>
        <dsp:cNvSpPr/>
      </dsp:nvSpPr>
      <dsp:spPr>
        <a:xfrm>
          <a:off x="602388" y="1905668"/>
          <a:ext cx="706070" cy="7060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31834-A13B-40B2-BB2D-2C7D8CFACC86}">
      <dsp:nvSpPr>
        <dsp:cNvPr id="0" name=""/>
        <dsp:cNvSpPr/>
      </dsp:nvSpPr>
      <dsp:spPr>
        <a:xfrm>
          <a:off x="831195" y="2823289"/>
          <a:ext cx="10282586" cy="564856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35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Perancangan dan Layout Sistem Multimedia (Mid-Test)</a:t>
          </a:r>
          <a:endParaRPr lang="id-ID" sz="2700" kern="1200"/>
        </a:p>
      </dsp:txBody>
      <dsp:txXfrm>
        <a:off x="831195" y="2823289"/>
        <a:ext cx="10282586" cy="564856"/>
      </dsp:txXfrm>
    </dsp:sp>
    <dsp:sp modelId="{283ACC27-150E-4D7D-9FA6-714AB7A47FE3}">
      <dsp:nvSpPr>
        <dsp:cNvPr id="0" name=""/>
        <dsp:cNvSpPr/>
      </dsp:nvSpPr>
      <dsp:spPr>
        <a:xfrm>
          <a:off x="478160" y="2752682"/>
          <a:ext cx="706070" cy="7060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9F036-4E09-435F-A5DC-1248F2562193}">
      <dsp:nvSpPr>
        <dsp:cNvPr id="0" name=""/>
        <dsp:cNvSpPr/>
      </dsp:nvSpPr>
      <dsp:spPr>
        <a:xfrm>
          <a:off x="426435" y="3670303"/>
          <a:ext cx="10687346" cy="564856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35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Projek Akhir Sistem Multimedia (Final-Test) </a:t>
          </a:r>
          <a:endParaRPr lang="id-ID" sz="2700" kern="1200"/>
        </a:p>
      </dsp:txBody>
      <dsp:txXfrm>
        <a:off x="426435" y="3670303"/>
        <a:ext cx="10687346" cy="564856"/>
      </dsp:txXfrm>
    </dsp:sp>
    <dsp:sp modelId="{8C771E03-683C-40C0-B333-C703228860F6}">
      <dsp:nvSpPr>
        <dsp:cNvPr id="0" name=""/>
        <dsp:cNvSpPr/>
      </dsp:nvSpPr>
      <dsp:spPr>
        <a:xfrm>
          <a:off x="73400" y="3599696"/>
          <a:ext cx="706070" cy="7060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INOSI INSTITUTE</a:t>
            </a:r>
            <a:endParaRPr lang="en-ZA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nl-NL" smtClean="0"/>
              <a:t>INOSI KREATIF DAN SMART CREATOR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0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6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=""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062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957852" y="1709738"/>
            <a:ext cx="8234150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651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haitan.rachman@gmail.com" TargetMode="External"/><Relationship Id="rId7" Type="http://schemas.openxmlformats.org/officeDocument/2006/relationships/hyperlink" Target="https://tools.inosi.co.i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s.inosi.co.id/" TargetMode="External"/><Relationship Id="rId5" Type="http://schemas.openxmlformats.org/officeDocument/2006/relationships/hyperlink" Target="https://learn.inosi.co.id/" TargetMode="External"/><Relationship Id="rId4" Type="http://schemas.openxmlformats.org/officeDocument/2006/relationships/hyperlink" Target="http://www.inosi.co.i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asil gambar untuk cre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31"/>
            <a:ext cx="12192000" cy="68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xmlns="" id="{E93CFE69-79B0-440B-949E-DA17AD834A10}"/>
              </a:ext>
            </a:extLst>
          </p:cNvPr>
          <p:cNvSpPr/>
          <p:nvPr/>
        </p:nvSpPr>
        <p:spPr>
          <a:xfrm>
            <a:off x="5375120" y="642938"/>
            <a:ext cx="6231777" cy="5572125"/>
          </a:xfrm>
          <a:prstGeom prst="rect">
            <a:avLst/>
          </a:prstGeom>
          <a:solidFill>
            <a:srgbClr val="000000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6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5593481" y="1300037"/>
            <a:ext cx="544230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accent4"/>
                </a:solidFill>
              </a:rPr>
              <a:t/>
            </a:r>
            <a:br>
              <a:rPr lang="en-US" sz="1600" b="1">
                <a:solidFill>
                  <a:schemeClr val="accent4"/>
                </a:solidFill>
              </a:rPr>
            </a:br>
            <a:r>
              <a:rPr lang="en-US" sz="1600" b="1"/>
              <a:t/>
            </a:r>
            <a:br>
              <a:rPr lang="en-US" sz="1600" b="1"/>
            </a:br>
            <a:endParaRPr lang="en-US" sz="16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593482" y="2090395"/>
            <a:ext cx="5727861" cy="16568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spc="0" smtClean="0"/>
              <a:t>UNKK 3106 </a:t>
            </a:r>
            <a:br>
              <a:rPr lang="en-US" b="1" spc="0" smtClean="0"/>
            </a:br>
            <a:r>
              <a:rPr lang="en-US" b="1" spc="0"/>
              <a:t/>
            </a:r>
            <a:br>
              <a:rPr lang="en-US" b="1" spc="0"/>
            </a:br>
            <a:r>
              <a:rPr lang="en-US" sz="4800" b="1" spc="0" smtClean="0"/>
              <a:t>Sistem Multimedia </a:t>
            </a:r>
            <a:endParaRPr lang="en-US" b="1" spc="0" dirty="0"/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</a:extLst>
          </p:cNvPr>
          <p:cNvCxnSpPr>
            <a:cxnSpLocks/>
          </p:cNvCxnSpPr>
          <p:nvPr/>
        </p:nvCxnSpPr>
        <p:spPr>
          <a:xfrm flipV="1">
            <a:off x="5593482" y="3916904"/>
            <a:ext cx="5526293" cy="1969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677468" y="4184495"/>
            <a:ext cx="5643875" cy="1602156"/>
          </a:xfrm>
        </p:spPr>
        <p:txBody>
          <a:bodyPr>
            <a:normAutofit/>
          </a:bodyPr>
          <a:lstStyle/>
          <a:p>
            <a:r>
              <a:rPr lang="en-US" b="1" smtClean="0"/>
              <a:t>Ir. Moh. Haitan Rachman MT., KMPC. </a:t>
            </a:r>
          </a:p>
          <a:p>
            <a:r>
              <a:rPr lang="en-US" i="1" smtClean="0"/>
              <a:t>Universitas Nurtanio Bandung </a:t>
            </a:r>
            <a:endParaRPr lang="en-ZA" i="1" dirty="0" smtClean="0"/>
          </a:p>
        </p:txBody>
      </p:sp>
    </p:spTree>
    <p:extLst>
      <p:ext uri="{BB962C8B-B14F-4D97-AF65-F5344CB8AC3E}">
        <p14:creationId xmlns:p14="http://schemas.microsoft.com/office/powerpoint/2010/main" val="10921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Struktur Mobile </a:t>
            </a:r>
            <a:r>
              <a:rPr lang="it-IT" dirty="0"/>
              <a:t>Apps </a:t>
            </a:r>
            <a:r>
              <a:rPr lang="it-IT"/>
              <a:t>Multimedia </a:t>
            </a:r>
            <a:r>
              <a:rPr lang="it-IT" smtClean="0"/>
              <a:t>Interaktif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678275"/>
            <a:ext cx="10058400" cy="444776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</a:rPr>
              <a:t>Struktur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</a:rPr>
              <a:t> mobile apps multimedia </a:t>
            </a:r>
            <a:r>
              <a:rPr lang="en-US" sz="2400" err="1" smtClean="0">
                <a:solidFill>
                  <a:schemeClr val="tx1"/>
                </a:solidFill>
              </a:rPr>
              <a:t>interaktif</a:t>
            </a:r>
            <a:r>
              <a:rPr lang="en-US" sz="2400" smtClean="0">
                <a:solidFill>
                  <a:schemeClr val="tx1"/>
                </a:solidFill>
              </a:rPr>
              <a:t> ini </a:t>
            </a:r>
            <a:r>
              <a:rPr lang="en-US" sz="2400" dirty="0" err="1" smtClean="0">
                <a:solidFill>
                  <a:schemeClr val="tx1"/>
                </a:solidFill>
              </a:rPr>
              <a:t>memperlihatkan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strukur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hirarki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pohon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buku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jurnal</a:t>
            </a:r>
            <a:r>
              <a:rPr lang="en-US" sz="2400" dirty="0" smtClean="0">
                <a:solidFill>
                  <a:schemeClr val="tx1"/>
                </a:solidFill>
              </a:rPr>
              <a:t>, tutorial, yang </a:t>
            </a:r>
            <a:r>
              <a:rPr lang="en-US" sz="2400" dirty="0" err="1" smtClean="0">
                <a:solidFill>
                  <a:schemeClr val="tx1"/>
                </a:solidFill>
              </a:rPr>
              <a:t>berbeda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mobile apps multimedia </a:t>
            </a:r>
            <a:r>
              <a:rPr lang="en-US" sz="2400" dirty="0" err="1" smtClean="0">
                <a:solidFill>
                  <a:schemeClr val="tx1"/>
                </a:solidFill>
              </a:rPr>
              <a:t>interaktif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memadukan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berbagai</a:t>
            </a:r>
            <a:r>
              <a:rPr lang="en-US" sz="2400" dirty="0" smtClean="0">
                <a:solidFill>
                  <a:schemeClr val="tx1"/>
                </a:solidFill>
              </a:rPr>
              <a:t> media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interaktif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</a:rPr>
              <a:t> video, audio, link, </a:t>
            </a:r>
            <a:r>
              <a:rPr lang="en-US" sz="2400" dirty="0" err="1" smtClean="0">
                <a:solidFill>
                  <a:schemeClr val="tx1"/>
                </a:solidFill>
              </a:rPr>
              <a:t>teks</a:t>
            </a:r>
            <a:r>
              <a:rPr lang="en-US" sz="2400" dirty="0" smtClean="0">
                <a:solidFill>
                  <a:schemeClr val="tx1"/>
                </a:solidFill>
              </a:rPr>
              <a:t>, photo, e-commerce, </a:t>
            </a:r>
            <a:r>
              <a:rPr lang="en-US" sz="2400" dirty="0" err="1" smtClean="0">
                <a:solidFill>
                  <a:schemeClr val="tx1"/>
                </a:solidFill>
              </a:rPr>
              <a:t>dsb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</a:rPr>
              <a:t> 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84668" y="4130754"/>
            <a:ext cx="52062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err="1" smtClean="0"/>
              <a:t>Arsitektur</a:t>
            </a:r>
            <a:r>
              <a:rPr lang="en-US" sz="2200" dirty="0" smtClean="0"/>
              <a:t> </a:t>
            </a:r>
            <a:r>
              <a:rPr lang="en-US" sz="2200" dirty="0"/>
              <a:t>Personal </a:t>
            </a:r>
            <a:r>
              <a:rPr lang="en-US" sz="2200" dirty="0" err="1"/>
              <a:t>Komputer</a:t>
            </a:r>
            <a:endParaRPr lang="en-US" sz="2200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err="1" smtClean="0"/>
              <a:t>Arsitektur</a:t>
            </a:r>
            <a:r>
              <a:rPr lang="en-US" sz="2200" dirty="0" smtClean="0"/>
              <a:t> </a:t>
            </a:r>
            <a:r>
              <a:rPr lang="en-US" sz="2200" dirty="0" err="1" smtClean="0"/>
              <a:t>Mesin</a:t>
            </a:r>
            <a:r>
              <a:rPr lang="en-US" sz="2200" dirty="0" smtClean="0"/>
              <a:t> </a:t>
            </a:r>
            <a:r>
              <a:rPr lang="en-US" sz="2200" dirty="0" err="1" smtClean="0"/>
              <a:t>Kendaraan</a:t>
            </a:r>
            <a:r>
              <a:rPr lang="en-US" sz="2200" dirty="0" smtClean="0"/>
              <a:t> 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err="1" smtClean="0"/>
              <a:t>Struktur</a:t>
            </a:r>
            <a:r>
              <a:rPr lang="en-US" sz="2200" dirty="0" smtClean="0"/>
              <a:t> </a:t>
            </a:r>
            <a:r>
              <a:rPr lang="en-US" sz="2200" dirty="0"/>
              <a:t>Business Model </a:t>
            </a:r>
            <a:r>
              <a:rPr lang="en-US" sz="2200" dirty="0" smtClean="0"/>
              <a:t>Canvas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err="1" smtClean="0"/>
              <a:t>Stuktur</a:t>
            </a:r>
            <a:r>
              <a:rPr lang="en-US" sz="2200" dirty="0" smtClean="0"/>
              <a:t> SWOT Analysis 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6147516" y="4130754"/>
            <a:ext cx="52062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Proses </a:t>
            </a:r>
            <a:r>
              <a:rPr lang="en-US" sz="2200" dirty="0" err="1" smtClean="0"/>
              <a:t>Produk</a:t>
            </a:r>
            <a:r>
              <a:rPr lang="en-US" sz="2200" dirty="0" smtClean="0"/>
              <a:t> Batik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Proses </a:t>
            </a:r>
            <a:r>
              <a:rPr lang="en-US" sz="2200" dirty="0" err="1" smtClean="0"/>
              <a:t>Manajemen</a:t>
            </a:r>
            <a:r>
              <a:rPr lang="en-US" sz="2200" dirty="0" smtClean="0"/>
              <a:t> SDM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Museum </a:t>
            </a:r>
            <a:r>
              <a:rPr lang="en-US" sz="2200" dirty="0" err="1" smtClean="0"/>
              <a:t>Pendidikan</a:t>
            </a:r>
            <a:r>
              <a:rPr lang="en-US" sz="2200" dirty="0" smtClean="0"/>
              <a:t> Indonesia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Museum </a:t>
            </a:r>
            <a:r>
              <a:rPr lang="en-US" sz="2200" dirty="0" err="1" smtClean="0"/>
              <a:t>Budaya</a:t>
            </a:r>
            <a:r>
              <a:rPr lang="en-US" sz="2200" dirty="0" smtClean="0"/>
              <a:t> Indonesia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Computer Hardware Products - The Original PC Do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722" y="2333457"/>
            <a:ext cx="3036256" cy="22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Perkembangan Pembelajaran Daring (E-Learning)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pic>
        <p:nvPicPr>
          <p:cNvPr id="4100" name="Picture 4" descr="A book a day keeps the blues away; Your lockdown reading is her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9" y="2261325"/>
            <a:ext cx="2177589" cy="12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685531" y="2649484"/>
            <a:ext cx="981635" cy="537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 descr="Why Companies Need a Flexible, Scalable Cloud Syste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21" y="2773546"/>
            <a:ext cx="2222473" cy="167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Managing a Diverse Classroom &gt; Course for Teachers (2020-202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0" y="3920683"/>
            <a:ext cx="2222321" cy="138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2627117" y="4161343"/>
            <a:ext cx="981635" cy="537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53410" y="4818482"/>
            <a:ext cx="335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Computer-Based Training (CBT)</a:t>
            </a:r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206627" y="3382800"/>
            <a:ext cx="749709" cy="537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71921" y="2313656"/>
            <a:ext cx="19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Internet dan Web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56336" y="4606511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Web-Based Training </a:t>
            </a:r>
            <a:endParaRPr lang="en-US"/>
          </a:p>
        </p:txBody>
      </p:sp>
      <p:pic>
        <p:nvPicPr>
          <p:cNvPr id="4112" name="Picture 16" descr="Best smartphone deals: Updated July 2020 - Business Insid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748" y="2961530"/>
            <a:ext cx="1885752" cy="14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/>
          <p:cNvSpPr/>
          <p:nvPr/>
        </p:nvSpPr>
        <p:spPr>
          <a:xfrm>
            <a:off x="9330216" y="3382799"/>
            <a:ext cx="749709" cy="537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15748" y="4606511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Mobile-Based</a:t>
            </a:r>
            <a:br>
              <a:rPr lang="en-US" smtClean="0"/>
            </a:br>
            <a:r>
              <a:rPr lang="en-US" smtClean="0"/>
              <a:t>Learning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smtClean="0"/>
              <a:t>Tipe Aplikasi Mobile Apps </a:t>
            </a:r>
            <a:r>
              <a:rPr lang="it-IT" sz="3200" smtClean="0"/>
              <a:t>Multimedia Interaktif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12</a:t>
            </a:fld>
            <a:endParaRPr lang="en-US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3276600" cy="365125"/>
          </a:xfrm>
        </p:spPr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4434" y="1859681"/>
            <a:ext cx="2932143" cy="147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Mobile </a:t>
            </a:r>
            <a:endParaRPr lang="en-US" sz="2800" b="1" smtClean="0">
              <a:solidFill>
                <a:schemeClr val="tx1"/>
              </a:solidFill>
            </a:endParaRPr>
          </a:p>
          <a:p>
            <a:pPr algn="ctr"/>
            <a:r>
              <a:rPr lang="en-US" sz="2800" b="1" smtClean="0">
                <a:solidFill>
                  <a:schemeClr val="tx1"/>
                </a:solidFill>
              </a:rPr>
              <a:t>Offline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33047" y="1850220"/>
            <a:ext cx="2932143" cy="147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tx1"/>
                </a:solidFill>
              </a:rPr>
              <a:t>Mobile </a:t>
            </a:r>
          </a:p>
          <a:p>
            <a:pPr algn="ctr"/>
            <a:r>
              <a:rPr lang="en-US" sz="2800" b="1" smtClean="0">
                <a:solidFill>
                  <a:schemeClr val="tx1"/>
                </a:solidFill>
              </a:rPr>
              <a:t>Online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61660" y="1859681"/>
            <a:ext cx="3173506" cy="147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tx1"/>
                </a:solidFill>
              </a:rPr>
              <a:t>Mobile </a:t>
            </a:r>
          </a:p>
          <a:p>
            <a:pPr algn="ctr"/>
            <a:r>
              <a:rPr lang="en-US" sz="2800" b="1" smtClean="0">
                <a:solidFill>
                  <a:schemeClr val="tx1"/>
                </a:solidFill>
              </a:rPr>
              <a:t>Hybrid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244" y="3620338"/>
            <a:ext cx="2996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Semua materi disimpan secara lokal di memori smartphone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Karena konten semuanya disatukan tentunya file aplikasi cukup besar, tetapi ketika diakses </a:t>
            </a:r>
            <a:r>
              <a:rPr lang="en-US" b="1" smtClean="0"/>
              <a:t>tidak harus bolak-balik ke server internet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4368857" y="3620337"/>
            <a:ext cx="2996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Semua materi  disimpan di web server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Karena konten tersimpan di server internet tentunya file aplikasi cukup kecil, tetapi ketika diakses </a:t>
            </a:r>
            <a:r>
              <a:rPr lang="en-US" b="1" smtClean="0"/>
              <a:t>harus bolak-balik ke server internet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189943" y="3620336"/>
            <a:ext cx="3245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</a:t>
            </a:r>
            <a:r>
              <a:rPr lang="en-US" smtClean="0"/>
              <a:t>ateri disimpan sebagian dari smartphone dan sebagian di web server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Karena terdapat konten tersimpan sebagian di server internet akan diakses </a:t>
            </a:r>
            <a:r>
              <a:rPr lang="en-US" b="1" smtClean="0"/>
              <a:t>sebagian harus bolak-balik ke server internet</a:t>
            </a:r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Untuk Siapa Sistem Multimedia?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812745"/>
            <a:ext cx="10058400" cy="444776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</a:rPr>
              <a:t>Pendidikan </a:t>
            </a:r>
            <a:r>
              <a:rPr lang="en-US" sz="2800">
                <a:solidFill>
                  <a:schemeClr val="tx1"/>
                </a:solidFill>
              </a:rPr>
              <a:t>– </a:t>
            </a:r>
            <a:r>
              <a:rPr lang="en-US" sz="2800" smtClean="0">
                <a:solidFill>
                  <a:schemeClr val="tx1"/>
                </a:solidFill>
              </a:rPr>
              <a:t>Siswa / Mahasiswa / Guru / Dosen / Sekolah / Perguruan Tinggi / Training Center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</a:rPr>
              <a:t>Pemerintah </a:t>
            </a:r>
            <a:r>
              <a:rPr lang="en-US" sz="2800">
                <a:solidFill>
                  <a:schemeClr val="tx1"/>
                </a:solidFill>
              </a:rPr>
              <a:t>– </a:t>
            </a:r>
            <a:r>
              <a:rPr lang="en-US" sz="2800" smtClean="0">
                <a:solidFill>
                  <a:schemeClr val="tx1"/>
                </a:solidFill>
              </a:rPr>
              <a:t>Kementerian / Lembaga / Pemerintah Daerah / Dinas / Kecamatan / Desa / Kelurahan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</a:rPr>
              <a:t>Bisnis </a:t>
            </a:r>
            <a:r>
              <a:rPr lang="en-US" sz="2800">
                <a:solidFill>
                  <a:schemeClr val="tx1"/>
                </a:solidFill>
              </a:rPr>
              <a:t>– </a:t>
            </a:r>
            <a:r>
              <a:rPr lang="en-US" sz="2800" smtClean="0">
                <a:solidFill>
                  <a:schemeClr val="tx1"/>
                </a:solidFill>
              </a:rPr>
              <a:t>Usaha Kecil Menengah / Marketer </a:t>
            </a:r>
            <a:r>
              <a:rPr lang="en-US" sz="2800">
                <a:solidFill>
                  <a:schemeClr val="tx1"/>
                </a:solidFill>
              </a:rPr>
              <a:t>/ </a:t>
            </a:r>
            <a:r>
              <a:rPr lang="en-US" sz="2800" smtClean="0">
                <a:solidFill>
                  <a:schemeClr val="tx1"/>
                </a:solidFill>
              </a:rPr>
              <a:t>Promosi </a:t>
            </a:r>
            <a:r>
              <a:rPr lang="en-US" sz="2800">
                <a:solidFill>
                  <a:schemeClr val="tx1"/>
                </a:solidFill>
              </a:rPr>
              <a:t>/ </a:t>
            </a:r>
            <a:r>
              <a:rPr lang="en-US" sz="2800" smtClean="0">
                <a:solidFill>
                  <a:schemeClr val="tx1"/>
                </a:solidFill>
              </a:rPr>
              <a:t>Studio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</a:rPr>
              <a:t>Pribadi </a:t>
            </a:r>
            <a:r>
              <a:rPr lang="en-US" sz="2800">
                <a:solidFill>
                  <a:schemeClr val="tx1"/>
                </a:solidFill>
              </a:rPr>
              <a:t>– </a:t>
            </a:r>
            <a:r>
              <a:rPr lang="en-US" sz="2800" smtClean="0">
                <a:solidFill>
                  <a:schemeClr val="tx1"/>
                </a:solidFill>
              </a:rPr>
              <a:t>Studio Pribadi / Artist </a:t>
            </a:r>
            <a:r>
              <a:rPr lang="en-US" sz="2800">
                <a:solidFill>
                  <a:schemeClr val="tx1"/>
                </a:solidFill>
              </a:rPr>
              <a:t>/ P</a:t>
            </a:r>
            <a:r>
              <a:rPr lang="en-US" sz="2800" smtClean="0">
                <a:solidFill>
                  <a:schemeClr val="tx1"/>
                </a:solidFill>
              </a:rPr>
              <a:t>engguna Multimedia / Pengembang Media Digital / Siapa Saja Yang Ingin Media App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5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Penerapan Sistem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812745"/>
            <a:ext cx="10058400" cy="444776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</a:rPr>
              <a:t>Bahan Ajar/Pelatihan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Game </a:t>
            </a:r>
            <a:r>
              <a:rPr lang="en-US" sz="2600" dirty="0" err="1" smtClean="0">
                <a:solidFill>
                  <a:schemeClr val="tx1"/>
                </a:solidFill>
              </a:rPr>
              <a:t>Edukasi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Marketing Real Estate/</a:t>
            </a:r>
            <a:r>
              <a:rPr lang="en-US" sz="2600" dirty="0" err="1" smtClean="0">
                <a:solidFill>
                  <a:schemeClr val="tx1"/>
                </a:solidFill>
              </a:rPr>
              <a:t>Perumahan</a:t>
            </a:r>
            <a:r>
              <a:rPr lang="en-US" sz="2600" dirty="0" smtClean="0">
                <a:solidFill>
                  <a:schemeClr val="tx1"/>
                </a:solidFill>
              </a:rPr>
              <a:t>/</a:t>
            </a:r>
            <a:r>
              <a:rPr lang="en-US" sz="2600" dirty="0" err="1" smtClean="0">
                <a:solidFill>
                  <a:schemeClr val="tx1"/>
                </a:solidFill>
              </a:rPr>
              <a:t>Kendaraan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Event/Seminar/</a:t>
            </a:r>
            <a:r>
              <a:rPr lang="en-US" sz="2600" dirty="0" err="1" smtClean="0">
                <a:solidFill>
                  <a:schemeClr val="tx1"/>
                </a:solidFill>
              </a:rPr>
              <a:t>Konferensi</a:t>
            </a:r>
            <a:r>
              <a:rPr lang="en-US" sz="2600" dirty="0" smtClean="0">
                <a:solidFill>
                  <a:schemeClr val="tx1"/>
                </a:solidFill>
              </a:rPr>
              <a:t>/</a:t>
            </a:r>
            <a:r>
              <a:rPr lang="en-US" sz="2600" dirty="0" err="1" smtClean="0">
                <a:solidFill>
                  <a:schemeClr val="tx1"/>
                </a:solidFill>
              </a:rPr>
              <a:t>Pameran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err="1" smtClean="0">
                <a:solidFill>
                  <a:schemeClr val="tx1"/>
                </a:solidFill>
              </a:rPr>
              <a:t>Perkawinan</a:t>
            </a:r>
            <a:r>
              <a:rPr lang="en-US" sz="2600" dirty="0" smtClean="0">
                <a:solidFill>
                  <a:schemeClr val="tx1"/>
                </a:solidFill>
              </a:rPr>
              <a:t>/Wedding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City/Tour Guide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Company/Product/Personal Profile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err="1" smtClean="0">
                <a:solidFill>
                  <a:schemeClr val="tx1"/>
                </a:solidFill>
              </a:rPr>
              <a:t>Katalog</a:t>
            </a:r>
            <a:r>
              <a:rPr lang="en-US" sz="2600" dirty="0" smtClean="0">
                <a:solidFill>
                  <a:schemeClr val="tx1"/>
                </a:solidFill>
              </a:rPr>
              <a:t>/</a:t>
            </a:r>
            <a:r>
              <a:rPr lang="en-US" sz="2600" dirty="0" err="1" smtClean="0">
                <a:solidFill>
                  <a:schemeClr val="tx1"/>
                </a:solidFill>
              </a:rPr>
              <a:t>Direktori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Produk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1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 Multimedia Integrasi Dengan Web Service Lain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Mengenal Google Sites 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46729"/>
            <a:ext cx="30480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gaimana Cara Menghapus Blog Blogspot Blogger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21" y="4971659"/>
            <a:ext cx="2540758" cy="7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yimpanan Google Drive Penuh? Lakukan Cara Ini - Tekno Liputan6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11" y="3035502"/>
            <a:ext cx="3674292" cy="206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982" y="3219350"/>
            <a:ext cx="1323975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477" y="4736697"/>
            <a:ext cx="2909206" cy="1294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774" y="3359045"/>
            <a:ext cx="3361853" cy="10252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2570" y="1701209"/>
            <a:ext cx="3047344" cy="1479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44" y="3303817"/>
            <a:ext cx="1480603" cy="16600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900" y="1643037"/>
            <a:ext cx="1580819" cy="15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5522" y="2402237"/>
            <a:ext cx="7157210" cy="2187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 err="1" smtClean="0"/>
              <a:t>Terimakasih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Pertemuan-01 UNKK 3106 Sistem Multimedia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40157" y="1812745"/>
            <a:ext cx="6854727" cy="4447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smtClean="0">
                <a:solidFill>
                  <a:schemeClr val="tx1"/>
                </a:solidFill>
              </a:rPr>
              <a:t>Ir. Moh. Haitan Rachman MT.,KMPC</a:t>
            </a:r>
            <a:br>
              <a:rPr lang="en-US" sz="2200" b="1" smtClean="0">
                <a:solidFill>
                  <a:schemeClr val="tx1"/>
                </a:solidFill>
              </a:rPr>
            </a:br>
            <a:r>
              <a:rPr lang="en-US" sz="2200" smtClean="0">
                <a:solidFill>
                  <a:schemeClr val="tx1"/>
                </a:solidFill>
              </a:rPr>
              <a:t/>
            </a:r>
            <a:br>
              <a:rPr lang="en-US" sz="2200" smtClean="0">
                <a:solidFill>
                  <a:schemeClr val="tx1"/>
                </a:solidFill>
              </a:rPr>
            </a:br>
            <a:r>
              <a:rPr lang="en-US" sz="2200" smtClean="0">
                <a:solidFill>
                  <a:schemeClr val="tx1"/>
                </a:solidFill>
              </a:rPr>
              <a:t>Email : </a:t>
            </a:r>
            <a:r>
              <a:rPr lang="en-US" sz="2200" smtClean="0">
                <a:solidFill>
                  <a:schemeClr val="tx1"/>
                </a:solidFill>
                <a:hlinkClick r:id="rId3"/>
              </a:rPr>
              <a:t>haitan.rachman@gmail.com</a:t>
            </a:r>
            <a:r>
              <a:rPr lang="en-US" sz="2200" smtClean="0">
                <a:solidFill>
                  <a:schemeClr val="tx1"/>
                </a:solidFill>
              </a:rPr>
              <a:t>  </a:t>
            </a:r>
            <a:br>
              <a:rPr lang="en-US" sz="2200" smtClean="0">
                <a:solidFill>
                  <a:schemeClr val="tx1"/>
                </a:solidFill>
              </a:rPr>
            </a:br>
            <a:r>
              <a:rPr lang="en-US" sz="2200" smtClean="0">
                <a:solidFill>
                  <a:schemeClr val="tx1"/>
                </a:solidFill>
              </a:rPr>
              <a:t>Website : </a:t>
            </a:r>
            <a:r>
              <a:rPr lang="en-US" sz="2200" smtClean="0">
                <a:solidFill>
                  <a:schemeClr val="tx1"/>
                </a:solidFill>
                <a:hlinkClick r:id="rId4"/>
              </a:rPr>
              <a:t>www.inosi.co.id</a:t>
            </a:r>
            <a:r>
              <a:rPr lang="en-US" sz="2200" smtClean="0">
                <a:solidFill>
                  <a:schemeClr val="tx1"/>
                </a:solidFill>
              </a:rPr>
              <a:t> </a:t>
            </a:r>
            <a:br>
              <a:rPr lang="en-US" sz="2200" smtClean="0">
                <a:solidFill>
                  <a:schemeClr val="tx1"/>
                </a:solidFill>
              </a:rPr>
            </a:br>
            <a:r>
              <a:rPr lang="en-US" sz="2200" smtClean="0">
                <a:solidFill>
                  <a:schemeClr val="tx1"/>
                </a:solidFill>
              </a:rPr>
              <a:t>INOSI Learn Network: </a:t>
            </a:r>
            <a:r>
              <a:rPr lang="en-US" sz="2200" smtClean="0">
                <a:solidFill>
                  <a:schemeClr val="tx1"/>
                </a:solidFill>
                <a:hlinkClick r:id="rId5"/>
              </a:rPr>
              <a:t>learn.inosi.co.id</a:t>
            </a:r>
            <a:r>
              <a:rPr lang="en-US" sz="2200" smtClean="0">
                <a:solidFill>
                  <a:schemeClr val="tx1"/>
                </a:solidFill>
              </a:rPr>
              <a:t> </a:t>
            </a:r>
            <a:br>
              <a:rPr lang="en-US" sz="2200" smtClean="0">
                <a:solidFill>
                  <a:schemeClr val="tx1"/>
                </a:solidFill>
              </a:rPr>
            </a:br>
            <a:r>
              <a:rPr lang="en-US" sz="2200" smtClean="0">
                <a:solidFill>
                  <a:schemeClr val="tx1"/>
                </a:solidFill>
              </a:rPr>
              <a:t>INOSI Apps Network: </a:t>
            </a:r>
            <a:r>
              <a:rPr lang="en-US" sz="2200" smtClean="0">
                <a:solidFill>
                  <a:schemeClr val="tx1"/>
                </a:solidFill>
                <a:hlinkClick r:id="rId6"/>
              </a:rPr>
              <a:t>apps.inosi.co.id</a:t>
            </a:r>
            <a:r>
              <a:rPr lang="en-US" sz="2200" smtClean="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/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 smtClean="0">
                <a:solidFill>
                  <a:schemeClr val="tx1"/>
                </a:solidFill>
              </a:rPr>
              <a:t>INOSI Tools Network: </a:t>
            </a:r>
            <a:r>
              <a:rPr lang="en-US" sz="2200" smtClean="0">
                <a:solidFill>
                  <a:schemeClr val="tx1"/>
                </a:solidFill>
                <a:hlinkClick r:id="rId7"/>
              </a:rPr>
              <a:t>tools.inosi.co.id</a:t>
            </a:r>
            <a:r>
              <a:rPr lang="en-US" sz="220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200" b="1" smtClean="0">
                <a:solidFill>
                  <a:schemeClr val="tx1"/>
                </a:solidFill>
              </a:rPr>
              <a:t>Bidang Keahlian</a:t>
            </a:r>
            <a:r>
              <a:rPr lang="en-US" sz="2200" smtClean="0">
                <a:solidFill>
                  <a:schemeClr val="tx1"/>
                </a:solidFill>
              </a:rPr>
              <a:t>: Knowledge Management (KM), E-Learning, Multimedia Solutions, E-Government, Balanced Scorecard (BSC), Information Technology (IT), System Analysis and Design (SAD), Internet Business, Inkubator Bisnis Teknologi (IBT) dan Startup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0" name="Picture 4" descr="Haitan Rachman (@haitanrachman) | Twitt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127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/>
              <a:t>Pola Pembelajaran Berbasis Projek </a:t>
            </a:r>
            <a:endParaRPr lang="id-ID" sz="4000" b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Mengembangkan Aplikasi Smart Apps Creator Dengan Google Office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11444769"/>
              </p:ext>
            </p:extLst>
          </p:nvPr>
        </p:nvGraphicFramePr>
        <p:xfrm>
          <a:off x="426257" y="1542198"/>
          <a:ext cx="11176130" cy="451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823509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1</a:t>
            </a:r>
            <a:endParaRPr lang="id-ID" sz="3200"/>
          </a:p>
        </p:txBody>
      </p:sp>
      <p:sp>
        <p:nvSpPr>
          <p:cNvPr id="8" name="TextBox 7"/>
          <p:cNvSpPr txBox="1"/>
          <p:nvPr/>
        </p:nvSpPr>
        <p:spPr>
          <a:xfrm>
            <a:off x="1015480" y="2687756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2</a:t>
            </a:r>
            <a:endParaRPr lang="id-ID" sz="3200"/>
          </a:p>
        </p:txBody>
      </p:sp>
      <p:sp>
        <p:nvSpPr>
          <p:cNvPr id="9" name="TextBox 8"/>
          <p:cNvSpPr txBox="1"/>
          <p:nvPr/>
        </p:nvSpPr>
        <p:spPr>
          <a:xfrm>
            <a:off x="1185734" y="3552003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3</a:t>
            </a:r>
            <a:endParaRPr lang="id-ID" sz="3200"/>
          </a:p>
        </p:txBody>
      </p:sp>
      <p:sp>
        <p:nvSpPr>
          <p:cNvPr id="10" name="TextBox 9"/>
          <p:cNvSpPr txBox="1"/>
          <p:nvPr/>
        </p:nvSpPr>
        <p:spPr>
          <a:xfrm>
            <a:off x="1015480" y="4335470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4</a:t>
            </a:r>
            <a:endParaRPr lang="id-ID" sz="3200"/>
          </a:p>
        </p:txBody>
      </p:sp>
      <p:sp>
        <p:nvSpPr>
          <p:cNvPr id="11" name="TextBox 10"/>
          <p:cNvSpPr txBox="1"/>
          <p:nvPr/>
        </p:nvSpPr>
        <p:spPr>
          <a:xfrm>
            <a:off x="609600" y="519971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5</a:t>
            </a:r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196860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5522" y="2402237"/>
            <a:ext cx="7157210" cy="2187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smtClean="0"/>
              <a:t>Pengantar </a:t>
            </a:r>
            <a:r>
              <a:rPr lang="en-US" sz="4400" dirty="0"/>
              <a:t>Mobile Apps Multimedia </a:t>
            </a:r>
            <a:r>
              <a:rPr lang="en-US" sz="4400"/>
              <a:t>Interaktif </a:t>
            </a:r>
            <a:r>
              <a:rPr lang="en-US" sz="4400" smtClean="0"/>
              <a:t> 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Pertemuan-01 UNKK 3106 Sistem Multimedia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Terjadi</a:t>
            </a:r>
            <a:r>
              <a:rPr lang="en-US" sz="4000" dirty="0" smtClean="0"/>
              <a:t> </a:t>
            </a:r>
            <a:r>
              <a:rPr lang="en-US" sz="4000" dirty="0" err="1" smtClean="0"/>
              <a:t>Revolusi</a:t>
            </a:r>
            <a:r>
              <a:rPr lang="en-US" sz="4000" dirty="0" smtClean="0"/>
              <a:t> Media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43" y="1920809"/>
            <a:ext cx="4620592" cy="1757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77" y="4241882"/>
            <a:ext cx="2985287" cy="1908308"/>
          </a:xfrm>
          <a:prstGeom prst="rect">
            <a:avLst/>
          </a:prstGeom>
        </p:spPr>
      </p:pic>
      <p:pic>
        <p:nvPicPr>
          <p:cNvPr id="1026" name="Picture 2" descr="The Importance of Promotional Video | Horus Mus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77" y="1920809"/>
            <a:ext cx="2985287" cy="175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 nailin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14" y="4276447"/>
            <a:ext cx="3393558" cy="190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72890" y="161570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Video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9243" y="1615707"/>
            <a:ext cx="101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Audio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9614" y="3907115"/>
            <a:ext cx="21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Photo//Gambar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9244" y="3907115"/>
            <a:ext cx="66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Text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50576" y="1615708"/>
            <a:ext cx="8310282" cy="465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Pertumbuhan</a:t>
            </a:r>
            <a:r>
              <a:rPr lang="en-US" sz="4000" dirty="0" smtClean="0"/>
              <a:t> Media Internet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8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4" y="1847289"/>
            <a:ext cx="3306576" cy="7378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94" y="1895441"/>
            <a:ext cx="2227940" cy="8354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74" y="3199195"/>
            <a:ext cx="3609975" cy="1114425"/>
          </a:xfrm>
          <a:prstGeom prst="rect">
            <a:avLst/>
          </a:prstGeom>
        </p:spPr>
      </p:pic>
      <p:pic>
        <p:nvPicPr>
          <p:cNvPr id="17" name="Picture 6" descr="Pixabay Segera Logo - Gambar gratis di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90" y="3139601"/>
            <a:ext cx="1982728" cy="198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74" y="3199195"/>
            <a:ext cx="1725706" cy="1725706"/>
          </a:xfrm>
          <a:prstGeom prst="rect">
            <a:avLst/>
          </a:prstGeom>
        </p:spPr>
      </p:pic>
      <p:pic>
        <p:nvPicPr>
          <p:cNvPr id="1026" name="Picture 2" descr="How to Unblock Dropbo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72" y="4575505"/>
            <a:ext cx="1972577" cy="163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otify — Logo and Brand Asset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56" y="1819679"/>
            <a:ext cx="3001650" cy="9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Drive down? Masalah dan pemadaman saat ini | Downdetect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13620"/>
            <a:ext cx="2339165" cy="18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Apps </a:t>
            </a:r>
            <a:r>
              <a:rPr lang="it-IT"/>
              <a:t>Multimedia </a:t>
            </a:r>
            <a:r>
              <a:rPr lang="it-IT" smtClean="0"/>
              <a:t>Interaktif?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812745"/>
            <a:ext cx="6791901" cy="4447761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Multimedia </a:t>
            </a:r>
            <a:r>
              <a:rPr lang="en-US" sz="2400" dirty="0" err="1" smtClean="0">
                <a:solidFill>
                  <a:schemeClr val="tx1"/>
                </a:solidFill>
              </a:rPr>
              <a:t>Interaktif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aplikasi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dengan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beragam</a:t>
            </a:r>
            <a:r>
              <a:rPr lang="en-US" sz="2400" b="1" dirty="0" smtClean="0">
                <a:solidFill>
                  <a:schemeClr val="tx1"/>
                </a:solidFill>
              </a:rPr>
              <a:t> media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disatukan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membangun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tertentu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video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audio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teks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photo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animasi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gambar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link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layanan</a:t>
            </a:r>
            <a:r>
              <a:rPr lang="en-US" sz="2400" b="1" dirty="0" smtClean="0">
                <a:solidFill>
                  <a:schemeClr val="tx1"/>
                </a:solidFill>
              </a:rPr>
              <a:t> internet </a:t>
            </a:r>
            <a:r>
              <a:rPr lang="en-US" sz="2400" dirty="0" err="1" smtClean="0">
                <a:solidFill>
                  <a:schemeClr val="tx1"/>
                </a:solidFill>
              </a:rPr>
              <a:t>lainnya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</a:rPr>
              <a:t>Mobile Apps Multimedia </a:t>
            </a:r>
            <a:r>
              <a:rPr lang="en-US" sz="2400" b="1" err="1" smtClean="0">
                <a:solidFill>
                  <a:schemeClr val="tx1"/>
                </a:solidFill>
              </a:rPr>
              <a:t>Interaktif</a:t>
            </a:r>
            <a:r>
              <a:rPr lang="en-US" sz="2400" b="1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merupakan </a:t>
            </a:r>
            <a:r>
              <a:rPr lang="en-US" sz="2400" dirty="0" err="1" smtClean="0">
                <a:solidFill>
                  <a:schemeClr val="tx1"/>
                </a:solidFill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</a:rPr>
              <a:t> multimedia </a:t>
            </a:r>
            <a:r>
              <a:rPr lang="en-US" sz="2400" err="1" smtClean="0">
                <a:solidFill>
                  <a:schemeClr val="tx1"/>
                </a:solidFill>
              </a:rPr>
              <a:t>interaktif</a:t>
            </a:r>
            <a:r>
              <a:rPr lang="en-US" sz="240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berjalan</a:t>
            </a:r>
            <a:r>
              <a:rPr lang="en-US" sz="2400" dirty="0" smtClean="0">
                <a:solidFill>
                  <a:schemeClr val="tx1"/>
                </a:solidFill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</a:rPr>
              <a:t>alat</a:t>
            </a:r>
            <a:r>
              <a:rPr lang="en-US" sz="2400" dirty="0" smtClean="0">
                <a:solidFill>
                  <a:schemeClr val="tx1"/>
                </a:solidFill>
              </a:rPr>
              <a:t> smartphone android </a:t>
            </a:r>
            <a:r>
              <a:rPr lang="en-US" sz="2400" dirty="0" err="1" smtClean="0">
                <a:solidFill>
                  <a:schemeClr val="tx1"/>
                </a:solidFill>
              </a:rPr>
              <a:t>ataupun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IoS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sehingga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diakses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mudah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INOSI Institute</a:t>
            </a:r>
            <a:endParaRPr lang="en-US"/>
          </a:p>
        </p:txBody>
      </p:sp>
      <p:pic>
        <p:nvPicPr>
          <p:cNvPr id="3074" name="Picture 2" descr="The smartphone is turning 25: here's how far it's come -- Verdi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70" y="2389535"/>
            <a:ext cx="3845859" cy="281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Pertemuan-01 UNKK 3106 Sistem Multimedia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2179</TotalTime>
  <Words>565</Words>
  <Application>Microsoft Office PowerPoint</Application>
  <PresentationFormat>Widescreen</PresentationFormat>
  <Paragraphs>126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Times New Roman</vt:lpstr>
      <vt:lpstr>Wingdings</vt:lpstr>
      <vt:lpstr>WelcomeDoc</vt:lpstr>
      <vt:lpstr>UNKK 3106   Sistem Multimedia </vt:lpstr>
      <vt:lpstr>Instruktur Pelatihan</vt:lpstr>
      <vt:lpstr>Pola Pembelajaran Berbasis Projek </vt:lpstr>
      <vt:lpstr>PowerPoint Presentation</vt:lpstr>
      <vt:lpstr>PowerPoint Presentation</vt:lpstr>
      <vt:lpstr>PowerPoint Presentation</vt:lpstr>
      <vt:lpstr>Terjadi Revolusi Media</vt:lpstr>
      <vt:lpstr>Pertumbuhan Media Internet</vt:lpstr>
      <vt:lpstr>Mobile Apps Multimedia Interaktif?</vt:lpstr>
      <vt:lpstr>Struktur Mobile Apps Multimedia Interaktif</vt:lpstr>
      <vt:lpstr>Perkembangan Pembelajaran Daring (E-Learning)</vt:lpstr>
      <vt:lpstr>Tipe Aplikasi Mobile Apps Multimedia Interaktif</vt:lpstr>
      <vt:lpstr>Untuk Siapa Sistem Multimedia?</vt:lpstr>
      <vt:lpstr>Beberapa Penerapan Sistem Multimedia</vt:lpstr>
      <vt:lpstr>Sistem Multimedia Integrasi Dengan Web Service Lain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Haitan</dc:creator>
  <cp:keywords/>
  <cp:lastModifiedBy>Microsoft account</cp:lastModifiedBy>
  <cp:revision>264</cp:revision>
  <dcterms:created xsi:type="dcterms:W3CDTF">2020-05-10T17:08:47Z</dcterms:created>
  <dcterms:modified xsi:type="dcterms:W3CDTF">2022-10-10T05:49:44Z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