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6" r:id="rId11"/>
    <p:sldId id="28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5" r:id="rId21"/>
    <p:sldId id="26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0" r:id="rId32"/>
    <p:sldId id="291" r:id="rId33"/>
    <p:sldId id="284" r:id="rId34"/>
    <p:sldId id="286" r:id="rId35"/>
    <p:sldId id="287" r:id="rId36"/>
    <p:sldId id="288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6F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C95B-6A8B-4ACE-A70D-DB6148B05F41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1D555-A6AE-41E6-A656-C6CFF39EF3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1D555-A6AE-41E6-A656-C6CFF39EF31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25602" name="Rectangle 2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fld id="{5977DA10-46CC-4A01-9C79-47E1BE8A2231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1881D-0E51-4A49-B31D-92727D054443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995FC0-324C-4EF4-8C3A-115D14C067EE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6A17F-D6B7-4FE1-AF7D-8F42FD60288F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56E38-2A46-4E04-B90B-FCC918399C90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737D1A-A7B2-42DB-97DC-541F081788A6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A29C4D-DBFC-41D8-A5C8-A282633B3B45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A9B1B7-1E16-4C52-8EE9-0007205C1613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72EB7-38A8-43A5-A91C-1430A2F17EC5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9D139-93FC-425D-8965-F69AB7931041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4F7345-4BB5-491B-808E-6FB1CD193003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C8E5E9F-D14A-4ED7-9690-BF427527A9C6}" type="datetime1">
              <a:rPr lang="en-US" smtClean="0"/>
              <a:pPr/>
              <a:t>7/9/2015</a:t>
            </a:fld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A0E489-7B85-4D6F-9AD6-00187E6C9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Core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J2SE 7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u="sng" dirty="0" smtClean="0"/>
              <a:t>Java Programming Basics</a:t>
            </a:r>
            <a:endParaRPr lang="en-US" u="sng" dirty="0"/>
          </a:p>
        </p:txBody>
      </p:sp>
      <p:pic>
        <p:nvPicPr>
          <p:cNvPr id="4" name="Picture 3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2286000" cy="19431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1828800"/>
            <a:ext cx="3009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&lt;Class Name&gt;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2971800"/>
            <a:ext cx="2509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(Attributes)</a:t>
            </a:r>
            <a:br>
              <a:rPr lang="en-US" sz="2400" dirty="0" smtClean="0"/>
            </a:br>
            <a:r>
              <a:rPr lang="en-US" sz="2400" dirty="0" smtClean="0"/>
              <a:t>//--------------------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3886200"/>
            <a:ext cx="3124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(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//-------------------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518160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}//End Class</a:t>
            </a:r>
            <a:endParaRPr lang="en-US" sz="2400" dirty="0"/>
          </a:p>
        </p:txBody>
      </p:sp>
      <p:sp>
        <p:nvSpPr>
          <p:cNvPr id="10" name="Cloud Callout 9"/>
          <p:cNvSpPr/>
          <p:nvPr/>
        </p:nvSpPr>
        <p:spPr bwMode="auto">
          <a:xfrm>
            <a:off x="381000" y="3581400"/>
            <a:ext cx="1676400" cy="1066800"/>
          </a:xfrm>
          <a:prstGeom prst="cloudCallout">
            <a:avLst>
              <a:gd name="adj1" fmla="val 30450"/>
              <a:gd name="adj2" fmla="val -17672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Java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Keyword</a:t>
            </a:r>
          </a:p>
        </p:txBody>
      </p:sp>
      <p:sp>
        <p:nvSpPr>
          <p:cNvPr id="11" name="Cloud Callout 10"/>
          <p:cNvSpPr/>
          <p:nvPr/>
        </p:nvSpPr>
        <p:spPr bwMode="auto">
          <a:xfrm>
            <a:off x="6248400" y="2057400"/>
            <a:ext cx="2209800" cy="1066800"/>
          </a:xfrm>
          <a:prstGeom prst="cloudCallout">
            <a:avLst>
              <a:gd name="adj1" fmla="val -133071"/>
              <a:gd name="adj2" fmla="val -4749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 Java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53400" cy="777875"/>
          </a:xfrm>
        </p:spPr>
        <p:txBody>
          <a:bodyPr/>
          <a:lstStyle/>
          <a:p>
            <a:r>
              <a:rPr lang="en-US" dirty="0" smtClean="0"/>
              <a:t>Making of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33400" y="1295400"/>
            <a:ext cx="3352800" cy="3886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CAR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1828800"/>
            <a:ext cx="2971800" cy="1600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Properties of Car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carNumber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ysClr val="windowText" lastClr="000000"/>
                </a:solidFill>
                <a:latin typeface="Arial" charset="0"/>
              </a:rPr>
              <a:t>int</a:t>
            </a: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   tiers[ 4 ];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String color;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String </a:t>
            </a:r>
            <a:r>
              <a:rPr lang="en-US" dirty="0" err="1" smtClean="0">
                <a:solidFill>
                  <a:sysClr val="windowText" lastClr="000000"/>
                </a:solidFill>
                <a:latin typeface="Arial" charset="0"/>
              </a:rPr>
              <a:t>engineType</a:t>
            </a: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;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3657600"/>
            <a:ext cx="3048000" cy="1371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Behavior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of car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Move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Forwrd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chemeClr val="bg1"/>
                </a:solidFill>
                <a:latin typeface="Arial" charset="0"/>
              </a:rPr>
              <a:t>Generate Power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1219200"/>
            <a:ext cx="3583032" cy="45243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Class Car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carNumber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 tiers[ ] =  new </a:t>
            </a:r>
            <a:r>
              <a:rPr lang="en-US" dirty="0" err="1" smtClean="0"/>
              <a:t>int</a:t>
            </a:r>
            <a:r>
              <a:rPr lang="en-US" dirty="0" smtClean="0"/>
              <a:t>[4];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String  color;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String </a:t>
            </a:r>
            <a:r>
              <a:rPr lang="en-US" dirty="0" err="1" smtClean="0"/>
              <a:t>engineType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public  </a:t>
            </a:r>
            <a:r>
              <a:rPr lang="en-US" dirty="0" smtClean="0"/>
              <a:t>void </a:t>
            </a:r>
            <a:r>
              <a:rPr lang="en-US" dirty="0" err="1" smtClean="0"/>
              <a:t>moveForwrd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//  some implementing code</a:t>
            </a:r>
            <a:endParaRPr lang="en-US" dirty="0" smtClean="0"/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</a:t>
            </a:r>
            <a:r>
              <a:rPr lang="en-US" dirty="0" smtClean="0"/>
              <a:t>   public  </a:t>
            </a:r>
            <a:r>
              <a:rPr lang="en-US" dirty="0" smtClean="0"/>
              <a:t>void </a:t>
            </a:r>
            <a:r>
              <a:rPr lang="en-US" dirty="0" err="1" smtClean="0"/>
              <a:t>generatePower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</a:t>
            </a:r>
            <a:r>
              <a:rPr lang="en-US" dirty="0" smtClean="0"/>
              <a:t>//  some implementing code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</a:t>
            </a:r>
            <a:r>
              <a:rPr lang="en-US" dirty="0" smtClean="0"/>
              <a:t>}//end class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Type’s In Java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8153400" cy="3337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byte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 byte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Numeric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values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short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2 bytes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Numeric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values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4 bytes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Numeric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values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8 bytes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Numeric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values</a:t>
                      </a:r>
                      <a:endParaRPr lang="en-US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4 bytes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0.0f 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Real Values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8 bytes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0.0d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Real Values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2 bytes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\u0000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Unicode Char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bg1"/>
                          </a:solidFill>
                        </a:rPr>
                        <a:t>boolean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1 bit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True or false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output statement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2438400"/>
            <a:ext cx="2153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class </a:t>
            </a:r>
            <a:r>
              <a:rPr lang="en-US" sz="2000" dirty="0" err="1" smtClean="0"/>
              <a:t>MyClass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}//end class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276600"/>
            <a:ext cx="3839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}// end main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38862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System.out.print</a:t>
            </a:r>
            <a:r>
              <a:rPr lang="en-US" dirty="0" smtClean="0"/>
              <a:t>(“Hello Java”);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20574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java.lang</a:t>
            </a:r>
            <a:r>
              <a:rPr lang="en-US" dirty="0" smtClean="0"/>
              <a:t>.*;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  (+,-,/,*,%)</a:t>
            </a:r>
          </a:p>
          <a:p>
            <a:r>
              <a:rPr lang="en-US" dirty="0" smtClean="0"/>
              <a:t>Logical Operators (&amp;&amp;,||,!)</a:t>
            </a:r>
          </a:p>
          <a:p>
            <a:r>
              <a:rPr lang="en-US" dirty="0" smtClean="0"/>
              <a:t>Relational operators (&lt;,&gt;,==,!=,&lt;=,&gt;=)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</a:p>
          <a:p>
            <a:r>
              <a:rPr lang="en-US" dirty="0" smtClean="0"/>
              <a:t>Switch case</a:t>
            </a:r>
          </a:p>
          <a:p>
            <a:r>
              <a:rPr lang="en-US" dirty="0" smtClean="0"/>
              <a:t>Conditional and ternary operator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–else and nested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2133600"/>
            <a:ext cx="2646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f(conditional statement)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2133600"/>
            <a:ext cx="2634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if(conditional statement)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209800"/>
            <a:ext cx="26340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if(conditional statement)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/>
              <a:t>e</a:t>
            </a:r>
            <a:r>
              <a:rPr lang="en-US" dirty="0" smtClean="0"/>
              <a:t>lse if(Condition)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304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if(conditional statement)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if(condition)</a:t>
            </a:r>
          </a:p>
          <a:p>
            <a:r>
              <a:rPr lang="en-US" dirty="0" smtClean="0"/>
              <a:t>    {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}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if(condition)</a:t>
            </a:r>
          </a:p>
          <a:p>
            <a:r>
              <a:rPr lang="en-US" dirty="0"/>
              <a:t> </a:t>
            </a:r>
            <a:r>
              <a:rPr lang="en-US" dirty="0" smtClean="0"/>
              <a:t>     {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    }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18288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System.out.print</a:t>
            </a:r>
            <a:r>
              <a:rPr lang="en-US" dirty="0" smtClean="0"/>
              <a:t>(“Nothing else”);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}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77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77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77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77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828801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switch(&lt;taken&gt;)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	case 1:</a:t>
            </a:r>
          </a:p>
          <a:p>
            <a:r>
              <a:rPr lang="en-US" dirty="0" smtClean="0"/>
              <a:t>		statements for case 1</a:t>
            </a:r>
          </a:p>
          <a:p>
            <a:r>
              <a:rPr lang="en-US" dirty="0"/>
              <a:t>	</a:t>
            </a:r>
            <a:r>
              <a:rPr lang="en-US" dirty="0" smtClean="0"/>
              <a:t>case 2:</a:t>
            </a:r>
          </a:p>
          <a:p>
            <a:r>
              <a:rPr lang="en-US" dirty="0" smtClean="0"/>
              <a:t>		statements for case 2</a:t>
            </a:r>
            <a:endParaRPr lang="en-US" dirty="0"/>
          </a:p>
          <a:p>
            <a:r>
              <a:rPr lang="en-US" dirty="0" smtClean="0"/>
              <a:t>		        .</a:t>
            </a:r>
            <a:endParaRPr lang="en-US" dirty="0"/>
          </a:p>
          <a:p>
            <a:r>
              <a:rPr lang="en-US" dirty="0" smtClean="0"/>
              <a:t>     	case nth:</a:t>
            </a:r>
          </a:p>
          <a:p>
            <a:r>
              <a:rPr lang="en-US" dirty="0" smtClean="0"/>
              <a:t>		statements for case n</a:t>
            </a:r>
          </a:p>
          <a:p>
            <a:r>
              <a:rPr lang="en-US" dirty="0"/>
              <a:t>	</a:t>
            </a:r>
            <a:r>
              <a:rPr lang="en-US" dirty="0" smtClean="0"/>
              <a:t>default: </a:t>
            </a:r>
          </a:p>
          <a:p>
            <a:r>
              <a:rPr lang="en-US" dirty="0" smtClean="0"/>
              <a:t>		statements for  default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and Ternary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&lt;Conditional statement&gt;?&lt;statement 1&gt;:&lt;statement 2&gt;;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number=8;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prize=(number==7)?1000:0;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(“Prize Money : ”+prize);</a:t>
            </a: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				</a:t>
            </a:r>
            <a:r>
              <a:rPr lang="en-US" sz="1400" i="1" dirty="0" smtClean="0"/>
              <a:t>            		 </a:t>
            </a:r>
            <a:r>
              <a:rPr lang="en-US" sz="1400" i="1" dirty="0" err="1" smtClean="0"/>
              <a:t>sout</a:t>
            </a:r>
            <a:r>
              <a:rPr lang="en-US" sz="1400" i="1" dirty="0" smtClean="0"/>
              <a:t> means </a:t>
            </a:r>
            <a:r>
              <a:rPr lang="en-US" sz="1400" i="1" dirty="0" err="1" smtClean="0"/>
              <a:t>System.out.println</a:t>
            </a:r>
            <a:r>
              <a:rPr lang="en-US" sz="1400" i="1" dirty="0" smtClean="0"/>
              <a:t>();</a:t>
            </a:r>
            <a:endParaRPr lang="en-US" sz="14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Your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JDK &amp; JRE</a:t>
            </a:r>
          </a:p>
          <a:p>
            <a:r>
              <a:rPr lang="en-US" dirty="0" smtClean="0"/>
              <a:t>Text Editor or IDE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err="1" smtClean="0"/>
              <a:t>Netbeens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JDeveloper</a:t>
            </a:r>
            <a:r>
              <a:rPr lang="en-US" dirty="0" smtClean="0"/>
              <a:t> etc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++ operator and -- operator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Pre and post implementation.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+= ,  *= , -=, /= , %=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o..while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981200"/>
            <a:ext cx="3185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      // statements </a:t>
            </a:r>
          </a:p>
          <a:p>
            <a:endParaRPr lang="en-US" dirty="0"/>
          </a:p>
          <a:p>
            <a:r>
              <a:rPr lang="en-US" dirty="0" smtClean="0"/>
              <a:t>}while(conditional statement);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2057400"/>
            <a:ext cx="37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   // statements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}while(conditional statement);</a:t>
            </a:r>
          </a:p>
          <a:p>
            <a:endParaRPr lang="en-US" dirty="0"/>
          </a:p>
          <a:p>
            <a:r>
              <a:rPr lang="en-US" dirty="0" smtClean="0"/>
              <a:t>}while(conditional statement);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While(condition)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      // statements 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1981200"/>
            <a:ext cx="3733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While(condition)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While(condition)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   // statements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2209800"/>
            <a:ext cx="7301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for(initialization statement  ;  conditional ;statement  ;  re-initialization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statements 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2362200" cy="4038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********</a:t>
            </a:r>
          </a:p>
          <a:p>
            <a:pPr>
              <a:buNone/>
            </a:pPr>
            <a:r>
              <a:rPr lang="en-US" dirty="0" smtClean="0"/>
              <a:t>   ********         </a:t>
            </a:r>
          </a:p>
          <a:p>
            <a:pPr>
              <a:buNone/>
            </a:pPr>
            <a:r>
              <a:rPr lang="en-US" dirty="0" smtClean="0"/>
              <a:t>********</a:t>
            </a:r>
          </a:p>
          <a:p>
            <a:pPr>
              <a:buNone/>
            </a:pPr>
            <a:r>
              <a:rPr lang="en-US" dirty="0" smtClean="0"/>
              <a:t>   ********</a:t>
            </a:r>
          </a:p>
          <a:p>
            <a:pPr>
              <a:buNone/>
            </a:pPr>
            <a:r>
              <a:rPr lang="en-US" dirty="0" smtClean="0"/>
              <a:t>********</a:t>
            </a:r>
          </a:p>
          <a:p>
            <a:pPr>
              <a:buNone/>
            </a:pPr>
            <a:r>
              <a:rPr lang="en-US" dirty="0" smtClean="0"/>
              <a:t>   ********</a:t>
            </a:r>
          </a:p>
          <a:p>
            <a:pPr>
              <a:buNone/>
            </a:pPr>
            <a:r>
              <a:rPr lang="en-US" dirty="0" smtClean="0"/>
              <a:t>********</a:t>
            </a:r>
          </a:p>
          <a:p>
            <a:pPr>
              <a:buNone/>
            </a:pPr>
            <a:r>
              <a:rPr lang="en-US" dirty="0" smtClean="0"/>
              <a:t>   ********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19812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******************************                                     *</a:t>
            </a:r>
            <a:br>
              <a:rPr lang="en-US" b="1" dirty="0" smtClean="0"/>
            </a:br>
            <a:r>
              <a:rPr lang="en-US" b="1" dirty="0" smtClean="0"/>
              <a:t>*                                     *</a:t>
            </a:r>
          </a:p>
          <a:p>
            <a:r>
              <a:rPr lang="en-US" b="1" dirty="0" smtClean="0"/>
              <a:t>*                                     *</a:t>
            </a:r>
          </a:p>
          <a:p>
            <a:r>
              <a:rPr lang="en-US" b="1" dirty="0" smtClean="0"/>
              <a:t>*                                     *</a:t>
            </a:r>
          </a:p>
          <a:p>
            <a:r>
              <a:rPr lang="en-US" b="1" dirty="0" smtClean="0"/>
              <a:t>*****************************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2133600"/>
            <a:ext cx="18293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    *</a:t>
            </a:r>
          </a:p>
          <a:p>
            <a:r>
              <a:rPr lang="en-US" sz="3200" dirty="0" smtClean="0"/>
              <a:t>   * * *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* * * * * </a:t>
            </a:r>
          </a:p>
          <a:p>
            <a:r>
              <a:rPr lang="en-US" sz="3200" dirty="0" smtClean="0"/>
              <a:t>* * * * * * 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1D Array</a:t>
            </a:r>
          </a:p>
          <a:p>
            <a:r>
              <a:rPr lang="en-US" dirty="0" smtClean="0"/>
              <a:t>Multi Dimensional 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Dimensional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Arr</a:t>
            </a:r>
            <a:r>
              <a:rPr lang="en-US" dirty="0" smtClean="0"/>
              <a:t>[3] = 6;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arr</a:t>
            </a:r>
            <a:r>
              <a:rPr lang="en-US" dirty="0" smtClean="0"/>
              <a:t>[4]; // output 0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arr</a:t>
            </a:r>
            <a:r>
              <a:rPr lang="en-US" dirty="0" smtClean="0"/>
              <a:t>[8]; // Runtime Exception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2590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2590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[][] = new </a:t>
            </a:r>
            <a:r>
              <a:rPr lang="en-US" dirty="0" err="1" smtClean="0"/>
              <a:t>int</a:t>
            </a:r>
            <a:r>
              <a:rPr lang="en-US" dirty="0" smtClean="0"/>
              <a:t>[3][6];</a:t>
            </a:r>
          </a:p>
          <a:p>
            <a:endParaRPr lang="en-US" dirty="0"/>
          </a:p>
          <a:p>
            <a:r>
              <a:rPr lang="en-US" dirty="0" smtClean="0"/>
              <a:t>Jagged Array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[][]=new </a:t>
            </a:r>
            <a:r>
              <a:rPr lang="en-US" dirty="0" err="1" smtClean="0"/>
              <a:t>int</a:t>
            </a:r>
            <a:r>
              <a:rPr lang="en-US" dirty="0" smtClean="0"/>
              <a:t>[3][];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arr</a:t>
            </a:r>
            <a:r>
              <a:rPr lang="en-US" dirty="0" smtClean="0"/>
              <a:t>[0]=new </a:t>
            </a:r>
            <a:r>
              <a:rPr lang="en-US" dirty="0" err="1" smtClean="0"/>
              <a:t>int</a:t>
            </a:r>
            <a:r>
              <a:rPr lang="en-US" dirty="0" smtClean="0"/>
              <a:t>[3];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arr</a:t>
            </a:r>
            <a:r>
              <a:rPr lang="en-US" dirty="0" smtClean="0"/>
              <a:t>[1]=new </a:t>
            </a:r>
            <a:r>
              <a:rPr lang="en-US" dirty="0" err="1" smtClean="0"/>
              <a:t>int</a:t>
            </a:r>
            <a:r>
              <a:rPr lang="en-US" dirty="0" smtClean="0"/>
              <a:t>[4];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arr</a:t>
            </a:r>
            <a:r>
              <a:rPr lang="en-US" dirty="0" smtClean="0"/>
              <a:t>[2]=new </a:t>
            </a:r>
            <a:r>
              <a:rPr lang="en-US" dirty="0" err="1" smtClean="0"/>
              <a:t>int</a:t>
            </a:r>
            <a:r>
              <a:rPr lang="en-US" dirty="0" smtClean="0"/>
              <a:t>[2];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or(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: </a:t>
            </a:r>
            <a:r>
              <a:rPr lang="en-US" dirty="0" err="1" smtClean="0"/>
              <a:t>CollectionName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 // statement(s);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Ex: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a: </a:t>
            </a:r>
            <a:r>
              <a:rPr lang="en-US" dirty="0" err="1" smtClean="0"/>
              <a:t>arr</a:t>
            </a:r>
            <a:r>
              <a:rPr lang="en-US" dirty="0" smtClean="0"/>
              <a:t>){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(a);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Oriented.</a:t>
            </a:r>
          </a:p>
          <a:p>
            <a:r>
              <a:rPr lang="en-US" dirty="0" smtClean="0"/>
              <a:t>Platform Independent.</a:t>
            </a:r>
          </a:p>
          <a:p>
            <a:r>
              <a:rPr lang="en-US" dirty="0" smtClean="0"/>
              <a:t>Simple Syntax.</a:t>
            </a:r>
          </a:p>
          <a:p>
            <a:r>
              <a:rPr lang="en-US" dirty="0" smtClean="0"/>
              <a:t>Secure.</a:t>
            </a:r>
          </a:p>
          <a:p>
            <a:r>
              <a:rPr lang="en-US" dirty="0" smtClean="0"/>
              <a:t>Multithreaded.</a:t>
            </a:r>
          </a:p>
          <a:p>
            <a:r>
              <a:rPr lang="en-US" dirty="0" smtClean="0"/>
              <a:t>Platform Independent.</a:t>
            </a:r>
          </a:p>
          <a:p>
            <a:r>
              <a:rPr lang="en-US" dirty="0" smtClean="0"/>
              <a:t>Network Savvy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&lt;return type&gt; [method name](</a:t>
            </a:r>
            <a:r>
              <a:rPr lang="en-US" dirty="0" err="1" smtClean="0"/>
              <a:t>arg</a:t>
            </a:r>
            <a:r>
              <a:rPr lang="en-US" dirty="0" smtClean="0"/>
              <a:t> list)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// method body</a:t>
            </a: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Ex:  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return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85800" y="533400"/>
            <a:ext cx="2514600" cy="1447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ublic void  start( 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     //  some Code</a:t>
            </a: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	</a:t>
            </a:r>
            <a:endParaRPr lang="en-US" dirty="0" smtClean="0">
              <a:solidFill>
                <a:sysClr val="windowText" lastClr="000000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     </a:t>
            </a:r>
            <a:r>
              <a:rPr lang="en-US" dirty="0" err="1" smtClean="0">
                <a:solidFill>
                  <a:sysClr val="windowText" lastClr="000000"/>
                </a:solidFill>
                <a:latin typeface="Arial" charset="0"/>
              </a:rPr>
              <a:t>doStuff</a:t>
            </a: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();   </a:t>
            </a:r>
            <a:endParaRPr lang="en-US" dirty="0" smtClean="0">
              <a:solidFill>
                <a:sysClr val="windowText" lastClr="000000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2133600"/>
            <a:ext cx="25146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ublic void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doStuff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( 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 //  some Code</a:t>
            </a:r>
            <a:endParaRPr lang="en-US" dirty="0" smtClean="0">
              <a:solidFill>
                <a:sysClr val="windowText" lastClr="000000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     caller( 288);  </a:t>
            </a:r>
            <a:endParaRPr lang="en-US" dirty="0" smtClean="0">
              <a:solidFill>
                <a:sysClr val="windowText" lastClr="000000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14800"/>
            <a:ext cx="3124200" cy="1676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ublic void  caller(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     </a:t>
            </a: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//  some Code</a:t>
            </a:r>
            <a:endParaRPr lang="en-US" dirty="0" smtClean="0">
              <a:solidFill>
                <a:sysClr val="windowText" lastClr="000000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     logger( </a:t>
            </a:r>
            <a:r>
              <a:rPr lang="en-US" dirty="0" err="1" smtClean="0">
                <a:solidFill>
                  <a:sysClr val="windowText" lastClr="000000"/>
                </a:solidFill>
                <a:latin typeface="Arial" charset="0"/>
              </a:rPr>
              <a:t>var</a:t>
            </a: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++, “pointer”);  </a:t>
            </a:r>
            <a:endParaRPr lang="en-US" dirty="0" smtClean="0">
              <a:solidFill>
                <a:sysClr val="windowText" lastClr="000000"/>
              </a:solidFill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14800" y="4114800"/>
            <a:ext cx="4495800" cy="1600200"/>
          </a:xfrm>
          <a:prstGeom prst="rect">
            <a:avLst/>
          </a:prstGeom>
          <a:solidFill>
            <a:srgbClr val="FEC6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ublic void  logger(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  data,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 String 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msg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     start( 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     </a:t>
            </a: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//  some Code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ysClr val="windowText" lastClr="000000"/>
                </a:solidFill>
                <a:latin typeface="Arial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sp>
        <p:nvSpPr>
          <p:cNvPr id="10" name="Curved Left Arrow 9"/>
          <p:cNvSpPr/>
          <p:nvPr/>
        </p:nvSpPr>
        <p:spPr bwMode="auto">
          <a:xfrm>
            <a:off x="3124200" y="1143000"/>
            <a:ext cx="838200" cy="1828800"/>
          </a:xfrm>
          <a:prstGeom prst="curvedLef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590800" y="3124200"/>
            <a:ext cx="990600" cy="1143000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urved Up Arrow 11"/>
          <p:cNvSpPr/>
          <p:nvPr/>
        </p:nvSpPr>
        <p:spPr bwMode="auto">
          <a:xfrm>
            <a:off x="3276600" y="5486400"/>
            <a:ext cx="2057400" cy="685800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V="1">
            <a:off x="6248400" y="838200"/>
            <a:ext cx="0" cy="32004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3657600" y="838200"/>
            <a:ext cx="25908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Oval Callout 16"/>
          <p:cNvSpPr/>
          <p:nvPr/>
        </p:nvSpPr>
        <p:spPr bwMode="auto">
          <a:xfrm>
            <a:off x="4038600" y="1371600"/>
            <a:ext cx="2057400" cy="1371600"/>
          </a:xfrm>
          <a:prstGeom prst="wedgeEllipseCallout">
            <a:avLst>
              <a:gd name="adj1" fmla="val -138868"/>
              <a:gd name="adj2" fmla="val -3772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how method is invoked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Callout 17"/>
          <p:cNvSpPr/>
          <p:nvPr/>
        </p:nvSpPr>
        <p:spPr bwMode="auto">
          <a:xfrm>
            <a:off x="4038600" y="2895600"/>
            <a:ext cx="1981200" cy="1143000"/>
          </a:xfrm>
          <a:prstGeom prst="wedgeEllipseCallout">
            <a:avLst>
              <a:gd name="adj1" fmla="val -133398"/>
              <a:gd name="adj2" fmla="val -233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Passing arguments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Callout 18"/>
          <p:cNvSpPr/>
          <p:nvPr/>
        </p:nvSpPr>
        <p:spPr bwMode="auto">
          <a:xfrm>
            <a:off x="6705600" y="2057400"/>
            <a:ext cx="1828800" cy="1143000"/>
          </a:xfrm>
          <a:prstGeom prst="wedgeEllipseCallout">
            <a:avLst>
              <a:gd name="adj1" fmla="val -41053"/>
              <a:gd name="adj2" fmla="val 13107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Method Signature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33400" y="533400"/>
            <a:ext cx="5867400" cy="251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ublic  void  start( 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      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 data =  </a:t>
            </a:r>
            <a:r>
              <a:rPr lang="en-US" dirty="0" err="1" smtClean="0">
                <a:latin typeface="Arial" charset="0"/>
              </a:rPr>
              <a:t>doStuff</a:t>
            </a:r>
            <a:r>
              <a:rPr lang="en-US" dirty="0" smtClean="0">
                <a:latin typeface="Arial" charset="0"/>
              </a:rPr>
              <a:t>( 55 , 88);</a:t>
            </a:r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3581400"/>
            <a:ext cx="5791200" cy="190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ublic 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doStuff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x,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y)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{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       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 result  =  (</a:t>
            </a:r>
            <a:r>
              <a:rPr lang="en-US" dirty="0" err="1" smtClean="0">
                <a:latin typeface="Arial" charset="0"/>
              </a:rPr>
              <a:t>x+y</a:t>
            </a:r>
            <a:r>
              <a:rPr lang="en-US" dirty="0" smtClean="0">
                <a:latin typeface="Arial" charset="0"/>
              </a:rPr>
              <a:t>)*(x-y);</a:t>
            </a:r>
            <a:endParaRPr lang="en-US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return  result ;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895600" y="1447800"/>
            <a:ext cx="152400" cy="2133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581400" y="1371600"/>
            <a:ext cx="0" cy="22098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524000" y="1524000"/>
            <a:ext cx="609600" cy="3276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914400" y="152400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return  data;  // error 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arguments</a:t>
            </a:r>
          </a:p>
          <a:p>
            <a:r>
              <a:rPr lang="en-US" dirty="0" smtClean="0"/>
              <a:t>Type of arguments</a:t>
            </a:r>
          </a:p>
          <a:p>
            <a:r>
              <a:rPr lang="en-US" dirty="0" smtClean="0"/>
              <a:t>Sequence of arguments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Ex:  void sum(){}   </a:t>
            </a:r>
          </a:p>
          <a:p>
            <a:pPr>
              <a:buNone/>
            </a:pPr>
            <a:r>
              <a:rPr lang="en-US" dirty="0" smtClean="0"/>
              <a:t>        void sum(</a:t>
            </a:r>
            <a:r>
              <a:rPr lang="en-US" dirty="0" err="1" smtClean="0"/>
              <a:t>int</a:t>
            </a:r>
            <a:r>
              <a:rPr lang="en-US" dirty="0" smtClean="0"/>
              <a:t> a){}</a:t>
            </a:r>
          </a:p>
          <a:p>
            <a:pPr>
              <a:buNone/>
            </a:pPr>
            <a:r>
              <a:rPr lang="en-US" dirty="0" smtClean="0"/>
              <a:t>        void sum(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a,String</a:t>
            </a:r>
            <a:r>
              <a:rPr lang="en-US" dirty="0" smtClean="0"/>
              <a:t> b){}  </a:t>
            </a:r>
          </a:p>
          <a:p>
            <a:pPr>
              <a:buNone/>
            </a:pPr>
            <a:r>
              <a:rPr lang="en-US" dirty="0" smtClean="0"/>
              <a:t>        void sum(String </a:t>
            </a:r>
            <a:r>
              <a:rPr lang="en-US" dirty="0" err="1" smtClean="0"/>
              <a:t>b,int</a:t>
            </a:r>
            <a:r>
              <a:rPr lang="en-US" dirty="0" smtClean="0"/>
              <a:t> a){}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sum(){}  </a:t>
            </a:r>
          </a:p>
          <a:p>
            <a:r>
              <a:rPr lang="en-US" dirty="0" smtClean="0"/>
              <a:t>void sum(</a:t>
            </a:r>
            <a:r>
              <a:rPr lang="en-US" dirty="0" err="1" smtClean="0"/>
              <a:t>int</a:t>
            </a:r>
            <a:r>
              <a:rPr lang="en-US" dirty="0" smtClean="0"/>
              <a:t> a){}  </a:t>
            </a:r>
          </a:p>
          <a:p>
            <a:r>
              <a:rPr lang="en-US" dirty="0" smtClean="0"/>
              <a:t>void sum(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b){}</a:t>
            </a:r>
          </a:p>
          <a:p>
            <a:r>
              <a:rPr lang="en-US" dirty="0" smtClean="0"/>
              <a:t>void sum(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</a:t>
            </a:r>
            <a:r>
              <a:rPr lang="en-US" dirty="0" err="1" smtClean="0"/>
              <a:t>b,int</a:t>
            </a:r>
            <a:r>
              <a:rPr lang="en-US" dirty="0" smtClean="0"/>
              <a:t> c, </a:t>
            </a:r>
            <a:r>
              <a:rPr lang="en-US" dirty="0" err="1" smtClean="0"/>
              <a:t>int</a:t>
            </a:r>
            <a:r>
              <a:rPr lang="en-US" dirty="0" smtClean="0"/>
              <a:t> n){}</a:t>
            </a:r>
          </a:p>
          <a:p>
            <a:pPr>
              <a:buNone/>
            </a:pPr>
            <a:r>
              <a:rPr lang="en-US" dirty="0" smtClean="0"/>
              <a:t>  All Can be replaced with 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void sum(</a:t>
            </a:r>
            <a:r>
              <a:rPr lang="en-US" dirty="0" err="1" smtClean="0"/>
              <a:t>int</a:t>
            </a:r>
            <a:r>
              <a:rPr lang="en-US" dirty="0" smtClean="0"/>
              <a:t> …a)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924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x = 88;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y = 99;</a:t>
            </a:r>
          </a:p>
          <a:p>
            <a:r>
              <a:rPr lang="en-US" b="1" dirty="0" err="1" smtClean="0"/>
              <a:t>System.out.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/>
              <a:t>(“%2$d - %1$d ”, x, y);            </a:t>
            </a:r>
            <a:r>
              <a:rPr lang="en-US" b="1" dirty="0" smtClean="0">
                <a:solidFill>
                  <a:srgbClr val="FFFF00"/>
                </a:solidFill>
              </a:rPr>
              <a:t>99 – 88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%</a:t>
            </a:r>
            <a:r>
              <a:rPr lang="en-US" b="1" dirty="0" smtClean="0"/>
              <a:t>[</a:t>
            </a:r>
            <a:r>
              <a:rPr lang="en-US" b="1" dirty="0" err="1" smtClean="0"/>
              <a:t>arg</a:t>
            </a:r>
            <a:r>
              <a:rPr lang="en-US" b="1" dirty="0" smtClean="0"/>
              <a:t> index]</a:t>
            </a:r>
            <a:r>
              <a:rPr lang="en-US" b="1" dirty="0" smtClean="0">
                <a:solidFill>
                  <a:srgbClr val="FF0000"/>
                </a:solidFill>
              </a:rPr>
              <a:t> $ </a:t>
            </a:r>
            <a:r>
              <a:rPr lang="en-US" b="1" dirty="0" smtClean="0"/>
              <a:t>[ flags ] [width] [ precision] </a:t>
            </a:r>
            <a:r>
              <a:rPr lang="en-US" b="1" dirty="0" smtClean="0">
                <a:solidFill>
                  <a:srgbClr val="FF0000"/>
                </a:solidFill>
              </a:rPr>
              <a:t>conversion Char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algn="r"/>
            <a:r>
              <a:rPr lang="en-US" sz="1200" b="1" i="1" dirty="0" smtClean="0">
                <a:solidFill>
                  <a:srgbClr val="FFFF00"/>
                </a:solidFill>
              </a:rPr>
              <a:t>*</a:t>
            </a:r>
            <a:r>
              <a:rPr lang="en-US" sz="1200" b="1" i="1" dirty="0" smtClean="0">
                <a:solidFill>
                  <a:srgbClr val="FF0000"/>
                </a:solidFill>
              </a:rPr>
              <a:t>Fixed values </a:t>
            </a:r>
            <a:br>
              <a:rPr lang="en-US" sz="1200" b="1" i="1" dirty="0" smtClean="0">
                <a:solidFill>
                  <a:srgbClr val="FF0000"/>
                </a:solidFill>
              </a:rPr>
            </a:br>
            <a:r>
              <a:rPr lang="en-US" sz="1200" b="1" i="1" dirty="0" smtClean="0"/>
              <a:t>optional values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533400" y="4267200"/>
            <a:ext cx="1066800" cy="1066800"/>
          </a:xfrm>
          <a:prstGeom prst="wedgeRectCallout">
            <a:avLst>
              <a:gd name="adj1" fmla="val 9497"/>
              <a:gd name="adj2" fmla="val -7024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Index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number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of input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1676400" y="4343400"/>
            <a:ext cx="2438400" cy="2057400"/>
          </a:xfrm>
          <a:prstGeom prst="wedgeRectCallout">
            <a:avLst>
              <a:gd name="adj1" fmla="val -8965"/>
              <a:gd name="adj2" fmla="val -77632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“- ”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: left justify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rgbClr val="002060"/>
                </a:solidFill>
                <a:latin typeface="Arial" charset="0"/>
              </a:rPr>
              <a:t>“ +” :include sign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“ 0 ” : pad with Zero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rgbClr val="002060"/>
                </a:solidFill>
                <a:latin typeface="Arial" charset="0"/>
              </a:rPr>
              <a:t>“ , ” : use locale </a:t>
            </a:r>
            <a:r>
              <a:rPr lang="en-US" dirty="0" smtClean="0">
                <a:solidFill>
                  <a:srgbClr val="002060"/>
                </a:solidFill>
                <a:latin typeface="Arial" charset="0"/>
              </a:rPr>
              <a:t>            </a:t>
            </a:r>
            <a:r>
              <a:rPr lang="en-US" baseline="0" dirty="0" smtClean="0">
                <a:solidFill>
                  <a:srgbClr val="002060"/>
                </a:solidFill>
                <a:latin typeface="Arial" charset="0"/>
              </a:rPr>
              <a:t>grouping.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2060"/>
                </a:solidFill>
                <a:latin typeface="Arial" charset="0"/>
              </a:rPr>
              <a:t>“ ( ” : enclose </a:t>
            </a:r>
            <a:r>
              <a:rPr lang="en-US" dirty="0" err="1" smtClean="0">
                <a:solidFill>
                  <a:srgbClr val="002060"/>
                </a:solidFill>
                <a:latin typeface="Arial" charset="0"/>
              </a:rPr>
              <a:t>negitive</a:t>
            </a:r>
            <a:r>
              <a:rPr lang="en-US" dirty="0" smtClean="0">
                <a:solidFill>
                  <a:srgbClr val="002060"/>
                </a:solidFill>
                <a:latin typeface="Arial" charset="0"/>
              </a:rPr>
              <a:t> num in brackets </a:t>
            </a:r>
            <a:endParaRPr lang="en-US" baseline="0" dirty="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4267200" y="4343400"/>
            <a:ext cx="1066800" cy="1066800"/>
          </a:xfrm>
          <a:prstGeom prst="wedgeRectCallout">
            <a:avLst>
              <a:gd name="adj1" fmla="val -88086"/>
              <a:gd name="adj2" fmla="val -101895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Min.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width of char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5715000" y="4648200"/>
            <a:ext cx="1447800" cy="1066800"/>
          </a:xfrm>
          <a:prstGeom prst="wedgeRectCallout">
            <a:avLst>
              <a:gd name="adj1" fmla="val -95167"/>
              <a:gd name="adj2" fmla="val -1348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Number of digits after dot.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7315200" y="4953000"/>
            <a:ext cx="1600200" cy="1524000"/>
          </a:xfrm>
          <a:prstGeom prst="wedgeRectCallout">
            <a:avLst>
              <a:gd name="adj1" fmla="val -86098"/>
              <a:gd name="adj2" fmla="val -127476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2060"/>
                </a:solidFill>
                <a:latin typeface="Arial" charset="0"/>
              </a:rPr>
              <a:t>d for  </a:t>
            </a:r>
            <a:r>
              <a:rPr lang="en-US" dirty="0" err="1" smtClean="0">
                <a:solidFill>
                  <a:srgbClr val="002060"/>
                </a:solidFill>
                <a:latin typeface="Arial" charset="0"/>
              </a:rPr>
              <a:t>int</a:t>
            </a:r>
            <a:r>
              <a:rPr lang="en-US" dirty="0" smtClean="0">
                <a:solidFill>
                  <a:srgbClr val="002060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Arial" charset="0"/>
              </a:rPr>
            </a:br>
            <a:r>
              <a:rPr lang="en-US" dirty="0" smtClean="0">
                <a:solidFill>
                  <a:srgbClr val="002060"/>
                </a:solidFill>
                <a:latin typeface="Arial" charset="0"/>
              </a:rPr>
              <a:t>b for </a:t>
            </a:r>
            <a:r>
              <a:rPr lang="en-US" dirty="0" err="1" smtClean="0">
                <a:solidFill>
                  <a:srgbClr val="002060"/>
                </a:solidFill>
                <a:latin typeface="Arial" charset="0"/>
              </a:rPr>
              <a:t>boolean</a:t>
            </a:r>
            <a:r>
              <a:rPr lang="en-US" dirty="0" smtClean="0">
                <a:solidFill>
                  <a:srgbClr val="002060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Arial" charset="0"/>
              </a:rPr>
            </a:br>
            <a:r>
              <a:rPr lang="en-US" dirty="0" smtClean="0">
                <a:solidFill>
                  <a:srgbClr val="002060"/>
                </a:solidFill>
                <a:latin typeface="Arial" charset="0"/>
              </a:rPr>
              <a:t>c for char</a:t>
            </a:r>
            <a:br>
              <a:rPr lang="en-US" dirty="0" smtClean="0">
                <a:solidFill>
                  <a:srgbClr val="002060"/>
                </a:solidFill>
                <a:latin typeface="Arial" charset="0"/>
              </a:rPr>
            </a:br>
            <a:r>
              <a:rPr lang="en-US" dirty="0" smtClean="0">
                <a:solidFill>
                  <a:srgbClr val="002060"/>
                </a:solidFill>
                <a:latin typeface="Arial" charset="0"/>
              </a:rPr>
              <a:t>f  float</a:t>
            </a:r>
            <a:br>
              <a:rPr lang="en-US" dirty="0" smtClean="0">
                <a:solidFill>
                  <a:srgbClr val="002060"/>
                </a:solidFill>
                <a:latin typeface="Arial" charset="0"/>
              </a:rPr>
            </a:br>
            <a:r>
              <a:rPr lang="en-US" dirty="0" smtClean="0">
                <a:solidFill>
                  <a:srgbClr val="002060"/>
                </a:solidFill>
                <a:latin typeface="Arial" charset="0"/>
              </a:rPr>
              <a:t>s  String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6096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Code and Output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err="1" smtClean="0"/>
              <a:t>int</a:t>
            </a:r>
            <a:r>
              <a:rPr lang="en-US" sz="2400" b="1" dirty="0" smtClean="0"/>
              <a:t> i1 = -123;</a:t>
            </a:r>
          </a:p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i2 = 1234;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nn-NO" sz="2400" dirty="0" smtClean="0"/>
              <a:t>System.</a:t>
            </a:r>
            <a:r>
              <a:rPr lang="nn-NO" sz="2400" b="1" i="1" dirty="0" smtClean="0"/>
              <a:t>out.printf("&gt;%1$(7d&lt; \n", i1);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System.</a:t>
            </a:r>
            <a:r>
              <a:rPr lang="en-US" sz="2400" b="1" i="1" dirty="0" err="1" smtClean="0"/>
              <a:t>out.printf</a:t>
            </a:r>
            <a:r>
              <a:rPr lang="en-US" sz="2400" b="1" i="1" dirty="0" smtClean="0"/>
              <a:t>("&gt;%1$0,7d&lt; \n", i2);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System.</a:t>
            </a:r>
            <a:r>
              <a:rPr lang="en-US" sz="2400" b="1" i="1" dirty="0" err="1" smtClean="0"/>
              <a:t>out.format</a:t>
            </a:r>
            <a:r>
              <a:rPr lang="en-US" sz="2400" b="1" i="1" dirty="0" smtClean="0"/>
              <a:t>("&gt;%+-7d&lt; \n", i2);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System.</a:t>
            </a:r>
            <a:r>
              <a:rPr lang="en-US" sz="2400" b="1" i="1" dirty="0" err="1" smtClean="0"/>
              <a:t>out.printf</a:t>
            </a:r>
            <a:r>
              <a:rPr lang="en-US" sz="2400" b="1" i="1" dirty="0" smtClean="0"/>
              <a:t>("&gt;%2$b  &amp; %1$5d&lt; \n", i1, false);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1905000"/>
            <a:ext cx="1813317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&gt;   (123)&lt; </a:t>
            </a:r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Font typeface="Wingdings"/>
              <a:buChar char="Ø"/>
            </a:pPr>
            <a:endParaRPr lang="en-US" dirty="0" smtClean="0"/>
          </a:p>
          <a:p>
            <a:r>
              <a:rPr lang="en-US" dirty="0" smtClean="0"/>
              <a:t>&gt;0012,34&lt;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&gt;+12345 &lt;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</a:t>
            </a:r>
            <a:r>
              <a:rPr lang="en-US" smtClean="0"/>
              <a:t>false &amp;  </a:t>
            </a:r>
            <a:r>
              <a:rPr lang="en-US" dirty="0" smtClean="0"/>
              <a:t>-123&lt;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Basic Java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Object oriented approach?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81200"/>
            <a:ext cx="358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 Maintenance.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1242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r>
              <a:rPr lang="en-US" sz="3200" dirty="0" smtClean="0"/>
              <a:t>. Entity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1910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3. Relationship	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not getting in procedural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505200" y="2286000"/>
            <a:ext cx="2133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4572000"/>
            <a:ext cx="1524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Method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33800" y="4572000"/>
            <a:ext cx="1524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Method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53200" y="4572000"/>
            <a:ext cx="1524000" cy="38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Method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Curved Connector 15"/>
          <p:cNvCxnSpPr/>
          <p:nvPr/>
        </p:nvCxnSpPr>
        <p:spPr bwMode="auto">
          <a:xfrm rot="5400000" flipH="1" flipV="1">
            <a:off x="1866900" y="2933700"/>
            <a:ext cx="1752600" cy="1371600"/>
          </a:xfrm>
          <a:prstGeom prst="curvedConnector3">
            <a:avLst>
              <a:gd name="adj1" fmla="val 8852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Curved Connector 23"/>
          <p:cNvCxnSpPr/>
          <p:nvPr/>
        </p:nvCxnSpPr>
        <p:spPr bwMode="auto">
          <a:xfrm rot="16200000" flipV="1">
            <a:off x="3848100" y="3771900"/>
            <a:ext cx="1447800" cy="1524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6" name="Curved Connector 25"/>
          <p:cNvCxnSpPr/>
          <p:nvPr/>
        </p:nvCxnSpPr>
        <p:spPr bwMode="auto">
          <a:xfrm rot="16200000" flipV="1">
            <a:off x="5676900" y="2781300"/>
            <a:ext cx="1752600" cy="1676400"/>
          </a:xfrm>
          <a:prstGeom prst="curvedConnector3">
            <a:avLst>
              <a:gd name="adj1" fmla="val 102174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get through </a:t>
            </a:r>
            <a:r>
              <a:rPr lang="en-US" dirty="0" err="1" smtClean="0"/>
              <a:t>oop’s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286000" y="2286000"/>
            <a:ext cx="5410200" cy="3124200"/>
            <a:chOff x="2286000" y="2286000"/>
            <a:chExt cx="5410200" cy="3124200"/>
          </a:xfrm>
        </p:grpSpPr>
        <p:sp>
          <p:nvSpPr>
            <p:cNvPr id="4" name="Oval 3"/>
            <p:cNvSpPr/>
            <p:nvPr/>
          </p:nvSpPr>
          <p:spPr bwMode="auto">
            <a:xfrm>
              <a:off x="2590800" y="2286000"/>
              <a:ext cx="5105400" cy="3124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                 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Object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34000" y="3429000"/>
              <a:ext cx="1981200" cy="10668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Private Data</a:t>
              </a:r>
            </a:p>
          </p:txBody>
        </p:sp>
        <p:cxnSp>
          <p:nvCxnSpPr>
            <p:cNvPr id="9" name="Curved Connector 8"/>
            <p:cNvCxnSpPr>
              <a:stCxn id="7" idx="3"/>
            </p:cNvCxnSpPr>
            <p:nvPr/>
          </p:nvCxnSpPr>
          <p:spPr bwMode="auto">
            <a:xfrm>
              <a:off x="3733800" y="3238500"/>
              <a:ext cx="1828800" cy="381000"/>
            </a:xfrm>
            <a:prstGeom prst="curvedConnector3">
              <a:avLst>
                <a:gd name="adj1" fmla="val 87692"/>
              </a:avLst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Curved Connector 13"/>
            <p:cNvCxnSpPr>
              <a:stCxn id="6" idx="3"/>
              <a:endCxn id="5" idx="2"/>
            </p:cNvCxnSpPr>
            <p:nvPr/>
          </p:nvCxnSpPr>
          <p:spPr bwMode="auto">
            <a:xfrm flipV="1">
              <a:off x="3733800" y="3962400"/>
              <a:ext cx="1600200" cy="419100"/>
            </a:xfrm>
            <a:prstGeom prst="curvedConnector3">
              <a:avLst>
                <a:gd name="adj1" fmla="val 71978"/>
              </a:avLst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2286000" y="2971800"/>
              <a:ext cx="14478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Method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86000" y="4114800"/>
              <a:ext cx="14478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Method</a:t>
              </a:r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OOP’S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Encapsulation.</a:t>
            </a:r>
          </a:p>
          <a:p>
            <a:r>
              <a:rPr lang="en-US" dirty="0" smtClean="0"/>
              <a:t>Abstraction.</a:t>
            </a:r>
          </a:p>
          <a:p>
            <a:r>
              <a:rPr lang="en-US" dirty="0" smtClean="0"/>
              <a:t>Polymorphism.</a:t>
            </a:r>
          </a:p>
          <a:p>
            <a:r>
              <a:rPr lang="en-US" dirty="0" smtClean="0"/>
              <a:t>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OOP’s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2362200" cy="1752600"/>
          </a:xfrm>
        </p:spPr>
        <p:txBody>
          <a:bodyPr/>
          <a:lstStyle/>
          <a:p>
            <a:r>
              <a:rPr lang="en-US" dirty="0" smtClean="0"/>
              <a:t>Class    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71600" y="1828800"/>
            <a:ext cx="6781800" cy="2133600"/>
            <a:chOff x="1295400" y="1981200"/>
            <a:chExt cx="6781800" cy="2133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6248400" y="2971800"/>
              <a:ext cx="13716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Hello.class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295400" y="1981200"/>
              <a:ext cx="6781800" cy="2133600"/>
              <a:chOff x="838200" y="3352800"/>
              <a:chExt cx="6781800" cy="21336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838200" y="3352800"/>
                <a:ext cx="6781800" cy="21336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                                             JDK</a:t>
                </a:r>
                <a:b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1066800" y="4343400"/>
                <a:ext cx="1371600" cy="4572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Hello.java</a:t>
                </a:r>
              </a:p>
            </p:txBody>
          </p:sp>
          <p:sp>
            <p:nvSpPr>
              <p:cNvPr id="8" name="Hexagon 7"/>
              <p:cNvSpPr/>
              <p:nvPr/>
            </p:nvSpPr>
            <p:spPr bwMode="auto">
              <a:xfrm>
                <a:off x="3200400" y="3962400"/>
                <a:ext cx="1828800" cy="1219200"/>
              </a:xfrm>
              <a:prstGeom prst="hexagon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Java</a:t>
                </a:r>
                <a:b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Compiler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2438400" y="4572000"/>
                <a:ext cx="762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5029200" y="4572000"/>
                <a:ext cx="7620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24" name="Group 23"/>
          <p:cNvGrpSpPr/>
          <p:nvPr/>
        </p:nvGrpSpPr>
        <p:grpSpPr>
          <a:xfrm>
            <a:off x="1371600" y="4191000"/>
            <a:ext cx="6705600" cy="1676400"/>
            <a:chOff x="1371600" y="4191000"/>
            <a:chExt cx="6705600" cy="16764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371600" y="4191000"/>
              <a:ext cx="6705600" cy="1676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                                            JRE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600200" y="4800600"/>
              <a:ext cx="1295400" cy="381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Hello.class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Cube 17"/>
            <p:cNvSpPr/>
            <p:nvPr/>
          </p:nvSpPr>
          <p:spPr bwMode="auto">
            <a:xfrm>
              <a:off x="3581400" y="4572000"/>
              <a:ext cx="2057400" cy="990600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Java </a:t>
              </a:r>
              <a:b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Interpreter</a:t>
              </a:r>
            </a:p>
          </p:txBody>
        </p:sp>
        <p:sp>
          <p:nvSpPr>
            <p:cNvPr id="19" name="Vertical Scroll 18"/>
            <p:cNvSpPr/>
            <p:nvPr/>
          </p:nvSpPr>
          <p:spPr bwMode="auto">
            <a:xfrm>
              <a:off x="6553200" y="4572000"/>
              <a:ext cx="1219200" cy="1066800"/>
            </a:xfrm>
            <a:prstGeom prst="verticalScroll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</a:rPr>
                <a:t>Output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Straight Arrow Connector 20"/>
            <p:cNvCxnSpPr>
              <a:stCxn id="17" idx="3"/>
            </p:cNvCxnSpPr>
            <p:nvPr/>
          </p:nvCxnSpPr>
          <p:spPr bwMode="auto">
            <a:xfrm flipV="1">
              <a:off x="2895600" y="4953000"/>
              <a:ext cx="685800" cy="381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5"/>
            </p:cNvCxnSpPr>
            <p:nvPr/>
          </p:nvCxnSpPr>
          <p:spPr bwMode="auto">
            <a:xfrm>
              <a:off x="5638800" y="4943475"/>
              <a:ext cx="1066800" cy="95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E489-7B85-4D6F-9AD6-00187E6C9A0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Ashish Bansal (9654-144814) ashish.bansal@mkjit-solutions.com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0203789">
  <a:themeElements>
    <a:clrScheme name="Office Theme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10203789</Template>
  <TotalTime>515</TotalTime>
  <Words>1188</Words>
  <Application>Microsoft Office PowerPoint</Application>
  <PresentationFormat>On-screen Show (4:3)</PresentationFormat>
  <Paragraphs>483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10203789</vt:lpstr>
      <vt:lpstr>                 Core Java </vt:lpstr>
      <vt:lpstr>Prepare Your Machine</vt:lpstr>
      <vt:lpstr>Why Java? </vt:lpstr>
      <vt:lpstr>Why we need Object oriented approach?</vt:lpstr>
      <vt:lpstr>What we are not getting in procedural programming?</vt:lpstr>
      <vt:lpstr>What we get through oop’s</vt:lpstr>
      <vt:lpstr>Features of OOP’S</vt:lpstr>
      <vt:lpstr>Basic Components Of OOP’s </vt:lpstr>
      <vt:lpstr>Getting Started</vt:lpstr>
      <vt:lpstr>Class Structure </vt:lpstr>
      <vt:lpstr>Making of Class</vt:lpstr>
      <vt:lpstr>Primitive Data Type’s In Java </vt:lpstr>
      <vt:lpstr>Java output statement</vt:lpstr>
      <vt:lpstr>Operators in Java </vt:lpstr>
      <vt:lpstr>Conditional Statement</vt:lpstr>
      <vt:lpstr>if –else and nested block</vt:lpstr>
      <vt:lpstr>Continue..</vt:lpstr>
      <vt:lpstr>Switch case</vt:lpstr>
      <vt:lpstr>Conditional and Ternary operator</vt:lpstr>
      <vt:lpstr>Other Operator’s</vt:lpstr>
      <vt:lpstr>Loops</vt:lpstr>
      <vt:lpstr>do..while loop</vt:lpstr>
      <vt:lpstr>while</vt:lpstr>
      <vt:lpstr>For loop</vt:lpstr>
      <vt:lpstr>Exercise In Loops</vt:lpstr>
      <vt:lpstr>Arrays</vt:lpstr>
      <vt:lpstr>One Dimensional Arrays </vt:lpstr>
      <vt:lpstr>Multi Dimensional Array</vt:lpstr>
      <vt:lpstr>Enhanced for loop</vt:lpstr>
      <vt:lpstr>Methods</vt:lpstr>
      <vt:lpstr>Slide 31</vt:lpstr>
      <vt:lpstr>Slide 32</vt:lpstr>
      <vt:lpstr>Method Overloading</vt:lpstr>
      <vt:lpstr>Varargs</vt:lpstr>
      <vt:lpstr>Formatted Output</vt:lpstr>
      <vt:lpstr>Slide 36</vt:lpstr>
      <vt:lpstr>END of The Basic Java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Core Java </dc:title>
  <dc:creator>ashish</dc:creator>
  <cp:lastModifiedBy>Bansals</cp:lastModifiedBy>
  <cp:revision>117</cp:revision>
  <dcterms:created xsi:type="dcterms:W3CDTF">2014-08-12T14:46:33Z</dcterms:created>
  <dcterms:modified xsi:type="dcterms:W3CDTF">2015-07-09T17:20:14Z</dcterms:modified>
</cp:coreProperties>
</file>