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261" r:id="rId3"/>
    <p:sldId id="257" r:id="rId4"/>
    <p:sldId id="258" r:id="rId5"/>
    <p:sldId id="259" r:id="rId6"/>
    <p:sldId id="276" r:id="rId7"/>
    <p:sldId id="260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302" r:id="rId17"/>
    <p:sldId id="303" r:id="rId18"/>
    <p:sldId id="304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8297137D-E8B8-4AA6-A7B2-A49520F585A0}" type="datetime1">
              <a:rPr lang="en-US" smtClean="0"/>
              <a:t>3/21/2015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75BE38-596F-4735-B4C8-5FCB43C65895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4C6D55-0E5E-4D0D-A0F3-EB4B469E049A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D050C4-98B9-4BD6-9954-1B10045C9DA8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DD1FF-82B7-4EE0-A58D-7DFF0E714CBD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19D80-06DF-44CB-9681-B00A021D2932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33A8B8-54F9-4328-9B22-81D266F124A1}" type="datetime1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7A200-FB01-4C29-9E30-9C6FF0FB73DB}" type="datetime1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52F11-3B50-4B4F-B2C4-980054240046}" type="datetime1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7B4F26-ED33-4F16-8A16-15FF05D7706B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448D34-1194-4D54-92D8-0E34771A28A6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CE56EF6-CAC4-459A-A9BE-DA145BDA251F}" type="datetime1">
              <a:rPr lang="en-US" smtClean="0"/>
              <a:t>3/21/2015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                          	</a:t>
            </a:r>
            <a:r>
              <a:rPr lang="en-US" smtClean="0"/>
              <a:t>             Threads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473075"/>
          </a:xfrm>
        </p:spPr>
        <p:txBody>
          <a:bodyPr/>
          <a:lstStyle/>
          <a:p>
            <a:r>
              <a:rPr lang="en-US" sz="3200" dirty="0" smtClean="0"/>
              <a:t>Creation of thread by </a:t>
            </a:r>
            <a:r>
              <a:rPr lang="en-US" sz="3200" dirty="0" err="1" smtClean="0"/>
              <a:t>Runnable</a:t>
            </a:r>
            <a:r>
              <a:rPr lang="en-US" sz="3200" dirty="0" smtClean="0"/>
              <a:t> interface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implenets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Runnable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}//end class</a:t>
            </a:r>
          </a:p>
          <a:p>
            <a:r>
              <a:rPr lang="en-US" dirty="0" smtClean="0"/>
              <a:t>------------------------------------------------------------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static void main(String [ 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{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   </a:t>
            </a:r>
            <a:r>
              <a:rPr lang="en-US" b="1" dirty="0" err="1" smtClean="0">
                <a:solidFill>
                  <a:srgbClr val="FFC000"/>
                </a:solidFill>
              </a:rPr>
              <a:t>MyThread</a:t>
            </a:r>
            <a:r>
              <a:rPr lang="en-US" b="1" dirty="0" smtClean="0">
                <a:solidFill>
                  <a:srgbClr val="FFC000"/>
                </a:solidFill>
              </a:rPr>
              <a:t>  </a:t>
            </a:r>
            <a:r>
              <a:rPr lang="en-US" b="1" dirty="0" err="1" smtClean="0">
                <a:solidFill>
                  <a:srgbClr val="FFC000"/>
                </a:solidFill>
              </a:rPr>
              <a:t>mt</a:t>
            </a:r>
            <a:r>
              <a:rPr lang="en-US" b="1" dirty="0" smtClean="0">
                <a:solidFill>
                  <a:srgbClr val="FFC000"/>
                </a:solidFill>
              </a:rPr>
              <a:t>  = new </a:t>
            </a:r>
            <a:r>
              <a:rPr lang="en-US" b="1" dirty="0" err="1" smtClean="0">
                <a:solidFill>
                  <a:srgbClr val="FFC000"/>
                </a:solidFill>
              </a:rPr>
              <a:t>MyThread</a:t>
            </a:r>
            <a:r>
              <a:rPr lang="en-US" b="1" dirty="0" smtClean="0">
                <a:solidFill>
                  <a:srgbClr val="FFC000"/>
                </a:solidFill>
              </a:rPr>
              <a:t>();  // </a:t>
            </a:r>
            <a:r>
              <a:rPr lang="en-US" b="1" dirty="0" err="1" smtClean="0">
                <a:solidFill>
                  <a:srgbClr val="FFC000"/>
                </a:solidFill>
              </a:rPr>
              <a:t>Runnable</a:t>
            </a:r>
            <a:r>
              <a:rPr lang="en-US" b="1" dirty="0" smtClean="0">
                <a:solidFill>
                  <a:srgbClr val="FFC000"/>
                </a:solidFill>
              </a:rPr>
              <a:t> Instance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    Thread t = new Thread(</a:t>
            </a:r>
            <a:r>
              <a:rPr lang="en-US" b="1" dirty="0" err="1" smtClean="0">
                <a:solidFill>
                  <a:srgbClr val="FFC000"/>
                </a:solidFill>
              </a:rPr>
              <a:t>mt</a:t>
            </a:r>
            <a:r>
              <a:rPr lang="en-US" b="1" dirty="0" smtClean="0">
                <a:solidFill>
                  <a:srgbClr val="FFC000"/>
                </a:solidFill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   }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76400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run()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thread execution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05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854075"/>
          </a:xfrm>
        </p:spPr>
        <p:txBody>
          <a:bodyPr/>
          <a:lstStyle/>
          <a:p>
            <a:r>
              <a:rPr lang="en-US" dirty="0" smtClean="0"/>
              <a:t>The Addition Thread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39934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AdditionClass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doAddition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[]numbers)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r>
              <a:rPr lang="en-US" dirty="0" smtClean="0"/>
              <a:t>            for(</a:t>
            </a:r>
            <a:r>
              <a:rPr lang="en-US" dirty="0" err="1" smtClean="0"/>
              <a:t>int</a:t>
            </a:r>
            <a:r>
              <a:rPr lang="en-US" dirty="0" smtClean="0"/>
              <a:t> num : numbers)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sum += num;</a:t>
            </a:r>
          </a:p>
          <a:p>
            <a:r>
              <a:rPr lang="en-US" dirty="0" smtClean="0"/>
              <a:t>            }	</a:t>
            </a:r>
          </a:p>
          <a:p>
            <a:r>
              <a:rPr lang="en-US" dirty="0" smtClean="0"/>
              <a:t>            return sum;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143000"/>
            <a:ext cx="449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class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implements 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Runnable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FFC000"/>
                </a:solidFill>
              </a:rPr>
              <a:t>AdditionClass</a:t>
            </a:r>
            <a:r>
              <a:rPr lang="en-US" b="1" dirty="0" smtClean="0">
                <a:solidFill>
                  <a:srgbClr val="FFC000"/>
                </a:solidFill>
              </a:rPr>
              <a:t>  ac;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[ ] numbers;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MyThread</a:t>
            </a:r>
            <a:r>
              <a:rPr lang="en-US" dirty="0" smtClean="0"/>
              <a:t>(</a:t>
            </a:r>
            <a:r>
              <a:rPr lang="en-US" dirty="0" err="1" smtClean="0"/>
              <a:t>AdditionClass</a:t>
            </a:r>
            <a:r>
              <a:rPr lang="en-US" dirty="0" smtClean="0"/>
              <a:t> ac, </a:t>
            </a:r>
            <a:r>
              <a:rPr lang="en-US" dirty="0" err="1" smtClean="0"/>
              <a:t>int</a:t>
            </a:r>
            <a:r>
              <a:rPr lang="en-US" dirty="0" smtClean="0"/>
              <a:t> [ ]          	numbers)</a:t>
            </a:r>
          </a:p>
          <a:p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	this.ac = ac;</a:t>
            </a:r>
          </a:p>
          <a:p>
            <a:r>
              <a:rPr lang="en-US" dirty="0" smtClean="0"/>
              <a:t>	this. numbers = numbers;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public void run()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sum = </a:t>
            </a:r>
            <a:r>
              <a:rPr lang="en-US" b="1" dirty="0" err="1" smtClean="0">
                <a:solidFill>
                  <a:srgbClr val="FFC000"/>
                </a:solidFill>
              </a:rPr>
              <a:t>ac.doAddition</a:t>
            </a:r>
            <a:r>
              <a:rPr lang="en-US" b="1" dirty="0" smtClean="0">
                <a:solidFill>
                  <a:srgbClr val="FFC000"/>
                </a:solidFill>
              </a:rPr>
              <a:t>( numbers 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}// end class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267200" y="1219200"/>
            <a:ext cx="0" cy="449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ular Callout 10"/>
          <p:cNvSpPr/>
          <p:nvPr/>
        </p:nvSpPr>
        <p:spPr bwMode="auto">
          <a:xfrm>
            <a:off x="1524000" y="4648200"/>
            <a:ext cx="2514600" cy="1295400"/>
          </a:xfrm>
          <a:prstGeom prst="wedgeRectCallout">
            <a:avLst>
              <a:gd name="adj1" fmla="val 6859"/>
              <a:gd name="adj2" fmla="val -172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This class is a resource which our thread going to use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04800" y="1066800"/>
            <a:ext cx="845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854075"/>
          </a:xfrm>
        </p:spPr>
        <p:txBody>
          <a:bodyPr/>
          <a:lstStyle/>
          <a:p>
            <a:r>
              <a:rPr lang="en-US" dirty="0" smtClean="0"/>
              <a:t>The Addition Thread… continue                    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04800" y="1066800"/>
            <a:ext cx="845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219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Creating and starting a thread  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9812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class </a:t>
            </a:r>
            <a:r>
              <a:rPr lang="en-US" dirty="0" err="1" smtClean="0"/>
              <a:t>MathRunner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 [ ] 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AdditionClass</a:t>
            </a:r>
            <a:r>
              <a:rPr lang="en-US" dirty="0" smtClean="0">
                <a:solidFill>
                  <a:srgbClr val="FF0000"/>
                </a:solidFill>
              </a:rPr>
              <a:t>  ac = new </a:t>
            </a:r>
            <a:r>
              <a:rPr lang="en-US" dirty="0" err="1" smtClean="0">
                <a:solidFill>
                  <a:srgbClr val="FF0000"/>
                </a:solidFill>
              </a:rPr>
              <a:t>additionClass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numbers[ ] = { 10, 20 , 30 , 40 };   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//  creation of resource 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MyThread</a:t>
            </a:r>
            <a:r>
              <a:rPr lang="en-US" dirty="0" smtClean="0"/>
              <a:t>  </a:t>
            </a:r>
            <a:r>
              <a:rPr lang="en-US" dirty="0" err="1" smtClean="0"/>
              <a:t>mt</a:t>
            </a:r>
            <a:r>
              <a:rPr lang="en-US" dirty="0" smtClean="0"/>
              <a:t> = new </a:t>
            </a:r>
            <a:r>
              <a:rPr lang="en-US" dirty="0" err="1" smtClean="0"/>
              <a:t>MyThread</a:t>
            </a:r>
            <a:r>
              <a:rPr lang="en-US" dirty="0" smtClean="0"/>
              <a:t>(</a:t>
            </a:r>
            <a:r>
              <a:rPr lang="en-US" dirty="0" err="1" smtClean="0"/>
              <a:t>ac,numbers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  // creation of </a:t>
            </a:r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runnable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instance </a:t>
            </a:r>
          </a:p>
          <a:p>
            <a:r>
              <a:rPr lang="en-US" dirty="0" smtClean="0"/>
              <a:t>            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Thread  t = new Thread ( </a:t>
            </a:r>
            <a:r>
              <a:rPr lang="en-US" dirty="0" err="1" smtClean="0">
                <a:solidFill>
                  <a:srgbClr val="FFFF00"/>
                </a:solidFill>
              </a:rPr>
              <a:t>mt</a:t>
            </a:r>
            <a:r>
              <a:rPr lang="en-US" dirty="0" smtClean="0">
                <a:solidFill>
                  <a:srgbClr val="FFFF00"/>
                </a:solidFill>
              </a:rPr>
              <a:t> );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 t. start();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// creation and starting of Thread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    }// end main</a:t>
            </a:r>
          </a:p>
          <a:p>
            <a:r>
              <a:rPr lang="en-US" dirty="0" smtClean="0"/>
              <a:t>}//end class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Mathod’s</a:t>
            </a:r>
            <a:r>
              <a:rPr lang="en-US" dirty="0" smtClean="0"/>
              <a:t> of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sleep(long milliseconds);</a:t>
            </a:r>
          </a:p>
          <a:p>
            <a:r>
              <a:rPr lang="en-US" dirty="0" smtClean="0"/>
              <a:t>yield();</a:t>
            </a:r>
          </a:p>
          <a:p>
            <a:r>
              <a:rPr lang="en-US" dirty="0" smtClean="0"/>
              <a:t>join();</a:t>
            </a:r>
            <a:endParaRPr lang="en-US" b="1" dirty="0" smtClean="0"/>
          </a:p>
          <a:p>
            <a:r>
              <a:rPr lang="en-US" dirty="0" err="1" smtClean="0"/>
              <a:t>getCurrentThread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getName</a:t>
            </a:r>
            <a:r>
              <a:rPr lang="en-US" dirty="0" smtClean="0"/>
              <a:t>(); &amp; </a:t>
            </a:r>
            <a:r>
              <a:rPr lang="en-US" dirty="0" err="1" smtClean="0"/>
              <a:t>setName</a:t>
            </a:r>
            <a:r>
              <a:rPr lang="en-US" dirty="0" smtClean="0"/>
              <a:t>(name);</a:t>
            </a:r>
          </a:p>
          <a:p>
            <a:r>
              <a:rPr lang="en-US" dirty="0" err="1" smtClean="0"/>
              <a:t>getPriority</a:t>
            </a:r>
            <a:r>
              <a:rPr lang="en-US" dirty="0" smtClean="0"/>
              <a:t>(); &amp; </a:t>
            </a:r>
            <a:r>
              <a:rPr lang="en-US" dirty="0" err="1" smtClean="0"/>
              <a:t>setPriority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77875"/>
          </a:xfrm>
        </p:spPr>
        <p:txBody>
          <a:bodyPr/>
          <a:lstStyle/>
          <a:p>
            <a:r>
              <a:rPr lang="en-US" dirty="0" smtClean="0"/>
              <a:t>sleep()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1828800"/>
          </a:xfrm>
        </p:spPr>
        <p:txBody>
          <a:bodyPr/>
          <a:lstStyle/>
          <a:p>
            <a:r>
              <a:rPr lang="en-US" sz="2400" dirty="0" smtClean="0"/>
              <a:t>Sleep is a static method of Thread class</a:t>
            </a:r>
          </a:p>
          <a:p>
            <a:r>
              <a:rPr lang="en-US" sz="2400" dirty="0" smtClean="0"/>
              <a:t>Takes long parameter as millisecond.</a:t>
            </a:r>
          </a:p>
          <a:p>
            <a:r>
              <a:rPr lang="en-US" sz="2400" dirty="0" smtClean="0"/>
              <a:t>Throws interrupted exception </a:t>
            </a:r>
          </a:p>
          <a:p>
            <a:r>
              <a:rPr lang="en-US" sz="2400" dirty="0" smtClean="0"/>
              <a:t>It causes the thread to sleep for specified time. (millisecond)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819400"/>
            <a:ext cx="66479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try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 // some code 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Thread.sleep</a:t>
            </a:r>
            <a:r>
              <a:rPr lang="en-US" dirty="0" smtClean="0"/>
              <a:t>(1000); // thread sleep for 1 second 	</a:t>
            </a:r>
          </a:p>
          <a:p>
            <a:r>
              <a:rPr lang="en-US" dirty="0" smtClean="0"/>
              <a:t>	 </a:t>
            </a:r>
          </a:p>
          <a:p>
            <a:r>
              <a:rPr lang="en-US" dirty="0" smtClean="0"/>
              <a:t> 	// some code 	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catch(</a:t>
            </a:r>
            <a:r>
              <a:rPr lang="en-US" dirty="0" err="1" smtClean="0"/>
              <a:t>InterruptedException</a:t>
            </a:r>
            <a:r>
              <a:rPr lang="en-US" dirty="0" smtClean="0"/>
              <a:t>  ex)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 ex 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549275"/>
          </a:xfrm>
        </p:spPr>
        <p:txBody>
          <a:bodyPr/>
          <a:lstStyle/>
          <a:p>
            <a:r>
              <a:rPr lang="en-US" dirty="0" smtClean="0"/>
              <a:t>Working with multiple threads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extends Threads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void run(){</a:t>
            </a:r>
          </a:p>
          <a:p>
            <a:r>
              <a:rPr lang="en-US" dirty="0" smtClean="0"/>
              <a:t>       for(</a:t>
            </a:r>
            <a:r>
              <a:rPr lang="en-US" dirty="0" err="1" smtClean="0"/>
              <a:t>int</a:t>
            </a:r>
            <a:r>
              <a:rPr lang="en-US" dirty="0" smtClean="0"/>
              <a:t> x = 0; x&lt; 10; x++){</a:t>
            </a:r>
          </a:p>
          <a:p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           try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Thread.sleep</a:t>
            </a:r>
            <a:r>
              <a:rPr lang="en-US" dirty="0" smtClean="0"/>
              <a:t>(200);         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    catch(Exception e){}  				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}//end thread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295400"/>
            <a:ext cx="4410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MainClass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MyThread</a:t>
            </a:r>
            <a:r>
              <a:rPr lang="en-US" dirty="0" smtClean="0"/>
              <a:t> t1 = new </a:t>
            </a:r>
            <a:r>
              <a:rPr lang="en-US" dirty="0" err="1" smtClean="0"/>
              <a:t>MyThread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t1.start();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MyThread</a:t>
            </a:r>
            <a:r>
              <a:rPr lang="en-US" dirty="0" smtClean="0"/>
              <a:t> t2 = new </a:t>
            </a:r>
            <a:r>
              <a:rPr lang="en-US" dirty="0" err="1" smtClean="0"/>
              <a:t>MyThread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t2.start();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67200" y="990600"/>
            <a:ext cx="0" cy="495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72000" y="4724400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 case of Multi threading we cannot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predict the exact output, it’s a thread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scheduler  who decides which thread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to execute.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interruption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i="1" dirty="0" smtClean="0"/>
              <a:t>interrupt</a:t>
            </a:r>
            <a:r>
              <a:rPr lang="en-US" dirty="0" smtClean="0"/>
              <a:t> is an indication to a thread that it should stop what it is doing and do something </a:t>
            </a:r>
            <a:r>
              <a:rPr lang="en-US" dirty="0" smtClean="0"/>
              <a:t>else.</a:t>
            </a:r>
          </a:p>
          <a:p>
            <a:r>
              <a:rPr lang="en-US" dirty="0" smtClean="0"/>
              <a:t>It's up to the programmer to decide exactly how a thread responds to an interrupt, but </a:t>
            </a:r>
            <a:r>
              <a:rPr lang="en-US" dirty="0" smtClean="0"/>
              <a:t>  commonly it is used for </a:t>
            </a:r>
            <a:r>
              <a:rPr lang="en-US" dirty="0" smtClean="0"/>
              <a:t>the thread to </a:t>
            </a:r>
            <a:r>
              <a:rPr lang="en-US" dirty="0" smtClean="0"/>
              <a:t>terminate.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 smtClean="0"/>
              <a:t>The Code..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Code for First Thread</a:t>
            </a:r>
          </a:p>
          <a:p>
            <a:r>
              <a:rPr lang="en-US" b="1" dirty="0" smtClean="0"/>
              <a:t>public </a:t>
            </a:r>
            <a:r>
              <a:rPr lang="en-US" b="1" dirty="0" smtClean="0"/>
              <a:t>void run()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smtClean="0"/>
              <a:t>flag = </a:t>
            </a:r>
            <a:r>
              <a:rPr lang="en-US" b="1" dirty="0" err="1" smtClean="0"/>
              <a:t>Thread.</a:t>
            </a:r>
            <a:r>
              <a:rPr lang="en-US" b="1" i="1" dirty="0" err="1" smtClean="0"/>
              <a:t>interrupted</a:t>
            </a:r>
            <a:r>
              <a:rPr lang="en-US" b="1" i="1" dirty="0" smtClean="0"/>
              <a:t>();</a:t>
            </a:r>
          </a:p>
          <a:p>
            <a:r>
              <a:rPr lang="en-US" b="1" dirty="0" smtClean="0"/>
              <a:t>	while</a:t>
            </a:r>
            <a:r>
              <a:rPr lang="en-US" b="1" dirty="0" smtClean="0"/>
              <a:t>(!flag)</a:t>
            </a:r>
          </a:p>
          <a:p>
            <a:pPr lvl="2"/>
            <a:r>
              <a:rPr lang="en-US" dirty="0" smtClean="0"/>
              <a:t>{</a:t>
            </a:r>
          </a:p>
          <a:p>
            <a:r>
              <a:rPr lang="en-US" dirty="0" smtClean="0"/>
              <a:t>		t</a:t>
            </a:r>
            <a:r>
              <a:rPr lang="en-US" b="1" dirty="0" smtClean="0"/>
              <a:t>ry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Thread.</a:t>
            </a:r>
            <a:r>
              <a:rPr lang="en-US" i="1" dirty="0" err="1" smtClean="0"/>
              <a:t>sleep</a:t>
            </a:r>
            <a:r>
              <a:rPr lang="en-US" i="1" dirty="0" smtClean="0"/>
              <a:t>(8000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 </a:t>
            </a:r>
            <a:r>
              <a:rPr lang="en-US" i="1" dirty="0" smtClean="0"/>
              <a:t>Wait Over ");</a:t>
            </a:r>
            <a:endParaRPr lang="en-US" i="1" dirty="0" smtClean="0"/>
          </a:p>
          <a:p>
            <a:r>
              <a:rPr lang="en-US" dirty="0" smtClean="0"/>
              <a:t>		} </a:t>
            </a:r>
            <a:endParaRPr lang="en-US" dirty="0" smtClean="0"/>
          </a:p>
          <a:p>
            <a:r>
              <a:rPr lang="en-US" b="1" dirty="0" smtClean="0"/>
              <a:t>		catch </a:t>
            </a:r>
            <a:r>
              <a:rPr lang="en-US" b="1" dirty="0" smtClean="0"/>
              <a:t>(</a:t>
            </a:r>
            <a:r>
              <a:rPr lang="en-US" b="1" dirty="0" err="1" smtClean="0"/>
              <a:t>InterruptedException</a:t>
            </a:r>
            <a:r>
              <a:rPr lang="en-US" b="1" dirty="0" smtClean="0"/>
              <a:t> e) {</a:t>
            </a:r>
          </a:p>
          <a:p>
            <a:r>
              <a:rPr lang="en-US" b="1" dirty="0" smtClean="0"/>
              <a:t>			</a:t>
            </a:r>
            <a:r>
              <a:rPr lang="en-US" b="1" dirty="0" smtClean="0">
                <a:solidFill>
                  <a:srgbClr val="FFC000"/>
                </a:solidFill>
              </a:rPr>
              <a:t>break</a:t>
            </a:r>
            <a:r>
              <a:rPr lang="en-US" b="1" dirty="0" smtClean="0">
                <a:solidFill>
                  <a:srgbClr val="FFC000"/>
                </a:solidFill>
              </a:rPr>
              <a:t>;</a:t>
            </a:r>
          </a:p>
          <a:p>
            <a:r>
              <a:rPr lang="en-US" dirty="0" smtClean="0"/>
              <a:t>		}// </a:t>
            </a:r>
            <a:r>
              <a:rPr lang="en-US" dirty="0" smtClean="0"/>
              <a:t>end catch</a:t>
            </a:r>
          </a:p>
          <a:p>
            <a:r>
              <a:rPr lang="en-US" dirty="0" smtClean="0"/>
              <a:t>	}// </a:t>
            </a:r>
            <a:r>
              <a:rPr lang="en-US" dirty="0" smtClean="0"/>
              <a:t>end while</a:t>
            </a:r>
          </a:p>
          <a:p>
            <a:r>
              <a:rPr lang="en-US" dirty="0" smtClean="0"/>
              <a:t>}// end run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854075"/>
          </a:xfrm>
        </p:spPr>
        <p:txBody>
          <a:bodyPr/>
          <a:lstStyle/>
          <a:p>
            <a:r>
              <a:rPr lang="en-US" dirty="0" smtClean="0"/>
              <a:t>Code for Another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7086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public void run()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smtClean="0"/>
              <a:t>Scanner sc = </a:t>
            </a:r>
            <a:r>
              <a:rPr lang="en-US" sz="2000" b="1" dirty="0" smtClean="0"/>
              <a:t>new Scanner(</a:t>
            </a:r>
            <a:r>
              <a:rPr lang="en-US" sz="2000" b="1" dirty="0" err="1" smtClean="0"/>
              <a:t>System.</a:t>
            </a:r>
            <a:r>
              <a:rPr lang="en-US" sz="2000" b="1" i="1" dirty="0" err="1" smtClean="0"/>
              <a:t>in</a:t>
            </a:r>
            <a:r>
              <a:rPr lang="en-US" sz="2000" b="1" i="1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 smtClean="0"/>
              <a:t>(“ Enter The Input");</a:t>
            </a:r>
          </a:p>
          <a:p>
            <a:r>
              <a:rPr lang="en-US" sz="2000" dirty="0" smtClean="0"/>
              <a:t>	String </a:t>
            </a:r>
            <a:r>
              <a:rPr lang="en-US" sz="2000" dirty="0" smtClean="0"/>
              <a:t>s= </a:t>
            </a:r>
            <a:r>
              <a:rPr lang="en-US" sz="2000" dirty="0" err="1" smtClean="0"/>
              <a:t>sc.nextLine</a:t>
            </a:r>
            <a:r>
              <a:rPr lang="en-US" sz="2000" dirty="0" smtClean="0"/>
              <a:t>();</a:t>
            </a:r>
          </a:p>
          <a:p>
            <a:endParaRPr lang="en-US" sz="2000" dirty="0" smtClean="0"/>
          </a:p>
          <a:p>
            <a:r>
              <a:rPr lang="en-US" sz="2000" b="1" dirty="0" smtClean="0"/>
              <a:t>	if(s</a:t>
            </a:r>
            <a:r>
              <a:rPr lang="en-US" sz="2000" b="1" dirty="0" smtClean="0"/>
              <a:t>!=null)</a:t>
            </a:r>
          </a:p>
          <a:p>
            <a:r>
              <a:rPr lang="en-US" sz="2000" dirty="0" smtClean="0"/>
              <a:t>	{</a:t>
            </a:r>
            <a:endParaRPr lang="en-US" sz="2000" dirty="0" smtClean="0"/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firstThread.interrupt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	}// </a:t>
            </a:r>
            <a:r>
              <a:rPr lang="en-US" sz="2000" dirty="0" smtClean="0"/>
              <a:t>end if </a:t>
            </a:r>
          </a:p>
          <a:p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01675"/>
          </a:xfrm>
        </p:spPr>
        <p:txBody>
          <a:bodyPr/>
          <a:lstStyle/>
          <a:p>
            <a:r>
              <a:rPr lang="en-US" dirty="0" smtClean="0"/>
              <a:t>Daemon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2133600"/>
          </a:xfrm>
        </p:spPr>
        <p:txBody>
          <a:bodyPr/>
          <a:lstStyle/>
          <a:p>
            <a:r>
              <a:rPr lang="en-US" dirty="0" smtClean="0"/>
              <a:t>Daemon Threads run in the background and perform the background task.</a:t>
            </a:r>
          </a:p>
          <a:p>
            <a:r>
              <a:rPr lang="en-US" dirty="0" smtClean="0"/>
              <a:t>Generally daemon threads are low priority threads.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3276600"/>
            <a:ext cx="4224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MyThread</a:t>
            </a:r>
            <a:r>
              <a:rPr lang="en-US" dirty="0" smtClean="0"/>
              <a:t> t = new </a:t>
            </a:r>
            <a:r>
              <a:rPr lang="en-US" dirty="0" err="1" smtClean="0"/>
              <a:t>MyThread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t.setDaemon</a:t>
            </a:r>
            <a:r>
              <a:rPr lang="en-US" dirty="0" smtClean="0"/>
              <a:t>( true 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t.start</a:t>
            </a:r>
            <a:r>
              <a:rPr lang="en-US" dirty="0" smtClean="0"/>
              <a:t>();		</a:t>
            </a:r>
          </a:p>
          <a:p>
            <a:r>
              <a:rPr lang="en-US" dirty="0" smtClean="0"/>
              <a:t>     }	</a:t>
            </a:r>
          </a:p>
          <a:p>
            <a:r>
              <a:rPr lang="en-US" dirty="0" smtClean="0"/>
              <a:t>}// 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38100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A thread is a light weight process.</a:t>
            </a:r>
          </a:p>
          <a:p>
            <a:r>
              <a:rPr lang="en-US" sz="2800" dirty="0" smtClean="0">
                <a:latin typeface="+mj-lt"/>
              </a:rPr>
              <a:t>Thread is the smallest unit of executable code that performs a particular task.</a:t>
            </a:r>
          </a:p>
          <a:p>
            <a:r>
              <a:rPr lang="en-US" sz="2800" dirty="0" smtClean="0">
                <a:latin typeface="+mj-lt"/>
              </a:rPr>
              <a:t>An application can be divided into multiple tasks and each task can be assigned to a thread.</a:t>
            </a:r>
          </a:p>
          <a:p>
            <a:r>
              <a:rPr lang="en-US" sz="2800" dirty="0" smtClean="0">
                <a:latin typeface="+mj-lt"/>
              </a:rPr>
              <a:t>Many threads executing simultaneously is termed as Multithreading.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yield() of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2743200"/>
          </a:xfrm>
        </p:spPr>
        <p:txBody>
          <a:bodyPr/>
          <a:lstStyle/>
          <a:p>
            <a:r>
              <a:rPr lang="en-US" dirty="0" smtClean="0"/>
              <a:t>Yield() method also a static method of Thread class.</a:t>
            </a:r>
          </a:p>
          <a:p>
            <a:r>
              <a:rPr lang="en-US" dirty="0" smtClean="0"/>
              <a:t>Yield() put the currently running thread into the </a:t>
            </a:r>
            <a:r>
              <a:rPr lang="en-US" dirty="0" err="1" smtClean="0"/>
              <a:t>runnable</a:t>
            </a:r>
            <a:r>
              <a:rPr lang="en-US" dirty="0" smtClean="0"/>
              <a:t> pool and restart the thread scheduler.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25475"/>
          </a:xfrm>
        </p:spPr>
        <p:txBody>
          <a:bodyPr/>
          <a:lstStyle/>
          <a:p>
            <a:r>
              <a:rPr lang="en-US" dirty="0" smtClean="0"/>
              <a:t>The Code…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1503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MyThread</a:t>
            </a:r>
            <a:r>
              <a:rPr lang="en-US" b="1" dirty="0" smtClean="0"/>
              <a:t> extends Thread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public void run()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String name = </a:t>
            </a:r>
            <a:r>
              <a:rPr lang="en-US" dirty="0" err="1" smtClean="0"/>
              <a:t>Thread.</a:t>
            </a:r>
            <a:r>
              <a:rPr lang="en-US" i="1" dirty="0" err="1" smtClean="0"/>
              <a:t>currentThread</a:t>
            </a:r>
            <a:r>
              <a:rPr lang="en-US" i="1" dirty="0" smtClean="0"/>
              <a:t>().</a:t>
            </a:r>
            <a:r>
              <a:rPr lang="en-US" i="1" dirty="0" err="1" smtClean="0"/>
              <a:t>getName</a:t>
            </a:r>
            <a:r>
              <a:rPr lang="en-US" i="1" dirty="0" smtClean="0"/>
              <a:t>();</a:t>
            </a:r>
          </a:p>
          <a:p>
            <a:r>
              <a:rPr lang="en-US" b="1" dirty="0" smtClean="0"/>
              <a:t>		</a:t>
            </a:r>
          </a:p>
          <a:p>
            <a:r>
              <a:rPr lang="en-US" b="1" dirty="0" smtClean="0"/>
              <a:t>		for(</a:t>
            </a:r>
            <a:r>
              <a:rPr lang="en-US" b="1" dirty="0" err="1" smtClean="0"/>
              <a:t>int</a:t>
            </a:r>
            <a:r>
              <a:rPr lang="en-US" b="1" dirty="0" smtClean="0"/>
              <a:t> x = 0;x&lt;4;x++)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(name+"--"+x);</a:t>
            </a:r>
          </a:p>
          <a:p>
            <a:r>
              <a:rPr lang="en-US" b="1" dirty="0" smtClean="0"/>
              <a:t>			if(</a:t>
            </a:r>
            <a:r>
              <a:rPr lang="en-US" b="1" dirty="0" err="1" smtClean="0"/>
              <a:t>name.equals</a:t>
            </a:r>
            <a:r>
              <a:rPr lang="en-US" b="1" dirty="0" smtClean="0"/>
              <a:t>("one") &amp;&amp; x == 1)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Thread.</a:t>
            </a:r>
            <a:r>
              <a:rPr lang="en-US" i="1" dirty="0" err="1" smtClean="0"/>
              <a:t>yield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457200"/>
          </a:xfrm>
        </p:spPr>
        <p:txBody>
          <a:bodyPr/>
          <a:lstStyle/>
          <a:p>
            <a:r>
              <a:rPr lang="en-US" sz="2800" dirty="0" smtClean="0"/>
              <a:t>Continue …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YieldDemo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Thread.</a:t>
            </a:r>
            <a:r>
              <a:rPr lang="en-US" i="1" dirty="0" err="1" smtClean="0">
                <a:solidFill>
                  <a:srgbClr val="FFC000"/>
                </a:solidFill>
              </a:rPr>
              <a:t>currentThread</a:t>
            </a:r>
            <a:r>
              <a:rPr lang="en-US" i="1" dirty="0" smtClean="0">
                <a:solidFill>
                  <a:srgbClr val="FFC000"/>
                </a:solidFill>
              </a:rPr>
              <a:t>().</a:t>
            </a:r>
            <a:r>
              <a:rPr lang="en-US" i="1" dirty="0" err="1" smtClean="0">
                <a:solidFill>
                  <a:srgbClr val="FFC000"/>
                </a:solidFill>
              </a:rPr>
              <a:t>setPriority</a:t>
            </a:r>
            <a:r>
              <a:rPr lang="en-US" i="1" dirty="0" smtClean="0">
                <a:solidFill>
                  <a:srgbClr val="FFC000"/>
                </a:solidFill>
              </a:rPr>
              <a:t>(6)</a:t>
            </a:r>
            <a:r>
              <a:rPr lang="en-US" b="1" i="1" dirty="0" smtClean="0"/>
              <a:t>;</a:t>
            </a:r>
            <a:r>
              <a:rPr lang="en-US" i="1" dirty="0" smtClean="0"/>
              <a:t> </a:t>
            </a:r>
            <a:r>
              <a:rPr lang="en-US" i="1" dirty="0" err="1" smtClean="0"/>
              <a:t>Th</a:t>
            </a:r>
            <a:r>
              <a:rPr lang="en-US" dirty="0" err="1" smtClean="0"/>
              <a:t>ead.</a:t>
            </a:r>
            <a:r>
              <a:rPr lang="en-US" i="1" dirty="0" err="1" smtClean="0"/>
              <a:t>currentThread</a:t>
            </a:r>
            <a:r>
              <a:rPr lang="en-US" i="1" dirty="0" smtClean="0"/>
              <a:t>().</a:t>
            </a:r>
            <a:r>
              <a:rPr lang="en-US" i="1" dirty="0" err="1" smtClean="0"/>
              <a:t>setName</a:t>
            </a:r>
            <a:r>
              <a:rPr lang="en-US" i="1" dirty="0" smtClean="0"/>
              <a:t>("Main");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MyThread</a:t>
            </a:r>
            <a:r>
              <a:rPr lang="en-US" dirty="0" smtClean="0"/>
              <a:t> mt1 = </a:t>
            </a:r>
            <a:r>
              <a:rPr lang="en-US" b="1" dirty="0" smtClean="0"/>
              <a:t>new </a:t>
            </a:r>
            <a:r>
              <a:rPr lang="en-US" b="1" dirty="0" err="1" smtClean="0"/>
              <a:t>MyThread</a:t>
            </a:r>
            <a:r>
              <a:rPr lang="en-US" b="1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Thread t1 = </a:t>
            </a:r>
            <a:r>
              <a:rPr lang="en-US" b="1" dirty="0" smtClean="0"/>
              <a:t>new Thread(mt1,"one");</a:t>
            </a:r>
          </a:p>
          <a:p>
            <a:r>
              <a:rPr lang="en-US" dirty="0" smtClean="0"/>
              <a:t>	Thread t2 = </a:t>
            </a:r>
            <a:r>
              <a:rPr lang="en-US" b="1" dirty="0" smtClean="0"/>
              <a:t>new Thread(mt1,"two");</a:t>
            </a:r>
          </a:p>
          <a:p>
            <a:r>
              <a:rPr lang="en-US" dirty="0" smtClean="0"/>
              <a:t>	Thread t3 = </a:t>
            </a:r>
            <a:r>
              <a:rPr lang="en-US" b="1" dirty="0" smtClean="0"/>
              <a:t>new Thread(mt1,"three");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t1.setPriority(6); t2.setPriority(6); t3.setPriority(2);</a:t>
            </a:r>
          </a:p>
          <a:p>
            <a:r>
              <a:rPr lang="en-US" dirty="0" smtClean="0"/>
              <a:t>	t1.start(); t2.start(); t3.start();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x = 0;x&lt;4;x++)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(name+"--"+x);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}//end main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5475"/>
          </a:xfrm>
        </p:spPr>
        <p:txBody>
          <a:bodyPr/>
          <a:lstStyle/>
          <a:p>
            <a:r>
              <a:rPr lang="en-US" dirty="0" smtClean="0"/>
              <a:t>Possible Output’s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10310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one--0</a:t>
            </a:r>
          </a:p>
          <a:p>
            <a:r>
              <a:rPr lang="en-US" dirty="0" smtClean="0"/>
              <a:t>one--1</a:t>
            </a:r>
          </a:p>
          <a:p>
            <a:r>
              <a:rPr lang="en-US" dirty="0" smtClean="0"/>
              <a:t>three--0</a:t>
            </a:r>
          </a:p>
          <a:p>
            <a:r>
              <a:rPr lang="en-US" dirty="0" smtClean="0"/>
              <a:t>three--1</a:t>
            </a:r>
          </a:p>
          <a:p>
            <a:r>
              <a:rPr lang="en-US" dirty="0" smtClean="0"/>
              <a:t>three--2</a:t>
            </a:r>
          </a:p>
          <a:p>
            <a:r>
              <a:rPr lang="en-US" dirty="0" smtClean="0"/>
              <a:t>three--3</a:t>
            </a:r>
          </a:p>
          <a:p>
            <a:r>
              <a:rPr lang="en-US" dirty="0" smtClean="0"/>
              <a:t>one--2</a:t>
            </a:r>
          </a:p>
          <a:p>
            <a:r>
              <a:rPr lang="en-US" dirty="0" smtClean="0"/>
              <a:t>one--3</a:t>
            </a:r>
          </a:p>
          <a:p>
            <a:r>
              <a:rPr lang="en-US" dirty="0" smtClean="0"/>
              <a:t>two--0</a:t>
            </a:r>
          </a:p>
          <a:p>
            <a:r>
              <a:rPr lang="en-US" dirty="0" smtClean="0"/>
              <a:t>two--1</a:t>
            </a:r>
          </a:p>
          <a:p>
            <a:r>
              <a:rPr lang="en-US" dirty="0" smtClean="0"/>
              <a:t>two--2</a:t>
            </a:r>
          </a:p>
          <a:p>
            <a:r>
              <a:rPr lang="en-US" dirty="0" smtClean="0"/>
              <a:t>two--3</a:t>
            </a:r>
          </a:p>
          <a:p>
            <a:r>
              <a:rPr lang="en-US" dirty="0" smtClean="0"/>
              <a:t>Main--0</a:t>
            </a:r>
          </a:p>
          <a:p>
            <a:r>
              <a:rPr lang="en-US" dirty="0" smtClean="0"/>
              <a:t>Main--1</a:t>
            </a:r>
          </a:p>
          <a:p>
            <a:r>
              <a:rPr lang="en-US" dirty="0" smtClean="0"/>
              <a:t>Main--2</a:t>
            </a:r>
          </a:p>
          <a:p>
            <a:r>
              <a:rPr lang="en-US" dirty="0" smtClean="0"/>
              <a:t>Main--3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166843"/>
            <a:ext cx="121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Main--0</a:t>
            </a:r>
          </a:p>
          <a:p>
            <a:r>
              <a:rPr lang="en-US" dirty="0" smtClean="0"/>
              <a:t>Main--1</a:t>
            </a:r>
          </a:p>
          <a:p>
            <a:r>
              <a:rPr lang="en-US" dirty="0" smtClean="0"/>
              <a:t>three--0</a:t>
            </a:r>
          </a:p>
          <a:p>
            <a:r>
              <a:rPr lang="en-US" dirty="0" smtClean="0"/>
              <a:t>one--0</a:t>
            </a:r>
          </a:p>
          <a:p>
            <a:r>
              <a:rPr lang="en-US" dirty="0" smtClean="0"/>
              <a:t>one--1</a:t>
            </a:r>
          </a:p>
          <a:p>
            <a:r>
              <a:rPr lang="en-US" dirty="0" smtClean="0"/>
              <a:t>three--1</a:t>
            </a:r>
          </a:p>
          <a:p>
            <a:r>
              <a:rPr lang="en-US" dirty="0" smtClean="0"/>
              <a:t>three--2</a:t>
            </a:r>
          </a:p>
          <a:p>
            <a:r>
              <a:rPr lang="en-US" dirty="0" smtClean="0"/>
              <a:t>three--3</a:t>
            </a:r>
          </a:p>
          <a:p>
            <a:r>
              <a:rPr lang="en-US" dirty="0" smtClean="0"/>
              <a:t>one--2</a:t>
            </a:r>
          </a:p>
          <a:p>
            <a:r>
              <a:rPr lang="en-US" dirty="0" smtClean="0"/>
              <a:t>one--3</a:t>
            </a:r>
          </a:p>
          <a:p>
            <a:r>
              <a:rPr lang="en-US" dirty="0" smtClean="0"/>
              <a:t>Main--2</a:t>
            </a:r>
          </a:p>
          <a:p>
            <a:r>
              <a:rPr lang="en-US" dirty="0" smtClean="0"/>
              <a:t>Main--3</a:t>
            </a:r>
          </a:p>
          <a:p>
            <a:r>
              <a:rPr lang="en-US" dirty="0" smtClean="0"/>
              <a:t>two--0</a:t>
            </a:r>
          </a:p>
          <a:p>
            <a:r>
              <a:rPr lang="en-US" dirty="0" smtClean="0"/>
              <a:t>two--1</a:t>
            </a:r>
          </a:p>
          <a:p>
            <a:r>
              <a:rPr lang="en-US" dirty="0" smtClean="0"/>
              <a:t>two--2</a:t>
            </a:r>
          </a:p>
          <a:p>
            <a:r>
              <a:rPr lang="en-US" dirty="0" smtClean="0"/>
              <a:t>two--3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429000" y="11430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3581400" y="1143000"/>
            <a:ext cx="144780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Main--0</a:t>
            </a:r>
          </a:p>
          <a:p>
            <a:r>
              <a:rPr lang="en-US" dirty="0" smtClean="0"/>
              <a:t>Main--1</a:t>
            </a:r>
          </a:p>
          <a:p>
            <a:r>
              <a:rPr lang="en-US" dirty="0" smtClean="0"/>
              <a:t>Main--2</a:t>
            </a:r>
          </a:p>
          <a:p>
            <a:r>
              <a:rPr lang="en-US" dirty="0" smtClean="0"/>
              <a:t>Main--3</a:t>
            </a:r>
          </a:p>
          <a:p>
            <a:r>
              <a:rPr lang="en-US" dirty="0" smtClean="0"/>
              <a:t>three--0</a:t>
            </a:r>
          </a:p>
          <a:p>
            <a:r>
              <a:rPr lang="en-US" dirty="0" smtClean="0"/>
              <a:t>three--1</a:t>
            </a:r>
          </a:p>
          <a:p>
            <a:r>
              <a:rPr lang="en-US" dirty="0" smtClean="0"/>
              <a:t>three--2</a:t>
            </a:r>
          </a:p>
          <a:p>
            <a:r>
              <a:rPr lang="en-US" dirty="0" smtClean="0"/>
              <a:t>three--3</a:t>
            </a:r>
          </a:p>
          <a:p>
            <a:r>
              <a:rPr lang="en-US" dirty="0" smtClean="0"/>
              <a:t>two--0</a:t>
            </a:r>
          </a:p>
          <a:p>
            <a:r>
              <a:rPr lang="en-US" dirty="0" smtClean="0"/>
              <a:t>two--1</a:t>
            </a:r>
          </a:p>
          <a:p>
            <a:r>
              <a:rPr lang="en-US" dirty="0" smtClean="0"/>
              <a:t>two--2</a:t>
            </a:r>
          </a:p>
          <a:p>
            <a:r>
              <a:rPr lang="en-US" dirty="0" smtClean="0"/>
              <a:t>two--3</a:t>
            </a:r>
          </a:p>
          <a:p>
            <a:r>
              <a:rPr lang="en-US" dirty="0" smtClean="0"/>
              <a:t>one--0</a:t>
            </a:r>
          </a:p>
          <a:p>
            <a:r>
              <a:rPr lang="en-US" dirty="0" smtClean="0"/>
              <a:t>one--1</a:t>
            </a:r>
          </a:p>
          <a:p>
            <a:r>
              <a:rPr lang="en-US" dirty="0" smtClean="0"/>
              <a:t>one--2</a:t>
            </a:r>
          </a:p>
          <a:p>
            <a:r>
              <a:rPr lang="en-US" dirty="0" smtClean="0"/>
              <a:t>one--3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905000" y="11430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76800" y="1143000"/>
            <a:ext cx="144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one--0</a:t>
            </a:r>
          </a:p>
          <a:p>
            <a:r>
              <a:rPr lang="en-US" dirty="0" smtClean="0"/>
              <a:t>two--0</a:t>
            </a:r>
          </a:p>
          <a:p>
            <a:r>
              <a:rPr lang="en-US" dirty="0" smtClean="0"/>
              <a:t>three--0</a:t>
            </a:r>
          </a:p>
          <a:p>
            <a:r>
              <a:rPr lang="en-US" dirty="0" smtClean="0"/>
              <a:t>Main--0</a:t>
            </a:r>
          </a:p>
          <a:p>
            <a:r>
              <a:rPr lang="en-US" dirty="0" smtClean="0"/>
              <a:t>Main--1</a:t>
            </a:r>
          </a:p>
          <a:p>
            <a:r>
              <a:rPr lang="en-US" dirty="0" smtClean="0"/>
              <a:t>Main--2</a:t>
            </a:r>
          </a:p>
          <a:p>
            <a:r>
              <a:rPr lang="en-US" dirty="0" smtClean="0"/>
              <a:t>Main--3</a:t>
            </a:r>
          </a:p>
          <a:p>
            <a:r>
              <a:rPr lang="en-US" dirty="0" smtClean="0"/>
              <a:t>three--1</a:t>
            </a:r>
          </a:p>
          <a:p>
            <a:r>
              <a:rPr lang="en-US" dirty="0" smtClean="0"/>
              <a:t>three--2</a:t>
            </a:r>
          </a:p>
          <a:p>
            <a:r>
              <a:rPr lang="en-US" dirty="0" smtClean="0"/>
              <a:t>three--3</a:t>
            </a:r>
          </a:p>
          <a:p>
            <a:r>
              <a:rPr lang="en-US" dirty="0" smtClean="0"/>
              <a:t>one--1</a:t>
            </a:r>
          </a:p>
          <a:p>
            <a:r>
              <a:rPr lang="en-US" dirty="0" smtClean="0"/>
              <a:t>two--1</a:t>
            </a:r>
          </a:p>
          <a:p>
            <a:r>
              <a:rPr lang="en-US" dirty="0" smtClean="0"/>
              <a:t>two--2</a:t>
            </a:r>
          </a:p>
          <a:p>
            <a:r>
              <a:rPr lang="en-US" dirty="0" smtClean="0"/>
              <a:t>two--3</a:t>
            </a:r>
          </a:p>
          <a:p>
            <a:r>
              <a:rPr lang="en-US" dirty="0" smtClean="0"/>
              <a:t>one--2</a:t>
            </a:r>
          </a:p>
          <a:p>
            <a:r>
              <a:rPr lang="en-US" dirty="0" smtClean="0"/>
              <a:t>one--3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724400" y="11430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join() of the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is the non-static method of thread class.</a:t>
            </a:r>
          </a:p>
          <a:p>
            <a:r>
              <a:rPr lang="en-US" dirty="0" smtClean="0"/>
              <a:t>It lets the one thread “join onto the end” of another thread.</a:t>
            </a:r>
          </a:p>
          <a:p>
            <a:r>
              <a:rPr lang="en-US" dirty="0" smtClean="0"/>
              <a:t>For example if you have thread B that cannot complete its work until thread A has completes its work. Then it means you want thread B to “join” thread 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JoinThread</a:t>
            </a:r>
            <a:r>
              <a:rPr lang="en-US" sz="2000" b="1" dirty="0" smtClean="0"/>
              <a:t> extends Thread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b="1" dirty="0" smtClean="0"/>
              <a:t>	public void run()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String name = </a:t>
            </a:r>
            <a:r>
              <a:rPr lang="en-US" sz="2000" dirty="0" err="1" smtClean="0"/>
              <a:t>Thread.</a:t>
            </a:r>
            <a:r>
              <a:rPr lang="en-US" sz="2000" i="1" dirty="0" err="1" smtClean="0"/>
              <a:t>currentThread</a:t>
            </a:r>
            <a:r>
              <a:rPr lang="en-US" sz="2000" i="1" dirty="0" smtClean="0"/>
              <a:t>().</a:t>
            </a:r>
            <a:r>
              <a:rPr lang="en-US" sz="2000" i="1" dirty="0" err="1" smtClean="0"/>
              <a:t>getName</a:t>
            </a:r>
            <a:r>
              <a:rPr lang="en-US" sz="2000" i="1" dirty="0" smtClean="0"/>
              <a:t>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	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 = 0;x&lt;10;x++)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			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 smtClean="0"/>
              <a:t>(name+"--"+x);</a:t>
            </a:r>
          </a:p>
          <a:p>
            <a:r>
              <a:rPr lang="en-US" sz="2000" dirty="0" smtClean="0"/>
              <a:t>		}//end for</a:t>
            </a:r>
          </a:p>
          <a:p>
            <a:r>
              <a:rPr lang="en-US" sz="2000" dirty="0" smtClean="0"/>
              <a:t>	}//end run</a:t>
            </a:r>
          </a:p>
          <a:p>
            <a:r>
              <a:rPr lang="en-US" sz="2000" dirty="0" smtClean="0"/>
              <a:t>}//end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JoinDemo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JoinThread</a:t>
            </a:r>
            <a:r>
              <a:rPr lang="en-US" dirty="0" smtClean="0"/>
              <a:t> </a:t>
            </a:r>
            <a:r>
              <a:rPr lang="en-US" dirty="0" err="1" smtClean="0"/>
              <a:t>jt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JoinThread</a:t>
            </a:r>
            <a:r>
              <a:rPr lang="en-US" b="1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	Thread t1 = </a:t>
            </a:r>
            <a:r>
              <a:rPr lang="en-US" b="1" dirty="0" smtClean="0"/>
              <a:t>new Thread(</a:t>
            </a:r>
            <a:r>
              <a:rPr lang="en-US" b="1" dirty="0" err="1" smtClean="0"/>
              <a:t>jt,“one</a:t>
            </a:r>
            <a:r>
              <a:rPr lang="en-US" b="1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		t1.start();</a:t>
            </a:r>
          </a:p>
          <a:p>
            <a:r>
              <a:rPr lang="en-US" dirty="0" smtClean="0"/>
              <a:t>		t1.join();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x = 0;x&lt;10;x++)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(name+"--"+x);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}//end main</a:t>
            </a:r>
          </a:p>
          <a:p>
            <a:r>
              <a:rPr lang="en-US" dirty="0" smtClean="0"/>
              <a:t>}//end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Possible output in Join()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one--0</a:t>
            </a:r>
          </a:p>
          <a:p>
            <a:r>
              <a:rPr lang="en-US" dirty="0" smtClean="0"/>
              <a:t>one--1</a:t>
            </a:r>
          </a:p>
          <a:p>
            <a:r>
              <a:rPr lang="en-US" dirty="0" smtClean="0"/>
              <a:t>one--2</a:t>
            </a:r>
          </a:p>
          <a:p>
            <a:r>
              <a:rPr lang="en-US" dirty="0" smtClean="0"/>
              <a:t>one--3</a:t>
            </a:r>
          </a:p>
          <a:p>
            <a:r>
              <a:rPr lang="en-US" dirty="0" smtClean="0"/>
              <a:t>one--4</a:t>
            </a:r>
          </a:p>
          <a:p>
            <a:r>
              <a:rPr lang="en-US" dirty="0" smtClean="0"/>
              <a:t>one--5</a:t>
            </a:r>
          </a:p>
          <a:p>
            <a:r>
              <a:rPr lang="en-US" dirty="0" smtClean="0"/>
              <a:t>one--6</a:t>
            </a:r>
          </a:p>
          <a:p>
            <a:r>
              <a:rPr lang="en-US" dirty="0" smtClean="0"/>
              <a:t>one--7</a:t>
            </a:r>
          </a:p>
          <a:p>
            <a:r>
              <a:rPr lang="en-US" dirty="0" smtClean="0"/>
              <a:t>one--8</a:t>
            </a:r>
          </a:p>
          <a:p>
            <a:r>
              <a:rPr lang="en-US" dirty="0" smtClean="0"/>
              <a:t>one--9</a:t>
            </a:r>
          </a:p>
          <a:p>
            <a:r>
              <a:rPr lang="en-US" dirty="0" smtClean="0"/>
              <a:t>Main--0</a:t>
            </a:r>
          </a:p>
          <a:p>
            <a:r>
              <a:rPr lang="en-US" dirty="0" smtClean="0"/>
              <a:t>Main--1</a:t>
            </a:r>
          </a:p>
          <a:p>
            <a:r>
              <a:rPr lang="en-US" dirty="0" smtClean="0"/>
              <a:t>Main--2</a:t>
            </a:r>
          </a:p>
          <a:p>
            <a:r>
              <a:rPr lang="en-US" dirty="0" smtClean="0"/>
              <a:t>Main--3</a:t>
            </a:r>
          </a:p>
          <a:p>
            <a:r>
              <a:rPr lang="en-US" dirty="0" smtClean="0"/>
              <a:t>Main—4, Main—5 , Main—6, Main—7, Main—8, Main—9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4384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ensures that always thread 1 executes first and </a:t>
            </a:r>
            <a:br>
              <a:rPr lang="en-US" dirty="0" smtClean="0"/>
            </a:br>
            <a:r>
              <a:rPr lang="en-US" dirty="0" smtClean="0"/>
              <a:t>thread main joins thread A later 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Synchronization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 when two different threads access the same resource.</a:t>
            </a:r>
          </a:p>
          <a:p>
            <a:r>
              <a:rPr lang="en-US" dirty="0" smtClean="0"/>
              <a:t>Both threads can invoke the functionality of the resource and change their state.</a:t>
            </a:r>
          </a:p>
          <a:p>
            <a:r>
              <a:rPr lang="en-US" dirty="0" smtClean="0"/>
              <a:t>Or what happen when two different threads trying to set the value of same resource.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print our name in specific patterns, we create a class which perform this task.</a:t>
            </a:r>
          </a:p>
          <a:p>
            <a:r>
              <a:rPr lang="en-US" dirty="0" smtClean="0"/>
              <a:t>Now the popularity of this application becomes very high and we want to make it for multi user.</a:t>
            </a:r>
          </a:p>
          <a:p>
            <a:r>
              <a:rPr lang="en-US" dirty="0" smtClean="0"/>
              <a:t>We employee one thread class for this purpose.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</a:rPr>
              <a:t>Multithreading</a:t>
            </a:r>
            <a:r>
              <a:rPr lang="en-US" b="1" dirty="0" smtClean="0"/>
              <a:t> </a:t>
            </a:r>
            <a:r>
              <a:rPr lang="en-US" dirty="0" smtClean="0"/>
              <a:t>is the ability</a:t>
            </a:r>
            <a:r>
              <a:rPr lang="en-US" b="1" dirty="0" smtClean="0"/>
              <a:t> </a:t>
            </a:r>
            <a:r>
              <a:rPr lang="en-US" dirty="0" smtClean="0"/>
              <a:t>to execute different parts of a program, called </a:t>
            </a:r>
            <a:r>
              <a:rPr lang="en-US" dirty="0" smtClean="0">
                <a:latin typeface="Courier New" pitchFamily="49" charset="0"/>
              </a:rPr>
              <a:t>threads</a:t>
            </a:r>
            <a:r>
              <a:rPr lang="en-US" i="1" dirty="0" smtClean="0"/>
              <a:t>, </a:t>
            </a:r>
            <a:r>
              <a:rPr lang="en-US" dirty="0" smtClean="0"/>
              <a:t>simultaneously.</a:t>
            </a:r>
          </a:p>
          <a:p>
            <a:r>
              <a:rPr lang="en-GB" sz="3200" dirty="0" smtClean="0"/>
              <a:t>Multithreading allows us to write efficient programs that make maximum use of the CPU.</a:t>
            </a:r>
          </a:p>
          <a:p>
            <a:endParaRPr lang="en-GB" sz="32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01674"/>
          </a:xfrm>
        </p:spPr>
        <p:txBody>
          <a:bodyPr/>
          <a:lstStyle/>
          <a:p>
            <a:r>
              <a:rPr lang="en-US" dirty="0" smtClean="0"/>
              <a:t>The Resource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 is the class which we use to print the output within specific pattern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678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Printer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public void </a:t>
            </a:r>
            <a:r>
              <a:rPr lang="en-US" b="1" dirty="0" err="1" smtClean="0"/>
              <a:t>doPrint</a:t>
            </a:r>
            <a:r>
              <a:rPr lang="en-US" b="1" dirty="0" smtClean="0"/>
              <a:t>(String massage)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x = 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(3) + 1;</a:t>
            </a:r>
          </a:p>
          <a:p>
            <a:r>
              <a:rPr lang="en-US" b="1" dirty="0" smtClean="0"/>
              <a:t>		if(x == 1)</a:t>
            </a:r>
          </a:p>
          <a:p>
            <a:r>
              <a:rPr lang="en-US" dirty="0" smtClean="0"/>
              <a:t>			printing('[', ']', massage);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if(x == 2)</a:t>
            </a:r>
          </a:p>
          <a:p>
            <a:r>
              <a:rPr lang="en-US" dirty="0" smtClean="0"/>
              <a:t>			printing('{', '}', massage);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if(x == 3)</a:t>
            </a:r>
          </a:p>
          <a:p>
            <a:r>
              <a:rPr lang="en-US" dirty="0" smtClean="0"/>
              <a:t>			printing('&lt;', '&gt;', massage);</a:t>
            </a:r>
          </a:p>
          <a:p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6482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public void printing(char </a:t>
            </a:r>
            <a:r>
              <a:rPr lang="en-US" b="1" dirty="0" err="1" smtClean="0"/>
              <a:t>a,char</a:t>
            </a:r>
            <a:r>
              <a:rPr lang="en-US" b="1" dirty="0" smtClean="0"/>
              <a:t> </a:t>
            </a:r>
            <a:r>
              <a:rPr lang="en-US" b="1" dirty="0" err="1" smtClean="0"/>
              <a:t>b,String</a:t>
            </a:r>
            <a:r>
              <a:rPr lang="en-US" b="1" dirty="0" smtClean="0"/>
              <a:t> massage)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(a);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(massage);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(b);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}// 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sz="3200" dirty="0" smtClean="0"/>
              <a:t>Our Thread class which handles our traffic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PrinterThread</a:t>
            </a:r>
            <a:r>
              <a:rPr lang="en-US" b="1" dirty="0" smtClean="0"/>
              <a:t> implements </a:t>
            </a:r>
            <a:r>
              <a:rPr lang="en-US" b="1" dirty="0" err="1" smtClean="0"/>
              <a:t>Runnable</a:t>
            </a:r>
            <a:endParaRPr lang="en-US" b="1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Printer p; Thread t; String 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PrinterThread</a:t>
            </a:r>
            <a:r>
              <a:rPr lang="en-US" b="1" dirty="0" smtClean="0"/>
              <a:t>(Printer p, String </a:t>
            </a:r>
            <a:r>
              <a:rPr lang="en-US" b="1" dirty="0" err="1" smtClean="0"/>
              <a:t>msg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r>
              <a:rPr lang="en-US" b="1" dirty="0" smtClean="0"/>
              <a:t>		this.msg = </a:t>
            </a:r>
            <a:r>
              <a:rPr lang="en-US" b="1" dirty="0" err="1" smtClean="0"/>
              <a:t>msg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this.p</a:t>
            </a:r>
            <a:r>
              <a:rPr lang="en-US" b="1" dirty="0" smtClean="0"/>
              <a:t> = p;</a:t>
            </a:r>
          </a:p>
          <a:p>
            <a:r>
              <a:rPr lang="en-US" b="1" dirty="0" smtClean="0"/>
              <a:t>		new Thread(this)</a:t>
            </a:r>
            <a:r>
              <a:rPr lang="en-US" dirty="0" smtClean="0"/>
              <a:t>.start();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public void run()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p.doPrint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549275"/>
          </a:xfrm>
        </p:spPr>
        <p:txBody>
          <a:bodyPr/>
          <a:lstStyle/>
          <a:p>
            <a:r>
              <a:rPr lang="en-US" sz="3200" dirty="0" smtClean="0"/>
              <a:t>The User Code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b="1" dirty="0" err="1" smtClean="0"/>
              <a:t>PatternUser</a:t>
            </a:r>
            <a:endParaRPr lang="en-US" b="1" dirty="0" smtClean="0"/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	Printer p = </a:t>
            </a:r>
            <a:r>
              <a:rPr lang="en-US" b="1" dirty="0" smtClean="0"/>
              <a:t>new Printer();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PrinterThread</a:t>
            </a:r>
            <a:r>
              <a:rPr lang="en-US" dirty="0" smtClean="0"/>
              <a:t>  user1 = </a:t>
            </a:r>
            <a:r>
              <a:rPr lang="en-US" b="1" dirty="0" smtClean="0"/>
              <a:t>new </a:t>
            </a:r>
            <a:r>
              <a:rPr lang="en-US" b="1" dirty="0" err="1" smtClean="0"/>
              <a:t>PrinterThread</a:t>
            </a:r>
            <a:r>
              <a:rPr lang="en-US" b="1" dirty="0" smtClean="0"/>
              <a:t>(</a:t>
            </a:r>
            <a:r>
              <a:rPr lang="en-US" b="1" dirty="0" err="1" smtClean="0"/>
              <a:t>p,”Mike</a:t>
            </a:r>
            <a:r>
              <a:rPr lang="en-US" b="1" dirty="0" smtClean="0"/>
              <a:t>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PrinterThread</a:t>
            </a:r>
            <a:r>
              <a:rPr lang="en-US" dirty="0" smtClean="0"/>
              <a:t>  user2 = </a:t>
            </a:r>
            <a:r>
              <a:rPr lang="en-US" b="1" dirty="0" smtClean="0"/>
              <a:t>new </a:t>
            </a:r>
            <a:r>
              <a:rPr lang="en-US" b="1" dirty="0" err="1" smtClean="0"/>
              <a:t>PrinterThread</a:t>
            </a:r>
            <a:r>
              <a:rPr lang="en-US" b="1" dirty="0" smtClean="0"/>
              <a:t>(</a:t>
            </a:r>
            <a:r>
              <a:rPr lang="en-US" b="1" dirty="0" err="1" smtClean="0"/>
              <a:t>p,”Jenny</a:t>
            </a:r>
            <a:r>
              <a:rPr lang="en-US" b="1" dirty="0" smtClean="0"/>
              <a:t>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PrinterThread</a:t>
            </a:r>
            <a:r>
              <a:rPr lang="en-US" dirty="0" smtClean="0"/>
              <a:t>  user3 = </a:t>
            </a:r>
            <a:r>
              <a:rPr lang="en-US" b="1" dirty="0" smtClean="0"/>
              <a:t>new </a:t>
            </a:r>
            <a:r>
              <a:rPr lang="en-US" b="1" dirty="0" err="1" smtClean="0"/>
              <a:t>PrinterThread</a:t>
            </a:r>
            <a:r>
              <a:rPr lang="en-US" b="1" dirty="0" smtClean="0"/>
              <a:t>(</a:t>
            </a:r>
            <a:r>
              <a:rPr lang="en-US" b="1" dirty="0" err="1" smtClean="0"/>
              <a:t>p,“Ravit</a:t>
            </a:r>
            <a:r>
              <a:rPr lang="en-US" b="1" dirty="0" smtClean="0"/>
              <a:t>");</a:t>
            </a:r>
          </a:p>
          <a:p>
            <a:r>
              <a:rPr lang="en-US" dirty="0" smtClean="0"/>
              <a:t>   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Possible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114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mike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Ravit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Jenney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828800"/>
            <a:ext cx="91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err="1" smtClean="0"/>
              <a:t>Ravit</a:t>
            </a:r>
            <a:endParaRPr lang="en-US" dirty="0" smtClean="0"/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</a:p>
          <a:p>
            <a:r>
              <a:rPr lang="en-US" dirty="0" smtClean="0"/>
              <a:t>Mike</a:t>
            </a:r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</a:p>
          <a:p>
            <a:r>
              <a:rPr lang="en-US" dirty="0" smtClean="0"/>
              <a:t>Jenny</a:t>
            </a:r>
          </a:p>
          <a:p>
            <a:r>
              <a:rPr lang="en-US" dirty="0" smtClean="0"/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1905000"/>
            <a:ext cx="91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</a:p>
          <a:p>
            <a:r>
              <a:rPr lang="en-US" dirty="0" smtClean="0"/>
              <a:t>Mike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err="1" smtClean="0"/>
              <a:t>Ravit</a:t>
            </a:r>
            <a:endParaRPr lang="en-US" dirty="0" smtClean="0"/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Jenny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1981200"/>
            <a:ext cx="99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&lt;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Jenny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&lt;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Mike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Ravit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981200"/>
            <a:ext cx="106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Mike</a:t>
            </a:r>
          </a:p>
          <a:p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Jenny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Ravit</a:t>
            </a:r>
            <a:endParaRPr lang="en-US" dirty="0" smtClean="0"/>
          </a:p>
          <a:p>
            <a:r>
              <a:rPr lang="en-US" dirty="0" smtClean="0"/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905000"/>
            <a:ext cx="106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Mike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Jenny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Ravit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1905000"/>
            <a:ext cx="114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&lt;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Jenny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Ravit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&lt;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Mike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&gt;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876800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Here we can see clearly that some times our resource is shared by other</a:t>
            </a:r>
            <a:br>
              <a:rPr lang="en-US" b="1" dirty="0" smtClean="0"/>
            </a:br>
            <a:r>
              <a:rPr lang="en-US" b="1" dirty="0" smtClean="0"/>
              <a:t> users, which at last gives wrong results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524000" y="18288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743200" y="18288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962400" y="17526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029200" y="17526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096000" y="17526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315200" y="1752600"/>
            <a:ext cx="0" cy="2819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Solution is to make the resource </a:t>
            </a:r>
            <a:r>
              <a:rPr lang="en-US" b="1" dirty="0" smtClean="0"/>
              <a:t>synchronized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51835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Printer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public synchronized void </a:t>
            </a:r>
            <a:r>
              <a:rPr lang="en-US" b="1" dirty="0" err="1" smtClean="0"/>
              <a:t>doPrint</a:t>
            </a:r>
            <a:r>
              <a:rPr lang="en-US" b="1" dirty="0" smtClean="0"/>
              <a:t>(String massage)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// some code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b="1" dirty="0" smtClean="0"/>
              <a:t>	public void printing(char </a:t>
            </a:r>
            <a:r>
              <a:rPr lang="en-US" b="1" dirty="0" err="1" smtClean="0"/>
              <a:t>a,char</a:t>
            </a:r>
            <a:r>
              <a:rPr lang="en-US" b="1" dirty="0" smtClean="0"/>
              <a:t> </a:t>
            </a:r>
            <a:r>
              <a:rPr lang="en-US" b="1" dirty="0" err="1" smtClean="0"/>
              <a:t>b,String</a:t>
            </a:r>
            <a:r>
              <a:rPr lang="en-US" b="1" dirty="0" smtClean="0"/>
              <a:t> massage)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//some code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synchronized some block of code instead of entire method?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Wait() , notify() and </a:t>
            </a:r>
            <a:r>
              <a:rPr lang="en-US" dirty="0" err="1" smtClean="0"/>
              <a:t>notifyAll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3962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All these methods belongs to object class.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These methods have to be called from synchronized block.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wait() put the current thread into waiting pool.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notify() &amp; </a:t>
            </a:r>
            <a:r>
              <a:rPr lang="en-US" dirty="0" err="1" smtClean="0"/>
              <a:t>notifyAll</a:t>
            </a:r>
            <a:r>
              <a:rPr lang="en-US" dirty="0" smtClean="0"/>
              <a:t>() invokes the thread from waiting pool and put them in </a:t>
            </a:r>
            <a:r>
              <a:rPr lang="en-US" dirty="0" err="1" smtClean="0"/>
              <a:t>runnable</a:t>
            </a:r>
            <a:r>
              <a:rPr lang="en-US" dirty="0" smtClean="0"/>
              <a:t> pool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 Code..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693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synchronized void produce(</a:t>
            </a:r>
            <a:r>
              <a:rPr lang="en-US" dirty="0" err="1" smtClean="0"/>
              <a:t>int</a:t>
            </a:r>
            <a:r>
              <a:rPr lang="en-US" dirty="0" smtClean="0"/>
              <a:t> data) {</a:t>
            </a:r>
            <a:br>
              <a:rPr lang="en-US" dirty="0" smtClean="0"/>
            </a:br>
            <a:r>
              <a:rPr lang="en-US" dirty="0" smtClean="0"/>
              <a:t>            while (flag) {</a:t>
            </a:r>
            <a:br>
              <a:rPr lang="en-US" dirty="0" smtClean="0"/>
            </a:br>
            <a:r>
              <a:rPr lang="en-US" dirty="0" smtClean="0"/>
              <a:t>                try {</a:t>
            </a:r>
            <a:br>
              <a:rPr lang="en-US" dirty="0" smtClean="0"/>
            </a:br>
            <a:r>
              <a:rPr lang="en-US" dirty="0" smtClean="0"/>
              <a:t>                     wait();</a:t>
            </a:r>
            <a:br>
              <a:rPr lang="en-US" dirty="0" smtClean="0"/>
            </a:br>
            <a:r>
              <a:rPr lang="en-US" dirty="0" smtClean="0"/>
              <a:t>                }</a:t>
            </a:r>
            <a:br>
              <a:rPr lang="en-US" dirty="0" smtClean="0"/>
            </a:br>
            <a:r>
              <a:rPr lang="en-US" dirty="0" smtClean="0"/>
              <a:t>               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 {            }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br>
              <a:rPr lang="en-US" dirty="0" smtClean="0"/>
            </a:br>
            <a:r>
              <a:rPr lang="en-US" dirty="0" smtClean="0"/>
              <a:t>	}//end while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this.data</a:t>
            </a:r>
            <a:r>
              <a:rPr lang="en-US" dirty="0" smtClean="0"/>
              <a:t> = data;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System.out.println</a:t>
            </a:r>
            <a:r>
              <a:rPr lang="en-US" dirty="0" smtClean="0"/>
              <a:t>(“produce : " + data);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           flag = true;</a:t>
            </a:r>
            <a:br>
              <a:rPr lang="en-US" dirty="0" smtClean="0"/>
            </a:br>
            <a:r>
              <a:rPr lang="en-US" dirty="0" smtClean="0"/>
              <a:t>            notify();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Consumer Code…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public synchronized void  consume() {</a:t>
            </a:r>
            <a:br>
              <a:rPr lang="en-US" dirty="0" smtClean="0"/>
            </a:br>
            <a:r>
              <a:rPr lang="en-US" dirty="0" smtClean="0"/>
              <a:t>                while (!flag) {</a:t>
            </a:r>
            <a:br>
              <a:rPr lang="en-US" dirty="0" smtClean="0"/>
            </a:br>
            <a:r>
              <a:rPr lang="en-US" dirty="0" smtClean="0"/>
              <a:t>                    try </a:t>
            </a:r>
            <a:br>
              <a:rPr lang="en-US" dirty="0" smtClean="0"/>
            </a:br>
            <a:r>
              <a:rPr lang="en-US" dirty="0" smtClean="0"/>
              <a:t>                    {</a:t>
            </a:r>
            <a:br>
              <a:rPr lang="en-US" dirty="0" smtClean="0"/>
            </a:br>
            <a:r>
              <a:rPr lang="en-US" dirty="0" smtClean="0"/>
              <a:t>                        wait();</a:t>
            </a:r>
            <a:br>
              <a:rPr lang="en-US" dirty="0" smtClean="0"/>
            </a:br>
            <a:r>
              <a:rPr lang="en-US" dirty="0" smtClean="0"/>
              <a:t>                    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 {       }</a:t>
            </a:r>
            <a:br>
              <a:rPr lang="en-US" dirty="0" smtClean="0"/>
            </a:br>
            <a:r>
              <a:rPr lang="en-US" dirty="0" smtClean="0"/>
              <a:t>              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     </a:t>
            </a:r>
            <a:r>
              <a:rPr lang="en-US" dirty="0" err="1" smtClean="0"/>
              <a:t>System.out.println</a:t>
            </a:r>
            <a:r>
              <a:rPr lang="en-US" dirty="0" smtClean="0"/>
              <a:t>(“Consume : " + data);</a:t>
            </a:r>
            <a:br>
              <a:rPr lang="en-US" dirty="0" smtClean="0"/>
            </a:br>
            <a:r>
              <a:rPr lang="en-US" dirty="0" smtClean="0"/>
              <a:t>                flag = false;</a:t>
            </a:r>
            <a:br>
              <a:rPr lang="en-US" dirty="0" smtClean="0"/>
            </a:br>
            <a:r>
              <a:rPr lang="en-US" dirty="0" smtClean="0"/>
              <a:t>                notify();</a:t>
            </a:r>
            <a:br>
              <a:rPr lang="en-US" dirty="0" smtClean="0"/>
            </a:br>
            <a:r>
              <a:rPr lang="en-US" dirty="0" smtClean="0"/>
              <a:t>       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 Producer implements </a:t>
            </a:r>
            <a:r>
              <a:rPr lang="en-US" dirty="0" err="1" smtClean="0"/>
              <a:t>Runnable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    //some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 public void run() {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int</a:t>
            </a:r>
            <a:r>
              <a:rPr lang="en-US" dirty="0" smtClean="0"/>
              <a:t> n = 0;</a:t>
            </a:r>
            <a:br>
              <a:rPr lang="en-US" dirty="0" smtClean="0"/>
            </a:br>
            <a:r>
              <a:rPr lang="en-US" dirty="0" smtClean="0"/>
              <a:t>            while (true) </a:t>
            </a:r>
            <a:br>
              <a:rPr lang="en-US" dirty="0" smtClean="0"/>
            </a:br>
            <a:r>
              <a:rPr lang="en-US" dirty="0" smtClean="0"/>
              <a:t>            {</a:t>
            </a:r>
            <a:br>
              <a:rPr lang="en-US" dirty="0" smtClean="0"/>
            </a:br>
            <a:r>
              <a:rPr lang="en-US" dirty="0" smtClean="0"/>
              <a:t>                try {</a:t>
            </a:r>
            <a:br>
              <a:rPr lang="en-US" dirty="0" smtClean="0"/>
            </a:br>
            <a:r>
              <a:rPr lang="en-US" dirty="0" smtClean="0"/>
              <a:t>                    </a:t>
            </a:r>
            <a:r>
              <a:rPr lang="en-US" dirty="0" err="1" smtClean="0"/>
              <a:t>resource.produce</a:t>
            </a:r>
            <a:r>
              <a:rPr lang="en-US" dirty="0" smtClean="0"/>
              <a:t>(++n);</a:t>
            </a:r>
            <a:br>
              <a:rPr lang="en-US" dirty="0" smtClean="0"/>
            </a:br>
            <a:r>
              <a:rPr lang="en-US" dirty="0" smtClean="0"/>
              <a:t>                    </a:t>
            </a:r>
            <a:r>
              <a:rPr lang="en-US" dirty="0" err="1" smtClean="0"/>
              <a:t>Thread.sleep</a:t>
            </a:r>
            <a:r>
              <a:rPr lang="en-US" dirty="0" smtClean="0"/>
              <a:t>(300);</a:t>
            </a:r>
            <a:br>
              <a:rPr lang="en-US" dirty="0" smtClean="0"/>
            </a:br>
            <a:r>
              <a:rPr lang="en-US" dirty="0" smtClean="0"/>
              <a:t>                }</a:t>
            </a:r>
            <a:br>
              <a:rPr lang="en-US" dirty="0" smtClean="0"/>
            </a:br>
            <a:r>
              <a:rPr lang="en-US" dirty="0" smtClean="0"/>
              <a:t>               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 {  }</a:t>
            </a:r>
            <a:br>
              <a:rPr lang="en-US" dirty="0" smtClean="0"/>
            </a:br>
            <a:r>
              <a:rPr lang="en-US" dirty="0" smtClean="0"/>
              <a:t>            }</a:t>
            </a:r>
            <a:br>
              <a:rPr lang="en-US" dirty="0" smtClean="0"/>
            </a:br>
            <a:r>
              <a:rPr lang="en-US" dirty="0" smtClean="0"/>
              <a:t>    } // end run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} // end producer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038600"/>
          </a:xfrm>
        </p:spPr>
        <p:txBody>
          <a:bodyPr/>
          <a:lstStyle/>
          <a:p>
            <a:r>
              <a:rPr lang="en-US" dirty="0" smtClean="0"/>
              <a:t>Spell check in editor.</a:t>
            </a:r>
          </a:p>
          <a:p>
            <a:r>
              <a:rPr lang="en-US" dirty="0" smtClean="0"/>
              <a:t>Playing music &amp; play games simultaneously.</a:t>
            </a:r>
          </a:p>
          <a:p>
            <a:r>
              <a:rPr lang="en-US" dirty="0" smtClean="0"/>
              <a:t>Playing multi player games.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Consumer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 Consumer implements </a:t>
            </a:r>
            <a:r>
              <a:rPr lang="en-US" dirty="0" err="1" smtClean="0"/>
              <a:t>Runnable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// some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public void run() {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int</a:t>
            </a:r>
            <a:r>
              <a:rPr lang="en-US" dirty="0" smtClean="0"/>
              <a:t> n = 0;</a:t>
            </a:r>
            <a:br>
              <a:rPr lang="en-US" dirty="0" smtClean="0"/>
            </a:br>
            <a:r>
              <a:rPr lang="en-US" dirty="0" smtClean="0"/>
              <a:t>        while (true) {</a:t>
            </a:r>
            <a:br>
              <a:rPr lang="en-US" dirty="0" smtClean="0"/>
            </a:br>
            <a:r>
              <a:rPr lang="en-US" dirty="0" smtClean="0"/>
              <a:t>            try {</a:t>
            </a:r>
            <a:br>
              <a:rPr lang="en-US" dirty="0" smtClean="0"/>
            </a:br>
            <a:r>
              <a:rPr lang="en-US" dirty="0" smtClean="0"/>
              <a:t>               </a:t>
            </a:r>
            <a:r>
              <a:rPr lang="en-US" dirty="0" err="1" smtClean="0"/>
              <a:t>resource.consume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           </a:t>
            </a:r>
            <a:r>
              <a:rPr lang="en-US" dirty="0" err="1" smtClean="0"/>
              <a:t>Thread.sleep</a:t>
            </a:r>
            <a:r>
              <a:rPr lang="en-US" dirty="0" smtClean="0"/>
              <a:t>(300);</a:t>
            </a:r>
            <a:br>
              <a:rPr lang="en-US" dirty="0" smtClean="0"/>
            </a:br>
            <a:r>
              <a:rPr lang="en-US" dirty="0" smtClean="0"/>
              <a:t>            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   }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 // end run</a:t>
            </a:r>
            <a:br>
              <a:rPr lang="en-US" dirty="0" smtClean="0"/>
            </a:br>
            <a:r>
              <a:rPr lang="en-US" dirty="0" smtClean="0"/>
              <a:t>} // end consumer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762000"/>
          </a:xfrm>
        </p:spPr>
        <p:txBody>
          <a:bodyPr/>
          <a:lstStyle/>
          <a:p>
            <a:r>
              <a:rPr lang="en-US" sz="5400" dirty="0" smtClean="0"/>
              <a:t>Write a program to create a deadlock ? 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dirty="0" smtClean="0"/>
              <a:t>Deadlock In Java Threading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572000" y="1828800"/>
            <a:ext cx="4191000" cy="3962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Thread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run()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synchronized(obj2)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// some code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synchronized (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obj1)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// some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}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//end </a:t>
            </a:r>
            <a:r>
              <a:rPr lang="en-US" sz="1400" i="1" dirty="0" err="1" smtClean="0">
                <a:solidFill>
                  <a:srgbClr val="FF0000"/>
                </a:solidFill>
                <a:latin typeface="Arial" charset="0"/>
              </a:rPr>
              <a:t>syn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 res 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lang="en-US" sz="1400" i="1" dirty="0" smtClean="0">
              <a:solidFill>
                <a:srgbClr val="FF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} 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//end </a:t>
            </a:r>
            <a:r>
              <a:rPr lang="en-US" sz="1400" i="1" dirty="0" err="1" smtClean="0">
                <a:solidFill>
                  <a:srgbClr val="FF0000"/>
                </a:solidFill>
                <a:latin typeface="Arial" charset="0"/>
              </a:rPr>
              <a:t>syn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 res 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lang="en-US" sz="1400" i="1" dirty="0" smtClean="0">
              <a:solidFill>
                <a:srgbClr val="FF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}</a:t>
            </a:r>
            <a:r>
              <a:rPr lang="en-US" sz="1400" i="1" dirty="0" smtClean="0">
                <a:solidFill>
                  <a:srgbClr val="FF0000"/>
                </a:solidFill>
                <a:latin typeface="Arial" charset="0"/>
              </a:rPr>
              <a:t>//end run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1828800"/>
            <a:ext cx="4191000" cy="3962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Thread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synchronized(obj1)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// some code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synchronized (obj2)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     // some code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    }</a:t>
            </a:r>
            <a:r>
              <a:rPr lang="en-US" sz="1400" i="1" dirty="0" smtClean="0">
                <a:solidFill>
                  <a:srgbClr val="00B050"/>
                </a:solidFill>
                <a:latin typeface="Arial" charset="0"/>
              </a:rPr>
              <a:t>//end </a:t>
            </a:r>
            <a:r>
              <a:rPr lang="en-US" sz="1400" i="1" dirty="0" err="1" smtClean="0">
                <a:solidFill>
                  <a:srgbClr val="00B050"/>
                </a:solidFill>
                <a:latin typeface="Arial" charset="0"/>
              </a:rPr>
              <a:t>syn</a:t>
            </a:r>
            <a:r>
              <a:rPr lang="en-US" sz="1400" i="1" dirty="0" smtClean="0">
                <a:solidFill>
                  <a:srgbClr val="00B050"/>
                </a:solidFill>
                <a:latin typeface="Arial" charset="0"/>
              </a:rPr>
              <a:t> res 2</a:t>
            </a:r>
            <a:endParaRPr lang="en-US" sz="1400" i="1" dirty="0" smtClean="0">
              <a:solidFill>
                <a:srgbClr val="00B05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  } </a:t>
            </a:r>
            <a:r>
              <a:rPr lang="en-US" sz="1400" i="1" dirty="0" smtClean="0">
                <a:solidFill>
                  <a:srgbClr val="00B050"/>
                </a:solidFill>
                <a:latin typeface="Arial" charset="0"/>
              </a:rPr>
              <a:t>//end </a:t>
            </a:r>
            <a:r>
              <a:rPr lang="en-US" sz="1400" i="1" dirty="0" err="1" smtClean="0">
                <a:solidFill>
                  <a:srgbClr val="00B050"/>
                </a:solidFill>
                <a:latin typeface="Arial" charset="0"/>
              </a:rPr>
              <a:t>syn</a:t>
            </a:r>
            <a:r>
              <a:rPr lang="en-US" sz="1400" i="1" dirty="0" smtClean="0">
                <a:solidFill>
                  <a:srgbClr val="00B050"/>
                </a:solidFill>
                <a:latin typeface="Arial" charset="0"/>
              </a:rPr>
              <a:t> res 1</a:t>
            </a:r>
            <a:endParaRPr lang="en-US" sz="1400" i="1" dirty="0" smtClean="0">
              <a:solidFill>
                <a:srgbClr val="00B05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}</a:t>
            </a:r>
            <a:r>
              <a:rPr lang="en-US" sz="1400" i="1" dirty="0" smtClean="0">
                <a:solidFill>
                  <a:srgbClr val="00B050"/>
                </a:solidFill>
                <a:latin typeface="Arial" charset="0"/>
              </a:rPr>
              <a:t>//end run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7" name="Flowchart: Card 6"/>
          <p:cNvSpPr/>
          <p:nvPr/>
        </p:nvSpPr>
        <p:spPr bwMode="auto">
          <a:xfrm>
            <a:off x="4876800" y="1066800"/>
            <a:ext cx="2362200" cy="609600"/>
          </a:xfrm>
          <a:prstGeom prst="flowChartPunchedCard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2 (obj2)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1828800" y="1066800"/>
            <a:ext cx="2362200" cy="609600"/>
          </a:xfrm>
          <a:prstGeom prst="flowChartPunchedCard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1 (obj1)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153400" cy="1143000"/>
          </a:xfrm>
        </p:spPr>
        <p:txBody>
          <a:bodyPr/>
          <a:lstStyle/>
          <a:p>
            <a:r>
              <a:rPr lang="en-US" dirty="0" smtClean="0"/>
              <a:t>End of Multi Threading In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“main”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600200"/>
          </a:xfrm>
        </p:spPr>
        <p:txBody>
          <a:bodyPr/>
          <a:lstStyle/>
          <a:p>
            <a:r>
              <a:rPr lang="en-US" sz="3200" dirty="0" smtClean="0">
                <a:ea typeface="黑体" pitchFamily="2" charset="-122"/>
              </a:rPr>
              <a:t>When Java programs execute, there is always one thread running and that is the  main thread.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7723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HelloClass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agr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Thread.currentThread</a:t>
            </a:r>
            <a:r>
              <a:rPr lang="en-US" dirty="0" smtClean="0">
                <a:solidFill>
                  <a:srgbClr val="FFC000"/>
                </a:solidFill>
              </a:rPr>
              <a:t>().</a:t>
            </a:r>
            <a:r>
              <a:rPr lang="en-US" dirty="0" err="1" smtClean="0">
                <a:solidFill>
                  <a:srgbClr val="FFC000"/>
                </a:solidFill>
              </a:rPr>
              <a:t>getName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8153400" cy="533400"/>
          </a:xfrm>
        </p:spPr>
        <p:txBody>
          <a:bodyPr/>
          <a:lstStyle/>
          <a:p>
            <a:r>
              <a:rPr lang="en-US" dirty="0" smtClean="0"/>
              <a:t>Understanding Thread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990600"/>
            <a:ext cx="8077200" cy="396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1219200"/>
            <a:ext cx="2590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Java  Program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1219200"/>
            <a:ext cx="4495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Thread Scheduler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447800" y="18288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Thread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47800" y="33528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 Thread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209800" y="2667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4267200" y="1676400"/>
            <a:ext cx="1828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Runnable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30505" y="28956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Running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419600" y="4191000"/>
            <a:ext cx="1600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Dead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781800" y="2819400"/>
            <a:ext cx="16002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Sleep /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895600" y="2057400"/>
            <a:ext cx="13716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105400" y="23622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054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endCxn id="15" idx="2"/>
          </p:cNvCxnSpPr>
          <p:nvPr/>
        </p:nvCxnSpPr>
        <p:spPr bwMode="auto">
          <a:xfrm flipV="1">
            <a:off x="5943600" y="3200400"/>
            <a:ext cx="838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6096000" y="2133600"/>
            <a:ext cx="1219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1000" y="5105400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It is a state which comes when we create an object of thread , at this point thread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is not alive and its state internal to java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51816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</a:t>
            </a:r>
            <a:r>
              <a:rPr lang="en-US" dirty="0" err="1" smtClean="0"/>
              <a:t>inkove</a:t>
            </a:r>
            <a:r>
              <a:rPr lang="en-US" dirty="0" smtClean="0"/>
              <a:t> </a:t>
            </a:r>
            <a:r>
              <a:rPr lang="en-US" dirty="0" err="1" smtClean="0"/>
              <a:t>t.start</a:t>
            </a:r>
            <a:r>
              <a:rPr lang="en-US" dirty="0" smtClean="0"/>
              <a:t>() method of thread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238" y="5181600"/>
            <a:ext cx="877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When we call start() its state change to </a:t>
            </a:r>
            <a:r>
              <a:rPr lang="en-US" dirty="0" err="1" smtClean="0">
                <a:solidFill>
                  <a:srgbClr val="FFC000"/>
                </a:solidFill>
              </a:rPr>
              <a:t>runnable</a:t>
            </a:r>
            <a:r>
              <a:rPr lang="en-US" dirty="0" smtClean="0">
                <a:solidFill>
                  <a:srgbClr val="FFC000"/>
                </a:solidFill>
              </a:rPr>
              <a:t>  &amp; control is handed over to thread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scheduler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53340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state the run() of the thread class is executing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4414" y="5257800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 this state a thread is waiting for other task to complete or thread can be in waiting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state for several other reasons.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398" y="5257800"/>
            <a:ext cx="875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the thread finished executing, it’s state is changed to Dead and it’s considered</a:t>
            </a:r>
            <a:br>
              <a:rPr lang="en-US" dirty="0" smtClean="0"/>
            </a:br>
            <a:r>
              <a:rPr lang="en-US" dirty="0" smtClean="0"/>
              <a:t> to be not alive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 build="allAtOnce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143000"/>
          </a:xfrm>
        </p:spPr>
        <p:txBody>
          <a:bodyPr/>
          <a:lstStyle/>
          <a:p>
            <a:r>
              <a:rPr lang="en-US" sz="3200" dirty="0" smtClean="0">
                <a:ea typeface="黑体" pitchFamily="2" charset="-122"/>
              </a:rPr>
              <a:t>Thread objects can be created in two ways:</a:t>
            </a:r>
          </a:p>
          <a:p>
            <a:pPr lvl="1">
              <a:buNone/>
            </a:pPr>
            <a:endParaRPr lang="en-US" sz="2700" dirty="0" smtClean="0">
              <a:ea typeface="黑体" pitchFamily="2" charset="-122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200400"/>
            <a:ext cx="3540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extends Thread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//some code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32004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implements </a:t>
            </a:r>
            <a:r>
              <a:rPr lang="en-US" dirty="0" err="1" smtClean="0">
                <a:solidFill>
                  <a:srgbClr val="FFC000"/>
                </a:solidFill>
              </a:rPr>
              <a:t>Runnable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//some code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066800"/>
          </a:xfrm>
        </p:spPr>
        <p:txBody>
          <a:bodyPr/>
          <a:lstStyle/>
          <a:p>
            <a:r>
              <a:rPr lang="en-US" sz="2000" dirty="0" smtClean="0"/>
              <a:t>Overriding the run() method is mandatory in sub-class.</a:t>
            </a:r>
          </a:p>
          <a:p>
            <a:r>
              <a:rPr lang="en-US" sz="2000" dirty="0" smtClean="0"/>
              <a:t>run() contains the code which our thread suppose to execute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3540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extends Thread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void run()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//thread execution code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2895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implements </a:t>
            </a:r>
            <a:r>
              <a:rPr lang="en-US" dirty="0" err="1" smtClean="0">
                <a:solidFill>
                  <a:srgbClr val="FFC000"/>
                </a:solidFill>
              </a:rPr>
              <a:t>Runnable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void run()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//thread execution code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5475"/>
          </a:xfrm>
        </p:spPr>
        <p:txBody>
          <a:bodyPr/>
          <a:lstStyle/>
          <a:p>
            <a:r>
              <a:rPr lang="en-US" dirty="0" smtClean="0"/>
              <a:t>Creation of Thread Object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extends Thread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}//end class</a:t>
            </a:r>
          </a:p>
          <a:p>
            <a:r>
              <a:rPr lang="en-US" dirty="0" smtClean="0"/>
              <a:t>------------------------------------------------------------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public static void main(String [ 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{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   </a:t>
            </a:r>
            <a:r>
              <a:rPr lang="en-US" b="1" dirty="0" err="1" smtClean="0">
                <a:solidFill>
                  <a:srgbClr val="FFC000"/>
                </a:solidFill>
              </a:rPr>
              <a:t>MyThread</a:t>
            </a:r>
            <a:r>
              <a:rPr lang="en-US" b="1" dirty="0" smtClean="0">
                <a:solidFill>
                  <a:srgbClr val="FFC000"/>
                </a:solidFill>
              </a:rPr>
              <a:t>  </a:t>
            </a:r>
            <a:r>
              <a:rPr lang="en-US" b="1" dirty="0" err="1" smtClean="0">
                <a:solidFill>
                  <a:srgbClr val="FFC000"/>
                </a:solidFill>
              </a:rPr>
              <a:t>mt</a:t>
            </a:r>
            <a:r>
              <a:rPr lang="en-US" b="1" dirty="0" smtClean="0">
                <a:solidFill>
                  <a:srgbClr val="FFC000"/>
                </a:solidFill>
              </a:rPr>
              <a:t>  = new </a:t>
            </a:r>
            <a:r>
              <a:rPr lang="en-US" b="1" dirty="0" err="1" smtClean="0">
                <a:solidFill>
                  <a:srgbClr val="FFC000"/>
                </a:solidFill>
              </a:rPr>
              <a:t>MyThread</a:t>
            </a:r>
            <a:r>
              <a:rPr lang="en-US" b="1" dirty="0" smtClean="0">
                <a:solidFill>
                  <a:srgbClr val="FFC000"/>
                </a:solidFill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}	</a:t>
            </a:r>
          </a:p>
          <a:p>
            <a:r>
              <a:rPr lang="en-US" dirty="0" smtClean="0"/>
              <a:t>}//end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run()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thread execution code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mt.start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6106</TotalTime>
  <Words>1822</Words>
  <Application>Microsoft Office PowerPoint</Application>
  <PresentationFormat>On-screen Show (4:3)</PresentationFormat>
  <Paragraphs>640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10203789</vt:lpstr>
      <vt:lpstr>                 Core Java </vt:lpstr>
      <vt:lpstr>What is Threads</vt:lpstr>
      <vt:lpstr>What is Multi threading</vt:lpstr>
      <vt:lpstr>Applications of Threading</vt:lpstr>
      <vt:lpstr>The “main” Thread</vt:lpstr>
      <vt:lpstr>Understanding Thread States</vt:lpstr>
      <vt:lpstr>Creating a Thread</vt:lpstr>
      <vt:lpstr>The run() method</vt:lpstr>
      <vt:lpstr>Creation of Thread Object </vt:lpstr>
      <vt:lpstr>Creation of thread by Runnable interface</vt:lpstr>
      <vt:lpstr>The Addition Thread                       </vt:lpstr>
      <vt:lpstr>The Addition Thread… continue                       </vt:lpstr>
      <vt:lpstr>Mathod’s of Thread class</vt:lpstr>
      <vt:lpstr>sleep() method</vt:lpstr>
      <vt:lpstr>Working with multiple threads</vt:lpstr>
      <vt:lpstr>Thread interruption </vt:lpstr>
      <vt:lpstr>The Code..</vt:lpstr>
      <vt:lpstr>Code for Another Thread</vt:lpstr>
      <vt:lpstr>Daemon Threads</vt:lpstr>
      <vt:lpstr>yield() of Thread class</vt:lpstr>
      <vt:lpstr>The Code…</vt:lpstr>
      <vt:lpstr>Continue …</vt:lpstr>
      <vt:lpstr>Possible Output’s</vt:lpstr>
      <vt:lpstr>join() of the thread class</vt:lpstr>
      <vt:lpstr>The Code</vt:lpstr>
      <vt:lpstr>The Main thread</vt:lpstr>
      <vt:lpstr>The Possible output in Join()</vt:lpstr>
      <vt:lpstr>The Thread Synchronization </vt:lpstr>
      <vt:lpstr>The Example</vt:lpstr>
      <vt:lpstr>The Resource </vt:lpstr>
      <vt:lpstr>Our Thread class which handles our traffic</vt:lpstr>
      <vt:lpstr>The User Code</vt:lpstr>
      <vt:lpstr>The Possible Output</vt:lpstr>
      <vt:lpstr>The Solution </vt:lpstr>
      <vt:lpstr>Question ?</vt:lpstr>
      <vt:lpstr>Wait() , notify() and notifyAll();</vt:lpstr>
      <vt:lpstr>The Producer Code.. </vt:lpstr>
      <vt:lpstr>The Consumer Code…</vt:lpstr>
      <vt:lpstr>The Producer Thread</vt:lpstr>
      <vt:lpstr>The Consumer Thread</vt:lpstr>
      <vt:lpstr>Question ?</vt:lpstr>
      <vt:lpstr>Deadlock In Java Threading</vt:lpstr>
      <vt:lpstr>End of Multi Threading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618</cp:revision>
  <dcterms:created xsi:type="dcterms:W3CDTF">2014-08-12T14:46:33Z</dcterms:created>
  <dcterms:modified xsi:type="dcterms:W3CDTF">2015-03-21T03:02:36Z</dcterms:modified>
</cp:coreProperties>
</file>