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DC95B-6A8B-4ACE-A70D-DB6148B05F41}" type="datetimeFigureOut">
              <a:rPr lang="en-US" smtClean="0"/>
              <a:pPr/>
              <a:t>8/24/2014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1D555-A6AE-41E6-A656-C6CFF39EF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81000" y="457200"/>
            <a:ext cx="8397875" cy="5562600"/>
            <a:chOff x="240" y="288"/>
            <a:chExt cx="5290" cy="3504"/>
          </a:xfrm>
        </p:grpSpPr>
        <p:sp>
          <p:nvSpPr>
            <p:cNvPr id="25602" name="Rectangle 2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5608" name="Rectangle 8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5609" name="Line 9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6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536575" y="6248400"/>
            <a:ext cx="2054225" cy="457200"/>
          </a:xfrm>
        </p:spPr>
        <p:txBody>
          <a:bodyPr/>
          <a:lstStyle>
            <a:lvl1pPr>
              <a:defRPr/>
            </a:lvl1pPr>
          </a:lstStyle>
          <a:p>
            <a:fld id="{79FAE9E0-6B5C-43FA-A361-9BEE824CF1F4}" type="datetime1">
              <a:rPr lang="en-US" smtClean="0"/>
              <a:pPr/>
              <a:t>8/24/2014</a:t>
            </a:fld>
            <a:endParaRPr lang="en-US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251200" y="6248400"/>
            <a:ext cx="2887663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8150" y="62579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D7E025-955C-4552-B3B1-AE156E8E31B6}" type="datetime1">
              <a:rPr lang="en-US" smtClean="0"/>
              <a:pPr/>
              <a:t>8/24/2014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473075"/>
            <a:ext cx="2038350" cy="5394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473075"/>
            <a:ext cx="5962650" cy="5394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F19E0C-AFA2-4B2C-9E10-83ED74546ABD}" type="datetime1">
              <a:rPr lang="en-US" smtClean="0"/>
              <a:pPr/>
              <a:t>8/24/2014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3709EC-5897-4E86-9023-FC8513CF9E70}" type="datetime1">
              <a:rPr lang="en-US" smtClean="0"/>
              <a:pPr/>
              <a:t>8/24/2014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261644-42F9-48A6-B263-4DD72D2E6710}" type="datetime1">
              <a:rPr lang="en-US" smtClean="0"/>
              <a:pPr/>
              <a:t>8/24/2014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828800"/>
            <a:ext cx="40005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828800"/>
            <a:ext cx="40005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C667FB-0AD8-42CE-80E7-2D51A61AABF8}" type="datetime1">
              <a:rPr lang="en-US" smtClean="0"/>
              <a:pPr/>
              <a:t>8/24/2014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84389C-7911-4390-B337-7108ACE188E9}" type="datetime1">
              <a:rPr lang="en-US" smtClean="0"/>
              <a:pPr/>
              <a:t>8/24/2014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99686D-79DE-44DD-809C-EE775AFE213C}" type="datetime1">
              <a:rPr lang="en-US" smtClean="0"/>
              <a:pPr/>
              <a:t>8/24/2014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D5EC4-C803-4198-8C80-AEA15378C138}" type="datetime1">
              <a:rPr lang="en-US" smtClean="0"/>
              <a:pPr/>
              <a:t>8/24/2014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40DB6-4261-4A6D-BF06-5892AA5BA331}" type="datetime1">
              <a:rPr lang="en-US" smtClean="0"/>
              <a:pPr/>
              <a:t>8/24/2014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D85C08-499C-49D9-A21B-C20BF9F41DBB}" type="datetime1">
              <a:rPr lang="en-US" smtClean="0"/>
              <a:pPr/>
              <a:t>8/24/2014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28600" y="228600"/>
            <a:ext cx="8686800" cy="5943600"/>
            <a:chOff x="144" y="144"/>
            <a:chExt cx="5472" cy="3744"/>
          </a:xfrm>
        </p:grpSpPr>
        <p:sp>
          <p:nvSpPr>
            <p:cNvPr id="24578" name="Rectangle 2"/>
            <p:cNvSpPr>
              <a:spLocks noChangeArrowheads="1"/>
            </p:cNvSpPr>
            <p:nvPr/>
          </p:nvSpPr>
          <p:spPr bwMode="auto">
            <a:xfrm>
              <a:off x="144" y="144"/>
              <a:ext cx="5472" cy="3744"/>
            </a:xfrm>
            <a:prstGeom prst="rect">
              <a:avLst/>
            </a:prstGeom>
            <a:solidFill>
              <a:schemeClr val="bg1"/>
            </a:solidFill>
            <a:ln w="4445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4579" name="Rectangle 3"/>
            <p:cNvSpPr>
              <a:spLocks noChangeArrowheads="1"/>
            </p:cNvSpPr>
            <p:nvPr/>
          </p:nvSpPr>
          <p:spPr bwMode="blackWhite">
            <a:xfrm>
              <a:off x="193" y="193"/>
              <a:ext cx="5373" cy="36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4585" name="Line 9"/>
            <p:cNvSpPr>
              <a:spLocks noChangeShapeType="1"/>
            </p:cNvSpPr>
            <p:nvPr/>
          </p:nvSpPr>
          <p:spPr bwMode="auto">
            <a:xfrm>
              <a:off x="336" y="1092"/>
              <a:ext cx="51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73075"/>
            <a:ext cx="815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828800"/>
            <a:ext cx="8153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CA445451-86E4-4E82-AC6C-CCB6746467CA}" type="datetime1">
              <a:rPr lang="en-US" smtClean="0"/>
              <a:pPr/>
              <a:t>8/24/2014</a:t>
            </a:fld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2458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             Core Java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</a:t>
            </a:r>
            <a:r>
              <a:rPr lang="en-US" dirty="0" smtClean="0"/>
              <a:t>                  Java SE </a:t>
            </a:r>
            <a:r>
              <a:rPr lang="en-US" dirty="0" smtClean="0"/>
              <a:t>7</a:t>
            </a:r>
            <a:br>
              <a:rPr lang="en-US" dirty="0" smtClean="0"/>
            </a:br>
            <a:r>
              <a:rPr lang="en-US" dirty="0" smtClean="0"/>
              <a:t>                 </a:t>
            </a:r>
            <a:r>
              <a:rPr lang="en-US" dirty="0" err="1" smtClean="0"/>
              <a:t>Enums</a:t>
            </a:r>
            <a:r>
              <a:rPr lang="en-US" dirty="0" smtClean="0"/>
              <a:t> and Inner Classes</a:t>
            </a:r>
            <a:endParaRPr lang="en-US" u="sng" dirty="0"/>
          </a:p>
        </p:txBody>
      </p:sp>
      <p:pic>
        <p:nvPicPr>
          <p:cNvPr id="4" name="Picture 3" descr="jav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295400"/>
            <a:ext cx="2286000" cy="19431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701675"/>
          </a:xfrm>
        </p:spPr>
        <p:txBody>
          <a:bodyPr/>
          <a:lstStyle/>
          <a:p>
            <a:r>
              <a:rPr lang="en-US" dirty="0" smtClean="0"/>
              <a:t>Method local inner class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1066800"/>
            <a:ext cx="826380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 Car 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 electricity = 100;</a:t>
            </a:r>
          </a:p>
          <a:p>
            <a:r>
              <a:rPr lang="en-US" dirty="0" smtClean="0"/>
              <a:t>	    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public void </a:t>
            </a:r>
            <a:r>
              <a:rPr lang="en-US" dirty="0" err="1" smtClean="0"/>
              <a:t>playMusic</a:t>
            </a:r>
            <a:r>
              <a:rPr lang="en-US" dirty="0" smtClean="0"/>
              <a:t>( 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	class </a:t>
            </a:r>
            <a:r>
              <a:rPr lang="en-US" dirty="0" err="1" smtClean="0"/>
              <a:t>MusicSystem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           {</a:t>
            </a:r>
          </a:p>
          <a:p>
            <a:r>
              <a:rPr lang="en-US" dirty="0" smtClean="0"/>
              <a:t>		public void </a:t>
            </a:r>
            <a:r>
              <a:rPr lang="en-US" dirty="0" err="1" smtClean="0"/>
              <a:t>startPlayer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	</a:t>
            </a:r>
            <a:r>
              <a:rPr lang="en-US" dirty="0" smtClean="0"/>
              <a:t>	{</a:t>
            </a:r>
          </a:p>
          <a:p>
            <a:r>
              <a:rPr lang="en-US" dirty="0" smtClean="0"/>
              <a:t>	</a:t>
            </a:r>
            <a:r>
              <a:rPr lang="en-US" dirty="0" smtClean="0"/>
              <a:t>	       </a:t>
            </a:r>
            <a:r>
              <a:rPr lang="en-US" dirty="0" err="1" smtClean="0"/>
              <a:t>System.out.println</a:t>
            </a:r>
            <a:r>
              <a:rPr lang="en-US" dirty="0" smtClean="0"/>
              <a:t>(“player started by  ”+ electricity+”</a:t>
            </a:r>
            <a:r>
              <a:rPr lang="en-US" dirty="0" err="1" smtClean="0"/>
              <a:t>wlt</a:t>
            </a:r>
            <a:r>
              <a:rPr lang="en-US" dirty="0" smtClean="0"/>
              <a:t>”);</a:t>
            </a:r>
          </a:p>
          <a:p>
            <a:r>
              <a:rPr lang="en-US" dirty="0" smtClean="0"/>
              <a:t>	</a:t>
            </a:r>
            <a:r>
              <a:rPr lang="en-US" dirty="0" smtClean="0"/>
              <a:t>	}		</a:t>
            </a:r>
            <a:endParaRPr lang="en-US" dirty="0" smtClean="0"/>
          </a:p>
          <a:p>
            <a:r>
              <a:rPr lang="en-US" dirty="0" smtClean="0"/>
              <a:t>               }	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MusicSystem</a:t>
            </a:r>
            <a:r>
              <a:rPr lang="en-US" dirty="0" smtClean="0"/>
              <a:t> ms = new </a:t>
            </a:r>
            <a:r>
              <a:rPr lang="en-US" dirty="0" err="1" smtClean="0"/>
              <a:t>MusicSystem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ms.startPlayer</a:t>
            </a:r>
            <a:r>
              <a:rPr lang="en-US" dirty="0" smtClean="0"/>
              <a:t>( );</a:t>
            </a:r>
            <a:endParaRPr lang="en-US" dirty="0" smtClean="0"/>
          </a:p>
          <a:p>
            <a:r>
              <a:rPr lang="en-US" dirty="0" smtClean="0"/>
              <a:t>    }// end method</a:t>
            </a:r>
          </a:p>
          <a:p>
            <a:r>
              <a:rPr lang="en-US" dirty="0" smtClean="0"/>
              <a:t>}//end class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625475"/>
          </a:xfrm>
        </p:spPr>
        <p:txBody>
          <a:bodyPr/>
          <a:lstStyle/>
          <a:p>
            <a:r>
              <a:rPr lang="en-US" dirty="0" smtClean="0"/>
              <a:t>Anonymous inner classes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066800"/>
            <a:ext cx="4648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 Popcorn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public void pop()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{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System.ou.println</a:t>
            </a:r>
            <a:r>
              <a:rPr lang="en-US" dirty="0" smtClean="0"/>
              <a:t>(“popcorn”);</a:t>
            </a:r>
            <a:endParaRPr lang="en-US" dirty="0" smtClean="0"/>
          </a:p>
          <a:p>
            <a:r>
              <a:rPr lang="en-US" dirty="0" smtClean="0"/>
              <a:t>      }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class Food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Popcorn p = new Popcorn()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{</a:t>
            </a:r>
          </a:p>
          <a:p>
            <a:r>
              <a:rPr lang="en-US" dirty="0" smtClean="0"/>
              <a:t>          </a:t>
            </a:r>
            <a:r>
              <a:rPr lang="en-US" dirty="0" smtClean="0"/>
              <a:t>public void pop()</a:t>
            </a:r>
          </a:p>
          <a:p>
            <a:r>
              <a:rPr lang="en-US" dirty="0" smtClean="0"/>
              <a:t>    </a:t>
            </a:r>
            <a:r>
              <a:rPr lang="en-US" dirty="0" smtClean="0"/>
              <a:t>      {</a:t>
            </a:r>
            <a:endParaRPr lang="en-US" dirty="0" smtClean="0"/>
          </a:p>
          <a:p>
            <a:r>
              <a:rPr lang="en-US" dirty="0" smtClean="0"/>
              <a:t>          </a:t>
            </a:r>
            <a:r>
              <a:rPr lang="en-US" dirty="0" smtClean="0"/>
              <a:t>	</a:t>
            </a:r>
            <a:r>
              <a:rPr lang="en-US" dirty="0" err="1" smtClean="0"/>
              <a:t>System.ou.println</a:t>
            </a:r>
            <a:r>
              <a:rPr lang="en-US" dirty="0" smtClean="0"/>
              <a:t>(“My Popcorn</a:t>
            </a:r>
            <a:r>
              <a:rPr lang="en-US" dirty="0" smtClean="0"/>
              <a:t>”);</a:t>
            </a:r>
          </a:p>
          <a:p>
            <a:r>
              <a:rPr lang="en-US" dirty="0" smtClean="0"/>
              <a:t>      </a:t>
            </a:r>
            <a:r>
              <a:rPr lang="en-US" dirty="0" smtClean="0"/>
              <a:t>    }</a:t>
            </a:r>
            <a:endParaRPr lang="en-US" dirty="0" smtClean="0"/>
          </a:p>
          <a:p>
            <a:r>
              <a:rPr lang="en-US" dirty="0" smtClean="0"/>
              <a:t>      }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Inner Class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2057400"/>
            <a:ext cx="635943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OutterClass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static class </a:t>
            </a:r>
            <a:r>
              <a:rPr lang="en-US" dirty="0" err="1" smtClean="0"/>
              <a:t>InnerClass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 {</a:t>
            </a:r>
          </a:p>
          <a:p>
            <a:r>
              <a:rPr lang="en-US" dirty="0" smtClean="0"/>
              <a:t>	public void </a:t>
            </a:r>
            <a:r>
              <a:rPr lang="en-US" dirty="0" err="1" smtClean="0"/>
              <a:t>doStuff</a:t>
            </a:r>
            <a:r>
              <a:rPr lang="en-US" dirty="0" smtClean="0"/>
              <a:t>() { // …  }</a:t>
            </a:r>
            <a:endParaRPr lang="en-US" dirty="0" smtClean="0"/>
          </a:p>
          <a:p>
            <a:r>
              <a:rPr lang="en-US" dirty="0" smtClean="0"/>
              <a:t>     }// some code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// some other code</a:t>
            </a:r>
            <a:endParaRPr lang="en-US" dirty="0" smtClean="0"/>
          </a:p>
          <a:p>
            <a:r>
              <a:rPr lang="en-US" dirty="0" smtClean="0"/>
              <a:t>}//end class</a:t>
            </a:r>
          </a:p>
          <a:p>
            <a:endParaRPr lang="en-US" dirty="0" smtClean="0"/>
          </a:p>
          <a:p>
            <a:r>
              <a:rPr lang="en-US" dirty="0" err="1" smtClean="0"/>
              <a:t>OutterClass.InnerClass</a:t>
            </a:r>
            <a:r>
              <a:rPr lang="en-US" dirty="0" smtClean="0"/>
              <a:t>  </a:t>
            </a:r>
            <a:r>
              <a:rPr lang="en-US" dirty="0" err="1" smtClean="0"/>
              <a:t>obj</a:t>
            </a:r>
            <a:r>
              <a:rPr lang="en-US" dirty="0" smtClean="0"/>
              <a:t> = new </a:t>
            </a:r>
            <a:r>
              <a:rPr lang="en-US" dirty="0" err="1" smtClean="0"/>
              <a:t>OutterClass.InnerClass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obj.doStuff</a:t>
            </a:r>
            <a:r>
              <a:rPr lang="en-US" dirty="0" smtClean="0"/>
              <a:t>();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 </a:t>
            </a:r>
            <a:r>
              <a:rPr lang="en-US" i="1" dirty="0" err="1" smtClean="0"/>
              <a:t>enum</a:t>
            </a:r>
            <a:r>
              <a:rPr lang="en-US" i="1" dirty="0" smtClean="0"/>
              <a:t> type</a:t>
            </a:r>
            <a:r>
              <a:rPr lang="en-US" dirty="0" smtClean="0"/>
              <a:t> is a special data type that </a:t>
            </a:r>
            <a:r>
              <a:rPr lang="en-US" dirty="0" smtClean="0"/>
              <a:t>enables </a:t>
            </a:r>
            <a:r>
              <a:rPr lang="en-US" dirty="0" smtClean="0"/>
              <a:t>a variable to be a set of predefined </a:t>
            </a:r>
            <a:r>
              <a:rPr lang="en-US" dirty="0" smtClean="0"/>
              <a:t>constants.</a:t>
            </a:r>
          </a:p>
          <a:p>
            <a:r>
              <a:rPr lang="en-US" dirty="0" smtClean="0"/>
              <a:t>In simple words an </a:t>
            </a:r>
            <a:r>
              <a:rPr lang="en-US" dirty="0" err="1" smtClean="0"/>
              <a:t>enum</a:t>
            </a:r>
            <a:r>
              <a:rPr lang="en-US" dirty="0" smtClean="0"/>
              <a:t> are the set of constant literals that we can use in our program.</a:t>
            </a:r>
          </a:p>
          <a:p>
            <a:r>
              <a:rPr lang="en-US" dirty="0" err="1" smtClean="0"/>
              <a:t>enums</a:t>
            </a:r>
            <a:r>
              <a:rPr lang="en-US" dirty="0" smtClean="0"/>
              <a:t> are by default public static final.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981200"/>
            <a:ext cx="357020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Direction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</a:t>
            </a:r>
            <a:r>
              <a:rPr lang="en-US" dirty="0" smtClean="0">
                <a:solidFill>
                  <a:srgbClr val="92D050"/>
                </a:solidFill>
              </a:rPr>
              <a:t>String </a:t>
            </a:r>
            <a:r>
              <a:rPr lang="en-US" dirty="0" err="1" smtClean="0">
                <a:solidFill>
                  <a:srgbClr val="92D050"/>
                </a:solidFill>
              </a:rPr>
              <a:t>mydirection</a:t>
            </a:r>
            <a:r>
              <a:rPr lang="en-US" dirty="0" smtClean="0">
                <a:solidFill>
                  <a:srgbClr val="92D050"/>
                </a:solidFill>
              </a:rPr>
              <a:t> = “North”;</a:t>
            </a:r>
          </a:p>
          <a:p>
            <a:endParaRPr lang="en-US" dirty="0" smtClean="0"/>
          </a:p>
          <a:p>
            <a:r>
              <a:rPr lang="en-US" dirty="0" smtClean="0"/>
              <a:t>     if(</a:t>
            </a:r>
            <a:r>
              <a:rPr lang="en-US" dirty="0" err="1" smtClean="0">
                <a:solidFill>
                  <a:srgbClr val="92D050"/>
                </a:solidFill>
              </a:rPr>
              <a:t>mydirection.equals</a:t>
            </a:r>
            <a:r>
              <a:rPr lang="en-US" dirty="0" smtClean="0">
                <a:solidFill>
                  <a:srgbClr val="92D050"/>
                </a:solidFill>
              </a:rPr>
              <a:t>(“North”)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{</a:t>
            </a:r>
          </a:p>
          <a:p>
            <a:r>
              <a:rPr lang="en-US" dirty="0" smtClean="0"/>
              <a:t>           //some code</a:t>
            </a:r>
            <a:endParaRPr lang="en-US" dirty="0" smtClean="0"/>
          </a:p>
          <a:p>
            <a:r>
              <a:rPr lang="en-US" dirty="0" smtClean="0"/>
              <a:t>     }	</a:t>
            </a:r>
          </a:p>
          <a:p>
            <a:r>
              <a:rPr lang="en-US" dirty="0" smtClean="0"/>
              <a:t>     else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{</a:t>
            </a:r>
          </a:p>
          <a:p>
            <a:r>
              <a:rPr lang="en-US" dirty="0" smtClean="0"/>
              <a:t>           // code for other directions</a:t>
            </a:r>
            <a:endParaRPr lang="en-US" dirty="0" smtClean="0"/>
          </a:p>
          <a:p>
            <a:r>
              <a:rPr lang="en-US" dirty="0" smtClean="0"/>
              <a:t>     }</a:t>
            </a:r>
            <a:r>
              <a:rPr lang="en-US" dirty="0" smtClean="0"/>
              <a:t>	</a:t>
            </a:r>
          </a:p>
          <a:p>
            <a:r>
              <a:rPr lang="en-US" dirty="0" smtClean="0"/>
              <a:t>}//end class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4343400" y="1828800"/>
            <a:ext cx="0" cy="419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4648200" y="1981200"/>
            <a:ext cx="3962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Direction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     // code which create North as meaningful information</a:t>
            </a:r>
          </a:p>
          <a:p>
            <a:endParaRPr lang="en-US" dirty="0" smtClean="0"/>
          </a:p>
          <a:p>
            <a:r>
              <a:rPr lang="en-US" dirty="0" smtClean="0"/>
              <a:t>     if(</a:t>
            </a:r>
            <a:r>
              <a:rPr lang="en-US" dirty="0" err="1" smtClean="0">
                <a:solidFill>
                  <a:srgbClr val="FFC000"/>
                </a:solidFill>
              </a:rPr>
              <a:t>MyDirection</a:t>
            </a:r>
            <a:r>
              <a:rPr lang="en-US" dirty="0" smtClean="0">
                <a:solidFill>
                  <a:srgbClr val="FFC000"/>
                </a:solidFill>
              </a:rPr>
              <a:t> == North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{</a:t>
            </a:r>
          </a:p>
          <a:p>
            <a:r>
              <a:rPr lang="en-US" dirty="0" smtClean="0"/>
              <a:t>           //some code</a:t>
            </a:r>
            <a:endParaRPr lang="en-US" dirty="0" smtClean="0"/>
          </a:p>
          <a:p>
            <a:r>
              <a:rPr lang="en-US" dirty="0" smtClean="0"/>
              <a:t>     }	</a:t>
            </a:r>
          </a:p>
          <a:p>
            <a:r>
              <a:rPr lang="en-US" dirty="0" smtClean="0"/>
              <a:t>     else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{</a:t>
            </a:r>
          </a:p>
          <a:p>
            <a:r>
              <a:rPr lang="en-US" dirty="0" smtClean="0"/>
              <a:t>           // code for other directions</a:t>
            </a:r>
            <a:endParaRPr lang="en-US" dirty="0" smtClean="0"/>
          </a:p>
          <a:p>
            <a:r>
              <a:rPr lang="en-US" dirty="0" smtClean="0"/>
              <a:t>     }</a:t>
            </a:r>
            <a:r>
              <a:rPr lang="en-US" dirty="0" smtClean="0"/>
              <a:t>	</a:t>
            </a:r>
          </a:p>
          <a:p>
            <a:r>
              <a:rPr lang="en-US" dirty="0" smtClean="0"/>
              <a:t>}//end class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</a:t>
            </a:r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2133600"/>
            <a:ext cx="5337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enum</a:t>
            </a:r>
            <a:r>
              <a:rPr lang="en-US" dirty="0" smtClean="0"/>
              <a:t>  </a:t>
            </a:r>
            <a:r>
              <a:rPr lang="en-US" dirty="0" err="1" smtClean="0"/>
              <a:t>DrinkSize</a:t>
            </a:r>
            <a:r>
              <a:rPr lang="en-US" dirty="0" smtClean="0"/>
              <a:t>  { SMALL , MEDIUM , LARGE };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2667000"/>
            <a:ext cx="568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enum</a:t>
            </a:r>
            <a:r>
              <a:rPr lang="en-US" dirty="0" smtClean="0"/>
              <a:t>  Direction  { NORTH, SOUTH , EAST, WEST };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304800" y="3200400"/>
            <a:ext cx="8534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62000" y="3657600"/>
            <a:ext cx="45855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DrinkSize</a:t>
            </a:r>
            <a:r>
              <a:rPr lang="en-US" dirty="0" smtClean="0"/>
              <a:t>  </a:t>
            </a:r>
            <a:r>
              <a:rPr lang="en-US" dirty="0" err="1" smtClean="0"/>
              <a:t>coffecup</a:t>
            </a:r>
            <a:r>
              <a:rPr lang="en-US" dirty="0" smtClean="0"/>
              <a:t> = </a:t>
            </a:r>
            <a:r>
              <a:rPr lang="en-US" dirty="0" err="1" smtClean="0"/>
              <a:t>DrinkSize.LARGE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Direction  </a:t>
            </a:r>
            <a:r>
              <a:rPr lang="en-US" dirty="0" err="1" smtClean="0"/>
              <a:t>mydirection</a:t>
            </a:r>
            <a:r>
              <a:rPr lang="en-US" dirty="0" smtClean="0"/>
              <a:t> </a:t>
            </a:r>
            <a:r>
              <a:rPr lang="en-US" dirty="0" smtClean="0"/>
              <a:t>= Direction .NORTH;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153400" cy="762000"/>
          </a:xfrm>
        </p:spPr>
        <p:txBody>
          <a:bodyPr/>
          <a:lstStyle/>
          <a:p>
            <a:r>
              <a:rPr lang="en-US" dirty="0" smtClean="0"/>
              <a:t>The Code…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371600"/>
            <a:ext cx="8001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public class </a:t>
            </a:r>
            <a:r>
              <a:rPr lang="en-US" b="1" dirty="0" err="1" smtClean="0"/>
              <a:t>EnumDemo</a:t>
            </a:r>
            <a:r>
              <a:rPr lang="en-US" b="1" dirty="0" smtClean="0"/>
              <a:t> </a:t>
            </a:r>
            <a:r>
              <a:rPr lang="en-US" dirty="0" smtClean="0"/>
              <a:t>{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	</a:t>
            </a:r>
            <a:r>
              <a:rPr lang="en-US" b="1" dirty="0" err="1" smtClean="0"/>
              <a:t>enum</a:t>
            </a:r>
            <a:r>
              <a:rPr lang="en-US" b="1" dirty="0" smtClean="0"/>
              <a:t> </a:t>
            </a:r>
            <a:r>
              <a:rPr lang="en-US" b="1" dirty="0" smtClean="0"/>
              <a:t>Direction {</a:t>
            </a:r>
            <a:r>
              <a:rPr lang="en-US" b="1" i="1" dirty="0" smtClean="0"/>
              <a:t>NORTH, SOUTH, EAST, WEST};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b="1" dirty="0" smtClean="0"/>
              <a:t>public </a:t>
            </a:r>
            <a:r>
              <a:rPr lang="en-US" b="1" dirty="0" smtClean="0"/>
              <a:t>static void main(String[] </a:t>
            </a:r>
            <a:r>
              <a:rPr lang="en-US" b="1" dirty="0" err="1" smtClean="0"/>
              <a:t>args</a:t>
            </a:r>
            <a:r>
              <a:rPr lang="en-US" b="1" dirty="0" smtClean="0"/>
              <a:t>) </a:t>
            </a:r>
            <a:r>
              <a:rPr lang="en-US" dirty="0" smtClean="0"/>
              <a:t>{</a:t>
            </a:r>
            <a:endParaRPr lang="en-US" dirty="0" smtClean="0"/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r>
              <a:rPr lang="en-US" dirty="0" smtClean="0"/>
              <a:t>	Direction a </a:t>
            </a:r>
            <a:r>
              <a:rPr lang="en-US" dirty="0" smtClean="0"/>
              <a:t>= </a:t>
            </a:r>
            <a:r>
              <a:rPr lang="en-US" dirty="0" err="1" smtClean="0"/>
              <a:t>Direction.</a:t>
            </a:r>
            <a:r>
              <a:rPr lang="en-US" i="1" dirty="0" err="1" smtClean="0"/>
              <a:t>EAST</a:t>
            </a:r>
            <a:r>
              <a:rPr lang="en-US" i="1" dirty="0" smtClean="0"/>
              <a:t>;</a:t>
            </a:r>
          </a:p>
          <a:p>
            <a:r>
              <a:rPr lang="en-US" dirty="0" smtClean="0"/>
              <a:t>		Direction b </a:t>
            </a:r>
            <a:r>
              <a:rPr lang="en-US" dirty="0" smtClean="0"/>
              <a:t>= </a:t>
            </a:r>
            <a:r>
              <a:rPr lang="en-US" dirty="0" err="1" smtClean="0"/>
              <a:t>Direction.</a:t>
            </a:r>
            <a:r>
              <a:rPr lang="en-US" i="1" dirty="0" err="1" smtClean="0"/>
              <a:t>EAST</a:t>
            </a:r>
            <a:r>
              <a:rPr lang="en-US" i="1" dirty="0" smtClean="0"/>
              <a:t>;</a:t>
            </a:r>
          </a:p>
          <a:p>
            <a:endParaRPr lang="en-US" dirty="0" smtClean="0"/>
          </a:p>
          <a:p>
            <a:r>
              <a:rPr lang="en-US" b="1" dirty="0" smtClean="0"/>
              <a:t>		if(a </a:t>
            </a:r>
            <a:r>
              <a:rPr lang="en-US" b="1" dirty="0" smtClean="0"/>
              <a:t>== </a:t>
            </a:r>
            <a:r>
              <a:rPr lang="en-US" b="1" dirty="0" smtClean="0"/>
              <a:t>b){</a:t>
            </a:r>
            <a:endParaRPr lang="en-US" dirty="0" smtClean="0"/>
          </a:p>
          <a:p>
            <a:r>
              <a:rPr lang="en-US" dirty="0" smtClean="0"/>
              <a:t>			</a:t>
            </a:r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("its Same");</a:t>
            </a:r>
          </a:p>
          <a:p>
            <a:r>
              <a:rPr lang="en-US" dirty="0" smtClean="0"/>
              <a:t>		}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}//</a:t>
            </a:r>
            <a:r>
              <a:rPr lang="en-US" dirty="0" smtClean="0"/>
              <a:t>end main</a:t>
            </a:r>
          </a:p>
          <a:p>
            <a:endParaRPr lang="en-US" dirty="0" smtClean="0"/>
          </a:p>
          <a:p>
            <a:r>
              <a:rPr lang="en-US" dirty="0" smtClean="0"/>
              <a:t>}//end class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90599"/>
            <a:ext cx="8153400" cy="625475"/>
          </a:xfrm>
        </p:spPr>
        <p:txBody>
          <a:bodyPr/>
          <a:lstStyle/>
          <a:p>
            <a:r>
              <a:rPr lang="en-US" dirty="0" smtClean="0"/>
              <a:t>Inner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153400" cy="2590800"/>
          </a:xfrm>
        </p:spPr>
        <p:txBody>
          <a:bodyPr/>
          <a:lstStyle/>
          <a:p>
            <a:r>
              <a:rPr lang="en-US" sz="2400" dirty="0" smtClean="0"/>
              <a:t>Let you define one class inside another class.</a:t>
            </a:r>
          </a:p>
          <a:p>
            <a:r>
              <a:rPr lang="en-US" sz="2400" dirty="0" smtClean="0"/>
              <a:t>Same like as other variables and methods.</a:t>
            </a:r>
          </a:p>
          <a:p>
            <a:r>
              <a:rPr lang="en-US" sz="2400" dirty="0" smtClean="0"/>
              <a:t>Use inner class in the situation when one entity owns the other entity.</a:t>
            </a:r>
          </a:p>
          <a:p>
            <a:r>
              <a:rPr lang="en-US" sz="2400" dirty="0" smtClean="0"/>
              <a:t>When the existence of sub entity is worthless without the parent entity.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143000" y="4724400"/>
            <a:ext cx="18288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CAR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096000" y="4267200"/>
            <a:ext cx="2514600" cy="1676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5400" dirty="0" smtClean="0">
                <a:latin typeface="Arial" charset="0"/>
              </a:rPr>
              <a:t>Music System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>
            <a:stCxn id="7" idx="1"/>
            <a:endCxn id="6" idx="3"/>
          </p:cNvCxnSpPr>
          <p:nvPr/>
        </p:nvCxnSpPr>
        <p:spPr bwMode="auto">
          <a:xfrm flipH="1">
            <a:off x="2971800" y="5105400"/>
            <a:ext cx="3124200" cy="381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Type’s of Inner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 Inner Classes</a:t>
            </a:r>
          </a:p>
          <a:p>
            <a:r>
              <a:rPr lang="en-US" dirty="0" smtClean="0"/>
              <a:t>Method local inner classes</a:t>
            </a:r>
          </a:p>
          <a:p>
            <a:r>
              <a:rPr lang="en-US" dirty="0" smtClean="0"/>
              <a:t>Anonymous inner classes</a:t>
            </a:r>
          </a:p>
          <a:p>
            <a:r>
              <a:rPr lang="en-US" dirty="0" smtClean="0"/>
              <a:t>Static nested inner classes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Inner Classes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1828800"/>
            <a:ext cx="364715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Car 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//some other properties    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FFC000"/>
                </a:solidFill>
              </a:rPr>
              <a:t>class </a:t>
            </a:r>
            <a:r>
              <a:rPr lang="en-US" dirty="0" err="1" smtClean="0">
                <a:solidFill>
                  <a:srgbClr val="FFC000"/>
                </a:solidFill>
              </a:rPr>
              <a:t>MusicSystem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   {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	public void </a:t>
            </a:r>
            <a:r>
              <a:rPr lang="en-US" dirty="0" err="1" smtClean="0">
                <a:solidFill>
                  <a:srgbClr val="FFC000"/>
                </a:solidFill>
              </a:rPr>
              <a:t>playMusic</a:t>
            </a:r>
            <a:r>
              <a:rPr lang="en-US" dirty="0" smtClean="0">
                <a:solidFill>
                  <a:srgbClr val="FFC000"/>
                </a:solidFill>
              </a:rPr>
              <a:t>()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             {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                  //some code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              }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   }// end inner class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// some extra code for car class</a:t>
            </a:r>
          </a:p>
          <a:p>
            <a:r>
              <a:rPr lang="en-US" dirty="0" smtClean="0"/>
              <a:t>}//end class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4419600" y="1752600"/>
            <a:ext cx="0" cy="426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4724400" y="2362200"/>
            <a:ext cx="403193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Creation of Object’s </a:t>
            </a:r>
          </a:p>
          <a:p>
            <a:endParaRPr lang="en-US" dirty="0" smtClean="0"/>
          </a:p>
          <a:p>
            <a:r>
              <a:rPr lang="en-US" dirty="0" smtClean="0"/>
              <a:t>Car  </a:t>
            </a:r>
            <a:r>
              <a:rPr lang="en-US" dirty="0" err="1" smtClean="0"/>
              <a:t>mycar</a:t>
            </a:r>
            <a:r>
              <a:rPr lang="en-US" dirty="0" smtClean="0"/>
              <a:t> = new Car();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C000"/>
                </a:solidFill>
              </a:rPr>
              <a:t>Car. </a:t>
            </a:r>
            <a:r>
              <a:rPr lang="en-US" dirty="0" err="1" smtClean="0">
                <a:solidFill>
                  <a:srgbClr val="FFC000"/>
                </a:solidFill>
              </a:rPr>
              <a:t>MusicSystem</a:t>
            </a:r>
            <a:r>
              <a:rPr lang="en-US" dirty="0" smtClean="0">
                <a:solidFill>
                  <a:srgbClr val="FFC000"/>
                </a:solidFill>
              </a:rPr>
              <a:t>  ms = 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                 </a:t>
            </a:r>
            <a:r>
              <a:rPr lang="en-US" dirty="0" err="1" smtClean="0">
                <a:solidFill>
                  <a:srgbClr val="FFC000"/>
                </a:solidFill>
              </a:rPr>
              <a:t>mycar.new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MusicSystem</a:t>
            </a:r>
            <a:r>
              <a:rPr lang="en-US" dirty="0" smtClean="0">
                <a:solidFill>
                  <a:srgbClr val="FFC000"/>
                </a:solidFill>
              </a:rPr>
              <a:t>();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ms.playMusic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153400" cy="701675"/>
          </a:xfrm>
        </p:spPr>
        <p:txBody>
          <a:bodyPr/>
          <a:lstStyle/>
          <a:p>
            <a:r>
              <a:rPr lang="en-US" dirty="0" smtClean="0"/>
              <a:t>Multiple Inner Classes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1066800"/>
            <a:ext cx="3886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 Car 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Engine  e = new Engine();</a:t>
            </a:r>
          </a:p>
          <a:p>
            <a:r>
              <a:rPr lang="en-US" dirty="0" smtClean="0"/>
              <a:t>     class </a:t>
            </a:r>
            <a:r>
              <a:rPr lang="en-US" dirty="0" err="1" smtClean="0"/>
              <a:t>MusicSystem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 {</a:t>
            </a:r>
          </a:p>
          <a:p>
            <a:r>
              <a:rPr lang="en-US" dirty="0" smtClean="0"/>
              <a:t>         // some music player stuff</a:t>
            </a:r>
            <a:endParaRPr lang="en-US" dirty="0" smtClean="0"/>
          </a:p>
          <a:p>
            <a:r>
              <a:rPr lang="en-US" dirty="0" smtClean="0"/>
              <a:t>     }</a:t>
            </a:r>
          </a:p>
          <a:p>
            <a:endParaRPr lang="en-US" dirty="0" smtClean="0"/>
          </a:p>
          <a:p>
            <a:r>
              <a:rPr lang="en-US" dirty="0" smtClean="0"/>
              <a:t>     class Gear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{</a:t>
            </a:r>
          </a:p>
          <a:p>
            <a:r>
              <a:rPr lang="en-US" dirty="0" smtClean="0"/>
              <a:t>            // some gear stuff</a:t>
            </a:r>
            <a:endParaRPr lang="en-US" dirty="0" smtClean="0"/>
          </a:p>
          <a:p>
            <a:r>
              <a:rPr lang="en-US" dirty="0" smtClean="0"/>
              <a:t>     }</a:t>
            </a:r>
          </a:p>
          <a:p>
            <a:endParaRPr lang="en-US" dirty="0" smtClean="0"/>
          </a:p>
          <a:p>
            <a:r>
              <a:rPr lang="en-US" dirty="0" smtClean="0"/>
              <a:t>     class </a:t>
            </a:r>
            <a:r>
              <a:rPr lang="en-US" dirty="0" err="1" smtClean="0"/>
              <a:t>CarHorn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 {</a:t>
            </a:r>
          </a:p>
          <a:p>
            <a:r>
              <a:rPr lang="en-US" dirty="0" smtClean="0"/>
              <a:t>            // some horn stuff</a:t>
            </a:r>
            <a:endParaRPr lang="en-US" dirty="0" smtClean="0"/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}//end class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4495800" y="990600"/>
            <a:ext cx="0" cy="4953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4800600" y="2057400"/>
            <a:ext cx="25827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 Engine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// some engine code 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203789">
  <a:themeElements>
    <a:clrScheme name="Office Theme 1">
      <a:dk1>
        <a:srgbClr val="666633"/>
      </a:dk1>
      <a:lt1>
        <a:srgbClr val="FFFFFF"/>
      </a:lt1>
      <a:dk2>
        <a:srgbClr val="000000"/>
      </a:dk2>
      <a:lt2>
        <a:srgbClr val="FFFFFF"/>
      </a:lt2>
      <a:accent1>
        <a:srgbClr val="666699"/>
      </a:accent1>
      <a:accent2>
        <a:srgbClr val="990000"/>
      </a:accent2>
      <a:accent3>
        <a:srgbClr val="AAAAAA"/>
      </a:accent3>
      <a:accent4>
        <a:srgbClr val="DADADA"/>
      </a:accent4>
      <a:accent5>
        <a:srgbClr val="B8B8CA"/>
      </a:accent5>
      <a:accent6>
        <a:srgbClr val="8A0000"/>
      </a:accent6>
      <a:hlink>
        <a:srgbClr val="999900"/>
      </a:hlink>
      <a:folHlink>
        <a:srgbClr val="FFFFFF"/>
      </a:folHlink>
    </a:clrScheme>
    <a:fontScheme name="Office Them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10203789</Template>
  <TotalTime>349</TotalTime>
  <Words>403</Words>
  <Application>Microsoft Office PowerPoint</Application>
  <PresentationFormat>On-screen Show (4:3)</PresentationFormat>
  <Paragraphs>182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10203789</vt:lpstr>
      <vt:lpstr>                 Core Java </vt:lpstr>
      <vt:lpstr>Enum</vt:lpstr>
      <vt:lpstr>For example</vt:lpstr>
      <vt:lpstr>Creating an enum</vt:lpstr>
      <vt:lpstr>The Code…</vt:lpstr>
      <vt:lpstr>Inner Classes</vt:lpstr>
      <vt:lpstr>Type’s of Inner Classes</vt:lpstr>
      <vt:lpstr>Normal Inner Classes</vt:lpstr>
      <vt:lpstr>Multiple Inner Classes</vt:lpstr>
      <vt:lpstr>Method local inner class</vt:lpstr>
      <vt:lpstr>Anonymous inner classes </vt:lpstr>
      <vt:lpstr>Static Inner Class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</dc:title>
  <dc:creator>ashish</dc:creator>
  <cp:lastModifiedBy>ashish</cp:lastModifiedBy>
  <cp:revision>80</cp:revision>
  <dcterms:created xsi:type="dcterms:W3CDTF">2014-08-12T14:46:33Z</dcterms:created>
  <dcterms:modified xsi:type="dcterms:W3CDTF">2014-08-24T13:56:24Z</dcterms:modified>
</cp:coreProperties>
</file>