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8"/>
  </p:notesMasterIdLst>
  <p:sldIdLst>
    <p:sldId id="256" r:id="rId2"/>
    <p:sldId id="261" r:id="rId3"/>
    <p:sldId id="262" r:id="rId4"/>
    <p:sldId id="263" r:id="rId5"/>
    <p:sldId id="264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FDC95B-6A8B-4ACE-A70D-DB6148B05F41}" type="datetimeFigureOut">
              <a:rPr lang="en-US" smtClean="0"/>
              <a:pPr/>
              <a:t>5/9/2015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11D555-A6AE-41E6-A656-C6CFF39EF31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381000" y="457200"/>
            <a:ext cx="8397875" cy="5562600"/>
            <a:chOff x="240" y="288"/>
            <a:chExt cx="5290" cy="3504"/>
          </a:xfrm>
        </p:grpSpPr>
        <p:sp>
          <p:nvSpPr>
            <p:cNvPr id="25602" name="Rectangle 2"/>
            <p:cNvSpPr>
              <a:spLocks noChangeArrowheads="1"/>
            </p:cNvSpPr>
            <p:nvPr/>
          </p:nvSpPr>
          <p:spPr bwMode="blackWhite">
            <a:xfrm>
              <a:off x="240" y="288"/>
              <a:ext cx="5290" cy="3504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5608" name="Rectangle 8"/>
            <p:cNvSpPr>
              <a:spLocks noChangeArrowheads="1"/>
            </p:cNvSpPr>
            <p:nvPr/>
          </p:nvSpPr>
          <p:spPr bwMode="auto">
            <a:xfrm>
              <a:off x="285" y="336"/>
              <a:ext cx="5184" cy="3408"/>
            </a:xfrm>
            <a:prstGeom prst="rect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5609" name="Line 9"/>
            <p:cNvSpPr>
              <a:spLocks noChangeShapeType="1"/>
            </p:cNvSpPr>
            <p:nvPr/>
          </p:nvSpPr>
          <p:spPr bwMode="auto">
            <a:xfrm>
              <a:off x="576" y="2256"/>
              <a:ext cx="4608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60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219200" y="838200"/>
            <a:ext cx="6781800" cy="2559050"/>
          </a:xfrm>
        </p:spPr>
        <p:txBody>
          <a:bodyPr anchorCtr="1"/>
          <a:lstStyle>
            <a:lvl1pPr algn="ctr">
              <a:defRPr sz="6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733800"/>
            <a:ext cx="6400800" cy="18732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dt" sz="half" idx="2"/>
          </p:nvPr>
        </p:nvSpPr>
        <p:spPr>
          <a:xfrm>
            <a:off x="536575" y="6248400"/>
            <a:ext cx="2054225" cy="457200"/>
          </a:xfrm>
        </p:spPr>
        <p:txBody>
          <a:bodyPr/>
          <a:lstStyle>
            <a:lvl1pPr>
              <a:defRPr/>
            </a:lvl1pPr>
          </a:lstStyle>
          <a:p>
            <a:fld id="{28CC68CB-7DE5-4AA2-A2C1-51B49EEF2238}" type="datetime1">
              <a:rPr lang="en-US" smtClean="0"/>
              <a:pPr/>
              <a:t>5/9/2015</a:t>
            </a:fld>
            <a:endParaRPr lang="en-US"/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3"/>
          </p:nvPr>
        </p:nvSpPr>
        <p:spPr>
          <a:xfrm>
            <a:off x="3251200" y="6248400"/>
            <a:ext cx="2887663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Ashish Bansal (9654-144814) ashish.bansal@mkjit-solutions.com</a:t>
            </a:r>
            <a:endParaRPr lang="en-US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788150" y="625792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A3A0E489-7B85-4D6F-9AD6-00187E6C9A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6BB2C4-9F9E-4D7F-B5E2-747A5977431C}" type="datetime1">
              <a:rPr lang="en-US" smtClean="0"/>
              <a:pPr/>
              <a:t>5/9/2015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Ashish Bansal (9654-144814) ashish.bansal@mkjit-solutions.com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A0E489-7B85-4D6F-9AD6-00187E6C9A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8450" y="473075"/>
            <a:ext cx="2038350" cy="53943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473075"/>
            <a:ext cx="5962650" cy="53943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E490CAB-E66D-4EB1-81DC-0D42C2C0EDF8}" type="datetime1">
              <a:rPr lang="en-US" smtClean="0"/>
              <a:pPr/>
              <a:t>5/9/2015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Ashish Bansal (9654-144814) ashish.bansal@mkjit-solutions.com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A0E489-7B85-4D6F-9AD6-00187E6C9A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D5C18C7-3948-46C3-BEDE-BEF850D07C30}" type="datetime1">
              <a:rPr lang="en-US" smtClean="0"/>
              <a:pPr/>
              <a:t>5/9/2015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Ashish Bansal (9654-144814) ashish.bansal@mkjit-solutions.com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A0E489-7B85-4D6F-9AD6-00187E6C9A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84F1CA2-B0C3-44FA-94FA-DDA4BF7DCF63}" type="datetime1">
              <a:rPr lang="en-US" smtClean="0"/>
              <a:pPr/>
              <a:t>5/9/2015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Ashish Bansal (9654-144814) ashish.bansal@mkjit-solutions.com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A0E489-7B85-4D6F-9AD6-00187E6C9A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828800"/>
            <a:ext cx="40005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828800"/>
            <a:ext cx="40005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0C4D529-CC2A-46FF-B4D2-ECB0EC6E4C95}" type="datetime1">
              <a:rPr lang="en-US" smtClean="0"/>
              <a:pPr/>
              <a:t>5/9/2015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Ashish Bansal (9654-144814) ashish.bansal@mkjit-solutions.com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A0E489-7B85-4D6F-9AD6-00187E6C9A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1CC53D7-72EE-4BEC-AAA5-57034ECBFEA7}" type="datetime1">
              <a:rPr lang="en-US" smtClean="0"/>
              <a:pPr/>
              <a:t>5/9/2015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Ashish Bansal (9654-144814) ashish.bansal@mkjit-solutions.com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A0E489-7B85-4D6F-9AD6-00187E6C9A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756720E-EB4D-41A7-96A8-CBF6BFB75E4A}" type="datetime1">
              <a:rPr lang="en-US" smtClean="0"/>
              <a:pPr/>
              <a:t>5/9/2015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Ashish Bansal (9654-144814) ashish.bansal@mkjit-solutions.com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A0E489-7B85-4D6F-9AD6-00187E6C9A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F3DB4B-42A5-4914-BEF9-E34637B3A4C6}" type="datetime1">
              <a:rPr lang="en-US" smtClean="0"/>
              <a:pPr/>
              <a:t>5/9/2015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Ashish Bansal (9654-144814) ashish.bansal@mkjit-solutions.com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A0E489-7B85-4D6F-9AD6-00187E6C9A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FB59C55-A29A-4DC3-8D18-9429D6DABCBF}" type="datetime1">
              <a:rPr lang="en-US" smtClean="0"/>
              <a:pPr/>
              <a:t>5/9/2015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Ashish Bansal (9654-144814) ashish.bansal@mkjit-solutions.com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A0E489-7B85-4D6F-9AD6-00187E6C9A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5F86512-AA92-42FA-A403-F456B859EA47}" type="datetime1">
              <a:rPr lang="en-US" smtClean="0"/>
              <a:pPr/>
              <a:t>5/9/2015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Ashish Bansal (9654-144814) ashish.bansal@mkjit-solutions.com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A0E489-7B85-4D6F-9AD6-00187E6C9A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228600" y="228600"/>
            <a:ext cx="8686800" cy="5943600"/>
            <a:chOff x="144" y="144"/>
            <a:chExt cx="5472" cy="3744"/>
          </a:xfrm>
        </p:grpSpPr>
        <p:sp>
          <p:nvSpPr>
            <p:cNvPr id="24578" name="Rectangle 2"/>
            <p:cNvSpPr>
              <a:spLocks noChangeArrowheads="1"/>
            </p:cNvSpPr>
            <p:nvPr/>
          </p:nvSpPr>
          <p:spPr bwMode="auto">
            <a:xfrm>
              <a:off x="144" y="144"/>
              <a:ext cx="5472" cy="3744"/>
            </a:xfrm>
            <a:prstGeom prst="rect">
              <a:avLst/>
            </a:prstGeom>
            <a:solidFill>
              <a:schemeClr val="bg1"/>
            </a:solidFill>
            <a:ln w="4445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4579" name="Rectangle 3"/>
            <p:cNvSpPr>
              <a:spLocks noChangeArrowheads="1"/>
            </p:cNvSpPr>
            <p:nvPr/>
          </p:nvSpPr>
          <p:spPr bwMode="blackWhite">
            <a:xfrm>
              <a:off x="193" y="193"/>
              <a:ext cx="5373" cy="363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4585" name="Line 9"/>
            <p:cNvSpPr>
              <a:spLocks noChangeShapeType="1"/>
            </p:cNvSpPr>
            <p:nvPr/>
          </p:nvSpPr>
          <p:spPr bwMode="auto">
            <a:xfrm>
              <a:off x="336" y="1092"/>
              <a:ext cx="5136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58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473075"/>
            <a:ext cx="8153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828800"/>
            <a:ext cx="81534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3400" y="6248400"/>
            <a:ext cx="2057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fld id="{779C6030-D1F4-4F6A-87D8-5A500AB1DFF1}" type="datetime1">
              <a:rPr lang="en-US" smtClean="0"/>
              <a:pPr/>
              <a:t>5/9/2015</a:t>
            </a:fld>
            <a:endParaRPr lang="en-US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385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r>
              <a:rPr lang="en-US" smtClean="0"/>
              <a:t>Ashish Bansal (9654-144814) ashish.bansal@mkjit-solutions.com</a:t>
            </a:r>
            <a:endParaRPr lang="en-US"/>
          </a:p>
        </p:txBody>
      </p:sp>
      <p:sp>
        <p:nvSpPr>
          <p:cNvPr id="2458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A3A0E489-7B85-4D6F-9AD6-00187E6C9A0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hf hd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6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               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33800"/>
            <a:ext cx="7086600" cy="1873250"/>
          </a:xfrm>
        </p:spPr>
        <p:txBody>
          <a:bodyPr/>
          <a:lstStyle/>
          <a:p>
            <a:r>
              <a:rPr lang="en-US" dirty="0" smtClean="0"/>
              <a:t>                                              </a:t>
            </a:r>
            <a:endParaRPr lang="en-US" u="sng" dirty="0"/>
          </a:p>
        </p:txBody>
      </p:sp>
      <p:pic>
        <p:nvPicPr>
          <p:cNvPr id="4" name="Picture 3" descr="jav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200" y="1219200"/>
            <a:ext cx="2819400" cy="1905000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pic>
        <p:nvPicPr>
          <p:cNvPr id="5" name="Picture 4" descr="my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" y="4495800"/>
            <a:ext cx="1609725" cy="13716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 bwMode="auto">
          <a:xfrm>
            <a:off x="2057400" y="4495800"/>
            <a:ext cx="6477000" cy="13716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Design &amp;  Content</a:t>
            </a:r>
            <a:r>
              <a:rPr kumimoji="0" lang="en-US" sz="1100" b="0" i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en-US" sz="11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en-US" sz="11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copywrite</a:t>
            </a:r>
            <a:r>
              <a:rPr kumimoji="0" lang="en-US" sz="11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lang="en-US" sz="1100" i="1" dirty="0" smtClean="0">
                <a:latin typeface="Arial" charset="0"/>
              </a:rPr>
              <a:t>©</a:t>
            </a:r>
            <a:endParaRPr kumimoji="0" lang="en-US" sz="1100" b="0" i="1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5400" baseline="0" dirty="0" smtClean="0">
                <a:latin typeface="Aharoni" pitchFamily="2" charset="-79"/>
                <a:cs typeface="Aharoni" pitchFamily="2" charset="-79"/>
              </a:rPr>
              <a:t>MKJ IT Solutions</a:t>
            </a:r>
            <a:br>
              <a:rPr lang="en-US" sz="5400" baseline="0" dirty="0" smtClean="0">
                <a:latin typeface="Aharoni" pitchFamily="2" charset="-79"/>
                <a:cs typeface="Aharoni" pitchFamily="2" charset="-79"/>
              </a:rPr>
            </a:br>
            <a:r>
              <a:rPr lang="en-US" sz="2800" baseline="0" dirty="0" smtClean="0">
                <a:latin typeface="Aharoni" pitchFamily="2" charset="-79"/>
                <a:cs typeface="Aharoni" pitchFamily="2" charset="-79"/>
              </a:rPr>
              <a:t>New Delhi, India</a:t>
            </a:r>
            <a:r>
              <a:rPr lang="en-US" sz="5400" baseline="0" dirty="0" smtClean="0">
                <a:latin typeface="Aharoni" pitchFamily="2" charset="-79"/>
                <a:cs typeface="Aharoni" pitchFamily="2" charset="-79"/>
              </a:rPr>
              <a:t/>
            </a:r>
            <a:br>
              <a:rPr lang="en-US" sz="5400" baseline="0" dirty="0" smtClean="0">
                <a:latin typeface="Aharoni" pitchFamily="2" charset="-79"/>
                <a:cs typeface="Aharoni" pitchFamily="2" charset="-79"/>
              </a:rPr>
            </a:br>
            <a:r>
              <a:rPr lang="en-US" sz="5400" baseline="0" dirty="0" smtClean="0">
                <a:latin typeface="Aharoni" pitchFamily="2" charset="-79"/>
                <a:cs typeface="Aharoni" pitchFamily="2" charset="-79"/>
              </a:rPr>
              <a:t/>
            </a:r>
            <a:br>
              <a:rPr lang="en-US" sz="5400" baseline="0" dirty="0" smtClean="0">
                <a:latin typeface="Aharoni" pitchFamily="2" charset="-79"/>
                <a:cs typeface="Aharoni" pitchFamily="2" charset="-79"/>
              </a:rPr>
            </a:br>
            <a:endParaRPr kumimoji="0" lang="en-US" sz="5400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038600" y="1219200"/>
            <a:ext cx="4114800" cy="21336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Immutable Objects</a:t>
            </a:r>
            <a:endParaRPr kumimoji="0" lang="en-US" sz="5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Immutable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Objects is consider to be immutable if its state cannot be changed.</a:t>
            </a:r>
          </a:p>
          <a:p>
            <a:r>
              <a:rPr lang="en-US" dirty="0" smtClean="0"/>
              <a:t>Immutable Objects are particularly useful in concurrent applications.</a:t>
            </a:r>
          </a:p>
          <a:p>
            <a:r>
              <a:rPr lang="en-US" dirty="0" smtClean="0"/>
              <a:t>Since they cannot change their state so they cannot be corrupted by multiple thread interactions.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 Bansal (9654-144814) ashish.bansal@mkjit-solutions.com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0E489-7B85-4D6F-9AD6-00187E6C9A0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Strategy for Defining Immutable Objects.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Don’t provide Setter methods.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Make all fields </a:t>
            </a:r>
            <a:r>
              <a:rPr lang="en-US" sz="2800" dirty="0" smtClean="0">
                <a:solidFill>
                  <a:srgbClr val="FFFF00"/>
                </a:solidFill>
              </a:rPr>
              <a:t>final</a:t>
            </a:r>
            <a:r>
              <a:rPr lang="en-US" sz="2800" dirty="0" smtClean="0"/>
              <a:t> &amp; </a:t>
            </a:r>
            <a:r>
              <a:rPr lang="en-US" sz="2800" dirty="0" smtClean="0">
                <a:solidFill>
                  <a:srgbClr val="FFFF00"/>
                </a:solidFill>
              </a:rPr>
              <a:t>private.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Don’t allow subclass to override methods.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sz="2300" dirty="0" smtClean="0"/>
              <a:t>Make class final.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sz="2300" dirty="0" smtClean="0"/>
              <a:t>Declare constructor as private.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sz="2300" dirty="0" smtClean="0"/>
              <a:t>And constructor instance in factory method.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 Bansal (9654-144814) ashish.bansal@mkjit-solutions.com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0E489-7B85-4D6F-9AD6-00187E6C9A0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 sz="3200" dirty="0" smtClean="0"/>
              <a:t>If instance fields include references to mutable objects, don’t allow those object to be changed.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sz="2700" dirty="0" smtClean="0"/>
              <a:t>Don’t provide methods those can change mutable objects.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sz="2700" dirty="0" smtClean="0"/>
              <a:t>Don’t share references to mutable Objects.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sz="3200" dirty="0" smtClean="0"/>
              <a:t>Avoid default constructor. (</a:t>
            </a:r>
            <a:r>
              <a:rPr lang="en-US" sz="2000" i="1" dirty="0" smtClean="0">
                <a:solidFill>
                  <a:srgbClr val="FF0000"/>
                </a:solidFill>
              </a:rPr>
              <a:t>as it allows unplanned object creation</a:t>
            </a:r>
            <a:r>
              <a:rPr lang="en-US" sz="3200" dirty="0" smtClean="0"/>
              <a:t>)</a:t>
            </a:r>
          </a:p>
          <a:p>
            <a:pPr marL="514350" indent="-514350">
              <a:buNone/>
            </a:pPr>
            <a:endParaRPr lang="en-US" sz="3200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 Bansal (9654-144814) ashish.bansal@mkjit-solutions.com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0E489-7B85-4D6F-9AD6-00187E6C9A0C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153400" cy="549275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 Bansal (9654-144814) ashish.bansal@mkjit-solutions.com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0E489-7B85-4D6F-9AD6-00187E6C9A0C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4800" y="1219200"/>
            <a:ext cx="5943600" cy="483209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Class Car      </a:t>
            </a:r>
            <a:r>
              <a:rPr lang="en-US" sz="2000" b="1" dirty="0" smtClean="0">
                <a:solidFill>
                  <a:srgbClr val="00B050"/>
                </a:solidFill>
                <a:latin typeface="Candara" pitchFamily="34" charset="0"/>
              </a:rPr>
              <a:t>//  A Immutable Class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{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     private  </a:t>
            </a:r>
            <a:r>
              <a:rPr lang="en-US" dirty="0" err="1" smtClean="0">
                <a:solidFill>
                  <a:srgbClr val="C00000"/>
                </a:solidFill>
              </a:rPr>
              <a:t>int</a:t>
            </a:r>
            <a:r>
              <a:rPr lang="en-US" dirty="0" smtClean="0">
                <a:solidFill>
                  <a:srgbClr val="C00000"/>
                </a:solidFill>
              </a:rPr>
              <a:t>  </a:t>
            </a:r>
            <a:r>
              <a:rPr lang="en-US" dirty="0" err="1" smtClean="0">
                <a:solidFill>
                  <a:srgbClr val="C00000"/>
                </a:solidFill>
              </a:rPr>
              <a:t>carNumber</a:t>
            </a:r>
            <a:r>
              <a:rPr lang="en-US" dirty="0" smtClean="0">
                <a:solidFill>
                  <a:srgbClr val="C00000"/>
                </a:solidFill>
              </a:rPr>
              <a:t>;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     private  String </a:t>
            </a:r>
            <a:r>
              <a:rPr lang="en-US" dirty="0" err="1" smtClean="0">
                <a:solidFill>
                  <a:srgbClr val="C00000"/>
                </a:solidFill>
              </a:rPr>
              <a:t>carColor</a:t>
            </a:r>
            <a:r>
              <a:rPr lang="en-US" dirty="0" smtClean="0">
                <a:solidFill>
                  <a:srgbClr val="C00000"/>
                </a:solidFill>
              </a:rPr>
              <a:t>;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    private  Engine e;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     // factory method for instance creation </a:t>
            </a:r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 smtClean="0">
                <a:solidFill>
                  <a:srgbClr val="C00000"/>
                </a:solidFill>
              </a:rPr>
              <a:t>     private Car(</a:t>
            </a:r>
            <a:r>
              <a:rPr lang="en-US" dirty="0" err="1" smtClean="0">
                <a:solidFill>
                  <a:srgbClr val="C00000"/>
                </a:solidFill>
              </a:rPr>
              <a:t>int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carNumber</a:t>
            </a:r>
            <a:r>
              <a:rPr lang="en-US" dirty="0" smtClean="0">
                <a:solidFill>
                  <a:srgbClr val="C00000"/>
                </a:solidFill>
              </a:rPr>
              <a:t>, String </a:t>
            </a:r>
            <a:r>
              <a:rPr lang="en-US" dirty="0" err="1" smtClean="0">
                <a:solidFill>
                  <a:srgbClr val="C00000"/>
                </a:solidFill>
              </a:rPr>
              <a:t>carColor</a:t>
            </a:r>
            <a:r>
              <a:rPr lang="en-US" dirty="0" smtClean="0">
                <a:solidFill>
                  <a:srgbClr val="C00000"/>
                </a:solidFill>
              </a:rPr>
              <a:t>, Engine  e)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    {    //…. Some code      }</a:t>
            </a:r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 smtClean="0">
                <a:solidFill>
                  <a:srgbClr val="C00000"/>
                </a:solidFill>
              </a:rPr>
              <a:t>     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    public  String  </a:t>
            </a:r>
            <a:r>
              <a:rPr lang="en-US" dirty="0" err="1" smtClean="0">
                <a:solidFill>
                  <a:srgbClr val="C00000"/>
                </a:solidFill>
              </a:rPr>
              <a:t>getColor</a:t>
            </a:r>
            <a:r>
              <a:rPr lang="en-US" dirty="0" smtClean="0">
                <a:solidFill>
                  <a:srgbClr val="C00000"/>
                </a:solidFill>
              </a:rPr>
              <a:t>( )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    {	return  </a:t>
            </a:r>
            <a:r>
              <a:rPr lang="en-US" dirty="0" err="1" smtClean="0">
                <a:solidFill>
                  <a:srgbClr val="C00000"/>
                </a:solidFill>
              </a:rPr>
              <a:t>carColor</a:t>
            </a:r>
            <a:r>
              <a:rPr lang="en-US" dirty="0" smtClean="0">
                <a:solidFill>
                  <a:srgbClr val="C00000"/>
                </a:solidFill>
              </a:rPr>
              <a:t>;</a:t>
            </a:r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 smtClean="0">
                <a:solidFill>
                  <a:srgbClr val="C00000"/>
                </a:solidFill>
              </a:rPr>
              <a:t>     }</a:t>
            </a:r>
          </a:p>
          <a:p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 smtClean="0">
                <a:solidFill>
                  <a:srgbClr val="C00000"/>
                </a:solidFill>
              </a:rPr>
              <a:t>     public  Engine  </a:t>
            </a:r>
            <a:r>
              <a:rPr lang="en-US" dirty="0" err="1" smtClean="0">
                <a:solidFill>
                  <a:srgbClr val="C00000"/>
                </a:solidFill>
              </a:rPr>
              <a:t>getEngine</a:t>
            </a:r>
            <a:r>
              <a:rPr lang="en-US" dirty="0" smtClean="0">
                <a:solidFill>
                  <a:srgbClr val="C00000"/>
                </a:solidFill>
              </a:rPr>
              <a:t>()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    {            return  new Engine(e);</a:t>
            </a:r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 smtClean="0">
                <a:solidFill>
                  <a:srgbClr val="C00000"/>
                </a:solidFill>
              </a:rPr>
              <a:t>     }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}//end class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00" y="304800"/>
            <a:ext cx="3048000" cy="923330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r>
              <a:rPr lang="en-US" dirty="0" smtClean="0"/>
              <a:t>lass  Engine </a:t>
            </a:r>
          </a:p>
          <a:p>
            <a:r>
              <a:rPr lang="en-US" dirty="0" smtClean="0"/>
              <a:t>{      // … some engine code</a:t>
            </a:r>
          </a:p>
          <a:p>
            <a:r>
              <a:rPr lang="en-US" dirty="0" smtClean="0"/>
              <a:t>} </a:t>
            </a:r>
            <a:r>
              <a:rPr lang="en-US" b="1" dirty="0" smtClean="0">
                <a:solidFill>
                  <a:srgbClr val="FFFF00"/>
                </a:solidFill>
              </a:rPr>
              <a:t> // A Mutable Class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8" name="Oval Callout 7"/>
          <p:cNvSpPr/>
          <p:nvPr/>
        </p:nvSpPr>
        <p:spPr bwMode="auto">
          <a:xfrm>
            <a:off x="5791200" y="1219200"/>
            <a:ext cx="3124200" cy="685800"/>
          </a:xfrm>
          <a:prstGeom prst="wedgeEllipseCallout">
            <a:avLst>
              <a:gd name="adj1" fmla="val -131910"/>
              <a:gd name="adj2" fmla="val 94565"/>
            </a:avLst>
          </a:prstGeom>
          <a:solidFill>
            <a:srgbClr val="00B050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Arial" charset="0"/>
              </a:rPr>
              <a:t>All fields are private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rgbClr val="FFFF00"/>
              </a:solidFill>
              <a:effectLst/>
              <a:latin typeface="Arial" charset="0"/>
            </a:endParaRPr>
          </a:p>
        </p:txBody>
      </p:sp>
      <p:sp>
        <p:nvSpPr>
          <p:cNvPr id="9" name="Oval Callout 8"/>
          <p:cNvSpPr/>
          <p:nvPr/>
        </p:nvSpPr>
        <p:spPr bwMode="auto">
          <a:xfrm>
            <a:off x="5715000" y="1981200"/>
            <a:ext cx="3124200" cy="685800"/>
          </a:xfrm>
          <a:prstGeom prst="wedgeEllipseCallout">
            <a:avLst>
              <a:gd name="adj1" fmla="val -70221"/>
              <a:gd name="adj2" fmla="val 94565"/>
            </a:avLst>
          </a:prstGeom>
          <a:solidFill>
            <a:srgbClr val="00B050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Arial" charset="0"/>
              </a:rPr>
              <a:t>Private constructor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rgbClr val="FFFF00"/>
              </a:solidFill>
              <a:effectLst/>
              <a:latin typeface="Arial" charset="0"/>
            </a:endParaRPr>
          </a:p>
        </p:txBody>
      </p:sp>
      <p:sp>
        <p:nvSpPr>
          <p:cNvPr id="10" name="Oval Callout 9"/>
          <p:cNvSpPr/>
          <p:nvPr/>
        </p:nvSpPr>
        <p:spPr bwMode="auto">
          <a:xfrm>
            <a:off x="5943600" y="2895600"/>
            <a:ext cx="3200400" cy="1981200"/>
          </a:xfrm>
          <a:prstGeom prst="wedgeEllipseCallout">
            <a:avLst>
              <a:gd name="adj1" fmla="val -125188"/>
              <a:gd name="adj2" fmla="val -9841"/>
            </a:avLst>
          </a:prstGeom>
          <a:solidFill>
            <a:srgbClr val="00B050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Arial" charset="0"/>
              </a:rPr>
              <a:t>String is already</a:t>
            </a:r>
            <a:r>
              <a:rPr kumimoji="0" lang="en-US" sz="1800" b="1" i="0" u="none" strike="noStrike" cap="none" normalizeH="0" dirty="0" smtClean="0">
                <a:ln>
                  <a:noFill/>
                </a:ln>
                <a:solidFill>
                  <a:srgbClr val="FFFF00"/>
                </a:solidFill>
                <a:effectLst/>
                <a:latin typeface="Arial" charset="0"/>
              </a:rPr>
              <a:t> immutable </a:t>
            </a:r>
            <a:r>
              <a:rPr lang="en-US" b="1" dirty="0" smtClean="0">
                <a:solidFill>
                  <a:srgbClr val="FFFF00"/>
                </a:solidFill>
                <a:latin typeface="Arial" charset="0"/>
              </a:rPr>
              <a:t>c</a:t>
            </a:r>
            <a:r>
              <a:rPr kumimoji="0" lang="en-US" sz="1800" b="1" i="0" u="none" strike="noStrike" cap="none" normalizeH="0" dirty="0" smtClean="0">
                <a:ln>
                  <a:noFill/>
                </a:ln>
                <a:solidFill>
                  <a:srgbClr val="FFFF00"/>
                </a:solidFill>
                <a:effectLst/>
                <a:latin typeface="Arial" charset="0"/>
              </a:rPr>
              <a:t>lass so providing  getter method is no problem 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rgbClr val="FFFF00"/>
              </a:solidFill>
              <a:effectLst/>
              <a:latin typeface="Arial" charset="0"/>
            </a:endParaRPr>
          </a:p>
        </p:txBody>
      </p:sp>
      <p:sp>
        <p:nvSpPr>
          <p:cNvPr id="11" name="Oval Callout 10"/>
          <p:cNvSpPr/>
          <p:nvPr/>
        </p:nvSpPr>
        <p:spPr bwMode="auto">
          <a:xfrm>
            <a:off x="5791200" y="4876800"/>
            <a:ext cx="3352800" cy="1828800"/>
          </a:xfrm>
          <a:prstGeom prst="wedgeEllipseCallout">
            <a:avLst>
              <a:gd name="adj1" fmla="val -116436"/>
              <a:gd name="adj2" fmla="val -25435"/>
            </a:avLst>
          </a:prstGeom>
          <a:solidFill>
            <a:srgbClr val="00B050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rgbClr val="FFFF00"/>
                </a:solidFill>
                <a:latin typeface="Arial" charset="0"/>
              </a:rPr>
              <a:t>Here we are not retuning actual  engine object instead we are creating new one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rgbClr val="FFFF00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153400" cy="838200"/>
          </a:xfrm>
        </p:spPr>
        <p:txBody>
          <a:bodyPr/>
          <a:lstStyle/>
          <a:p>
            <a:r>
              <a:rPr lang="en-US" dirty="0" smtClean="0"/>
              <a:t>MKJ IT Solution Specialization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828800"/>
            <a:ext cx="8153400" cy="4038600"/>
          </a:xfrm>
        </p:spPr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dirty="0" smtClean="0"/>
              <a:t>Java and Java Related All Technologies.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PHP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Android &amp; IOS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Oracle , SQL Server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CISCO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PMP Certifications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 Bansal (9654-144814) ashish.bansal@mkjit-solutions.com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0E489-7B85-4D6F-9AD6-00187E6C9A0C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381000"/>
            <a:ext cx="1659429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Advertisement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0203789">
  <a:themeElements>
    <a:clrScheme name="Office Theme 1">
      <a:dk1>
        <a:srgbClr val="666633"/>
      </a:dk1>
      <a:lt1>
        <a:srgbClr val="FFFFFF"/>
      </a:lt1>
      <a:dk2>
        <a:srgbClr val="000000"/>
      </a:dk2>
      <a:lt2>
        <a:srgbClr val="FFFFFF"/>
      </a:lt2>
      <a:accent1>
        <a:srgbClr val="666699"/>
      </a:accent1>
      <a:accent2>
        <a:srgbClr val="990000"/>
      </a:accent2>
      <a:accent3>
        <a:srgbClr val="AAAAAA"/>
      </a:accent3>
      <a:accent4>
        <a:srgbClr val="DADADA"/>
      </a:accent4>
      <a:accent5>
        <a:srgbClr val="B8B8CA"/>
      </a:accent5>
      <a:accent6>
        <a:srgbClr val="8A0000"/>
      </a:accent6>
      <a:hlink>
        <a:srgbClr val="999900"/>
      </a:hlink>
      <a:folHlink>
        <a:srgbClr val="FFFFFF"/>
      </a:folHlink>
    </a:clrScheme>
    <a:fontScheme name="Office Theme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666633"/>
        </a:dk1>
        <a:lt1>
          <a:srgbClr val="FFFFFF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990000"/>
        </a:accent2>
        <a:accent3>
          <a:srgbClr val="AAAAAA"/>
        </a:accent3>
        <a:accent4>
          <a:srgbClr val="DADADA"/>
        </a:accent4>
        <a:accent5>
          <a:srgbClr val="B8B8CA"/>
        </a:accent5>
        <a:accent6>
          <a:srgbClr val="8A0000"/>
        </a:accent6>
        <a:hlink>
          <a:srgbClr val="99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4D4D4D"/>
        </a:dk1>
        <a:lt1>
          <a:srgbClr val="FFFFFF"/>
        </a:lt1>
        <a:dk2>
          <a:srgbClr val="4A1102"/>
        </a:dk2>
        <a:lt2>
          <a:srgbClr val="FFFFFF"/>
        </a:lt2>
        <a:accent1>
          <a:srgbClr val="CC3300"/>
        </a:accent1>
        <a:accent2>
          <a:srgbClr val="666699"/>
        </a:accent2>
        <a:accent3>
          <a:srgbClr val="B1AAAA"/>
        </a:accent3>
        <a:accent4>
          <a:srgbClr val="DADADA"/>
        </a:accent4>
        <a:accent5>
          <a:srgbClr val="E2ADAA"/>
        </a:accent5>
        <a:accent6>
          <a:srgbClr val="5C5C8A"/>
        </a:accent6>
        <a:hlink>
          <a:srgbClr val="FF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666699"/>
        </a:dk1>
        <a:lt1>
          <a:srgbClr val="FFFFFF"/>
        </a:lt1>
        <a:dk2>
          <a:srgbClr val="400040"/>
        </a:dk2>
        <a:lt2>
          <a:srgbClr val="FFFFFF"/>
        </a:lt2>
        <a:accent1>
          <a:srgbClr val="FFCC00"/>
        </a:accent1>
        <a:accent2>
          <a:srgbClr val="FF3300"/>
        </a:accent2>
        <a:accent3>
          <a:srgbClr val="AFAAAF"/>
        </a:accent3>
        <a:accent4>
          <a:srgbClr val="DADADA"/>
        </a:accent4>
        <a:accent5>
          <a:srgbClr val="FFE2AA"/>
        </a:accent5>
        <a:accent6>
          <a:srgbClr val="E72D00"/>
        </a:accent6>
        <a:hlink>
          <a:srgbClr val="CC99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4">
        <a:dk1>
          <a:srgbClr val="4D4D4D"/>
        </a:dk1>
        <a:lt1>
          <a:srgbClr val="FFFFFF"/>
        </a:lt1>
        <a:dk2>
          <a:srgbClr val="006699"/>
        </a:dk2>
        <a:lt2>
          <a:srgbClr val="CCECFF"/>
        </a:lt2>
        <a:accent1>
          <a:srgbClr val="339966"/>
        </a:accent1>
        <a:accent2>
          <a:srgbClr val="3366FF"/>
        </a:accent2>
        <a:accent3>
          <a:srgbClr val="AAB8CA"/>
        </a:accent3>
        <a:accent4>
          <a:srgbClr val="DADADA"/>
        </a:accent4>
        <a:accent5>
          <a:srgbClr val="ADCAB8"/>
        </a:accent5>
        <a:accent6>
          <a:srgbClr val="2D5CE7"/>
        </a:accent6>
        <a:hlink>
          <a:srgbClr val="33CC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FF66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C3300"/>
        </a:accent1>
        <a:accent2>
          <a:srgbClr val="666699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5C5C8A"/>
        </a:accent6>
        <a:hlink>
          <a:srgbClr val="999900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66"/>
        </a:dk2>
        <a:lt2>
          <a:srgbClr val="333399"/>
        </a:lt2>
        <a:accent1>
          <a:srgbClr val="3399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8AE7"/>
        </a:accent6>
        <a:hlink>
          <a:srgbClr val="00CCFF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10203789</Template>
  <TotalTime>556</TotalTime>
  <Words>301</Words>
  <Application>Microsoft Office PowerPoint</Application>
  <PresentationFormat>On-screen Show (4:3)</PresentationFormat>
  <Paragraphs>64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10203789</vt:lpstr>
      <vt:lpstr>                 </vt:lpstr>
      <vt:lpstr>Immutable Objects</vt:lpstr>
      <vt:lpstr>A Strategy for Defining Immutable Objects. </vt:lpstr>
      <vt:lpstr>Continue…</vt:lpstr>
      <vt:lpstr>Example</vt:lpstr>
      <vt:lpstr>MKJ IT Solution Specialization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Java</dc:title>
  <dc:creator>ashish</dc:creator>
  <cp:lastModifiedBy>Bansals</cp:lastModifiedBy>
  <cp:revision>122</cp:revision>
  <dcterms:created xsi:type="dcterms:W3CDTF">2014-08-12T14:46:33Z</dcterms:created>
  <dcterms:modified xsi:type="dcterms:W3CDTF">2015-05-09T09:24:46Z</dcterms:modified>
</cp:coreProperties>
</file>