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8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79FAE9E0-6B5C-43FA-A361-9BEE824CF1F4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7E025-955C-4552-B3B1-AE156E8E31B6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19E0C-AFA2-4B2C-9E10-83ED74546ABD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3709EC-5897-4E86-9023-FC8513CF9E70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61644-42F9-48A6-B263-4DD72D2E6710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C667FB-0AD8-42CE-80E7-2D51A61AABF8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84389C-7911-4390-B337-7108ACE188E9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99686D-79DE-44DD-809C-EE775AFE213C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D5EC4-C803-4198-8C80-AEA15378C138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40DB6-4261-4A6D-BF06-5892AA5BA331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D85C08-499C-49D9-A21B-C20BF9F41DBB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A445451-86E4-4E82-AC6C-CCB6746467CA}" type="datetime1">
              <a:rPr lang="en-US" smtClean="0"/>
              <a:pPr/>
              <a:t>8/14/2014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J2SE 7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u="sng" dirty="0" smtClean="0"/>
              <a:t>Object Oriented Concepts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625475"/>
          </a:xfrm>
        </p:spPr>
        <p:txBody>
          <a:bodyPr/>
          <a:lstStyle/>
          <a:p>
            <a:r>
              <a:rPr lang="en-US" dirty="0" smtClean="0"/>
              <a:t>Constructor of the class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153400" cy="6096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2. Invoking of Constructor.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295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Constructor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2590800"/>
            <a:ext cx="1723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3048000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r>
              <a:rPr lang="en-US" dirty="0" smtClean="0"/>
              <a:t>() 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114800"/>
            <a:ext cx="3839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4876800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MyClass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2590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6172200" y="5029200"/>
            <a:ext cx="990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C08A0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 flipH="1" flipV="1">
            <a:off x="6286500" y="4152900"/>
            <a:ext cx="1752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C08A0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3581400" y="3276600"/>
            <a:ext cx="3581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C08A0"/>
            </a:solidFill>
            <a:prstDash val="lgDashDot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0CB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0CB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Continue…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Return value.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590800"/>
            <a:ext cx="1723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048000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r>
              <a:rPr lang="en-US" dirty="0" smtClean="0"/>
              <a:t>() 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4114800"/>
            <a:ext cx="3839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 bwMode="auto">
          <a:xfrm>
            <a:off x="5334000" y="2362200"/>
            <a:ext cx="3048000" cy="1371600"/>
          </a:xfrm>
          <a:prstGeom prst="cloudCallout">
            <a:avLst>
              <a:gd name="adj1" fmla="val -117129"/>
              <a:gd name="adj2" fmla="val 132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doesn’t return </a:t>
            </a:r>
            <a:r>
              <a:rPr lang="en-US" dirty="0" smtClean="0">
                <a:latin typeface="Arial" charset="0"/>
              </a:rPr>
              <a:t>any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value,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 even void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2590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777875"/>
          </a:xfrm>
        </p:spPr>
        <p:txBody>
          <a:bodyPr/>
          <a:lstStyle/>
          <a:p>
            <a:r>
              <a:rPr lang="en-US" dirty="0" smtClean="0"/>
              <a:t>Constructor Continue…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248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Default Constructor.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667000"/>
            <a:ext cx="1723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3200400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r>
              <a:rPr lang="en-US" dirty="0" smtClean="0"/>
              <a:t>() 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4267200"/>
            <a:ext cx="3839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26670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 bwMode="auto">
          <a:xfrm>
            <a:off x="4800600" y="2057400"/>
            <a:ext cx="3657600" cy="2743200"/>
          </a:xfrm>
          <a:prstGeom prst="cloudCallout">
            <a:avLst>
              <a:gd name="adj1" fmla="val -109390"/>
              <a:gd name="adj2" fmla="val 22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Default constructor is the one which has no argument,  that’s why its also called</a:t>
            </a:r>
            <a:br>
              <a:rPr lang="en-US" dirty="0" smtClean="0"/>
            </a:br>
            <a:r>
              <a:rPr lang="en-US" dirty="0" smtClean="0"/>
              <a:t>as no argument constructor.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77875"/>
          </a:xfrm>
        </p:spPr>
        <p:txBody>
          <a:bodyPr/>
          <a:lstStyle/>
          <a:p>
            <a:r>
              <a:rPr lang="en-US" dirty="0" smtClean="0"/>
              <a:t>Constructor Continue…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3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Like the other methods constructor can also be overloaded. Constructor with </a:t>
            </a:r>
            <a:br>
              <a:rPr lang="en-US" dirty="0" smtClean="0"/>
            </a:br>
            <a:r>
              <a:rPr lang="en-US" dirty="0" smtClean="0"/>
              <a:t>argument  is called  parameterized constructor.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057400"/>
            <a:ext cx="789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Compiler will not create default constructor , if we provide parameterized </a:t>
            </a:r>
            <a:br>
              <a:rPr lang="en-US" dirty="0" smtClean="0"/>
            </a:br>
            <a:r>
              <a:rPr lang="en-US" dirty="0" smtClean="0"/>
              <a:t>constructor.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667000"/>
            <a:ext cx="1723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3200400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r>
              <a:rPr lang="en-US" dirty="0" smtClean="0"/>
              <a:t>() 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267200"/>
            <a:ext cx="662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26670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3200400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x ) 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3200400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x, float f ) 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28800" y="472440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MyClass</a:t>
            </a:r>
            <a:r>
              <a:rPr lang="en-US" dirty="0" smtClean="0"/>
              <a:t> obj1 = new </a:t>
            </a:r>
            <a:r>
              <a:rPr lang="en-US" dirty="0" err="1" smtClean="0"/>
              <a:t>MyClass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5181600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r>
              <a:rPr lang="en-US" dirty="0" smtClean="0"/>
              <a:t> obj1 = new </a:t>
            </a:r>
            <a:r>
              <a:rPr lang="en-US" dirty="0" err="1" smtClean="0"/>
              <a:t>MyClass</a:t>
            </a:r>
            <a:r>
              <a:rPr lang="en-US" dirty="0" smtClean="0"/>
              <a:t>( 100 );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5638800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r>
              <a:rPr lang="en-US" dirty="0" smtClean="0"/>
              <a:t> obj1 = new </a:t>
            </a:r>
            <a:r>
              <a:rPr lang="en-US" dirty="0" err="1" smtClean="0"/>
              <a:t>MyClass</a:t>
            </a:r>
            <a:r>
              <a:rPr lang="en-US" dirty="0" smtClean="0"/>
              <a:t>( 100, 23.6f);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472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 Compile Time Error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</a:p>
          <a:p>
            <a:r>
              <a:rPr lang="en-US" dirty="0" smtClean="0"/>
              <a:t>Reference Array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to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is at the core of java.</a:t>
            </a:r>
          </a:p>
          <a:p>
            <a:r>
              <a:rPr lang="en-US" dirty="0" smtClean="0"/>
              <a:t>It is the logical construct upon which the entire java language is built because it defines the shape and nature of an Object.</a:t>
            </a:r>
          </a:p>
          <a:p>
            <a:r>
              <a:rPr lang="en-US" dirty="0" smtClean="0"/>
              <a:t>The variables defined within the class are called </a:t>
            </a:r>
            <a:r>
              <a:rPr lang="en-US" sz="4000" i="1" dirty="0" smtClean="0">
                <a:latin typeface="Arabic Typesetting" pitchFamily="66" charset="-78"/>
                <a:cs typeface="Arabic Typesetting" pitchFamily="66" charset="-78"/>
              </a:rPr>
              <a:t>instance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Methods contains the functionality that the objects suppose to perform.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153400" cy="701675"/>
          </a:xfrm>
        </p:spPr>
        <p:txBody>
          <a:bodyPr/>
          <a:lstStyle/>
          <a:p>
            <a:r>
              <a:rPr lang="en-US" dirty="0" smtClean="0"/>
              <a:t>A simple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240963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MyBankClass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}// end of class</a:t>
            </a:r>
          </a:p>
          <a:p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0"/>
            <a:ext cx="33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accountNumber</a:t>
            </a:r>
            <a:r>
              <a:rPr lang="en-US" dirty="0" smtClean="0"/>
              <a:t>, balance;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2057400"/>
            <a:ext cx="46217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void </a:t>
            </a:r>
            <a:r>
              <a:rPr lang="en-US" dirty="0" err="1" smtClean="0"/>
              <a:t>validateAccountNumber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2667000"/>
            <a:ext cx="5423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code to validate Account Number from DB</a:t>
            </a:r>
          </a:p>
          <a:p>
            <a:r>
              <a:rPr lang="en-US" dirty="0" smtClean="0"/>
              <a:t>	if(</a:t>
            </a:r>
            <a:r>
              <a:rPr lang="en-US" dirty="0" err="1" smtClean="0"/>
              <a:t>validateAccount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balance = </a:t>
            </a:r>
            <a:r>
              <a:rPr lang="en-US" dirty="0" err="1" smtClean="0"/>
              <a:t>getAccountsBalance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	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// invalid account number</a:t>
            </a:r>
          </a:p>
          <a:p>
            <a:r>
              <a:rPr lang="en-US" dirty="0" smtClean="0"/>
              <a:t>	}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548640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}// end validate Account number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3657600"/>
            <a:ext cx="3211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deposit(</a:t>
            </a:r>
            <a:r>
              <a:rPr lang="en-US" dirty="0" err="1" smtClean="0"/>
              <a:t>int</a:t>
            </a:r>
            <a:r>
              <a:rPr lang="en-US" dirty="0" smtClean="0"/>
              <a:t> amount)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balance += amount;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04348E-6 L 0.0007 -0.4597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10" grpId="0"/>
      <p:bldP spid="10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an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24384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MyBankClass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24384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2438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24384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MyBankClass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 bwMode="auto">
          <a:xfrm>
            <a:off x="533400" y="3505200"/>
            <a:ext cx="2057400" cy="1219200"/>
          </a:xfrm>
          <a:prstGeom prst="cloudCallout">
            <a:avLst>
              <a:gd name="adj1" fmla="val 14039"/>
              <a:gd name="adj2" fmla="val -1010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Name of the class</a:t>
            </a:r>
          </a:p>
        </p:txBody>
      </p:sp>
      <p:sp>
        <p:nvSpPr>
          <p:cNvPr id="12" name="Cloud Callout 11"/>
          <p:cNvSpPr/>
          <p:nvPr/>
        </p:nvSpPr>
        <p:spPr bwMode="auto">
          <a:xfrm>
            <a:off x="2438400" y="4191000"/>
            <a:ext cx="2590800" cy="1828800"/>
          </a:xfrm>
          <a:prstGeom prst="cloudCallout">
            <a:avLst>
              <a:gd name="adj1" fmla="val -25539"/>
              <a:gd name="adj2" fmla="val -1199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Name of the reference variable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(must be valid java identifier)</a:t>
            </a:r>
          </a:p>
        </p:txBody>
      </p:sp>
      <p:sp>
        <p:nvSpPr>
          <p:cNvPr id="13" name="Cloud Callout 12"/>
          <p:cNvSpPr/>
          <p:nvPr/>
        </p:nvSpPr>
        <p:spPr bwMode="auto">
          <a:xfrm>
            <a:off x="5105400" y="4343400"/>
            <a:ext cx="2590800" cy="1828800"/>
          </a:xfrm>
          <a:prstGeom prst="cloudCallout">
            <a:avLst>
              <a:gd name="adj1" fmla="val -93955"/>
              <a:gd name="adj2" fmla="val -1329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Operator for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dynamic memory allocation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loud Callout 13"/>
          <p:cNvSpPr/>
          <p:nvPr/>
        </p:nvSpPr>
        <p:spPr bwMode="auto">
          <a:xfrm>
            <a:off x="6400800" y="2743200"/>
            <a:ext cx="2286000" cy="1371600"/>
          </a:xfrm>
          <a:prstGeom prst="cloudCallout">
            <a:avLst>
              <a:gd name="adj1" fmla="val -79403"/>
              <a:gd name="adj2" fmla="val -442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Constructor</a:t>
            </a:r>
            <a:r>
              <a:rPr lang="en-US" dirty="0" smtClean="0">
                <a:latin typeface="Arial" charset="0"/>
              </a:rPr>
              <a:t> method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method and .(dot) operator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133600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obj.validateAccountNumber</a:t>
            </a:r>
            <a:r>
              <a:rPr lang="en-US" dirty="0" smtClean="0"/>
              <a:t>(                       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1336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sc.nextInt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 bwMode="auto">
          <a:xfrm>
            <a:off x="838200" y="3352800"/>
            <a:ext cx="2286000" cy="1295400"/>
          </a:xfrm>
          <a:prstGeom prst="cloudCallout">
            <a:avLst>
              <a:gd name="adj1" fmla="val -36833"/>
              <a:gd name="adj2" fmla="val -1155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of the class </a:t>
            </a:r>
          </a:p>
        </p:txBody>
      </p:sp>
      <p:sp>
        <p:nvSpPr>
          <p:cNvPr id="9" name="Cloud Callout 8"/>
          <p:cNvSpPr/>
          <p:nvPr/>
        </p:nvSpPr>
        <p:spPr bwMode="auto">
          <a:xfrm>
            <a:off x="3276600" y="3429000"/>
            <a:ext cx="2514600" cy="1295400"/>
          </a:xfrm>
          <a:prstGeom prst="cloudCallout">
            <a:avLst>
              <a:gd name="adj1" fmla="val -36833"/>
              <a:gd name="adj2" fmla="val -1155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Member function of the class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6096000" y="3581400"/>
            <a:ext cx="2514600" cy="1295400"/>
          </a:xfrm>
          <a:prstGeom prst="cloudCallout">
            <a:avLst>
              <a:gd name="adj1" fmla="val -92218"/>
              <a:gd name="adj2" fmla="val -134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Pass the appropriate argument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625475"/>
          </a:xfrm>
        </p:spPr>
        <p:txBody>
          <a:bodyPr/>
          <a:lstStyle/>
          <a:p>
            <a:r>
              <a:rPr lang="en-US" dirty="0" smtClean="0"/>
              <a:t>The Complete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769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err="1" smtClean="0"/>
              <a:t>MyBankClass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accountNumber,balance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 void </a:t>
            </a:r>
            <a:r>
              <a:rPr lang="en-US" dirty="0" err="1" smtClean="0"/>
              <a:t>validateAccountNumber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{        // some code	     }	</a:t>
            </a:r>
          </a:p>
          <a:p>
            <a:endParaRPr lang="en-US" dirty="0" smtClean="0"/>
          </a:p>
          <a:p>
            <a:r>
              <a:rPr lang="en-US" dirty="0" smtClean="0"/>
              <a:t>     void deposit()</a:t>
            </a:r>
          </a:p>
          <a:p>
            <a:r>
              <a:rPr lang="en-US" dirty="0" smtClean="0"/>
              <a:t>     {        // some code	     }	</a:t>
            </a:r>
          </a:p>
          <a:p>
            <a:endParaRPr lang="en-US" dirty="0" smtClean="0"/>
          </a:p>
          <a:p>
            <a:r>
              <a:rPr lang="en-US" dirty="0" smtClean="0"/>
              <a:t>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MyBankClass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MyBankClass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obj.validateAccountNumber</a:t>
            </a:r>
            <a:r>
              <a:rPr lang="en-US" dirty="0" smtClean="0"/>
              <a:t>(</a:t>
            </a:r>
            <a:r>
              <a:rPr lang="en-US" dirty="0" err="1" smtClean="0"/>
              <a:t>sc.nextInt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obj.deposit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}//end main	</a:t>
            </a:r>
          </a:p>
          <a:p>
            <a:r>
              <a:rPr lang="en-US" dirty="0" smtClean="0"/>
              <a:t>}// end class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 flipH="1" flipV="1">
            <a:off x="4572794" y="3885406"/>
            <a:ext cx="2438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>
            <a:off x="5562600" y="5105400"/>
            <a:ext cx="228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0800000">
            <a:off x="5257800" y="26670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5791994" y="4495006"/>
            <a:ext cx="1676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0800000">
            <a:off x="2895600" y="5410200"/>
            <a:ext cx="3733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>
            <a:off x="4267200" y="3657600"/>
            <a:ext cx="2362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701675"/>
          </a:xfrm>
        </p:spPr>
        <p:txBody>
          <a:bodyPr/>
          <a:lstStyle/>
          <a:p>
            <a:r>
              <a:rPr lang="en-US" dirty="0" smtClean="0"/>
              <a:t>Multiple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45512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create multiple object of a class.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MyBankClass</a:t>
            </a:r>
            <a:r>
              <a:rPr lang="en-US" dirty="0" smtClean="0"/>
              <a:t> obj1 = new </a:t>
            </a:r>
            <a:r>
              <a:rPr lang="en-US" dirty="0" err="1" smtClean="0"/>
              <a:t>MyBankClass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MyBankClass</a:t>
            </a:r>
            <a:r>
              <a:rPr lang="en-US" dirty="0" smtClean="0"/>
              <a:t> obj2 = new </a:t>
            </a:r>
            <a:r>
              <a:rPr lang="en-US" dirty="0" err="1" smtClean="0"/>
              <a:t>MyBankClass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MyBankClass</a:t>
            </a:r>
            <a:r>
              <a:rPr lang="en-US" dirty="0" smtClean="0"/>
              <a:t> obj3 = new </a:t>
            </a:r>
            <a:r>
              <a:rPr lang="en-US" dirty="0" err="1" smtClean="0"/>
              <a:t>MyBankClass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85800" y="4572000"/>
            <a:ext cx="2743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685800" y="3657600"/>
            <a:ext cx="2819400" cy="2286000"/>
            <a:chOff x="685800" y="3657600"/>
            <a:chExt cx="2819400" cy="2286000"/>
          </a:xfrm>
        </p:grpSpPr>
        <p:sp>
          <p:nvSpPr>
            <p:cNvPr id="7" name="Oval 6"/>
            <p:cNvSpPr/>
            <p:nvPr/>
          </p:nvSpPr>
          <p:spPr bwMode="auto">
            <a:xfrm>
              <a:off x="685800" y="3657600"/>
              <a:ext cx="2819400" cy="2286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219200" y="3962400"/>
              <a:ext cx="9906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balance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066800" y="4267200"/>
              <a:ext cx="1981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AccountNumber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14400" y="4648200"/>
              <a:ext cx="22098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validateAccountNumber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14400" y="4953000"/>
              <a:ext cx="10668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Deposit()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1400" y="3581400"/>
            <a:ext cx="2819400" cy="2286000"/>
            <a:chOff x="685800" y="3657600"/>
            <a:chExt cx="2819400" cy="2286000"/>
          </a:xfrm>
        </p:grpSpPr>
        <p:sp>
          <p:nvSpPr>
            <p:cNvPr id="21" name="Oval 20"/>
            <p:cNvSpPr/>
            <p:nvPr/>
          </p:nvSpPr>
          <p:spPr bwMode="auto">
            <a:xfrm>
              <a:off x="685800" y="3657600"/>
              <a:ext cx="2819400" cy="2286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219200" y="3962400"/>
              <a:ext cx="9906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balance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066800" y="4267200"/>
              <a:ext cx="1981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AccountNumber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914400" y="4648200"/>
              <a:ext cx="22098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validateAccountNumber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914400" y="4953000"/>
              <a:ext cx="10668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Deposit()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91200" y="1981200"/>
            <a:ext cx="2819400" cy="2286000"/>
            <a:chOff x="685800" y="3657600"/>
            <a:chExt cx="2819400" cy="2286000"/>
          </a:xfrm>
        </p:grpSpPr>
        <p:sp>
          <p:nvSpPr>
            <p:cNvPr id="27" name="Oval 26"/>
            <p:cNvSpPr/>
            <p:nvPr/>
          </p:nvSpPr>
          <p:spPr bwMode="auto">
            <a:xfrm>
              <a:off x="685800" y="3657600"/>
              <a:ext cx="2819400" cy="2286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219200" y="3962400"/>
              <a:ext cx="9906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balance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066800" y="4267200"/>
              <a:ext cx="19812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AccountNumber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914400" y="4648200"/>
              <a:ext cx="22098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validateAccountNumber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()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914400" y="4953000"/>
              <a:ext cx="10668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Deposit()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>
            <a:off x="762000" y="4648200"/>
            <a:ext cx="2667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657600" y="4572000"/>
            <a:ext cx="2667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10800000" flipH="1">
            <a:off x="5791200" y="2971800"/>
            <a:ext cx="2819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Complete the bank class , by adding some more behavior like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provide initial </a:t>
            </a:r>
            <a:r>
              <a:rPr lang="en-US" dirty="0" err="1" smtClean="0"/>
              <a:t>balanceAmount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withdrawal from bank.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print the balance amount.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Create a class Employee with values Name and </a:t>
            </a:r>
            <a:r>
              <a:rPr lang="en-US" sz="1800" dirty="0" err="1" smtClean="0"/>
              <a:t>BasicSalary</a:t>
            </a:r>
            <a:r>
              <a:rPr lang="en-US" sz="1800" dirty="0" smtClean="0"/>
              <a:t>. You have to calculate the following values , calculate the amount of tax payable and print the entire employee details.</a:t>
            </a:r>
          </a:p>
          <a:p>
            <a:pPr lvl="1"/>
            <a:r>
              <a:rPr lang="en-US" sz="1800" dirty="0" smtClean="0"/>
              <a:t>HRA (40% of the basic salary).</a:t>
            </a:r>
          </a:p>
          <a:p>
            <a:pPr lvl="1"/>
            <a:r>
              <a:rPr lang="en-US" sz="1800" dirty="0" smtClean="0"/>
              <a:t>DA (80% of the basic salary).</a:t>
            </a:r>
          </a:p>
          <a:p>
            <a:pPr lvl="1"/>
            <a:r>
              <a:rPr lang="en-US" sz="1800" dirty="0" smtClean="0"/>
              <a:t>TA (20% of basic salary and DA).</a:t>
            </a:r>
          </a:p>
          <a:p>
            <a:pPr lvl="1"/>
            <a:r>
              <a:rPr lang="en-US" sz="1800" dirty="0" smtClean="0"/>
              <a:t>Calculation of Tax </a:t>
            </a:r>
          </a:p>
          <a:p>
            <a:pPr lvl="2"/>
            <a:r>
              <a:rPr lang="en-US" sz="1600" dirty="0" smtClean="0"/>
              <a:t>Below 200,000 		:	no tax</a:t>
            </a:r>
          </a:p>
          <a:p>
            <a:pPr lvl="2"/>
            <a:r>
              <a:rPr lang="en-US" sz="1600" dirty="0" smtClean="0"/>
              <a:t>200,000 to 400,000 	:	10% of the salary</a:t>
            </a:r>
          </a:p>
          <a:p>
            <a:pPr lvl="2"/>
            <a:r>
              <a:rPr lang="en-US" sz="1600" dirty="0" smtClean="0"/>
              <a:t>400,000 to 600,000	:	20% of the salary</a:t>
            </a:r>
          </a:p>
          <a:p>
            <a:pPr lvl="2"/>
            <a:r>
              <a:rPr lang="en-US" sz="1600" dirty="0" smtClean="0"/>
              <a:t>Above 600,000		:	30% of the salary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404</TotalTime>
  <Words>595</Words>
  <Application>Microsoft Office PowerPoint</Application>
  <PresentationFormat>On-screen Show (4:3)</PresentationFormat>
  <Paragraphs>255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10203789</vt:lpstr>
      <vt:lpstr>                 Core Java </vt:lpstr>
      <vt:lpstr>A Closer look to class</vt:lpstr>
      <vt:lpstr>A simple class</vt:lpstr>
      <vt:lpstr>Creation of an Object</vt:lpstr>
      <vt:lpstr>Calling a method and .(dot) operator</vt:lpstr>
      <vt:lpstr>The Complete Code</vt:lpstr>
      <vt:lpstr>Multiple Objects</vt:lpstr>
      <vt:lpstr>Question 1? </vt:lpstr>
      <vt:lpstr>Question 2?</vt:lpstr>
      <vt:lpstr>Constructor of the class  </vt:lpstr>
      <vt:lpstr>Constructor Continue…</vt:lpstr>
      <vt:lpstr>Constructor Continue…</vt:lpstr>
      <vt:lpstr>Constructor Continue…</vt:lpstr>
      <vt:lpstr>Other Topics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ashish</cp:lastModifiedBy>
  <cp:revision>96</cp:revision>
  <dcterms:created xsi:type="dcterms:W3CDTF">2014-08-12T14:46:33Z</dcterms:created>
  <dcterms:modified xsi:type="dcterms:W3CDTF">2014-08-14T02:42:50Z</dcterms:modified>
</cp:coreProperties>
</file>